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1"/>
  </p:notesMasterIdLst>
  <p:handoutMasterIdLst>
    <p:handoutMasterId r:id="rId62"/>
  </p:handoutMasterIdLst>
  <p:sldIdLst>
    <p:sldId id="573" r:id="rId2"/>
    <p:sldId id="581" r:id="rId3"/>
    <p:sldId id="493" r:id="rId4"/>
    <p:sldId id="579" r:id="rId5"/>
    <p:sldId id="580" r:id="rId6"/>
    <p:sldId id="583" r:id="rId7"/>
    <p:sldId id="491" r:id="rId8"/>
    <p:sldId id="582" r:id="rId9"/>
    <p:sldId id="492" r:id="rId10"/>
    <p:sldId id="558" r:id="rId11"/>
    <p:sldId id="578" r:id="rId12"/>
    <p:sldId id="552" r:id="rId13"/>
    <p:sldId id="575" r:id="rId14"/>
    <p:sldId id="494" r:id="rId15"/>
    <p:sldId id="554" r:id="rId16"/>
    <p:sldId id="569" r:id="rId17"/>
    <p:sldId id="495" r:id="rId18"/>
    <p:sldId id="559" r:id="rId19"/>
    <p:sldId id="496" r:id="rId20"/>
    <p:sldId id="498" r:id="rId21"/>
    <p:sldId id="568" r:id="rId22"/>
    <p:sldId id="584" r:id="rId23"/>
    <p:sldId id="497" r:id="rId24"/>
    <p:sldId id="499" r:id="rId25"/>
    <p:sldId id="557" r:id="rId26"/>
    <p:sldId id="610" r:id="rId27"/>
    <p:sldId id="570" r:id="rId28"/>
    <p:sldId id="571" r:id="rId29"/>
    <p:sldId id="585" r:id="rId30"/>
    <p:sldId id="586" r:id="rId31"/>
    <p:sldId id="587" r:id="rId32"/>
    <p:sldId id="606" r:id="rId33"/>
    <p:sldId id="588" r:id="rId34"/>
    <p:sldId id="589" r:id="rId35"/>
    <p:sldId id="590" r:id="rId36"/>
    <p:sldId id="591" r:id="rId37"/>
    <p:sldId id="592" r:id="rId38"/>
    <p:sldId id="593" r:id="rId39"/>
    <p:sldId id="594" r:id="rId40"/>
    <p:sldId id="595" r:id="rId41"/>
    <p:sldId id="607" r:id="rId42"/>
    <p:sldId id="608" r:id="rId43"/>
    <p:sldId id="609" r:id="rId44"/>
    <p:sldId id="596" r:id="rId45"/>
    <p:sldId id="597" r:id="rId46"/>
    <p:sldId id="598" r:id="rId47"/>
    <p:sldId id="599" r:id="rId48"/>
    <p:sldId id="600" r:id="rId49"/>
    <p:sldId id="601" r:id="rId50"/>
    <p:sldId id="602" r:id="rId51"/>
    <p:sldId id="603" r:id="rId52"/>
    <p:sldId id="604" r:id="rId53"/>
    <p:sldId id="605" r:id="rId54"/>
    <p:sldId id="500" r:id="rId55"/>
    <p:sldId id="565" r:id="rId56"/>
    <p:sldId id="566" r:id="rId57"/>
    <p:sldId id="567" r:id="rId58"/>
    <p:sldId id="544" r:id="rId59"/>
    <p:sldId id="576" r:id="rId60"/>
  </p:sldIdLst>
  <p:sldSz cx="9144000" cy="6858000" type="screen4x3"/>
  <p:notesSz cx="6858000" cy="9144000"/>
  <p:defaultTextStyle>
    <a:defPPr>
      <a:defRPr lang="en-US"/>
    </a:defPPr>
    <a:lvl1pPr algn="l" rtl="0" eaLnBrk="0" fontAlgn="base" hangingPunct="0">
      <a:spcBef>
        <a:spcPct val="0"/>
      </a:spcBef>
      <a:spcAft>
        <a:spcPct val="0"/>
      </a:spcAft>
      <a:defRPr sz="4400" kern="1200">
        <a:solidFill>
          <a:schemeClr val="tx2"/>
        </a:solidFill>
        <a:latin typeface="Arial" charset="0"/>
        <a:ea typeface="+mn-ea"/>
        <a:cs typeface="+mn-cs"/>
      </a:defRPr>
    </a:lvl1pPr>
    <a:lvl2pPr marL="457200" algn="l" rtl="0" eaLnBrk="0" fontAlgn="base" hangingPunct="0">
      <a:spcBef>
        <a:spcPct val="0"/>
      </a:spcBef>
      <a:spcAft>
        <a:spcPct val="0"/>
      </a:spcAft>
      <a:defRPr sz="4400" kern="1200">
        <a:solidFill>
          <a:schemeClr val="tx2"/>
        </a:solidFill>
        <a:latin typeface="Arial" charset="0"/>
        <a:ea typeface="+mn-ea"/>
        <a:cs typeface="+mn-cs"/>
      </a:defRPr>
    </a:lvl2pPr>
    <a:lvl3pPr marL="914400" algn="l" rtl="0" eaLnBrk="0" fontAlgn="base" hangingPunct="0">
      <a:spcBef>
        <a:spcPct val="0"/>
      </a:spcBef>
      <a:spcAft>
        <a:spcPct val="0"/>
      </a:spcAft>
      <a:defRPr sz="4400" kern="1200">
        <a:solidFill>
          <a:schemeClr val="tx2"/>
        </a:solidFill>
        <a:latin typeface="Arial" charset="0"/>
        <a:ea typeface="+mn-ea"/>
        <a:cs typeface="+mn-cs"/>
      </a:defRPr>
    </a:lvl3pPr>
    <a:lvl4pPr marL="1371600" algn="l" rtl="0" eaLnBrk="0" fontAlgn="base" hangingPunct="0">
      <a:spcBef>
        <a:spcPct val="0"/>
      </a:spcBef>
      <a:spcAft>
        <a:spcPct val="0"/>
      </a:spcAft>
      <a:defRPr sz="4400" kern="1200">
        <a:solidFill>
          <a:schemeClr val="tx2"/>
        </a:solidFill>
        <a:latin typeface="Arial" charset="0"/>
        <a:ea typeface="+mn-ea"/>
        <a:cs typeface="+mn-cs"/>
      </a:defRPr>
    </a:lvl4pPr>
    <a:lvl5pPr marL="1828800" algn="l" rtl="0" eaLnBrk="0" fontAlgn="base" hangingPunct="0">
      <a:spcBef>
        <a:spcPct val="0"/>
      </a:spcBef>
      <a:spcAft>
        <a:spcPct val="0"/>
      </a:spcAft>
      <a:defRPr sz="4400" kern="1200">
        <a:solidFill>
          <a:schemeClr val="tx2"/>
        </a:solidFill>
        <a:latin typeface="Arial" charset="0"/>
        <a:ea typeface="+mn-ea"/>
        <a:cs typeface="+mn-cs"/>
      </a:defRPr>
    </a:lvl5pPr>
    <a:lvl6pPr marL="2286000" algn="l" defTabSz="914400" rtl="0" eaLnBrk="1" latinLnBrk="0" hangingPunct="1">
      <a:defRPr sz="4400" kern="1200">
        <a:solidFill>
          <a:schemeClr val="tx2"/>
        </a:solidFill>
        <a:latin typeface="Arial" charset="0"/>
        <a:ea typeface="+mn-ea"/>
        <a:cs typeface="+mn-cs"/>
      </a:defRPr>
    </a:lvl6pPr>
    <a:lvl7pPr marL="2743200" algn="l" defTabSz="914400" rtl="0" eaLnBrk="1" latinLnBrk="0" hangingPunct="1">
      <a:defRPr sz="4400" kern="1200">
        <a:solidFill>
          <a:schemeClr val="tx2"/>
        </a:solidFill>
        <a:latin typeface="Arial" charset="0"/>
        <a:ea typeface="+mn-ea"/>
        <a:cs typeface="+mn-cs"/>
      </a:defRPr>
    </a:lvl7pPr>
    <a:lvl8pPr marL="3200400" algn="l" defTabSz="914400" rtl="0" eaLnBrk="1" latinLnBrk="0" hangingPunct="1">
      <a:defRPr sz="4400" kern="1200">
        <a:solidFill>
          <a:schemeClr val="tx2"/>
        </a:solidFill>
        <a:latin typeface="Arial" charset="0"/>
        <a:ea typeface="+mn-ea"/>
        <a:cs typeface="+mn-cs"/>
      </a:defRPr>
    </a:lvl8pPr>
    <a:lvl9pPr marL="3657600" algn="l" defTabSz="914400" rtl="0" eaLnBrk="1" latinLnBrk="0" hangingPunct="1">
      <a:defRPr sz="4400" kern="1200">
        <a:solidFill>
          <a:schemeClr val="tx2"/>
        </a:solidFill>
        <a:latin typeface="Arial" charset="0"/>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66FFFF"/>
    <a:srgbClr val="99FF99"/>
    <a:srgbClr val="660066"/>
    <a:srgbClr val="333300"/>
    <a:srgbClr val="003366"/>
    <a:srgbClr val="80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80" autoAdjust="0"/>
    <p:restoredTop sz="70115" autoAdjust="0"/>
  </p:normalViewPr>
  <p:slideViewPr>
    <p:cSldViewPr>
      <p:cViewPr varScale="1">
        <p:scale>
          <a:sx n="35" d="100"/>
          <a:sy n="35" d="100"/>
        </p:scale>
        <p:origin x="1363" y="34"/>
      </p:cViewPr>
      <p:guideLst>
        <p:guide orient="horz" pos="4319"/>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3270"/>
    </p:cViewPr>
  </p:sorterViewPr>
  <p:notesViewPr>
    <p:cSldViewPr>
      <p:cViewPr varScale="1">
        <p:scale>
          <a:sx n="43" d="100"/>
          <a:sy n="43" d="100"/>
        </p:scale>
        <p:origin x="-130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s-ES_tradnl"/>
          </a:p>
        </p:txBody>
      </p:sp>
      <p:sp>
        <p:nvSpPr>
          <p:cNvPr id="15462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s-ES_tradnl"/>
          </a:p>
        </p:txBody>
      </p:sp>
      <p:sp>
        <p:nvSpPr>
          <p:cNvPr id="15462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15462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6C72E94-B0D3-4C6D-8596-F19E60B73DB4}" type="slidenum">
              <a:rPr lang="es-ES_tradnl"/>
              <a:pPr>
                <a:defRPr/>
              </a:pPr>
              <a:t>‹Nº›</a:t>
            </a:fld>
            <a:endParaRPr lang="es-ES_tradnl"/>
          </a:p>
        </p:txBody>
      </p:sp>
    </p:spTree>
    <p:extLst>
      <p:ext uri="{BB962C8B-B14F-4D97-AF65-F5344CB8AC3E}">
        <p14:creationId xmlns:p14="http://schemas.microsoft.com/office/powerpoint/2010/main" val="1251363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Times New Roman" pitchFamily="18" charset="0"/>
              </a:defRPr>
            </a:lvl1pPr>
          </a:lstStyle>
          <a:p>
            <a:pPr>
              <a:defRPr/>
            </a:pPr>
            <a:endParaRPr lang="es-ES_tradnl"/>
          </a:p>
        </p:txBody>
      </p:sp>
      <p:sp>
        <p:nvSpPr>
          <p:cNvPr id="122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New Roman" pitchFamily="18" charset="0"/>
              </a:defRPr>
            </a:lvl1pPr>
          </a:lstStyle>
          <a:p>
            <a:pPr>
              <a:defRPr/>
            </a:pPr>
            <a:endParaRPr lang="es-ES_tradnl"/>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122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Times New Roman" pitchFamily="18" charset="0"/>
              </a:defRPr>
            </a:lvl1pPr>
          </a:lstStyle>
          <a:p>
            <a:pPr>
              <a:defRPr/>
            </a:pPr>
            <a:endParaRPr lang="es-ES_tradnl"/>
          </a:p>
        </p:txBody>
      </p:sp>
      <p:sp>
        <p:nvSpPr>
          <p:cNvPr id="122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New Roman" pitchFamily="18" charset="0"/>
              </a:defRPr>
            </a:lvl1pPr>
          </a:lstStyle>
          <a:p>
            <a:pPr>
              <a:defRPr/>
            </a:pPr>
            <a:fld id="{5C1E2392-E56B-461D-9EC4-A70F47F33707}" type="slidenum">
              <a:rPr lang="es-ES_tradnl"/>
              <a:pPr>
                <a:defRPr/>
              </a:pPr>
              <a:t>‹Nº›</a:t>
            </a:fld>
            <a:endParaRPr lang="es-ES_tradnl"/>
          </a:p>
        </p:txBody>
      </p:sp>
    </p:spTree>
    <p:extLst>
      <p:ext uri="{BB962C8B-B14F-4D97-AF65-F5344CB8AC3E}">
        <p14:creationId xmlns:p14="http://schemas.microsoft.com/office/powerpoint/2010/main" val="21328937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es.wikipedia.org/wiki/Protocolo_de_red"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es.wikipedia.org/wiki/Organizaci%C3%B3n_Internacional_para_la_Estandarizaci%C3%B3n" TargetMode="External"/><Relationship Id="rId5" Type="http://schemas.openxmlformats.org/officeDocument/2006/relationships/hyperlink" Target="https://es.wikipedia.org/wiki/ANSI" TargetMode="External"/><Relationship Id="rId4" Type="http://schemas.openxmlformats.org/officeDocument/2006/relationships/hyperlink" Target="https://es.wikipedia.org/wiki/Cliente-servidor"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goanywhere.com/managed-file-transfer/connectivity/ftps"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www.goanywhere.com/managed-file-transfer/connectivity/sftp"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goanywhere.com/managed-file-transfer/connectivity/ftps" TargetMode="External"/><Relationship Id="rId2" Type="http://schemas.openxmlformats.org/officeDocument/2006/relationships/slide" Target="../slides/slide42.xml"/><Relationship Id="rId1" Type="http://schemas.openxmlformats.org/officeDocument/2006/relationships/notesMaster" Target="../notesMasters/notesMaster1.xml"/><Relationship Id="rId4" Type="http://schemas.openxmlformats.org/officeDocument/2006/relationships/hyperlink" Target="https://www.goanywhere.com/managed-file-transfer/connectivity/sftp"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8" Type="http://schemas.openxmlformats.org/officeDocument/2006/relationships/hyperlink" Target="http://64.233.179.104/translate_c?hl=es&amp;sl=en&amp;u=http://en.wikipedia.org/wiki/Secure_copy&amp;prev=/search?q=SSH+2&amp;hl=es&amp;usg=ALkJrhg1us2ne1KNQDXXhHbIdNuVex5uBA" TargetMode="External"/><Relationship Id="rId3" Type="http://schemas.openxmlformats.org/officeDocument/2006/relationships/hyperlink" Target="http://64.233.179.104/translate_c?hl=es&amp;sl=en&amp;u=http://en.wikipedia.org/wiki/Tunneling_protocol&amp;prev=/search?q=SSH+2&amp;hl=es&amp;usg=ALkJrhiRCnZINPRCktVUgAXMW7dlf5m1Yg" TargetMode="External"/><Relationship Id="rId7" Type="http://schemas.openxmlformats.org/officeDocument/2006/relationships/hyperlink" Target="http://64.233.179.104/translate_c?hl=es&amp;sl=en&amp;u=http://en.wikipedia.org/wiki/SSH_file_transfer_protocol&amp;prev=/search?q=SSH+2&amp;hl=es&amp;usg=ALkJrhg-vfwYbVCbwT5PyqEnvD_ufnDsqg" TargetMode="External"/><Relationship Id="rId12" Type="http://schemas.openxmlformats.org/officeDocument/2006/relationships/hyperlink" Target="http://64.233.179.104/translate_c?hl=es&amp;sl=en&amp;u=http://en.wikipedia.org/wiki/List_of_well-known_ports_(computing)&amp;prev=/search?q=SSH+2&amp;hl=es&amp;usg=ALkJrhh0R-fJK93SS9VXTMI630AxsAsN4A" TargetMode="External"/><Relationship Id="rId2" Type="http://schemas.openxmlformats.org/officeDocument/2006/relationships/slide" Target="../slides/slide55.xml"/><Relationship Id="rId1" Type="http://schemas.openxmlformats.org/officeDocument/2006/relationships/notesMaster" Target="../notesMasters/notesMaster1.xml"/><Relationship Id="rId6" Type="http://schemas.openxmlformats.org/officeDocument/2006/relationships/hyperlink" Target="http://64.233.179.104/translate_c?hl=es&amp;sl=en&amp;u=http://en.wikipedia.org/wiki/X11&amp;prev=/search?q=SSH+2&amp;hl=es&amp;usg=ALkJrhhir4aFXJj8pEFZkG5bzfFop9w6RA" TargetMode="External"/><Relationship Id="rId11" Type="http://schemas.openxmlformats.org/officeDocument/2006/relationships/hyperlink" Target="http://64.233.179.104/translate_c?hl=es&amp;sl=en&amp;u=http://en.wikipedia.org/wiki/Server_(computing)&amp;prev=/search?q=SSH+2&amp;hl=es&amp;usg=ALkJrhjmdkL-AjfBDkSy9MJBif2hNbWzGg" TargetMode="External"/><Relationship Id="rId5" Type="http://schemas.openxmlformats.org/officeDocument/2006/relationships/hyperlink" Target="http://64.233.179.104/translate_c?hl=es&amp;sl=en&amp;u=http://en.wikipedia.org/wiki/Transmission_Control_Protocol&amp;prev=/search?q=SSH+2&amp;hl=es&amp;usg=ALkJrhhHszJlptDQ0Ybp9tddnEYvlthc0Q" TargetMode="External"/><Relationship Id="rId10" Type="http://schemas.openxmlformats.org/officeDocument/2006/relationships/hyperlink" Target="http://64.233.179.104/translate_c?hl=es&amp;sl=en&amp;u=http://en.wikipedia.org/wiki/Client-server_protocol&amp;prev=/search?q=SSH+2&amp;hl=es&amp;usg=ALkJrhjDZl_fy2B96n6AeGxwREf_w3WBHQ" TargetMode="External"/><Relationship Id="rId4" Type="http://schemas.openxmlformats.org/officeDocument/2006/relationships/hyperlink" Target="http://64.233.179.104/translate_c?hl=es&amp;sl=en&amp;u=http://en.wikipedia.org/wiki/TCP_and_UDP_port&amp;prev=/search?q=SSH+2&amp;hl=es&amp;usg=ALkJrhiyFUmJScwKCXVWWuuw2TwOx2U3nw" TargetMode="External"/><Relationship Id="rId9" Type="http://schemas.openxmlformats.org/officeDocument/2006/relationships/hyperlink" Target="http://64.233.179.104/translate_c?hl=es&amp;sl=en&amp;u=http://en.wikipedia.org/wiki/Secure_Shell&amp;prev=/search?q=SSH+2&amp;hl=es&amp;usg=ALkJrhjjldyVxfM3-Qx-JQsDaUpAGra4uQ" TargetMode="External"/></Relationships>
</file>

<file path=ppt/notesSlides/_rels/notesSlide25.xml.rels><?xml version="1.0" encoding="UTF-8" standalone="yes"?>
<Relationships xmlns="http://schemas.openxmlformats.org/package/2006/relationships"><Relationship Id="rId8" Type="http://schemas.openxmlformats.org/officeDocument/2006/relationships/hyperlink" Target="http://64.233.179.104/translate_c?hl=es&amp;sl=en&amp;u=http://en.wikipedia.org/wiki/Secure_copy&amp;prev=/search?q=SSH+2&amp;hl=es&amp;usg=ALkJrhg1us2ne1KNQDXXhHbIdNuVex5uBA" TargetMode="External"/><Relationship Id="rId3" Type="http://schemas.openxmlformats.org/officeDocument/2006/relationships/hyperlink" Target="http://64.233.179.104/translate_c?hl=es&amp;sl=en&amp;u=http://en.wikipedia.org/wiki/Tunneling_protocol&amp;prev=/search?q=SSH+2&amp;hl=es&amp;usg=ALkJrhiRCnZINPRCktVUgAXMW7dlf5m1Yg" TargetMode="External"/><Relationship Id="rId7" Type="http://schemas.openxmlformats.org/officeDocument/2006/relationships/hyperlink" Target="http://64.233.179.104/translate_c?hl=es&amp;sl=en&amp;u=http://en.wikipedia.org/wiki/SSH_file_transfer_protocol&amp;prev=/search?q=SSH+2&amp;hl=es&amp;usg=ALkJrhg-vfwYbVCbwT5PyqEnvD_ufnDsqg" TargetMode="External"/><Relationship Id="rId12" Type="http://schemas.openxmlformats.org/officeDocument/2006/relationships/hyperlink" Target="http://64.233.179.104/translate_c?hl=es&amp;sl=en&amp;u=http://en.wikipedia.org/wiki/List_of_well-known_ports_(computing)&amp;prev=/search?q=SSH+2&amp;hl=es&amp;usg=ALkJrhh0R-fJK93SS9VXTMI630AxsAsN4A" TargetMode="External"/><Relationship Id="rId2" Type="http://schemas.openxmlformats.org/officeDocument/2006/relationships/slide" Target="../slides/slide56.xml"/><Relationship Id="rId1" Type="http://schemas.openxmlformats.org/officeDocument/2006/relationships/notesMaster" Target="../notesMasters/notesMaster1.xml"/><Relationship Id="rId6" Type="http://schemas.openxmlformats.org/officeDocument/2006/relationships/hyperlink" Target="http://64.233.179.104/translate_c?hl=es&amp;sl=en&amp;u=http://en.wikipedia.org/wiki/X11&amp;prev=/search?q=SSH+2&amp;hl=es&amp;usg=ALkJrhhir4aFXJj8pEFZkG5bzfFop9w6RA" TargetMode="External"/><Relationship Id="rId11" Type="http://schemas.openxmlformats.org/officeDocument/2006/relationships/hyperlink" Target="http://64.233.179.104/translate_c?hl=es&amp;sl=en&amp;u=http://en.wikipedia.org/wiki/Server_(computing)&amp;prev=/search?q=SSH+2&amp;hl=es&amp;usg=ALkJrhjmdkL-AjfBDkSy9MJBif2hNbWzGg" TargetMode="External"/><Relationship Id="rId5" Type="http://schemas.openxmlformats.org/officeDocument/2006/relationships/hyperlink" Target="http://64.233.179.104/translate_c?hl=es&amp;sl=en&amp;u=http://en.wikipedia.org/wiki/Transmission_Control_Protocol&amp;prev=/search?q=SSH+2&amp;hl=es&amp;usg=ALkJrhhHszJlptDQ0Ybp9tddnEYvlthc0Q" TargetMode="External"/><Relationship Id="rId10" Type="http://schemas.openxmlformats.org/officeDocument/2006/relationships/hyperlink" Target="http://64.233.179.104/translate_c?hl=es&amp;sl=en&amp;u=http://en.wikipedia.org/wiki/Client-server_protocol&amp;prev=/search?q=SSH+2&amp;hl=es&amp;usg=ALkJrhjDZl_fy2B96n6AeGxwREf_w3WBHQ" TargetMode="External"/><Relationship Id="rId4" Type="http://schemas.openxmlformats.org/officeDocument/2006/relationships/hyperlink" Target="http://64.233.179.104/translate_c?hl=es&amp;sl=en&amp;u=http://en.wikipedia.org/wiki/TCP_and_UDP_port&amp;prev=/search?q=SSH+2&amp;hl=es&amp;usg=ALkJrhiyFUmJScwKCXVWWuuw2TwOx2U3nw" TargetMode="External"/><Relationship Id="rId9" Type="http://schemas.openxmlformats.org/officeDocument/2006/relationships/hyperlink" Target="http://64.233.179.104/translate_c?hl=es&amp;sl=en&amp;u=http://en.wikipedia.org/wiki/Secure_Shell&amp;prev=/search?q=SSH+2&amp;hl=es&amp;usg=ALkJrhjjldyVxfM3-Qx-JQsDaUpAGra4uQ" TargetMode="External"/></Relationships>
</file>

<file path=ppt/notesSlides/_rels/notesSlide26.xml.rels><?xml version="1.0" encoding="UTF-8" standalone="yes"?>
<Relationships xmlns="http://schemas.openxmlformats.org/package/2006/relationships"><Relationship Id="rId8" Type="http://schemas.openxmlformats.org/officeDocument/2006/relationships/hyperlink" Target="http://64.233.179.104/translate_c?hl=es&amp;sl=en&amp;u=http://en.wikipedia.org/wiki/Secure_copy&amp;prev=/search?q=SSH+2&amp;hl=es&amp;usg=ALkJrhg1us2ne1KNQDXXhHbIdNuVex5uBA" TargetMode="External"/><Relationship Id="rId3" Type="http://schemas.openxmlformats.org/officeDocument/2006/relationships/hyperlink" Target="http://64.233.179.104/translate_c?hl=es&amp;sl=en&amp;u=http://en.wikipedia.org/wiki/Tunneling_protocol&amp;prev=/search?q=SSH+2&amp;hl=es&amp;usg=ALkJrhiRCnZINPRCktVUgAXMW7dlf5m1Yg" TargetMode="External"/><Relationship Id="rId7" Type="http://schemas.openxmlformats.org/officeDocument/2006/relationships/hyperlink" Target="http://64.233.179.104/translate_c?hl=es&amp;sl=en&amp;u=http://en.wikipedia.org/wiki/SSH_file_transfer_protocol&amp;prev=/search?q=SSH+2&amp;hl=es&amp;usg=ALkJrhg-vfwYbVCbwT5PyqEnvD_ufnDsqg" TargetMode="External"/><Relationship Id="rId12" Type="http://schemas.openxmlformats.org/officeDocument/2006/relationships/hyperlink" Target="http://64.233.179.104/translate_c?hl=es&amp;sl=en&amp;u=http://en.wikipedia.org/wiki/List_of_well-known_ports_(computing)&amp;prev=/search?q=SSH+2&amp;hl=es&amp;usg=ALkJrhh0R-fJK93SS9VXTMI630AxsAsN4A" TargetMode="External"/><Relationship Id="rId2" Type="http://schemas.openxmlformats.org/officeDocument/2006/relationships/slide" Target="../slides/slide57.xml"/><Relationship Id="rId1" Type="http://schemas.openxmlformats.org/officeDocument/2006/relationships/notesMaster" Target="../notesMasters/notesMaster1.xml"/><Relationship Id="rId6" Type="http://schemas.openxmlformats.org/officeDocument/2006/relationships/hyperlink" Target="http://64.233.179.104/translate_c?hl=es&amp;sl=en&amp;u=http://en.wikipedia.org/wiki/X11&amp;prev=/search?q=SSH+2&amp;hl=es&amp;usg=ALkJrhhir4aFXJj8pEFZkG5bzfFop9w6RA" TargetMode="External"/><Relationship Id="rId11" Type="http://schemas.openxmlformats.org/officeDocument/2006/relationships/hyperlink" Target="http://64.233.179.104/translate_c?hl=es&amp;sl=en&amp;u=http://en.wikipedia.org/wiki/Server_(computing)&amp;prev=/search?q=SSH+2&amp;hl=es&amp;usg=ALkJrhjmdkL-AjfBDkSy9MJBif2hNbWzGg" TargetMode="External"/><Relationship Id="rId5" Type="http://schemas.openxmlformats.org/officeDocument/2006/relationships/hyperlink" Target="http://64.233.179.104/translate_c?hl=es&amp;sl=en&amp;u=http://en.wikipedia.org/wiki/Transmission_Control_Protocol&amp;prev=/search?q=SSH+2&amp;hl=es&amp;usg=ALkJrhhHszJlptDQ0Ybp9tddnEYvlthc0Q" TargetMode="External"/><Relationship Id="rId10" Type="http://schemas.openxmlformats.org/officeDocument/2006/relationships/hyperlink" Target="http://64.233.179.104/translate_c?hl=es&amp;sl=en&amp;u=http://en.wikipedia.org/wiki/Client-server_protocol&amp;prev=/search?q=SSH+2&amp;hl=es&amp;usg=ALkJrhjDZl_fy2B96n6AeGxwREf_w3WBHQ" TargetMode="External"/><Relationship Id="rId4" Type="http://schemas.openxmlformats.org/officeDocument/2006/relationships/hyperlink" Target="http://64.233.179.104/translate_c?hl=es&amp;sl=en&amp;u=http://en.wikipedia.org/wiki/TCP_and_UDP_port&amp;prev=/search?q=SSH+2&amp;hl=es&amp;usg=ALkJrhiyFUmJScwKCXVWWuuw2TwOx2U3nw" TargetMode="External"/><Relationship Id="rId9" Type="http://schemas.openxmlformats.org/officeDocument/2006/relationships/hyperlink" Target="http://64.233.179.104/translate_c?hl=es&amp;sl=en&amp;u=http://en.wikipedia.org/wiki/Secure_Shell&amp;prev=/search?q=SSH+2&amp;hl=es&amp;usg=ALkJrhjjldyVxfM3-Qx-JQsDaUpAGra4uQ"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marL="0" marR="0" indent="0" algn="ctr" defTabSz="914400" rtl="0" eaLnBrk="0" fontAlgn="base" latinLnBrk="0" hangingPunct="0">
              <a:lnSpc>
                <a:spcPct val="100000"/>
              </a:lnSpc>
              <a:spcBef>
                <a:spcPct val="30000"/>
              </a:spcBef>
              <a:spcAft>
                <a:spcPct val="0"/>
              </a:spcAft>
              <a:buClrTx/>
              <a:buSzTx/>
              <a:buFontTx/>
              <a:buNone/>
              <a:tabLst/>
              <a:defRPr/>
            </a:pPr>
            <a:r>
              <a:rPr lang="es-MX" sz="1800" b="1" dirty="0">
                <a:latin typeface="Verdana" pitchFamily="34" charset="0"/>
              </a:rPr>
              <a:t>Presentación de PowerPoint Nro. 22</a:t>
            </a:r>
          </a:p>
          <a:p>
            <a:pPr marL="0" marR="0" indent="0" algn="ctr" defTabSz="914400" rtl="0" eaLnBrk="0" fontAlgn="base" latinLnBrk="0" hangingPunct="0">
              <a:lnSpc>
                <a:spcPct val="100000"/>
              </a:lnSpc>
              <a:spcBef>
                <a:spcPct val="30000"/>
              </a:spcBef>
              <a:spcAft>
                <a:spcPct val="0"/>
              </a:spcAft>
              <a:buClrTx/>
              <a:buSzTx/>
              <a:buFontTx/>
              <a:buNone/>
              <a:tabLst/>
              <a:defRPr/>
            </a:pPr>
            <a:r>
              <a:rPr lang="es-ES" sz="1800" b="1" dirty="0"/>
              <a:t>4-1-1 Tecbared-Introcom-22-2023---1.pptx</a:t>
            </a:r>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5F07A994-4CC3-4C91-8C2B-8F65EA6FFA31}" type="slidenum">
              <a:rPr lang="es-ES_tradnl" smtClean="0"/>
              <a:pPr/>
              <a:t>16</a:t>
            </a:fld>
            <a:endParaRPr lang="es-ES_tradnl"/>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r>
              <a:rPr lang="es-ES" dirty="0"/>
              <a:t>Un </a:t>
            </a:r>
            <a:r>
              <a:rPr lang="es-ES" dirty="0" err="1"/>
              <a:t>resolutor</a:t>
            </a:r>
            <a:r>
              <a:rPr lang="es-ES" dirty="0"/>
              <a:t> es un</a:t>
            </a:r>
            <a:r>
              <a:rPr lang="es-ES" b="1" dirty="0"/>
              <a:t> proceso que gestiona el proceso de consulta y recepción </a:t>
            </a:r>
            <a:r>
              <a:rPr lang="es-ES" dirty="0"/>
              <a:t>de respuesta de datos DNS. Los </a:t>
            </a:r>
            <a:r>
              <a:rPr lang="es-ES" dirty="0" err="1"/>
              <a:t>resolutores</a:t>
            </a:r>
            <a:r>
              <a:rPr lang="es-ES" dirty="0"/>
              <a:t> están presentes en los clientes, y en los servidores que intentan responder a consultas de clientes, que a priori no saben consultar.</a:t>
            </a:r>
            <a:br>
              <a:rPr lang="es-ES" dirty="0"/>
            </a:br>
            <a:br>
              <a:rPr lang="es-ES" dirty="0"/>
            </a:br>
            <a:r>
              <a:rPr lang="es-ES" dirty="0"/>
              <a:t>Una consulta es una petición de información enviada a un servidor DNS. Hay tres tipos de consulta: recursiva, inversa o </a:t>
            </a:r>
            <a:r>
              <a:rPr lang="es-ES" dirty="0" err="1"/>
              <a:t>interativa</a:t>
            </a:r>
            <a:r>
              <a:rPr lang="es-ES" dirty="0"/>
              <a:t> </a:t>
            </a:r>
          </a:p>
          <a:p>
            <a:r>
              <a:rPr lang="es-ES" dirty="0"/>
              <a:t>el </a:t>
            </a:r>
            <a:r>
              <a:rPr lang="es-ES" dirty="0" err="1"/>
              <a:t>resolutor</a:t>
            </a:r>
            <a:r>
              <a:rPr lang="es-ES" dirty="0"/>
              <a:t> de DNS es un componente del sistema que realiza solicitudes de DNS a otro u otros servidores de DNS. La pila de TCP/IP se configura, normalmente, con la dirección de IP de al menos un servidor de DNS al que el </a:t>
            </a:r>
            <a:r>
              <a:rPr lang="es-ES" dirty="0" err="1"/>
              <a:t>resolutor</a:t>
            </a:r>
            <a:r>
              <a:rPr lang="es-ES" dirty="0"/>
              <a:t> envía una o más solicitudes de información de DNS. el </a:t>
            </a:r>
            <a:r>
              <a:rPr lang="es-ES" dirty="0" err="1"/>
              <a:t>resolutor</a:t>
            </a:r>
            <a:r>
              <a:rPr lang="es-ES" dirty="0"/>
              <a:t> forma parte del servicio Cliente de DNS. Este servicio se instala automáticamente cuando se instala TCP/IP y se ejecuta como parte del proceso. En Windows , el </a:t>
            </a:r>
            <a:r>
              <a:rPr lang="es-ES" dirty="0" err="1"/>
              <a:t>resolutor</a:t>
            </a:r>
            <a:r>
              <a:rPr lang="es-ES" dirty="0"/>
              <a:t> de DNS es un componente del sistema que realiza solicitudes de DNS a otro u otros servidores de DNS. La pila de TCP/IP de Windows se configura, normalmente, con la dirección de IP de al menos un servidor de DNS al que el </a:t>
            </a:r>
            <a:r>
              <a:rPr lang="es-ES" dirty="0" err="1"/>
              <a:t>resolutor</a:t>
            </a:r>
            <a:r>
              <a:rPr lang="es-ES" dirty="0"/>
              <a:t> envía una o más solicitudes de información de DNS.</a:t>
            </a:r>
          </a:p>
          <a:p>
            <a:r>
              <a:rPr lang="es-ES" dirty="0"/>
              <a:t>El </a:t>
            </a:r>
            <a:r>
              <a:rPr lang="es-ES" dirty="0" err="1"/>
              <a:t>resolutor</a:t>
            </a:r>
            <a:r>
              <a:rPr lang="es-ES" dirty="0"/>
              <a:t> forma parte del servicio Cliente de DNS. Este servicio se instala automáticamente cuando se instala TCP/IP y se ejecuta como parte del proceso </a:t>
            </a:r>
            <a:r>
              <a:rPr lang="es-ES" dirty="0" err="1"/>
              <a:t>Services.Exe</a:t>
            </a:r>
            <a:r>
              <a:rPr lang="es-ES" dirty="0"/>
              <a:t>. Como la mayoría de los servicios de Windows , el servicio Cliente de DNS se activa en el dominio </a:t>
            </a:r>
            <a:r>
              <a:rPr lang="es-ES" dirty="0" err="1"/>
              <a:t>System</a:t>
            </a:r>
            <a:r>
              <a:rPr lang="es-ES" dirty="0"/>
              <a:t> de Windows.</a:t>
            </a:r>
          </a:p>
          <a:p>
            <a:r>
              <a:rPr lang="es-ES" dirty="0"/>
              <a:t>La resolución de nombres de DNS se produce cuando un </a:t>
            </a:r>
            <a:r>
              <a:rPr lang="es-ES" dirty="0" err="1"/>
              <a:t>resolutor</a:t>
            </a:r>
            <a:r>
              <a:rPr lang="es-ES" dirty="0"/>
              <a:t>, en un host, envía a un servidor de DNS un mensaje de solicitud con un nombre de dominio. El mensaje de solicitud indica al DNS que busque el nombre y devuelva ciertos RR. El mensaje de solicitud contiene el nombre de dominio a buscar y un código que indica los registros que se deben devolver.</a:t>
            </a:r>
          </a:p>
          <a:p>
            <a:r>
              <a:rPr lang="es-ES" dirty="0"/>
              <a:t>Un cliente envía una solicitud de DNS pidiendo al servidor de DNS todos los registros A de kona.midominio.com. La respuesta a la solicitud contiene la entrada de solicitud y los RR de respuesta. </a:t>
            </a:r>
            <a:endParaRPr lang="es-ES" b="1" dirty="0"/>
          </a:p>
          <a:p>
            <a:r>
              <a:rPr lang="es-ES" b="1" dirty="0"/>
              <a:t>Resolución de alias</a:t>
            </a:r>
          </a:p>
          <a:p>
            <a:r>
              <a:rPr lang="es-ES" dirty="0"/>
              <a:t>Si el </a:t>
            </a:r>
            <a:r>
              <a:rPr lang="es-ES" dirty="0" err="1"/>
              <a:t>resolutor</a:t>
            </a:r>
            <a:r>
              <a:rPr lang="es-ES" dirty="0"/>
              <a:t> intenta realizar resolución de nombres de un nombre que indique el usuario, no sabe a priori si el nombre se refiere a un RR (A) de host o a un CNAME. Si se refiere a un CNAME, el servidor puede devolver el CNAME. Sin embargo, en este caso, el CNAME debe resolverse todavía. Para evitar tráfico extra de DNS, cuando un servidor de DNS devuelve un CNAME en respuesta a una búsqueda de registro de host, el servidor de DNS también devuelve el registro A relativo al CNAME.</a:t>
            </a:r>
          </a:p>
          <a:p>
            <a:r>
              <a:rPr lang="es-ES" dirty="0"/>
              <a:t>El cliente de DNS envía una solicitud de DNS al servidor de DNS solicitando el registro Host de nsl.midominio.com, que en realidad es un alias de kona.midominio.com. En la respuesta de DNS existen dos RR de respuesta. El primero es el RR CNAME de nsl.midominio.com, que contiene el nombre canónico. El segundo RR de respuesta es el registro Host de kona.midominio.com, que contiene la dirección de IP de este equipo.</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5A536F21-D1E4-485C-B49E-7DB993EECBCE}" type="slidenum">
              <a:rPr lang="es-ES_tradnl" smtClean="0"/>
              <a:pPr/>
              <a:t>21</a:t>
            </a:fld>
            <a:endParaRPr lang="es-ES_tradnl"/>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5A536F21-D1E4-485C-B49E-7DB993EECBCE}" type="slidenum">
              <a:rPr lang="es-ES_tradnl" smtClean="0"/>
              <a:pPr/>
              <a:t>22</a:t>
            </a:fld>
            <a:endParaRPr lang="es-ES_tradnl"/>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s-ES"/>
          </a:p>
        </p:txBody>
      </p:sp>
    </p:spTree>
    <p:extLst>
      <p:ext uri="{BB962C8B-B14F-4D97-AF65-F5344CB8AC3E}">
        <p14:creationId xmlns:p14="http://schemas.microsoft.com/office/powerpoint/2010/main" val="2769664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Times New Roman" pitchFamily="18" charset="0"/>
                <a:ea typeface="+mn-ea"/>
                <a:cs typeface="+mn-cs"/>
              </a:rPr>
              <a:t>Un servidor DNS (Servidor de nombre de dominio, del inglés, </a:t>
            </a:r>
            <a:r>
              <a:rPr lang="es-ES" sz="1200" b="0" i="0" kern="1200" dirty="0" err="1">
                <a:solidFill>
                  <a:schemeClr val="tx1"/>
                </a:solidFill>
                <a:effectLst/>
                <a:latin typeface="Times New Roman" pitchFamily="18" charset="0"/>
                <a:ea typeface="+mn-ea"/>
                <a:cs typeface="+mn-cs"/>
              </a:rPr>
              <a:t>Domain</a:t>
            </a:r>
            <a:r>
              <a:rPr lang="es-ES" sz="1200" b="0" i="0" kern="1200" dirty="0">
                <a:solidFill>
                  <a:schemeClr val="tx1"/>
                </a:solidFill>
                <a:effectLst/>
                <a:latin typeface="Times New Roman" pitchFamily="18" charset="0"/>
                <a:ea typeface="+mn-ea"/>
                <a:cs typeface="+mn-cs"/>
              </a:rPr>
              <a:t> </a:t>
            </a:r>
            <a:r>
              <a:rPr lang="es-ES" sz="1200" b="0" i="0" kern="1200" dirty="0" err="1">
                <a:solidFill>
                  <a:schemeClr val="tx1"/>
                </a:solidFill>
                <a:effectLst/>
                <a:latin typeface="Times New Roman" pitchFamily="18" charset="0"/>
                <a:ea typeface="+mn-ea"/>
                <a:cs typeface="+mn-cs"/>
              </a:rPr>
              <a:t>Name</a:t>
            </a:r>
            <a:r>
              <a:rPr lang="es-ES" sz="1200" b="0" i="0" kern="1200" dirty="0">
                <a:solidFill>
                  <a:schemeClr val="tx1"/>
                </a:solidFill>
                <a:effectLst/>
                <a:latin typeface="Times New Roman" pitchFamily="18" charset="0"/>
                <a:ea typeface="+mn-ea"/>
                <a:cs typeface="+mn-cs"/>
              </a:rPr>
              <a:t> Server) es la tecnología encargada de </a:t>
            </a:r>
            <a:r>
              <a:rPr lang="es-ES" sz="1200" b="1" i="0" kern="1200" dirty="0">
                <a:solidFill>
                  <a:schemeClr val="tx1"/>
                </a:solidFill>
                <a:effectLst/>
                <a:latin typeface="Times New Roman" pitchFamily="18" charset="0"/>
                <a:ea typeface="+mn-ea"/>
                <a:cs typeface="+mn-cs"/>
              </a:rPr>
              <a:t>enlazar los dominios que colocamos en la barra de navegadores a las direcciones IP de los servidores</a:t>
            </a:r>
            <a:r>
              <a:rPr lang="es-ES" sz="1200" b="0" i="0" kern="1200" dirty="0">
                <a:solidFill>
                  <a:schemeClr val="tx1"/>
                </a:solidFill>
                <a:effectLst/>
                <a:latin typeface="Times New Roman" pitchFamily="18" charset="0"/>
                <a:ea typeface="+mn-ea"/>
                <a:cs typeface="+mn-cs"/>
              </a:rPr>
              <a:t>. En estos servidores es donde se encuentra realmente nuestro contenido, actuando como si fuera un enlace. </a:t>
            </a:r>
          </a:p>
          <a:p>
            <a:r>
              <a:rPr lang="es-ES" sz="1200" b="0" i="0" kern="1200" dirty="0">
                <a:solidFill>
                  <a:schemeClr val="tx1"/>
                </a:solidFill>
                <a:effectLst/>
                <a:latin typeface="Times New Roman" pitchFamily="18" charset="0"/>
                <a:ea typeface="+mn-ea"/>
                <a:cs typeface="+mn-cs"/>
              </a:rPr>
              <a:t>Cuando adquirimos un dominio, el registrador nos adjudica sus servidores DNS por defecto. Gracias a ello podemos establecer los registros que necesitemos para apuntar a nuestra página web, crear subdominios o configurar el servidor de correo. En definitiva, </a:t>
            </a:r>
            <a:r>
              <a:rPr lang="es-ES" sz="1200" b="1" i="0" kern="1200" dirty="0">
                <a:solidFill>
                  <a:schemeClr val="tx1"/>
                </a:solidFill>
                <a:effectLst/>
                <a:latin typeface="Times New Roman" pitchFamily="18" charset="0"/>
                <a:ea typeface="+mn-ea"/>
                <a:cs typeface="+mn-cs"/>
              </a:rPr>
              <a:t>conectar el dominio con la red</a:t>
            </a:r>
            <a:r>
              <a:rPr lang="es-ES" sz="1200" b="0" i="0" kern="1200" dirty="0">
                <a:solidFill>
                  <a:schemeClr val="tx1"/>
                </a:solidFill>
                <a:effectLst/>
                <a:latin typeface="Times New Roman" pitchFamily="18" charset="0"/>
                <a:ea typeface="+mn-ea"/>
                <a:cs typeface="+mn-cs"/>
              </a:rPr>
              <a:t>.</a:t>
            </a:r>
          </a:p>
          <a:p>
            <a:r>
              <a:rPr lang="es-ES" sz="1200" b="0" i="0" kern="1200" dirty="0">
                <a:solidFill>
                  <a:schemeClr val="tx1"/>
                </a:solidFill>
                <a:effectLst/>
                <a:latin typeface="Times New Roman" pitchFamily="18" charset="0"/>
                <a:ea typeface="+mn-ea"/>
                <a:cs typeface="+mn-cs"/>
              </a:rPr>
              <a:t>En algunas ocasiones, podemos preferir modificar estos DNS para gestionarlos con otro proveedor. Esto no implica que el dominio se cambie de registrador, simplemente que </a:t>
            </a:r>
            <a:r>
              <a:rPr lang="es-ES" sz="1200" b="1" i="0" kern="1200" dirty="0">
                <a:solidFill>
                  <a:schemeClr val="tx1"/>
                </a:solidFill>
                <a:effectLst/>
                <a:latin typeface="Times New Roman" pitchFamily="18" charset="0"/>
                <a:ea typeface="+mn-ea"/>
                <a:cs typeface="+mn-cs"/>
              </a:rPr>
              <a:t>tendremos que introducir los registros en este nuevo proveedor</a:t>
            </a:r>
            <a:r>
              <a:rPr lang="es-ES" sz="1200" b="0" i="0" kern="1200" dirty="0">
                <a:solidFill>
                  <a:schemeClr val="tx1"/>
                </a:solidFill>
                <a:effectLst/>
                <a:latin typeface="Times New Roman" pitchFamily="18" charset="0"/>
                <a:ea typeface="+mn-ea"/>
                <a:cs typeface="+mn-cs"/>
              </a:rPr>
              <a:t>.</a:t>
            </a:r>
          </a:p>
          <a:p>
            <a:r>
              <a:rPr lang="es-ES" sz="1200" b="0" i="0" kern="1200" dirty="0">
                <a:solidFill>
                  <a:schemeClr val="tx1"/>
                </a:solidFill>
                <a:effectLst/>
                <a:latin typeface="Times New Roman" pitchFamily="18" charset="0"/>
                <a:ea typeface="+mn-ea"/>
                <a:cs typeface="+mn-cs"/>
              </a:rPr>
              <a:t>También nos encontramos con que </a:t>
            </a:r>
            <a:r>
              <a:rPr lang="es-ES" sz="1200" b="1" i="0" kern="1200" dirty="0">
                <a:solidFill>
                  <a:schemeClr val="tx1"/>
                </a:solidFill>
                <a:effectLst/>
                <a:latin typeface="Times New Roman" pitchFamily="18" charset="0"/>
                <a:ea typeface="+mn-ea"/>
                <a:cs typeface="+mn-cs"/>
              </a:rPr>
              <a:t>el </a:t>
            </a:r>
            <a:r>
              <a:rPr lang="es-ES" sz="1200" b="1" i="0" kern="1200" dirty="0" err="1">
                <a:solidFill>
                  <a:schemeClr val="tx1"/>
                </a:solidFill>
                <a:effectLst/>
                <a:latin typeface="Times New Roman" pitchFamily="18" charset="0"/>
                <a:ea typeface="+mn-ea"/>
                <a:cs typeface="+mn-cs"/>
              </a:rPr>
              <a:t>router</a:t>
            </a:r>
            <a:r>
              <a:rPr lang="es-ES" sz="1200" b="1" i="0" kern="1200" dirty="0">
                <a:solidFill>
                  <a:schemeClr val="tx1"/>
                </a:solidFill>
                <a:effectLst/>
                <a:latin typeface="Times New Roman" pitchFamily="18" charset="0"/>
                <a:ea typeface="+mn-ea"/>
                <a:cs typeface="+mn-cs"/>
              </a:rPr>
              <a:t> tiene su propio DNS asignado para realizar esta conversión dominio-</a:t>
            </a:r>
            <a:r>
              <a:rPr lang="es-ES" sz="1200" b="1" i="0" kern="1200" dirty="0" err="1">
                <a:solidFill>
                  <a:schemeClr val="tx1"/>
                </a:solidFill>
                <a:effectLst/>
                <a:latin typeface="Times New Roman" pitchFamily="18" charset="0"/>
                <a:ea typeface="+mn-ea"/>
                <a:cs typeface="+mn-cs"/>
              </a:rPr>
              <a:t>ip</a:t>
            </a:r>
            <a:r>
              <a:rPr lang="es-ES" sz="1200" b="0" i="0" kern="1200" dirty="0">
                <a:solidFill>
                  <a:schemeClr val="tx1"/>
                </a:solidFill>
                <a:effectLst/>
                <a:latin typeface="Times New Roman" pitchFamily="18" charset="0"/>
                <a:ea typeface="+mn-ea"/>
                <a:cs typeface="+mn-cs"/>
              </a:rPr>
              <a:t>, aunque ese caso es diferente del que trata este artículo.</a:t>
            </a:r>
          </a:p>
          <a:p>
            <a:r>
              <a:rPr lang="es-ES" sz="1200" b="1" i="0" kern="1200" dirty="0">
                <a:solidFill>
                  <a:schemeClr val="tx1"/>
                </a:solidFill>
                <a:effectLst/>
                <a:latin typeface="Times New Roman" pitchFamily="18" charset="0"/>
                <a:ea typeface="+mn-ea"/>
                <a:cs typeface="+mn-cs"/>
              </a:rPr>
              <a:t>Problemas con los DNS</a:t>
            </a:r>
          </a:p>
          <a:p>
            <a:r>
              <a:rPr lang="es-ES" sz="1200" b="0" i="0" kern="1200" dirty="0">
                <a:solidFill>
                  <a:schemeClr val="tx1"/>
                </a:solidFill>
                <a:effectLst/>
                <a:latin typeface="Times New Roman" pitchFamily="18" charset="0"/>
                <a:ea typeface="+mn-ea"/>
                <a:cs typeface="+mn-cs"/>
              </a:rPr>
              <a:t>En algunas ocasiones, antes de realizar estos cambios, nos surgen diferentes adversidades como por ejemplo </a:t>
            </a:r>
            <a:r>
              <a:rPr lang="es-ES" sz="1200" b="1" i="0" kern="1200" dirty="0">
                <a:solidFill>
                  <a:schemeClr val="tx1"/>
                </a:solidFill>
                <a:effectLst/>
                <a:latin typeface="Times New Roman" pitchFamily="18" charset="0"/>
                <a:ea typeface="+mn-ea"/>
                <a:cs typeface="+mn-cs"/>
              </a:rPr>
              <a:t>el tiempo necesario para que estos cambios se hagan efectivos</a:t>
            </a:r>
            <a:r>
              <a:rPr lang="es-ES" sz="1200" b="0" i="0" kern="1200" dirty="0">
                <a:solidFill>
                  <a:schemeClr val="tx1"/>
                </a:solidFill>
                <a:effectLst/>
                <a:latin typeface="Times New Roman" pitchFamily="18" charset="0"/>
                <a:ea typeface="+mn-ea"/>
                <a:cs typeface="+mn-cs"/>
              </a:rPr>
              <a:t>. En algunos casos, puede llevar hasta 48h. Por tanto, lo recomendable es que tengamos los mismos registros en ambos DNS(el actual y el nuevo) para que nuestros usuarios no noten el cambio. </a:t>
            </a:r>
            <a:r>
              <a:rPr lang="es-ES" b="0" i="1" dirty="0">
                <a:effectLst/>
              </a:rPr>
              <a:t>Un </a:t>
            </a:r>
            <a:r>
              <a:rPr lang="es-ES" sz="1200" b="1" i="1" kern="1200" dirty="0">
                <a:solidFill>
                  <a:schemeClr val="tx1"/>
                </a:solidFill>
                <a:effectLst/>
                <a:latin typeface="Times New Roman" pitchFamily="18" charset="0"/>
                <a:ea typeface="+mn-ea"/>
                <a:cs typeface="+mn-cs"/>
              </a:rPr>
              <a:t>registro</a:t>
            </a:r>
            <a:r>
              <a:rPr lang="es-ES" b="0" i="1" dirty="0">
                <a:effectLst/>
              </a:rPr>
              <a:t> es la manera de establecer la relación entre el dominio y la dirección IP. Por ejemplo, para unir nuestro dominio con un servidor podemos usar los de tipo A(en los que se coloca una dirección IP) o CNAME(en los que se coloca un dominio) y, en el caso de que queramos configurar un servidor de correo, serán imprescindibles los registros MX.</a:t>
            </a:r>
          </a:p>
          <a:p>
            <a:r>
              <a:rPr lang="es-ES" sz="1200" b="0" i="0" kern="1200" dirty="0">
                <a:solidFill>
                  <a:schemeClr val="tx1"/>
                </a:solidFill>
                <a:effectLst/>
                <a:latin typeface="Times New Roman" pitchFamily="18" charset="0"/>
                <a:ea typeface="+mn-ea"/>
                <a:cs typeface="+mn-cs"/>
              </a:rPr>
              <a:t>También existirán otros problemas que pueden estar </a:t>
            </a:r>
            <a:r>
              <a:rPr lang="es-ES" sz="1200" b="1" i="0" kern="1200" dirty="0">
                <a:solidFill>
                  <a:schemeClr val="tx1"/>
                </a:solidFill>
                <a:effectLst/>
                <a:latin typeface="Times New Roman" pitchFamily="18" charset="0"/>
                <a:ea typeface="+mn-ea"/>
                <a:cs typeface="+mn-cs"/>
              </a:rPr>
              <a:t>ocasionados por el cambio de servidor</a:t>
            </a:r>
            <a:r>
              <a:rPr lang="es-ES" sz="1200" b="0" i="0" kern="1200" dirty="0">
                <a:solidFill>
                  <a:schemeClr val="tx1"/>
                </a:solidFill>
                <a:effectLst/>
                <a:latin typeface="Times New Roman" pitchFamily="18" charset="0"/>
                <a:ea typeface="+mn-ea"/>
                <a:cs typeface="+mn-cs"/>
              </a:rPr>
              <a:t>.</a:t>
            </a:r>
          </a:p>
          <a:p>
            <a:r>
              <a:rPr lang="es-ES" sz="1200" b="1" i="0" kern="1200" dirty="0">
                <a:solidFill>
                  <a:schemeClr val="tx1"/>
                </a:solidFill>
                <a:effectLst/>
                <a:latin typeface="Times New Roman" pitchFamily="18" charset="0"/>
                <a:ea typeface="+mn-ea"/>
                <a:cs typeface="+mn-cs"/>
              </a:rPr>
              <a:t>Cómo configurar un servidor DNS</a:t>
            </a:r>
          </a:p>
          <a:p>
            <a:r>
              <a:rPr lang="es-ES" sz="1200" b="0" i="0" kern="1200" dirty="0">
                <a:solidFill>
                  <a:schemeClr val="tx1"/>
                </a:solidFill>
                <a:effectLst/>
                <a:latin typeface="Times New Roman" pitchFamily="18" charset="0"/>
                <a:ea typeface="+mn-ea"/>
                <a:cs typeface="+mn-cs"/>
              </a:rPr>
              <a:t>En esta ocasión vamos a realizar un ejemplo en el que tenemos un dominio que está comprado en </a:t>
            </a:r>
            <a:r>
              <a:rPr lang="es-ES" sz="1200" b="0" i="0" kern="1200" dirty="0" err="1">
                <a:solidFill>
                  <a:schemeClr val="tx1"/>
                </a:solidFill>
                <a:effectLst/>
                <a:latin typeface="Times New Roman" pitchFamily="18" charset="0"/>
                <a:ea typeface="+mn-ea"/>
                <a:cs typeface="+mn-cs"/>
              </a:rPr>
              <a:t>Namecheap</a:t>
            </a:r>
            <a:r>
              <a:rPr lang="es-ES" sz="1200" b="0" i="0" kern="1200" dirty="0">
                <a:solidFill>
                  <a:schemeClr val="tx1"/>
                </a:solidFill>
                <a:effectLst/>
                <a:latin typeface="Times New Roman" pitchFamily="18" charset="0"/>
                <a:ea typeface="+mn-ea"/>
                <a:cs typeface="+mn-cs"/>
              </a:rPr>
              <a:t> y vamos a cambiar los servidores DNS, que actualmente son los de </a:t>
            </a:r>
            <a:r>
              <a:rPr lang="es-ES" sz="1200" b="0" i="0" kern="1200" dirty="0" err="1">
                <a:solidFill>
                  <a:schemeClr val="tx1"/>
                </a:solidFill>
                <a:effectLst/>
                <a:latin typeface="Times New Roman" pitchFamily="18" charset="0"/>
                <a:ea typeface="+mn-ea"/>
                <a:cs typeface="+mn-cs"/>
              </a:rPr>
              <a:t>Namecheap</a:t>
            </a:r>
            <a:r>
              <a:rPr lang="es-ES" sz="1200" b="0" i="0" kern="1200" dirty="0">
                <a:solidFill>
                  <a:schemeClr val="tx1"/>
                </a:solidFill>
                <a:effectLst/>
                <a:latin typeface="Times New Roman" pitchFamily="18" charset="0"/>
                <a:ea typeface="+mn-ea"/>
                <a:cs typeface="+mn-cs"/>
              </a:rPr>
              <a:t>, a </a:t>
            </a:r>
            <a:r>
              <a:rPr lang="es-ES" sz="1200" b="0" i="0" kern="1200" dirty="0" err="1">
                <a:solidFill>
                  <a:schemeClr val="tx1"/>
                </a:solidFill>
                <a:effectLst/>
                <a:latin typeface="Times New Roman" pitchFamily="18" charset="0"/>
                <a:ea typeface="+mn-ea"/>
                <a:cs typeface="+mn-cs"/>
              </a:rPr>
              <a:t>DNSimple</a:t>
            </a:r>
            <a:r>
              <a:rPr lang="es-ES" sz="1200" b="0" i="0" kern="1200" dirty="0">
                <a:solidFill>
                  <a:schemeClr val="tx1"/>
                </a:solidFill>
                <a:effectLst/>
                <a:latin typeface="Times New Roman" pitchFamily="18" charset="0"/>
                <a:ea typeface="+mn-ea"/>
                <a:cs typeface="+mn-cs"/>
              </a:rPr>
              <a:t>.</a:t>
            </a:r>
          </a:p>
          <a:p>
            <a:r>
              <a:rPr lang="es-ES" sz="1200" b="1" i="1" kern="1200" dirty="0" err="1">
                <a:solidFill>
                  <a:schemeClr val="tx1"/>
                </a:solidFill>
                <a:effectLst/>
                <a:latin typeface="Times New Roman" pitchFamily="18" charset="0"/>
                <a:ea typeface="+mn-ea"/>
                <a:cs typeface="+mn-cs"/>
              </a:rPr>
              <a:t>DNSimple</a:t>
            </a:r>
            <a:r>
              <a:rPr lang="es-ES" b="0" i="1" dirty="0">
                <a:effectLst/>
              </a:rPr>
              <a:t> es una aplicación especializada únicamente en la administración de DNS. Destacamos que, entre sus </a:t>
            </a:r>
            <a:r>
              <a:rPr lang="es-ES" b="0" i="1" dirty="0" err="1">
                <a:effectLst/>
              </a:rPr>
              <a:t>caracterísitcas</a:t>
            </a:r>
            <a:r>
              <a:rPr lang="es-ES" b="0" i="1" dirty="0">
                <a:effectLst/>
              </a:rPr>
              <a:t>, cuentan con una API REST para proyectos más complejos.</a:t>
            </a:r>
          </a:p>
          <a:p>
            <a:r>
              <a:rPr lang="es-ES" sz="1200" b="0" i="0" kern="1200" dirty="0">
                <a:solidFill>
                  <a:schemeClr val="tx1"/>
                </a:solidFill>
                <a:effectLst/>
                <a:latin typeface="Times New Roman" pitchFamily="18" charset="0"/>
                <a:ea typeface="+mn-ea"/>
                <a:cs typeface="+mn-cs"/>
              </a:rPr>
              <a:t>Para ello, debemos de acceder al panel de configuración del dominio en </a:t>
            </a:r>
            <a:r>
              <a:rPr lang="es-ES" sz="1200" b="0" i="0" kern="1200" dirty="0" err="1">
                <a:solidFill>
                  <a:schemeClr val="tx1"/>
                </a:solidFill>
                <a:effectLst/>
                <a:latin typeface="Times New Roman" pitchFamily="18" charset="0"/>
                <a:ea typeface="+mn-ea"/>
                <a:cs typeface="+mn-cs"/>
              </a:rPr>
              <a:t>Namecheap</a:t>
            </a:r>
            <a:r>
              <a:rPr lang="es-ES" sz="1200" b="0" i="0" kern="1200" dirty="0">
                <a:solidFill>
                  <a:schemeClr val="tx1"/>
                </a:solidFill>
                <a:effectLst/>
                <a:latin typeface="Times New Roman" pitchFamily="18" charset="0"/>
                <a:ea typeface="+mn-ea"/>
                <a:cs typeface="+mn-cs"/>
              </a:rPr>
              <a:t>. En él, navegamos hasta la opción </a:t>
            </a:r>
            <a:r>
              <a:rPr lang="es-ES" sz="1200" b="1" i="0" kern="1200" dirty="0" err="1">
                <a:solidFill>
                  <a:schemeClr val="tx1"/>
                </a:solidFill>
                <a:effectLst/>
                <a:latin typeface="Times New Roman" pitchFamily="18" charset="0"/>
                <a:ea typeface="+mn-ea"/>
                <a:cs typeface="+mn-cs"/>
              </a:rPr>
              <a:t>Nameservers</a:t>
            </a:r>
            <a:r>
              <a:rPr lang="es-ES" sz="1200" b="0" i="0" kern="1200" dirty="0">
                <a:solidFill>
                  <a:schemeClr val="tx1"/>
                </a:solidFill>
                <a:effectLst/>
                <a:latin typeface="Times New Roman" pitchFamily="18" charset="0"/>
                <a:ea typeface="+mn-ea"/>
                <a:cs typeface="+mn-cs"/>
              </a:rPr>
              <a:t> y con la opción </a:t>
            </a:r>
            <a:r>
              <a:rPr lang="es-ES" sz="1200" b="1" i="0" kern="1200" dirty="0" err="1">
                <a:solidFill>
                  <a:schemeClr val="tx1"/>
                </a:solidFill>
                <a:effectLst/>
                <a:latin typeface="Times New Roman" pitchFamily="18" charset="0"/>
                <a:ea typeface="+mn-ea"/>
                <a:cs typeface="+mn-cs"/>
              </a:rPr>
              <a:t>Custom</a:t>
            </a:r>
            <a:r>
              <a:rPr lang="es-ES" sz="1200" b="1" i="0" kern="1200" dirty="0">
                <a:solidFill>
                  <a:schemeClr val="tx1"/>
                </a:solidFill>
                <a:effectLst/>
                <a:latin typeface="Times New Roman" pitchFamily="18" charset="0"/>
                <a:ea typeface="+mn-ea"/>
                <a:cs typeface="+mn-cs"/>
              </a:rPr>
              <a:t> DNS</a:t>
            </a:r>
            <a:r>
              <a:rPr lang="es-ES" sz="1200" b="0" i="0" kern="1200" dirty="0">
                <a:solidFill>
                  <a:schemeClr val="tx1"/>
                </a:solidFill>
                <a:effectLst/>
                <a:latin typeface="Times New Roman" pitchFamily="18" charset="0"/>
                <a:ea typeface="+mn-ea"/>
                <a:cs typeface="+mn-cs"/>
              </a:rPr>
              <a:t> establecida, colocaremos las direcciones DNS.</a:t>
            </a:r>
          </a:p>
          <a:p>
            <a:r>
              <a:rPr lang="es-ES" sz="1200" b="0" i="0" kern="1200" dirty="0">
                <a:solidFill>
                  <a:schemeClr val="tx1"/>
                </a:solidFill>
                <a:effectLst/>
                <a:latin typeface="Times New Roman" pitchFamily="18" charset="0"/>
                <a:ea typeface="+mn-ea"/>
                <a:cs typeface="+mn-cs"/>
              </a:rPr>
              <a:t>En el caso de </a:t>
            </a:r>
            <a:r>
              <a:rPr lang="es-ES" sz="1200" b="0" i="0" kern="1200" dirty="0" err="1">
                <a:solidFill>
                  <a:schemeClr val="tx1"/>
                </a:solidFill>
                <a:effectLst/>
                <a:latin typeface="Times New Roman" pitchFamily="18" charset="0"/>
                <a:ea typeface="+mn-ea"/>
                <a:cs typeface="+mn-cs"/>
              </a:rPr>
              <a:t>DNSimple</a:t>
            </a:r>
            <a:r>
              <a:rPr lang="es-ES" sz="1200" b="0" i="0" kern="1200" dirty="0">
                <a:solidFill>
                  <a:schemeClr val="tx1"/>
                </a:solidFill>
                <a:effectLst/>
                <a:latin typeface="Times New Roman" pitchFamily="18" charset="0"/>
                <a:ea typeface="+mn-ea"/>
                <a:cs typeface="+mn-cs"/>
              </a:rPr>
              <a:t> tendremos que establecer los siguientes DNS: ns1.dnsimple.com, ns2.dnsimple.com, ns3.dnsimple.com y ns4.dnsimple.com.</a:t>
            </a:r>
          </a:p>
          <a:p>
            <a:r>
              <a:rPr lang="es-ES" sz="1200" b="0" i="0" kern="1200" dirty="0">
                <a:solidFill>
                  <a:schemeClr val="tx1"/>
                </a:solidFill>
                <a:effectLst/>
                <a:latin typeface="Times New Roman" pitchFamily="18" charset="0"/>
                <a:ea typeface="+mn-ea"/>
                <a:cs typeface="+mn-cs"/>
              </a:rPr>
              <a:t>Cuando se hagan efectivos los cambios de servidores se aplicarán los registros que hayamos añadido en nuestro nuevo servidor de DNS. En el caso de que no hayamos añadido registros, debemos de comenzar a hacerlo en </a:t>
            </a:r>
            <a:r>
              <a:rPr lang="es-ES" sz="1200" b="0" i="0" kern="1200" dirty="0" err="1">
                <a:solidFill>
                  <a:schemeClr val="tx1"/>
                </a:solidFill>
                <a:effectLst/>
                <a:latin typeface="Times New Roman" pitchFamily="18" charset="0"/>
                <a:ea typeface="+mn-ea"/>
                <a:cs typeface="+mn-cs"/>
              </a:rPr>
              <a:t>DNSimple</a:t>
            </a:r>
            <a:r>
              <a:rPr lang="es-ES" sz="1200" b="0" i="0" kern="1200" dirty="0">
                <a:solidFill>
                  <a:schemeClr val="tx1"/>
                </a:solidFill>
                <a:effectLst/>
                <a:latin typeface="Times New Roman" pitchFamily="18" charset="0"/>
                <a:ea typeface="+mn-ea"/>
                <a:cs typeface="+mn-cs"/>
              </a:rPr>
              <a:t> para que </a:t>
            </a:r>
            <a:r>
              <a:rPr lang="es-ES" sz="1200" b="1" i="0" kern="1200" dirty="0">
                <a:solidFill>
                  <a:schemeClr val="tx1"/>
                </a:solidFill>
                <a:effectLst/>
                <a:latin typeface="Times New Roman" pitchFamily="18" charset="0"/>
                <a:ea typeface="+mn-ea"/>
                <a:cs typeface="+mn-cs"/>
              </a:rPr>
              <a:t>nuestro dominio actúe acorde con los que introduzcamos</a:t>
            </a:r>
            <a:r>
              <a:rPr lang="es-ES" sz="1200" b="0" i="0" kern="1200" dirty="0">
                <a:solidFill>
                  <a:schemeClr val="tx1"/>
                </a:solidFill>
                <a:effectLst/>
                <a:latin typeface="Times New Roman" pitchFamily="18" charset="0"/>
                <a:ea typeface="+mn-ea"/>
                <a:cs typeface="+mn-cs"/>
              </a:rPr>
              <a:t>.</a:t>
            </a:r>
          </a:p>
          <a:p>
            <a:r>
              <a:rPr lang="es-ES" sz="1200" b="0" i="0" kern="1200" dirty="0">
                <a:solidFill>
                  <a:schemeClr val="tx1"/>
                </a:solidFill>
                <a:effectLst/>
                <a:latin typeface="Times New Roman" pitchFamily="18" charset="0"/>
                <a:ea typeface="+mn-ea"/>
                <a:cs typeface="+mn-cs"/>
              </a:rPr>
              <a:t>Generalmente, cuando se realiza un cambio de estas características, nos suelen proveer de dos direcciones de servidor DNS y es más que suficiente para hacer el cambio. </a:t>
            </a:r>
            <a:r>
              <a:rPr lang="es-ES" sz="1200" b="1" i="0" kern="1200" dirty="0">
                <a:solidFill>
                  <a:schemeClr val="tx1"/>
                </a:solidFill>
                <a:effectLst/>
                <a:latin typeface="Times New Roman" pitchFamily="18" charset="0"/>
                <a:ea typeface="+mn-ea"/>
                <a:cs typeface="+mn-cs"/>
              </a:rPr>
              <a:t>Se pueden añadir más si en nuestro caso es requerido</a:t>
            </a:r>
            <a:r>
              <a:rPr lang="es-ES" sz="1200" b="0" i="0" kern="1200" dirty="0">
                <a:solidFill>
                  <a:schemeClr val="tx1"/>
                </a:solidFill>
                <a:effectLst/>
                <a:latin typeface="Times New Roman" pitchFamily="18" charset="0"/>
                <a:ea typeface="+mn-ea"/>
                <a:cs typeface="+mn-cs"/>
              </a:rPr>
              <a:t>, como en el ejemplo de la imagen.</a:t>
            </a:r>
          </a:p>
          <a:p>
            <a:r>
              <a:rPr lang="es-ES" sz="1200" b="1" i="0" kern="1200" dirty="0">
                <a:solidFill>
                  <a:schemeClr val="tx1"/>
                </a:solidFill>
                <a:effectLst/>
                <a:latin typeface="Times New Roman" pitchFamily="18" charset="0"/>
                <a:ea typeface="+mn-ea"/>
                <a:cs typeface="+mn-cs"/>
              </a:rPr>
              <a:t>Mejores DNS</a:t>
            </a:r>
          </a:p>
          <a:p>
            <a:r>
              <a:rPr lang="es-ES" sz="1200" b="0" i="0" kern="1200" dirty="0">
                <a:solidFill>
                  <a:schemeClr val="tx1"/>
                </a:solidFill>
                <a:effectLst/>
                <a:latin typeface="Times New Roman" pitchFamily="18" charset="0"/>
                <a:ea typeface="+mn-ea"/>
                <a:cs typeface="+mn-cs"/>
              </a:rPr>
              <a:t>Una vez hemos aprendido a cambiar los DNS nos encontramos en la cuestión de poder decidir </a:t>
            </a:r>
            <a:r>
              <a:rPr lang="es-ES" sz="1200" b="0" i="0" kern="1200" dirty="0" err="1">
                <a:solidFill>
                  <a:schemeClr val="tx1"/>
                </a:solidFill>
                <a:effectLst/>
                <a:latin typeface="Times New Roman" pitchFamily="18" charset="0"/>
                <a:ea typeface="+mn-ea"/>
                <a:cs typeface="+mn-cs"/>
              </a:rPr>
              <a:t>cúal</a:t>
            </a:r>
            <a:r>
              <a:rPr lang="es-ES" sz="1200" b="0" i="0" kern="1200" dirty="0">
                <a:solidFill>
                  <a:schemeClr val="tx1"/>
                </a:solidFill>
                <a:effectLst/>
                <a:latin typeface="Times New Roman" pitchFamily="18" charset="0"/>
                <a:ea typeface="+mn-ea"/>
                <a:cs typeface="+mn-cs"/>
              </a:rPr>
              <a:t> es el mejor proveedor para ello.</a:t>
            </a:r>
          </a:p>
          <a:p>
            <a:r>
              <a:rPr lang="es-ES" sz="1200" b="1" i="0" kern="1200" dirty="0">
                <a:solidFill>
                  <a:schemeClr val="tx1"/>
                </a:solidFill>
                <a:effectLst/>
                <a:latin typeface="Times New Roman" pitchFamily="18" charset="0"/>
                <a:ea typeface="+mn-ea"/>
                <a:cs typeface="+mn-cs"/>
              </a:rPr>
              <a:t>Conclusiones finales</a:t>
            </a:r>
          </a:p>
          <a:p>
            <a:r>
              <a:rPr lang="es-ES" sz="1200" b="0" i="0" kern="1200" dirty="0">
                <a:solidFill>
                  <a:schemeClr val="tx1"/>
                </a:solidFill>
                <a:effectLst/>
                <a:latin typeface="Times New Roman" pitchFamily="18" charset="0"/>
                <a:ea typeface="+mn-ea"/>
                <a:cs typeface="+mn-cs"/>
              </a:rPr>
              <a:t>Si estamos comenzando a trabajar con nuestro proyecto en línea, es de vital importancia que tengamos conocimiento sobre los DNS ya que nos será fundamental a la hora de configurar el dominio del proyecto o los correos llamados "de empresa".</a:t>
            </a:r>
          </a:p>
          <a:p>
            <a:r>
              <a:rPr lang="es-ES" sz="1200" b="0" i="0" kern="1200" dirty="0">
                <a:solidFill>
                  <a:schemeClr val="tx1"/>
                </a:solidFill>
                <a:effectLst/>
                <a:latin typeface="Times New Roman" pitchFamily="18" charset="0"/>
                <a:ea typeface="+mn-ea"/>
                <a:cs typeface="+mn-cs"/>
              </a:rPr>
              <a:t>Recomendamos que realices alguna prueba con otro dominio que tengas o con tu nuevo dominio si el proyecto aún no es público para comenzar a familiarizarte y saber solucionar los problemas que te puedan surgir en este proceso.</a:t>
            </a:r>
          </a:p>
          <a:p>
            <a:r>
              <a:rPr lang="es-ES" sz="1200" b="0" i="0" kern="1200" dirty="0">
                <a:solidFill>
                  <a:schemeClr val="tx1"/>
                </a:solidFill>
                <a:effectLst/>
                <a:latin typeface="Times New Roman" pitchFamily="18" charset="0"/>
                <a:ea typeface="+mn-ea"/>
                <a:cs typeface="+mn-cs"/>
              </a:rPr>
              <a:t>También es importante que, en el caso de que tengas un proyecto en producción, </a:t>
            </a:r>
            <a:r>
              <a:rPr lang="es-ES" sz="1200" b="1" i="0" kern="1200" dirty="0">
                <a:solidFill>
                  <a:schemeClr val="tx1"/>
                </a:solidFill>
                <a:effectLst/>
                <a:latin typeface="Times New Roman" pitchFamily="18" charset="0"/>
                <a:ea typeface="+mn-ea"/>
                <a:cs typeface="+mn-cs"/>
              </a:rPr>
              <a:t>realices los cambios días antes por ese </a:t>
            </a:r>
            <a:r>
              <a:rPr lang="es-ES" sz="1200" b="1" i="0" kern="1200" dirty="0" err="1">
                <a:solidFill>
                  <a:schemeClr val="tx1"/>
                </a:solidFill>
                <a:effectLst/>
                <a:latin typeface="Times New Roman" pitchFamily="18" charset="0"/>
                <a:ea typeface="+mn-ea"/>
                <a:cs typeface="+mn-cs"/>
              </a:rPr>
              <a:t>delay</a:t>
            </a:r>
            <a:r>
              <a:rPr lang="es-ES" sz="1200" b="1" i="0" kern="1200" dirty="0">
                <a:solidFill>
                  <a:schemeClr val="tx1"/>
                </a:solidFill>
                <a:effectLst/>
                <a:latin typeface="Times New Roman" pitchFamily="18" charset="0"/>
                <a:ea typeface="+mn-ea"/>
                <a:cs typeface="+mn-cs"/>
              </a:rPr>
              <a:t> que pueda haber y coloques en ambos los mismos registros antes de cambiar nada</a:t>
            </a:r>
            <a:r>
              <a:rPr lang="es-ES" sz="1200" b="0" i="0" kern="1200" dirty="0">
                <a:solidFill>
                  <a:schemeClr val="tx1"/>
                </a:solidFill>
                <a:effectLst/>
                <a:latin typeface="Times New Roman" pitchFamily="18" charset="0"/>
                <a:ea typeface="+mn-ea"/>
                <a:cs typeface="+mn-cs"/>
              </a:rPr>
              <a:t>, de manera que el usuario no note cambio alguno.</a:t>
            </a:r>
          </a:p>
          <a:p>
            <a:endParaRPr lang="es-ES" dirty="0"/>
          </a:p>
        </p:txBody>
      </p:sp>
      <p:sp>
        <p:nvSpPr>
          <p:cNvPr id="4" name="Marcador de número de diapositiva 3"/>
          <p:cNvSpPr>
            <a:spLocks noGrp="1"/>
          </p:cNvSpPr>
          <p:nvPr>
            <p:ph type="sldNum" sz="quarter" idx="10"/>
          </p:nvPr>
        </p:nvSpPr>
        <p:spPr/>
        <p:txBody>
          <a:bodyPr/>
          <a:lstStyle/>
          <a:p>
            <a:pPr>
              <a:defRPr/>
            </a:pPr>
            <a:fld id="{5C1E2392-E56B-461D-9EC4-A70F47F33707}" type="slidenum">
              <a:rPr lang="es-ES_tradnl" smtClean="0"/>
              <a:pPr>
                <a:defRPr/>
              </a:pPr>
              <a:t>25</a:t>
            </a:fld>
            <a:endParaRPr lang="es-ES_tradnl"/>
          </a:p>
        </p:txBody>
      </p:sp>
    </p:spTree>
    <p:extLst>
      <p:ext uri="{BB962C8B-B14F-4D97-AF65-F5344CB8AC3E}">
        <p14:creationId xmlns:p14="http://schemas.microsoft.com/office/powerpoint/2010/main" val="177906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fontAlgn="base"/>
            <a:r>
              <a:rPr lang="es-ES" sz="1200" b="1" i="0" kern="1200" dirty="0">
                <a:solidFill>
                  <a:schemeClr val="tx1"/>
                </a:solidFill>
                <a:effectLst/>
                <a:latin typeface="Times New Roman" pitchFamily="18" charset="0"/>
                <a:ea typeface="+mn-ea"/>
                <a:cs typeface="+mn-cs"/>
              </a:rPr>
              <a:t>¿Qué tipo de registros DNS existen y para qué sirven?</a:t>
            </a:r>
            <a:br>
              <a:rPr lang="es-ES" sz="1200" b="1" i="0" kern="1200" dirty="0">
                <a:solidFill>
                  <a:schemeClr val="tx1"/>
                </a:solidFill>
                <a:effectLst/>
                <a:latin typeface="Times New Roman" pitchFamily="18" charset="0"/>
                <a:ea typeface="+mn-ea"/>
                <a:cs typeface="+mn-cs"/>
              </a:rPr>
            </a:br>
            <a:endParaRPr lang="es-ES" sz="1200" b="1" i="0" kern="1200" dirty="0">
              <a:solidFill>
                <a:schemeClr val="tx1"/>
              </a:solidFill>
              <a:effectLst/>
              <a:latin typeface="Times New Roman" pitchFamily="18" charset="0"/>
              <a:ea typeface="+mn-ea"/>
              <a:cs typeface="+mn-cs"/>
            </a:endParaRPr>
          </a:p>
          <a:p>
            <a:pPr fontAlgn="base"/>
            <a:r>
              <a:rPr lang="es-ES" sz="1200" b="0" i="0" kern="1200" dirty="0">
                <a:solidFill>
                  <a:schemeClr val="tx1"/>
                </a:solidFill>
                <a:effectLst/>
                <a:latin typeface="Times New Roman" pitchFamily="18" charset="0"/>
                <a:ea typeface="+mn-ea"/>
                <a:cs typeface="+mn-cs"/>
              </a:rPr>
              <a:t>El lugar donde se configuran las entradas DNS para cada dominio son los servidores de nombres. Los diferentes tipos de entradas de registro son:</a:t>
            </a:r>
          </a:p>
          <a:p>
            <a:pPr fontAlgn="base"/>
            <a:r>
              <a:rPr lang="es-ES" sz="1200" b="1" i="0" kern="1200" dirty="0">
                <a:solidFill>
                  <a:schemeClr val="tx1"/>
                </a:solidFill>
                <a:effectLst/>
                <a:latin typeface="Times New Roman" pitchFamily="18" charset="0"/>
                <a:ea typeface="+mn-ea"/>
                <a:cs typeface="+mn-cs"/>
              </a:rPr>
              <a:t>Registro A:</a:t>
            </a:r>
            <a:r>
              <a:rPr lang="es-ES" sz="1200" b="0" i="0" kern="1200" dirty="0">
                <a:solidFill>
                  <a:schemeClr val="tx1"/>
                </a:solidFill>
                <a:effectLst/>
                <a:latin typeface="Times New Roman" pitchFamily="18" charset="0"/>
                <a:ea typeface="+mn-ea"/>
                <a:cs typeface="+mn-cs"/>
              </a:rPr>
              <a:t> Este registro se utiliza para </a:t>
            </a:r>
            <a:r>
              <a:rPr lang="es-ES" sz="1200" b="1" i="0" kern="1200" dirty="0">
                <a:solidFill>
                  <a:schemeClr val="tx1"/>
                </a:solidFill>
                <a:effectLst/>
                <a:latin typeface="Times New Roman" pitchFamily="18" charset="0"/>
                <a:ea typeface="+mn-ea"/>
                <a:cs typeface="+mn-cs"/>
              </a:rPr>
              <a:t>convertir nombres de host en direcciones IP</a:t>
            </a:r>
            <a:r>
              <a:rPr lang="es-ES" sz="1200" b="0" i="0" kern="1200" dirty="0">
                <a:solidFill>
                  <a:schemeClr val="tx1"/>
                </a:solidFill>
                <a:effectLst/>
                <a:latin typeface="Times New Roman" pitchFamily="18" charset="0"/>
                <a:ea typeface="+mn-ea"/>
                <a:cs typeface="+mn-cs"/>
              </a:rPr>
              <a:t>.</a:t>
            </a:r>
          </a:p>
          <a:p>
            <a:pPr fontAlgn="base"/>
            <a:r>
              <a:rPr lang="es-ES" sz="1200" b="1" i="0" kern="1200" dirty="0">
                <a:solidFill>
                  <a:schemeClr val="tx1"/>
                </a:solidFill>
                <a:effectLst/>
                <a:latin typeface="Times New Roman" pitchFamily="18" charset="0"/>
                <a:ea typeface="+mn-ea"/>
                <a:cs typeface="+mn-cs"/>
              </a:rPr>
              <a:t>Registro CNAME:</a:t>
            </a:r>
            <a:r>
              <a:rPr lang="es-ES" sz="1200" b="0" i="0" kern="1200" dirty="0">
                <a:solidFill>
                  <a:schemeClr val="tx1"/>
                </a:solidFill>
                <a:effectLst/>
                <a:latin typeface="Times New Roman" pitchFamily="18" charset="0"/>
                <a:ea typeface="+mn-ea"/>
                <a:cs typeface="+mn-cs"/>
              </a:rPr>
              <a:t> Se utiliza para </a:t>
            </a:r>
            <a:r>
              <a:rPr lang="es-ES" sz="1200" b="1" i="0" kern="1200" dirty="0">
                <a:solidFill>
                  <a:schemeClr val="tx1"/>
                </a:solidFill>
                <a:effectLst/>
                <a:latin typeface="Times New Roman" pitchFamily="18" charset="0"/>
                <a:ea typeface="+mn-ea"/>
                <a:cs typeface="+mn-cs"/>
              </a:rPr>
              <a:t>crear nombres de host adicionales (alias)</a:t>
            </a:r>
            <a:r>
              <a:rPr lang="es-ES" sz="1200" b="0" i="0" kern="1200" dirty="0">
                <a:solidFill>
                  <a:schemeClr val="tx1"/>
                </a:solidFill>
                <a:effectLst/>
                <a:latin typeface="Times New Roman" pitchFamily="18" charset="0"/>
                <a:ea typeface="+mn-ea"/>
                <a:cs typeface="+mn-cs"/>
              </a:rPr>
              <a:t>, y para crear diferentes servicios bajo una misma dirección IP.</a:t>
            </a:r>
          </a:p>
          <a:p>
            <a:pPr fontAlgn="base"/>
            <a:r>
              <a:rPr lang="es-ES" sz="1200" b="1" i="0" kern="1200" dirty="0">
                <a:solidFill>
                  <a:schemeClr val="tx1"/>
                </a:solidFill>
                <a:effectLst/>
                <a:latin typeface="Times New Roman" pitchFamily="18" charset="0"/>
                <a:ea typeface="+mn-ea"/>
                <a:cs typeface="+mn-cs"/>
              </a:rPr>
              <a:t>Registro NS:</a:t>
            </a:r>
            <a:r>
              <a:rPr lang="es-ES" sz="1200" b="0" i="0" kern="1200" dirty="0">
                <a:solidFill>
                  <a:schemeClr val="tx1"/>
                </a:solidFill>
                <a:effectLst/>
                <a:latin typeface="Times New Roman" pitchFamily="18" charset="0"/>
                <a:ea typeface="+mn-ea"/>
                <a:cs typeface="+mn-cs"/>
              </a:rPr>
              <a:t> indica los </a:t>
            </a:r>
            <a:r>
              <a:rPr lang="es-ES" sz="1200" b="1" i="0" kern="1200" dirty="0">
                <a:solidFill>
                  <a:schemeClr val="tx1"/>
                </a:solidFill>
                <a:effectLst/>
                <a:latin typeface="Times New Roman" pitchFamily="18" charset="0"/>
                <a:ea typeface="+mn-ea"/>
                <a:cs typeface="+mn-cs"/>
              </a:rPr>
              <a:t>servidores de DNS autorizados para el dominio</a:t>
            </a:r>
            <a:r>
              <a:rPr lang="es-ES" sz="1200" b="0" i="0" kern="1200" dirty="0">
                <a:solidFill>
                  <a:schemeClr val="tx1"/>
                </a:solidFill>
                <a:effectLst/>
                <a:latin typeface="Times New Roman" pitchFamily="18" charset="0"/>
                <a:ea typeface="+mn-ea"/>
                <a:cs typeface="+mn-cs"/>
              </a:rPr>
              <a:t>, es decir, a quién hay que preguntar para saber acerca de los registros de midominio.info.</a:t>
            </a:r>
          </a:p>
          <a:p>
            <a:pPr fontAlgn="base"/>
            <a:r>
              <a:rPr lang="es-ES" sz="1200" b="1" i="0" kern="1200" dirty="0">
                <a:solidFill>
                  <a:schemeClr val="tx1"/>
                </a:solidFill>
                <a:effectLst/>
                <a:latin typeface="Times New Roman" pitchFamily="18" charset="0"/>
                <a:ea typeface="+mn-ea"/>
                <a:cs typeface="+mn-cs"/>
              </a:rPr>
              <a:t>Registro MX:</a:t>
            </a:r>
            <a:r>
              <a:rPr lang="es-ES" sz="1200" b="0" i="0" kern="1200" dirty="0">
                <a:solidFill>
                  <a:schemeClr val="tx1"/>
                </a:solidFill>
                <a:effectLst/>
                <a:latin typeface="Times New Roman" pitchFamily="18" charset="0"/>
                <a:ea typeface="+mn-ea"/>
                <a:cs typeface="+mn-cs"/>
              </a:rPr>
              <a:t> Se utiliza para </a:t>
            </a:r>
            <a:r>
              <a:rPr lang="es-ES" sz="1200" b="1" i="0" kern="1200" dirty="0">
                <a:solidFill>
                  <a:schemeClr val="tx1"/>
                </a:solidFill>
                <a:effectLst/>
                <a:latin typeface="Times New Roman" pitchFamily="18" charset="0"/>
                <a:ea typeface="+mn-ea"/>
                <a:cs typeface="+mn-cs"/>
              </a:rPr>
              <a:t>asociar un nombre de dominio a una lista de servidores de correo</a:t>
            </a:r>
            <a:r>
              <a:rPr lang="es-ES" sz="1200" b="0" i="0" kern="1200" dirty="0">
                <a:solidFill>
                  <a:schemeClr val="tx1"/>
                </a:solidFill>
                <a:effectLst/>
                <a:latin typeface="Times New Roman" pitchFamily="18" charset="0"/>
                <a:ea typeface="+mn-ea"/>
                <a:cs typeface="+mn-cs"/>
              </a:rPr>
              <a:t> para la recepción de emails. Nos interesa si queremos realizar redirecciones de nuestro correo o utilizar nuestro correo electrónico con otro proveedor.</a:t>
            </a:r>
          </a:p>
          <a:p>
            <a:pPr fontAlgn="base"/>
            <a:r>
              <a:rPr lang="es-ES" sz="1200" b="1" i="0" kern="1200" dirty="0">
                <a:solidFill>
                  <a:schemeClr val="tx1"/>
                </a:solidFill>
                <a:effectLst/>
                <a:latin typeface="Times New Roman" pitchFamily="18" charset="0"/>
                <a:ea typeface="+mn-ea"/>
                <a:cs typeface="+mn-cs"/>
              </a:rPr>
              <a:t>Registro SPF:</a:t>
            </a:r>
            <a:r>
              <a:rPr lang="es-ES" sz="1200" b="0" i="0" kern="1200" dirty="0">
                <a:solidFill>
                  <a:schemeClr val="tx1"/>
                </a:solidFill>
                <a:effectLst/>
                <a:latin typeface="Times New Roman" pitchFamily="18" charset="0"/>
                <a:ea typeface="+mn-ea"/>
                <a:cs typeface="+mn-cs"/>
              </a:rPr>
              <a:t> define qué </a:t>
            </a:r>
            <a:r>
              <a:rPr lang="es-ES" sz="1200" b="1" i="0" kern="1200" dirty="0">
                <a:solidFill>
                  <a:schemeClr val="tx1"/>
                </a:solidFill>
                <a:effectLst/>
                <a:latin typeface="Times New Roman" pitchFamily="18" charset="0"/>
                <a:ea typeface="+mn-ea"/>
                <a:cs typeface="+mn-cs"/>
              </a:rPr>
              <a:t>servidores están autorizados para enviar correo electrónico</a:t>
            </a:r>
            <a:r>
              <a:rPr lang="es-ES" sz="1200" b="0" i="0" kern="1200" dirty="0">
                <a:solidFill>
                  <a:schemeClr val="tx1"/>
                </a:solidFill>
                <a:effectLst/>
                <a:latin typeface="Times New Roman" pitchFamily="18" charset="0"/>
                <a:ea typeface="+mn-ea"/>
                <a:cs typeface="+mn-cs"/>
              </a:rPr>
              <a:t> con nuestro dominio.</a:t>
            </a:r>
          </a:p>
          <a:p>
            <a:endParaRPr lang="es-ES" dirty="0"/>
          </a:p>
        </p:txBody>
      </p:sp>
      <p:sp>
        <p:nvSpPr>
          <p:cNvPr id="4" name="Marcador de número de diapositiva 3"/>
          <p:cNvSpPr>
            <a:spLocks noGrp="1"/>
          </p:cNvSpPr>
          <p:nvPr>
            <p:ph type="sldNum" sz="quarter" idx="10"/>
          </p:nvPr>
        </p:nvSpPr>
        <p:spPr/>
        <p:txBody>
          <a:bodyPr/>
          <a:lstStyle/>
          <a:p>
            <a:pPr>
              <a:defRPr/>
            </a:pPr>
            <a:fld id="{5C1E2392-E56B-461D-9EC4-A70F47F33707}" type="slidenum">
              <a:rPr lang="es-ES_tradnl" smtClean="0"/>
              <a:pPr>
                <a:defRPr/>
              </a:pPr>
              <a:t>26</a:t>
            </a:fld>
            <a:endParaRPr lang="es-ES_tradnl"/>
          </a:p>
        </p:txBody>
      </p:sp>
    </p:spTree>
    <p:extLst>
      <p:ext uri="{BB962C8B-B14F-4D97-AF65-F5344CB8AC3E}">
        <p14:creationId xmlns:p14="http://schemas.microsoft.com/office/powerpoint/2010/main" val="1642102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1" i="0" kern="1200" dirty="0">
                <a:solidFill>
                  <a:schemeClr val="tx1"/>
                </a:solidFill>
                <a:effectLst/>
                <a:latin typeface="Times New Roman" pitchFamily="18" charset="0"/>
                <a:ea typeface="+mn-ea"/>
                <a:cs typeface="+mn-cs"/>
              </a:rPr>
              <a:t>Z39.50</a:t>
            </a:r>
            <a:r>
              <a:rPr lang="es-ES" sz="1200" b="0" i="0" kern="1200" dirty="0">
                <a:solidFill>
                  <a:schemeClr val="tx1"/>
                </a:solidFill>
                <a:effectLst/>
                <a:latin typeface="Times New Roman" pitchFamily="18" charset="0"/>
                <a:ea typeface="+mn-ea"/>
                <a:cs typeface="+mn-cs"/>
              </a:rPr>
              <a:t> es un </a:t>
            </a:r>
            <a:r>
              <a:rPr lang="es-ES" sz="1200" b="0" i="0" u="none" strike="noStrike" kern="1200" dirty="0">
                <a:solidFill>
                  <a:schemeClr val="tx1"/>
                </a:solidFill>
                <a:effectLst/>
                <a:latin typeface="Times New Roman" pitchFamily="18" charset="0"/>
                <a:ea typeface="+mn-ea"/>
                <a:cs typeface="+mn-cs"/>
                <a:hlinkClick r:id="rId3" tooltip="Protocolo de red"/>
              </a:rPr>
              <a:t>protocolo</a:t>
            </a:r>
            <a:r>
              <a:rPr lang="es-ES" sz="1200" b="0" i="0" kern="1200" dirty="0">
                <a:solidFill>
                  <a:schemeClr val="tx1"/>
                </a:solidFill>
                <a:effectLst/>
                <a:latin typeface="Times New Roman" pitchFamily="18" charset="0"/>
                <a:ea typeface="+mn-ea"/>
                <a:cs typeface="+mn-cs"/>
              </a:rPr>
              <a:t> </a:t>
            </a:r>
            <a:r>
              <a:rPr lang="es-ES" sz="1200" b="0" i="0" u="none" strike="noStrike" kern="1200" dirty="0">
                <a:solidFill>
                  <a:schemeClr val="tx1"/>
                </a:solidFill>
                <a:effectLst/>
                <a:latin typeface="Times New Roman" pitchFamily="18" charset="0"/>
                <a:ea typeface="+mn-ea"/>
                <a:cs typeface="+mn-cs"/>
                <a:hlinkClick r:id="rId4" tooltip="Cliente-servidor"/>
              </a:rPr>
              <a:t>cliente-servidor</a:t>
            </a:r>
            <a:r>
              <a:rPr lang="es-ES" sz="1200" b="0" i="0" kern="1200" dirty="0">
                <a:solidFill>
                  <a:schemeClr val="tx1"/>
                </a:solidFill>
                <a:effectLst/>
                <a:latin typeface="Times New Roman" pitchFamily="18" charset="0"/>
                <a:ea typeface="+mn-ea"/>
                <a:cs typeface="+mn-cs"/>
              </a:rPr>
              <a:t> dirigido a facilitar la búsqueda y recuperación de información en distintos sistemas a través de una misma interfaz. Su aplicación en el mundo de las bibliotecas y de los centros de documentación permite la consulta de recursos distribuidos en distintas bases de datos, desde un mismo punto de acceso.</a:t>
            </a:r>
          </a:p>
          <a:p>
            <a:r>
              <a:rPr lang="es-ES" sz="1200" b="0" i="0" kern="1200" dirty="0">
                <a:solidFill>
                  <a:schemeClr val="tx1"/>
                </a:solidFill>
                <a:effectLst/>
                <a:latin typeface="Times New Roman" pitchFamily="18" charset="0"/>
                <a:ea typeface="+mn-ea"/>
                <a:cs typeface="+mn-cs"/>
              </a:rPr>
              <a:t>Está cubierto por el estándar </a:t>
            </a:r>
            <a:r>
              <a:rPr lang="es-ES" sz="1200" b="0" i="0" u="none" strike="noStrike" kern="1200" dirty="0">
                <a:solidFill>
                  <a:schemeClr val="tx1"/>
                </a:solidFill>
                <a:effectLst/>
                <a:latin typeface="Times New Roman" pitchFamily="18" charset="0"/>
                <a:ea typeface="+mn-ea"/>
                <a:cs typeface="+mn-cs"/>
                <a:hlinkClick r:id="rId5" tooltip="ANSI"/>
              </a:rPr>
              <a:t>ANSI</a:t>
            </a:r>
            <a:r>
              <a:rPr lang="es-ES" sz="1200" b="0" i="0" kern="1200" dirty="0">
                <a:solidFill>
                  <a:schemeClr val="tx1"/>
                </a:solidFill>
                <a:effectLst/>
                <a:latin typeface="Times New Roman" pitchFamily="18" charset="0"/>
                <a:ea typeface="+mn-ea"/>
                <a:cs typeface="+mn-cs"/>
              </a:rPr>
              <a:t>/NISO Z39.50 y el estándar </a:t>
            </a:r>
            <a:r>
              <a:rPr lang="es-ES" sz="1200" b="0" i="0" u="none" strike="noStrike" kern="1200" dirty="0">
                <a:solidFill>
                  <a:schemeClr val="tx1"/>
                </a:solidFill>
                <a:effectLst/>
                <a:latin typeface="Times New Roman" pitchFamily="18" charset="0"/>
                <a:ea typeface="+mn-ea"/>
                <a:cs typeface="+mn-cs"/>
                <a:hlinkClick r:id="rId6" tooltip="Organización Internacional para la Estandarización"/>
              </a:rPr>
              <a:t>ISO</a:t>
            </a:r>
            <a:r>
              <a:rPr lang="es-ES" sz="1200" b="0" i="0" kern="1200" dirty="0">
                <a:solidFill>
                  <a:schemeClr val="tx1"/>
                </a:solidFill>
                <a:effectLst/>
                <a:latin typeface="Times New Roman" pitchFamily="18" charset="0"/>
                <a:ea typeface="+mn-ea"/>
                <a:cs typeface="+mn-cs"/>
              </a:rPr>
              <a:t> 23950.</a:t>
            </a:r>
          </a:p>
        </p:txBody>
      </p:sp>
      <p:sp>
        <p:nvSpPr>
          <p:cNvPr id="4" name="Marcador de número de diapositiva 3"/>
          <p:cNvSpPr>
            <a:spLocks noGrp="1"/>
          </p:cNvSpPr>
          <p:nvPr>
            <p:ph type="sldNum" sz="quarter" idx="10"/>
          </p:nvPr>
        </p:nvSpPr>
        <p:spPr/>
        <p:txBody>
          <a:bodyPr/>
          <a:lstStyle/>
          <a:p>
            <a:pPr>
              <a:defRPr/>
            </a:pPr>
            <a:fld id="{5C1E2392-E56B-461D-9EC4-A70F47F33707}" type="slidenum">
              <a:rPr lang="es-ES_tradnl" smtClean="0"/>
              <a:pPr>
                <a:defRPr/>
              </a:pPr>
              <a:t>30</a:t>
            </a:fld>
            <a:endParaRPr lang="es-ES_tradnl"/>
          </a:p>
        </p:txBody>
      </p:sp>
    </p:spTree>
    <p:extLst>
      <p:ext uri="{BB962C8B-B14F-4D97-AF65-F5344CB8AC3E}">
        <p14:creationId xmlns:p14="http://schemas.microsoft.com/office/powerpoint/2010/main" val="4081527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a:r>
              <a:rPr lang="es-ES" sz="1200" kern="1200" dirty="0">
                <a:solidFill>
                  <a:schemeClr val="tx1"/>
                </a:solidFill>
                <a:effectLst/>
                <a:latin typeface="Times New Roman" pitchFamily="18" charset="0"/>
                <a:ea typeface="+mn-ea"/>
                <a:cs typeface="+mn-cs"/>
              </a:rPr>
              <a:t>El servicio FTP permite la utilización de un sistema de archivos remotos como si fuera local  mediante el protocolo FTP, el cual utiliza una conexión de control</a:t>
            </a:r>
          </a:p>
          <a:p>
            <a:pPr rtl="0"/>
            <a:r>
              <a:rPr lang="es-ES" sz="1200" kern="1200" dirty="0">
                <a:solidFill>
                  <a:schemeClr val="tx1"/>
                </a:solidFill>
                <a:effectLst/>
                <a:latin typeface="Times New Roman" pitchFamily="18" charset="0"/>
                <a:ea typeface="+mn-ea"/>
                <a:cs typeface="+mn-cs"/>
              </a:rPr>
              <a:t>(puerto 21) y otra para transferencia de los datos (puerto 20 o superior a 1023).</a:t>
            </a:r>
          </a:p>
          <a:p>
            <a:pPr rtl="0"/>
            <a:r>
              <a:rPr lang="es-ES" sz="1200" kern="1200" dirty="0">
                <a:solidFill>
                  <a:schemeClr val="tx1"/>
                </a:solidFill>
                <a:effectLst/>
                <a:latin typeface="Times New Roman" pitchFamily="18" charset="0"/>
                <a:ea typeface="+mn-ea"/>
                <a:cs typeface="+mn-cs"/>
              </a:rPr>
              <a:t>.</a:t>
            </a:r>
          </a:p>
          <a:p>
            <a:pPr rtl="0"/>
            <a:r>
              <a:rPr lang="es-ES" sz="1200" kern="1200" dirty="0">
                <a:solidFill>
                  <a:schemeClr val="tx1"/>
                </a:solidFill>
                <a:effectLst/>
                <a:latin typeface="Times New Roman" pitchFamily="18" charset="0"/>
                <a:ea typeface="+mn-ea"/>
                <a:cs typeface="+mn-cs"/>
              </a:rPr>
              <a:t>2.</a:t>
            </a:r>
          </a:p>
          <a:p>
            <a:pPr rtl="0"/>
            <a:r>
              <a:rPr lang="es-ES" sz="1200" kern="1200" dirty="0">
                <a:solidFill>
                  <a:schemeClr val="tx1"/>
                </a:solidFill>
                <a:effectLst/>
                <a:latin typeface="Times New Roman" pitchFamily="18" charset="0"/>
                <a:ea typeface="+mn-ea"/>
                <a:cs typeface="+mn-cs"/>
              </a:rPr>
              <a:t>El cliente puede acceder al servidor sin negociar el puerto de datos al que acceder para </a:t>
            </a:r>
          </a:p>
          <a:p>
            <a:pPr rtl="0"/>
            <a:r>
              <a:rPr lang="es-ES" sz="1200" kern="1200" dirty="0">
                <a:solidFill>
                  <a:schemeClr val="tx1"/>
                </a:solidFill>
                <a:effectLst/>
                <a:latin typeface="Times New Roman" pitchFamily="18" charset="0"/>
                <a:ea typeface="+mn-ea"/>
                <a:cs typeface="+mn-cs"/>
              </a:rPr>
              <a:t>realizar la transferencia de información (</a:t>
            </a:r>
          </a:p>
          <a:p>
            <a:pPr rtl="0"/>
            <a:r>
              <a:rPr lang="es-ES" sz="1200" kern="1200" dirty="0">
                <a:solidFill>
                  <a:schemeClr val="tx1"/>
                </a:solidFill>
                <a:effectLst/>
                <a:latin typeface="Times New Roman" pitchFamily="18" charset="0"/>
                <a:ea typeface="+mn-ea"/>
                <a:cs typeface="+mn-cs"/>
              </a:rPr>
              <a:t>modo activo</a:t>
            </a:r>
          </a:p>
          <a:p>
            <a:pPr rtl="0"/>
            <a:r>
              <a:rPr lang="es-ES" sz="1200" kern="1200" dirty="0">
                <a:solidFill>
                  <a:schemeClr val="tx1"/>
                </a:solidFill>
                <a:effectLst/>
                <a:latin typeface="Times New Roman" pitchFamily="18" charset="0"/>
                <a:ea typeface="+mn-ea"/>
                <a:cs typeface="+mn-cs"/>
              </a:rPr>
              <a:t>), o bien negociarlo con el servidor </a:t>
            </a:r>
          </a:p>
          <a:p>
            <a:pPr rtl="0"/>
            <a:r>
              <a:rPr lang="es-ES" sz="1200" kern="1200" dirty="0">
                <a:solidFill>
                  <a:schemeClr val="tx1"/>
                </a:solidFill>
                <a:effectLst/>
                <a:latin typeface="Times New Roman" pitchFamily="18" charset="0"/>
                <a:ea typeface="+mn-ea"/>
                <a:cs typeface="+mn-cs"/>
              </a:rPr>
              <a:t>(</a:t>
            </a:r>
          </a:p>
          <a:p>
            <a:pPr rtl="0"/>
            <a:r>
              <a:rPr lang="es-ES" sz="1200" kern="1200" dirty="0">
                <a:solidFill>
                  <a:schemeClr val="tx1"/>
                </a:solidFill>
                <a:effectLst/>
                <a:latin typeface="Times New Roman" pitchFamily="18" charset="0"/>
                <a:ea typeface="+mn-ea"/>
                <a:cs typeface="+mn-cs"/>
              </a:rPr>
              <a:t>modo pasivo</a:t>
            </a:r>
          </a:p>
          <a:p>
            <a:pPr rtl="0"/>
            <a:r>
              <a:rPr lang="es-ES" sz="1200" kern="1200" dirty="0">
                <a:solidFill>
                  <a:schemeClr val="tx1"/>
                </a:solidFill>
                <a:effectLst/>
                <a:latin typeface="Times New Roman" pitchFamily="18" charset="0"/>
                <a:ea typeface="+mn-ea"/>
                <a:cs typeface="+mn-cs"/>
              </a:rPr>
              <a:t>).</a:t>
            </a:r>
          </a:p>
          <a:p>
            <a:pPr rtl="0"/>
            <a:r>
              <a:rPr lang="es-ES" sz="1200" kern="1200" dirty="0">
                <a:solidFill>
                  <a:schemeClr val="tx1"/>
                </a:solidFill>
                <a:effectLst/>
                <a:latin typeface="Times New Roman" pitchFamily="18" charset="0"/>
                <a:ea typeface="+mn-ea"/>
                <a:cs typeface="+mn-cs"/>
              </a:rPr>
              <a:t>3.</a:t>
            </a:r>
          </a:p>
          <a:p>
            <a:pPr rtl="0"/>
            <a:r>
              <a:rPr lang="es-ES" sz="1200" kern="1200" dirty="0">
                <a:solidFill>
                  <a:schemeClr val="tx1"/>
                </a:solidFill>
                <a:effectLst/>
                <a:latin typeface="Times New Roman" pitchFamily="18" charset="0"/>
                <a:ea typeface="+mn-ea"/>
                <a:cs typeface="+mn-cs"/>
              </a:rPr>
              <a:t>Los archivos y directorios remotos se ubican en un </a:t>
            </a:r>
            <a:r>
              <a:rPr lang="es-ES" sz="1200" kern="1200" dirty="0" err="1">
                <a:solidFill>
                  <a:schemeClr val="tx1"/>
                </a:solidFill>
                <a:effectLst/>
                <a:latin typeface="Times New Roman" pitchFamily="18" charset="0"/>
                <a:ea typeface="+mn-ea"/>
                <a:cs typeface="+mn-cs"/>
              </a:rPr>
              <a:t>dire</a:t>
            </a:r>
            <a:endParaRPr lang="es-ES" sz="1200" kern="1200" dirty="0">
              <a:solidFill>
                <a:schemeClr val="tx1"/>
              </a:solidFill>
              <a:effectLst/>
              <a:latin typeface="Times New Roman" pitchFamily="18" charset="0"/>
              <a:ea typeface="+mn-ea"/>
              <a:cs typeface="+mn-cs"/>
            </a:endParaRPr>
          </a:p>
          <a:p>
            <a:pPr rtl="0"/>
            <a:r>
              <a:rPr lang="es-ES" sz="1200" kern="1200" dirty="0" err="1">
                <a:solidFill>
                  <a:schemeClr val="tx1"/>
                </a:solidFill>
                <a:effectLst/>
                <a:latin typeface="Times New Roman" pitchFamily="18" charset="0"/>
                <a:ea typeface="+mn-ea"/>
                <a:cs typeface="+mn-cs"/>
              </a:rPr>
              <a:t>ctorio</a:t>
            </a:r>
            <a:r>
              <a:rPr lang="es-ES" sz="1200" kern="1200" dirty="0">
                <a:solidFill>
                  <a:schemeClr val="tx1"/>
                </a:solidFill>
                <a:effectLst/>
                <a:latin typeface="Times New Roman" pitchFamily="18" charset="0"/>
                <a:ea typeface="+mn-ea"/>
                <a:cs typeface="+mn-cs"/>
              </a:rPr>
              <a:t> denominado sitio FTP, lugar </a:t>
            </a:r>
          </a:p>
          <a:p>
            <a:pPr rtl="0"/>
            <a:r>
              <a:rPr lang="es-ES" sz="1200" kern="1200" dirty="0">
                <a:solidFill>
                  <a:schemeClr val="tx1"/>
                </a:solidFill>
                <a:effectLst/>
                <a:latin typeface="Times New Roman" pitchFamily="18" charset="0"/>
                <a:ea typeface="+mn-ea"/>
                <a:cs typeface="+mn-cs"/>
              </a:rPr>
              <a:t>donde se ponen a disposición de cualquier usuario (</a:t>
            </a:r>
          </a:p>
          <a:p>
            <a:pPr rtl="0"/>
            <a:r>
              <a:rPr lang="es-ES" sz="1200" kern="1200" dirty="0">
                <a:solidFill>
                  <a:schemeClr val="tx1"/>
                </a:solidFill>
                <a:effectLst/>
                <a:latin typeface="Times New Roman" pitchFamily="18" charset="0"/>
                <a:ea typeface="+mn-ea"/>
                <a:cs typeface="+mn-cs"/>
              </a:rPr>
              <a:t>acceso público</a:t>
            </a:r>
          </a:p>
          <a:p>
            <a:pPr rtl="0"/>
            <a:r>
              <a:rPr lang="es-ES" sz="1200" kern="1200" dirty="0">
                <a:solidFill>
                  <a:schemeClr val="tx1"/>
                </a:solidFill>
                <a:effectLst/>
                <a:latin typeface="Times New Roman" pitchFamily="18" charset="0"/>
                <a:ea typeface="+mn-ea"/>
                <a:cs typeface="+mn-cs"/>
              </a:rPr>
              <a:t>), o para unos </a:t>
            </a:r>
          </a:p>
          <a:p>
            <a:pPr rtl="0"/>
            <a:r>
              <a:rPr lang="es-ES" sz="1200" kern="1200" dirty="0">
                <a:solidFill>
                  <a:schemeClr val="tx1"/>
                </a:solidFill>
                <a:effectLst/>
                <a:latin typeface="Times New Roman" pitchFamily="18" charset="0"/>
                <a:ea typeface="+mn-ea"/>
                <a:cs typeface="+mn-cs"/>
              </a:rPr>
              <a:t>determinados usuarios (</a:t>
            </a:r>
          </a:p>
          <a:p>
            <a:pPr rtl="0"/>
            <a:r>
              <a:rPr lang="es-ES" sz="1200" kern="1200" dirty="0">
                <a:solidFill>
                  <a:schemeClr val="tx1"/>
                </a:solidFill>
                <a:effectLst/>
                <a:latin typeface="Times New Roman" pitchFamily="18" charset="0"/>
                <a:ea typeface="+mn-ea"/>
                <a:cs typeface="+mn-cs"/>
              </a:rPr>
              <a:t>acceso privado</a:t>
            </a:r>
          </a:p>
          <a:p>
            <a:pPr rtl="0"/>
            <a:r>
              <a:rPr lang="es-ES" sz="1200" kern="1200" dirty="0">
                <a:solidFill>
                  <a:schemeClr val="tx1"/>
                </a:solidFill>
                <a:effectLst/>
                <a:latin typeface="Times New Roman" pitchFamily="18" charset="0"/>
                <a:ea typeface="+mn-ea"/>
                <a:cs typeface="+mn-cs"/>
              </a:rPr>
              <a:t>).</a:t>
            </a:r>
          </a:p>
          <a:p>
            <a:pPr rtl="0"/>
            <a:r>
              <a:rPr lang="es-ES" sz="1200" kern="1200" dirty="0">
                <a:solidFill>
                  <a:schemeClr val="tx1"/>
                </a:solidFill>
                <a:effectLst/>
                <a:latin typeface="Times New Roman" pitchFamily="18" charset="0"/>
                <a:ea typeface="+mn-ea"/>
                <a:cs typeface="+mn-cs"/>
              </a:rPr>
              <a:t>4.</a:t>
            </a:r>
          </a:p>
          <a:p>
            <a:pPr rtl="0"/>
            <a:r>
              <a:rPr lang="es-ES" sz="1200" kern="1200" dirty="0">
                <a:solidFill>
                  <a:schemeClr val="tx1"/>
                </a:solidFill>
                <a:effectLst/>
                <a:latin typeface="Times New Roman" pitchFamily="18" charset="0"/>
                <a:ea typeface="+mn-ea"/>
                <a:cs typeface="+mn-cs"/>
              </a:rPr>
              <a:t>La configuración del servicio requiere como mínimo establecer el directorio del servidor que </a:t>
            </a:r>
          </a:p>
          <a:p>
            <a:pPr rtl="0"/>
            <a:r>
              <a:rPr lang="es-ES" sz="1200" kern="1200" dirty="0">
                <a:solidFill>
                  <a:schemeClr val="tx1"/>
                </a:solidFill>
                <a:effectLst/>
                <a:latin typeface="Times New Roman" pitchFamily="18" charset="0"/>
                <a:ea typeface="+mn-ea"/>
                <a:cs typeface="+mn-cs"/>
              </a:rPr>
              <a:t>ejercerá como </a:t>
            </a:r>
          </a:p>
          <a:p>
            <a:pPr rtl="0"/>
            <a:r>
              <a:rPr lang="es-ES" sz="1200" kern="1200" dirty="0">
                <a:solidFill>
                  <a:schemeClr val="tx1"/>
                </a:solidFill>
                <a:effectLst/>
                <a:latin typeface="Times New Roman" pitchFamily="18" charset="0"/>
                <a:ea typeface="+mn-ea"/>
                <a:cs typeface="+mn-cs"/>
              </a:rPr>
              <a:t>raíz del sitio.</a:t>
            </a:r>
          </a:p>
          <a:p>
            <a:pPr rtl="0"/>
            <a:r>
              <a:rPr lang="es-ES" sz="1200" kern="1200" dirty="0">
                <a:solidFill>
                  <a:schemeClr val="tx1"/>
                </a:solidFill>
                <a:effectLst/>
                <a:latin typeface="Times New Roman" pitchFamily="18" charset="0"/>
                <a:ea typeface="+mn-ea"/>
                <a:cs typeface="+mn-cs"/>
              </a:rPr>
              <a:t>Adicionalmente se pueden modificar los parámetro por defecto </a:t>
            </a:r>
          </a:p>
          <a:p>
            <a:pPr rtl="0"/>
            <a:r>
              <a:rPr lang="es-ES" sz="1200" kern="1200" dirty="0">
                <a:solidFill>
                  <a:schemeClr val="tx1"/>
                </a:solidFill>
                <a:effectLst/>
                <a:latin typeface="Times New Roman" pitchFamily="18" charset="0"/>
                <a:ea typeface="+mn-ea"/>
                <a:cs typeface="+mn-cs"/>
              </a:rPr>
              <a:t>como el puerto de escucha, o indicar otros parámetros como la </a:t>
            </a:r>
          </a:p>
          <a:p>
            <a:pPr rtl="0"/>
            <a:r>
              <a:rPr lang="es-ES" sz="1200" kern="1200" dirty="0">
                <a:solidFill>
                  <a:schemeClr val="tx1"/>
                </a:solidFill>
                <a:effectLst/>
                <a:latin typeface="Times New Roman" pitchFamily="18" charset="0"/>
                <a:ea typeface="+mn-ea"/>
                <a:cs typeface="+mn-cs"/>
              </a:rPr>
              <a:t>restricción a los usuarios</a:t>
            </a:r>
          </a:p>
          <a:p>
            <a:pPr rtl="0"/>
            <a:r>
              <a:rPr lang="es-ES" sz="1200" kern="1200" dirty="0">
                <a:solidFill>
                  <a:schemeClr val="tx1"/>
                </a:solidFill>
                <a:effectLst/>
                <a:latin typeface="Times New Roman" pitchFamily="18" charset="0"/>
                <a:ea typeface="+mn-ea"/>
                <a:cs typeface="+mn-cs"/>
              </a:rPr>
              <a:t>a </a:t>
            </a:r>
          </a:p>
          <a:p>
            <a:pPr rtl="0"/>
            <a:r>
              <a:rPr lang="es-ES" sz="1200" kern="1200" dirty="0">
                <a:solidFill>
                  <a:schemeClr val="tx1"/>
                </a:solidFill>
                <a:effectLst/>
                <a:latin typeface="Times New Roman" pitchFamily="18" charset="0"/>
                <a:ea typeface="+mn-ea"/>
                <a:cs typeface="+mn-cs"/>
              </a:rPr>
              <a:t>un directorio particular.</a:t>
            </a:r>
          </a:p>
          <a:p>
            <a:pPr rtl="0"/>
            <a:r>
              <a:rPr lang="es-ES" sz="1200" kern="1200" dirty="0">
                <a:solidFill>
                  <a:schemeClr val="tx1"/>
                </a:solidFill>
                <a:effectLst/>
                <a:latin typeface="Times New Roman" pitchFamily="18" charset="0"/>
                <a:ea typeface="+mn-ea"/>
                <a:cs typeface="+mn-cs"/>
              </a:rPr>
              <a:t>5.</a:t>
            </a:r>
          </a:p>
          <a:p>
            <a:pPr rtl="0"/>
            <a:r>
              <a:rPr lang="es-ES" sz="1200" kern="1200" dirty="0">
                <a:solidFill>
                  <a:schemeClr val="tx1"/>
                </a:solidFill>
                <a:effectLst/>
                <a:latin typeface="Times New Roman" pitchFamily="18" charset="0"/>
                <a:ea typeface="+mn-ea"/>
                <a:cs typeface="+mn-cs"/>
              </a:rPr>
              <a:t>La instalación de este servicio en Windows </a:t>
            </a:r>
            <a:r>
              <a:rPr lang="es-ES" sz="1200" kern="1200" dirty="0" err="1">
                <a:solidFill>
                  <a:schemeClr val="tx1"/>
                </a:solidFill>
                <a:effectLst/>
                <a:latin typeface="Times New Roman" pitchFamily="18" charset="0"/>
                <a:ea typeface="+mn-ea"/>
                <a:cs typeface="+mn-cs"/>
              </a:rPr>
              <a:t>requi</a:t>
            </a:r>
            <a:endParaRPr lang="es-ES" sz="1200" kern="1200" dirty="0">
              <a:solidFill>
                <a:schemeClr val="tx1"/>
              </a:solidFill>
              <a:effectLst/>
              <a:latin typeface="Times New Roman" pitchFamily="18" charset="0"/>
              <a:ea typeface="+mn-ea"/>
              <a:cs typeface="+mn-cs"/>
            </a:endParaRPr>
          </a:p>
          <a:p>
            <a:pPr rtl="0"/>
            <a:r>
              <a:rPr lang="es-ES" sz="1200" kern="1200" dirty="0">
                <a:solidFill>
                  <a:schemeClr val="tx1"/>
                </a:solidFill>
                <a:effectLst/>
                <a:latin typeface="Times New Roman" pitchFamily="18" charset="0"/>
                <a:ea typeface="+mn-ea"/>
                <a:cs typeface="+mn-cs"/>
              </a:rPr>
              <a:t>ere la instalación del </a:t>
            </a:r>
          </a:p>
          <a:p>
            <a:pPr rtl="0"/>
            <a:r>
              <a:rPr lang="es-ES" sz="1200" kern="1200" dirty="0">
                <a:solidFill>
                  <a:schemeClr val="tx1"/>
                </a:solidFill>
                <a:effectLst/>
                <a:latin typeface="Times New Roman" pitchFamily="18" charset="0"/>
                <a:ea typeface="+mn-ea"/>
                <a:cs typeface="+mn-cs"/>
              </a:rPr>
              <a:t>Administrador de </a:t>
            </a:r>
          </a:p>
          <a:p>
            <a:pPr rtl="0"/>
            <a:r>
              <a:rPr lang="es-ES" sz="1200" kern="1200" dirty="0">
                <a:solidFill>
                  <a:schemeClr val="tx1"/>
                </a:solidFill>
                <a:effectLst/>
                <a:latin typeface="Times New Roman" pitchFamily="18" charset="0"/>
                <a:ea typeface="+mn-ea"/>
                <a:cs typeface="+mn-cs"/>
              </a:rPr>
              <a:t>Servicios de Internet</a:t>
            </a:r>
          </a:p>
          <a:p>
            <a:pPr rtl="0"/>
            <a:r>
              <a:rPr lang="es-ES" sz="1200" kern="1200" dirty="0">
                <a:solidFill>
                  <a:schemeClr val="tx1"/>
                </a:solidFill>
                <a:effectLst/>
                <a:latin typeface="Times New Roman" pitchFamily="18" charset="0"/>
                <a:ea typeface="+mn-ea"/>
                <a:cs typeface="+mn-cs"/>
              </a:rPr>
              <a:t>y el </a:t>
            </a:r>
          </a:p>
          <a:p>
            <a:pPr rtl="0"/>
            <a:r>
              <a:rPr lang="es-ES" sz="1200" kern="1200" dirty="0">
                <a:solidFill>
                  <a:schemeClr val="tx1"/>
                </a:solidFill>
                <a:effectLst/>
                <a:latin typeface="Times New Roman" pitchFamily="18" charset="0"/>
                <a:ea typeface="+mn-ea"/>
                <a:cs typeface="+mn-cs"/>
              </a:rPr>
              <a:t>Servicio FTP</a:t>
            </a:r>
          </a:p>
          <a:p>
            <a:pPr rtl="0"/>
            <a:r>
              <a:rPr lang="es-ES" sz="1200" kern="1200" dirty="0">
                <a:solidFill>
                  <a:schemeClr val="tx1"/>
                </a:solidFill>
                <a:effectLst/>
                <a:latin typeface="Times New Roman" pitchFamily="18" charset="0"/>
                <a:ea typeface="+mn-ea"/>
                <a:cs typeface="+mn-cs"/>
              </a:rPr>
              <a:t>de la utilidad </a:t>
            </a:r>
          </a:p>
          <a:p>
            <a:pPr rtl="0"/>
            <a:r>
              <a:rPr lang="es-ES" sz="1200" kern="1200" dirty="0">
                <a:solidFill>
                  <a:schemeClr val="tx1"/>
                </a:solidFill>
                <a:effectLst/>
                <a:latin typeface="Times New Roman" pitchFamily="18" charset="0"/>
                <a:ea typeface="+mn-ea"/>
                <a:cs typeface="+mn-cs"/>
              </a:rPr>
              <a:t>IIS.</a:t>
            </a:r>
          </a:p>
          <a:p>
            <a:pPr rtl="0"/>
            <a:r>
              <a:rPr lang="es-ES" sz="1200" kern="1200" dirty="0">
                <a:solidFill>
                  <a:schemeClr val="tx1"/>
                </a:solidFill>
                <a:effectLst/>
                <a:latin typeface="Times New Roman" pitchFamily="18" charset="0"/>
                <a:ea typeface="+mn-ea"/>
                <a:cs typeface="+mn-cs"/>
              </a:rPr>
              <a:t>La configuración en versiones Server </a:t>
            </a:r>
          </a:p>
          <a:p>
            <a:pPr rtl="0"/>
            <a:r>
              <a:rPr lang="es-ES" sz="1200" kern="1200" dirty="0">
                <a:solidFill>
                  <a:schemeClr val="tx1"/>
                </a:solidFill>
                <a:effectLst/>
                <a:latin typeface="Times New Roman" pitchFamily="18" charset="0"/>
                <a:ea typeface="+mn-ea"/>
                <a:cs typeface="+mn-cs"/>
              </a:rPr>
              <a:t>respecto a versiones cliente como 7 y 8 difiere tanto en su aspecto como en las posibilidades </a:t>
            </a:r>
          </a:p>
          <a:p>
            <a:pPr rtl="0"/>
            <a:r>
              <a:rPr lang="es-ES" sz="1200" kern="1200" dirty="0">
                <a:solidFill>
                  <a:schemeClr val="tx1"/>
                </a:solidFill>
                <a:effectLst/>
                <a:latin typeface="Times New Roman" pitchFamily="18" charset="0"/>
                <a:ea typeface="+mn-ea"/>
                <a:cs typeface="+mn-cs"/>
              </a:rPr>
              <a:t>de configuración. Un parámetro interesante es la creación de </a:t>
            </a:r>
          </a:p>
          <a:p>
            <a:pPr rtl="0"/>
            <a:r>
              <a:rPr lang="es-ES" sz="1200" kern="1200" dirty="0">
                <a:solidFill>
                  <a:schemeClr val="tx1"/>
                </a:solidFill>
                <a:effectLst/>
                <a:latin typeface="Times New Roman" pitchFamily="18" charset="0"/>
                <a:ea typeface="+mn-ea"/>
                <a:cs typeface="+mn-cs"/>
              </a:rPr>
              <a:t>sitios virtuales</a:t>
            </a:r>
          </a:p>
          <a:p>
            <a:pPr rtl="0"/>
            <a:r>
              <a:rPr lang="es-ES" sz="1200" kern="1200" dirty="0">
                <a:solidFill>
                  <a:schemeClr val="tx1"/>
                </a:solidFill>
                <a:effectLst/>
                <a:latin typeface="Times New Roman" pitchFamily="18" charset="0"/>
                <a:ea typeface="+mn-ea"/>
                <a:cs typeface="+mn-cs"/>
              </a:rPr>
              <a:t>utilizando </a:t>
            </a:r>
          </a:p>
          <a:p>
            <a:pPr rtl="0"/>
            <a:r>
              <a:rPr lang="es-ES" sz="1200" kern="1200" dirty="0">
                <a:solidFill>
                  <a:schemeClr val="tx1"/>
                </a:solidFill>
                <a:effectLst/>
                <a:latin typeface="Times New Roman" pitchFamily="18" charset="0"/>
                <a:ea typeface="+mn-ea"/>
                <a:cs typeface="+mn-cs"/>
              </a:rPr>
              <a:t>directorios remotos.</a:t>
            </a:r>
          </a:p>
          <a:p>
            <a:pPr rtl="0"/>
            <a:r>
              <a:rPr lang="es-ES" sz="1200" kern="1200" dirty="0">
                <a:solidFill>
                  <a:schemeClr val="tx1"/>
                </a:solidFill>
                <a:effectLst/>
                <a:latin typeface="Times New Roman" pitchFamily="18" charset="0"/>
                <a:ea typeface="+mn-ea"/>
                <a:cs typeface="+mn-cs"/>
              </a:rPr>
              <a:t>6.</a:t>
            </a:r>
          </a:p>
          <a:p>
            <a:pPr rtl="0"/>
            <a:r>
              <a:rPr lang="es-ES" sz="1200" kern="1200" dirty="0">
                <a:solidFill>
                  <a:schemeClr val="tx1"/>
                </a:solidFill>
                <a:effectLst/>
                <a:latin typeface="Times New Roman" pitchFamily="18" charset="0"/>
                <a:ea typeface="+mn-ea"/>
                <a:cs typeface="+mn-cs"/>
              </a:rPr>
              <a:t>Al ser un servicio no seguro, suele utilizarse para la lectura de información, empleándose </a:t>
            </a:r>
          </a:p>
          <a:p>
            <a:pPr rtl="0"/>
            <a:r>
              <a:rPr lang="es-ES" sz="1200" kern="1200" dirty="0">
                <a:solidFill>
                  <a:schemeClr val="tx1"/>
                </a:solidFill>
                <a:effectLst/>
                <a:latin typeface="Times New Roman" pitchFamily="18" charset="0"/>
                <a:ea typeface="+mn-ea"/>
                <a:cs typeface="+mn-cs"/>
              </a:rPr>
              <a:t>otros </a:t>
            </a:r>
            <a:r>
              <a:rPr lang="es-ES" sz="1200" kern="1200" dirty="0" err="1">
                <a:solidFill>
                  <a:schemeClr val="tx1"/>
                </a:solidFill>
                <a:effectLst/>
                <a:latin typeface="Times New Roman" pitchFamily="18" charset="0"/>
                <a:ea typeface="+mn-ea"/>
                <a:cs typeface="+mn-cs"/>
              </a:rPr>
              <a:t>serv</a:t>
            </a:r>
            <a:endParaRPr lang="es-ES" sz="1200" kern="1200" dirty="0">
              <a:solidFill>
                <a:schemeClr val="tx1"/>
              </a:solidFill>
              <a:effectLst/>
              <a:latin typeface="Times New Roman" pitchFamily="18" charset="0"/>
              <a:ea typeface="+mn-ea"/>
              <a:cs typeface="+mn-cs"/>
            </a:endParaRPr>
          </a:p>
          <a:p>
            <a:pPr rtl="0"/>
            <a:r>
              <a:rPr lang="es-ES" sz="1200" kern="1200" dirty="0" err="1">
                <a:solidFill>
                  <a:schemeClr val="tx1"/>
                </a:solidFill>
                <a:effectLst/>
                <a:latin typeface="Times New Roman" pitchFamily="18" charset="0"/>
                <a:ea typeface="+mn-ea"/>
                <a:cs typeface="+mn-cs"/>
              </a:rPr>
              <a:t>icios</a:t>
            </a:r>
            <a:r>
              <a:rPr lang="es-ES" sz="1200" kern="1200" dirty="0">
                <a:solidFill>
                  <a:schemeClr val="tx1"/>
                </a:solidFill>
                <a:effectLst/>
                <a:latin typeface="Times New Roman" pitchFamily="18" charset="0"/>
                <a:ea typeface="+mn-ea"/>
                <a:cs typeface="+mn-cs"/>
              </a:rPr>
              <a:t> de acceso remoto como </a:t>
            </a:r>
          </a:p>
          <a:p>
            <a:pPr rtl="0"/>
            <a:r>
              <a:rPr lang="es-ES" sz="1200" kern="1200" dirty="0">
                <a:solidFill>
                  <a:schemeClr val="tx1"/>
                </a:solidFill>
                <a:effectLst/>
                <a:latin typeface="Times New Roman" pitchFamily="18" charset="0"/>
                <a:ea typeface="+mn-ea"/>
                <a:cs typeface="+mn-cs"/>
              </a:rPr>
              <a:t>SSH</a:t>
            </a:r>
          </a:p>
          <a:p>
            <a:pPr rtl="0"/>
            <a:r>
              <a:rPr lang="es-ES" sz="1200" kern="1200" dirty="0">
                <a:solidFill>
                  <a:schemeClr val="tx1"/>
                </a:solidFill>
                <a:effectLst/>
                <a:latin typeface="Times New Roman" pitchFamily="18" charset="0"/>
                <a:ea typeface="+mn-ea"/>
                <a:cs typeface="+mn-cs"/>
              </a:rPr>
              <a:t>(protocolo </a:t>
            </a:r>
          </a:p>
          <a:p>
            <a:pPr rtl="0"/>
            <a:r>
              <a:rPr lang="es-ES" sz="1200" kern="1200" dirty="0">
                <a:solidFill>
                  <a:schemeClr val="tx1"/>
                </a:solidFill>
                <a:effectLst/>
                <a:latin typeface="Times New Roman" pitchFamily="18" charset="0"/>
                <a:ea typeface="+mn-ea"/>
                <a:cs typeface="+mn-cs"/>
              </a:rPr>
              <a:t>SFTP</a:t>
            </a:r>
          </a:p>
          <a:p>
            <a:pPr rtl="0"/>
            <a:r>
              <a:rPr lang="es-ES" sz="1200" kern="1200" dirty="0">
                <a:solidFill>
                  <a:schemeClr val="tx1"/>
                </a:solidFill>
                <a:effectLst/>
                <a:latin typeface="Times New Roman" pitchFamily="18" charset="0"/>
                <a:ea typeface="+mn-ea"/>
                <a:cs typeface="+mn-cs"/>
              </a:rPr>
              <a:t>o </a:t>
            </a:r>
          </a:p>
          <a:p>
            <a:pPr rtl="0"/>
            <a:r>
              <a:rPr lang="es-ES" sz="1200" kern="1200" dirty="0" err="1">
                <a:solidFill>
                  <a:schemeClr val="tx1"/>
                </a:solidFill>
                <a:effectLst/>
                <a:latin typeface="Times New Roman" pitchFamily="18" charset="0"/>
                <a:ea typeface="+mn-ea"/>
                <a:cs typeface="+mn-cs"/>
              </a:rPr>
              <a:t>Secure</a:t>
            </a:r>
            <a:r>
              <a:rPr lang="es-ES" sz="1200" kern="1200" dirty="0">
                <a:solidFill>
                  <a:schemeClr val="tx1"/>
                </a:solidFill>
                <a:effectLst/>
                <a:latin typeface="Times New Roman" pitchFamily="18" charset="0"/>
                <a:ea typeface="+mn-ea"/>
                <a:cs typeface="+mn-cs"/>
              </a:rPr>
              <a:t> Shell File Transfer </a:t>
            </a:r>
          </a:p>
          <a:p>
            <a:pPr rtl="0"/>
            <a:r>
              <a:rPr lang="es-ES" sz="1200" kern="1200" dirty="0" err="1">
                <a:solidFill>
                  <a:schemeClr val="tx1"/>
                </a:solidFill>
                <a:effectLst/>
                <a:latin typeface="Times New Roman" pitchFamily="18" charset="0"/>
                <a:ea typeface="+mn-ea"/>
                <a:cs typeface="+mn-cs"/>
              </a:rPr>
              <a:t>Protocol</a:t>
            </a:r>
            <a:endParaRPr lang="es-ES" sz="1200" kern="1200" dirty="0">
              <a:solidFill>
                <a:schemeClr val="tx1"/>
              </a:solidFill>
              <a:effectLst/>
              <a:latin typeface="Times New Roman" pitchFamily="18" charset="0"/>
              <a:ea typeface="+mn-ea"/>
              <a:cs typeface="+mn-cs"/>
            </a:endParaRPr>
          </a:p>
          <a:p>
            <a:pPr rtl="0"/>
            <a:r>
              <a:rPr lang="es-ES" sz="1200" kern="1200" dirty="0">
                <a:solidFill>
                  <a:schemeClr val="tx1"/>
                </a:solidFill>
                <a:effectLst/>
                <a:latin typeface="Times New Roman" pitchFamily="18" charset="0"/>
                <a:ea typeface="+mn-ea"/>
                <a:cs typeface="+mn-cs"/>
              </a:rPr>
              <a:t>)</a:t>
            </a:r>
          </a:p>
          <a:p>
            <a:pPr rtl="0"/>
            <a:r>
              <a:rPr lang="es-ES" sz="1200" kern="1200" dirty="0">
                <a:solidFill>
                  <a:schemeClr val="tx1"/>
                </a:solidFill>
                <a:effectLst/>
                <a:latin typeface="Times New Roman" pitchFamily="18" charset="0"/>
                <a:ea typeface="+mn-ea"/>
                <a:cs typeface="+mn-cs"/>
              </a:rPr>
              <a:t>para obtener mayor seguridad</a:t>
            </a:r>
          </a:p>
          <a:p>
            <a:pPr rtl="0"/>
            <a:r>
              <a:rPr lang="es-ES" sz="1200" kern="1200" dirty="0">
                <a:solidFill>
                  <a:schemeClr val="tx1"/>
                </a:solidFill>
                <a:effectLst/>
                <a:latin typeface="Times New Roman" pitchFamily="18" charset="0"/>
                <a:ea typeface="+mn-ea"/>
                <a:cs typeface="+mn-cs"/>
              </a:rPr>
              <a:t>operando en el puerto 22 y usando un único canal </a:t>
            </a:r>
          </a:p>
          <a:p>
            <a:pPr rtl="0"/>
            <a:r>
              <a:rPr lang="es-ES" sz="1200" kern="1200" dirty="0">
                <a:solidFill>
                  <a:schemeClr val="tx1"/>
                </a:solidFill>
                <a:effectLst/>
                <a:latin typeface="Times New Roman" pitchFamily="18" charset="0"/>
                <a:ea typeface="+mn-ea"/>
                <a:cs typeface="+mn-cs"/>
              </a:rPr>
              <a:t>para la comunicación (al contra</a:t>
            </a:r>
          </a:p>
          <a:p>
            <a:pPr rtl="0"/>
            <a:r>
              <a:rPr lang="es-ES" sz="1200" kern="1200" dirty="0">
                <a:solidFill>
                  <a:schemeClr val="tx1"/>
                </a:solidFill>
                <a:effectLst/>
                <a:latin typeface="Times New Roman" pitchFamily="18" charset="0"/>
                <a:ea typeface="+mn-ea"/>
                <a:cs typeface="+mn-cs"/>
              </a:rPr>
              <a:t>rio que el FTP, que usa dos)</a:t>
            </a:r>
          </a:p>
          <a:p>
            <a:pPr rtl="0"/>
            <a:r>
              <a:rPr lang="es-ES" sz="1200" kern="1200" dirty="0">
                <a:solidFill>
                  <a:schemeClr val="tx1"/>
                </a:solidFill>
                <a:effectLst/>
                <a:latin typeface="Times New Roman" pitchFamily="18" charset="0"/>
                <a:ea typeface="+mn-ea"/>
                <a:cs typeface="+mn-cs"/>
              </a:rPr>
              <a:t>, </a:t>
            </a:r>
          </a:p>
          <a:p>
            <a:pPr rtl="0"/>
            <a:r>
              <a:rPr lang="es-ES" sz="1200" kern="1200" dirty="0">
                <a:solidFill>
                  <a:schemeClr val="tx1"/>
                </a:solidFill>
                <a:effectLst/>
                <a:latin typeface="Times New Roman" pitchFamily="18" charset="0"/>
                <a:ea typeface="+mn-ea"/>
                <a:cs typeface="+mn-cs"/>
              </a:rPr>
              <a:t>o </a:t>
            </a:r>
          </a:p>
          <a:p>
            <a:pPr rtl="0"/>
            <a:r>
              <a:rPr lang="es-ES" sz="1200" kern="1200" dirty="0">
                <a:solidFill>
                  <a:schemeClr val="tx1"/>
                </a:solidFill>
                <a:effectLst/>
                <a:latin typeface="Times New Roman" pitchFamily="18" charset="0"/>
                <a:ea typeface="+mn-ea"/>
                <a:cs typeface="+mn-cs"/>
              </a:rPr>
              <a:t>utilizando </a:t>
            </a:r>
          </a:p>
          <a:p>
            <a:pPr rtl="0"/>
            <a:r>
              <a:rPr lang="es-ES" sz="1200" kern="1200" dirty="0">
                <a:solidFill>
                  <a:schemeClr val="tx1"/>
                </a:solidFill>
                <a:effectLst/>
                <a:latin typeface="Times New Roman" pitchFamily="18" charset="0"/>
                <a:ea typeface="+mn-ea"/>
                <a:cs typeface="+mn-cs"/>
              </a:rPr>
              <a:t>FTP</a:t>
            </a:r>
          </a:p>
          <a:p>
            <a:pPr rtl="0"/>
            <a:r>
              <a:rPr lang="es-ES" sz="1200" kern="1200" dirty="0">
                <a:solidFill>
                  <a:schemeClr val="tx1"/>
                </a:solidFill>
                <a:effectLst/>
                <a:latin typeface="Times New Roman" pitchFamily="18" charset="0"/>
                <a:ea typeface="+mn-ea"/>
                <a:cs typeface="+mn-cs"/>
              </a:rPr>
              <a:t>S</a:t>
            </a:r>
          </a:p>
          <a:p>
            <a:pPr rtl="0"/>
            <a:r>
              <a:rPr lang="es-ES" sz="1200" kern="1200" dirty="0">
                <a:solidFill>
                  <a:schemeClr val="tx1"/>
                </a:solidFill>
                <a:effectLst/>
                <a:latin typeface="Times New Roman" pitchFamily="18" charset="0"/>
                <a:ea typeface="+mn-ea"/>
                <a:cs typeface="+mn-cs"/>
              </a:rPr>
              <a:t>mediante el </a:t>
            </a:r>
          </a:p>
          <a:p>
            <a:pPr rtl="0"/>
            <a:r>
              <a:rPr lang="es-ES" sz="1200" kern="1200" dirty="0">
                <a:solidFill>
                  <a:schemeClr val="tx1"/>
                </a:solidFill>
                <a:effectLst/>
                <a:latin typeface="Times New Roman" pitchFamily="18" charset="0"/>
                <a:ea typeface="+mn-ea"/>
                <a:cs typeface="+mn-cs"/>
              </a:rPr>
              <a:t>establecimiento de conexiones </a:t>
            </a:r>
          </a:p>
          <a:p>
            <a:pPr rtl="0"/>
            <a:r>
              <a:rPr lang="es-ES" sz="1200" kern="1200" dirty="0">
                <a:solidFill>
                  <a:schemeClr val="tx1"/>
                </a:solidFill>
                <a:effectLst/>
                <a:latin typeface="Times New Roman" pitchFamily="18" charset="0"/>
                <a:ea typeface="+mn-ea"/>
                <a:cs typeface="+mn-cs"/>
              </a:rPr>
              <a:t>SSL</a:t>
            </a:r>
          </a:p>
          <a:p>
            <a:pPr rtl="0"/>
            <a:r>
              <a:rPr lang="es-ES" sz="1200" kern="1200" dirty="0">
                <a:solidFill>
                  <a:schemeClr val="tx1"/>
                </a:solidFill>
                <a:effectLst/>
                <a:latin typeface="Times New Roman" pitchFamily="18" charset="0"/>
                <a:ea typeface="+mn-ea"/>
                <a:cs typeface="+mn-cs"/>
              </a:rPr>
              <a:t>(</a:t>
            </a:r>
          </a:p>
          <a:p>
            <a:pPr rtl="0"/>
            <a:r>
              <a:rPr lang="es-ES" sz="1200" kern="1200" dirty="0" err="1">
                <a:solidFill>
                  <a:schemeClr val="tx1"/>
                </a:solidFill>
                <a:effectLst/>
                <a:latin typeface="Times New Roman" pitchFamily="18" charset="0"/>
                <a:ea typeface="+mn-ea"/>
                <a:cs typeface="+mn-cs"/>
              </a:rPr>
              <a:t>Secure</a:t>
            </a:r>
            <a:r>
              <a:rPr lang="es-ES" sz="1200" kern="1200" dirty="0">
                <a:solidFill>
                  <a:schemeClr val="tx1"/>
                </a:solidFill>
                <a:effectLst/>
                <a:latin typeface="Times New Roman" pitchFamily="18" charset="0"/>
                <a:ea typeface="+mn-ea"/>
                <a:cs typeface="+mn-cs"/>
              </a:rPr>
              <a:t> Socket </a:t>
            </a:r>
            <a:r>
              <a:rPr lang="es-ES" sz="1200" kern="1200" dirty="0" err="1">
                <a:solidFill>
                  <a:schemeClr val="tx1"/>
                </a:solidFill>
                <a:effectLst/>
                <a:latin typeface="Times New Roman" pitchFamily="18" charset="0"/>
                <a:ea typeface="+mn-ea"/>
                <a:cs typeface="+mn-cs"/>
              </a:rPr>
              <a:t>Layer</a:t>
            </a:r>
            <a:endParaRPr lang="es-ES" sz="1200" kern="1200" dirty="0">
              <a:solidFill>
                <a:schemeClr val="tx1"/>
              </a:solidFill>
              <a:effectLst/>
              <a:latin typeface="Times New Roman" pitchFamily="18" charset="0"/>
              <a:ea typeface="+mn-ea"/>
              <a:cs typeface="+mn-cs"/>
            </a:endParaRPr>
          </a:p>
          <a:p>
            <a:pPr rtl="0"/>
            <a:r>
              <a:rPr lang="es-ES" sz="1200" kern="1200" dirty="0">
                <a:solidFill>
                  <a:schemeClr val="tx1"/>
                </a:solidFill>
                <a:effectLst/>
                <a:latin typeface="Times New Roman" pitchFamily="18" charset="0"/>
                <a:ea typeface="+mn-ea"/>
                <a:cs typeface="+mn-cs"/>
              </a:rPr>
              <a:t>) </a:t>
            </a:r>
          </a:p>
          <a:p>
            <a:pPr rtl="0"/>
            <a:r>
              <a:rPr lang="es-ES" sz="1200" kern="1200" dirty="0">
                <a:solidFill>
                  <a:schemeClr val="tx1"/>
                </a:solidFill>
                <a:effectLst/>
                <a:latin typeface="Times New Roman" pitchFamily="18" charset="0"/>
                <a:ea typeface="+mn-ea"/>
                <a:cs typeface="+mn-cs"/>
              </a:rPr>
              <a:t>o </a:t>
            </a:r>
          </a:p>
          <a:p>
            <a:pPr rtl="0"/>
            <a:r>
              <a:rPr lang="es-ES" sz="1200" kern="1200" dirty="0">
                <a:solidFill>
                  <a:schemeClr val="tx1"/>
                </a:solidFill>
                <a:effectLst/>
                <a:latin typeface="Times New Roman" pitchFamily="18" charset="0"/>
                <a:ea typeface="+mn-ea"/>
                <a:cs typeface="+mn-cs"/>
              </a:rPr>
              <a:t>T</a:t>
            </a:r>
          </a:p>
          <a:p>
            <a:pPr rtl="0"/>
            <a:r>
              <a:rPr lang="es-ES" sz="1200" kern="1200" dirty="0">
                <a:solidFill>
                  <a:schemeClr val="tx1"/>
                </a:solidFill>
                <a:effectLst/>
                <a:latin typeface="Times New Roman" pitchFamily="18" charset="0"/>
                <a:ea typeface="+mn-ea"/>
                <a:cs typeface="+mn-cs"/>
              </a:rPr>
              <a:t>L</a:t>
            </a:r>
          </a:p>
          <a:p>
            <a:pPr rtl="0"/>
            <a:r>
              <a:rPr lang="es-ES" sz="1200" kern="1200" dirty="0">
                <a:solidFill>
                  <a:schemeClr val="tx1"/>
                </a:solidFill>
                <a:effectLst/>
                <a:latin typeface="Times New Roman" pitchFamily="18" charset="0"/>
                <a:ea typeface="+mn-ea"/>
                <a:cs typeface="+mn-cs"/>
              </a:rPr>
              <a:t>S</a:t>
            </a:r>
          </a:p>
          <a:p>
            <a:pPr rtl="0"/>
            <a:r>
              <a:rPr lang="es-ES" sz="1200" kern="1200" dirty="0">
                <a:solidFill>
                  <a:schemeClr val="tx1"/>
                </a:solidFill>
                <a:effectLst/>
                <a:latin typeface="Times New Roman" pitchFamily="18" charset="0"/>
                <a:ea typeface="+mn-ea"/>
                <a:cs typeface="+mn-cs"/>
              </a:rPr>
              <a:t>(Transfer La</a:t>
            </a:r>
          </a:p>
          <a:p>
            <a:pPr rtl="0"/>
            <a:r>
              <a:rPr lang="es-ES" sz="1200" kern="1200" dirty="0">
                <a:solidFill>
                  <a:schemeClr val="tx1"/>
                </a:solidFill>
                <a:effectLst/>
                <a:latin typeface="Times New Roman" pitchFamily="18" charset="0"/>
                <a:ea typeface="+mn-ea"/>
                <a:cs typeface="+mn-cs"/>
              </a:rPr>
              <a:t>y</a:t>
            </a:r>
          </a:p>
          <a:p>
            <a:pPr rtl="0"/>
            <a:r>
              <a:rPr lang="es-ES" sz="1200" kern="1200" dirty="0" err="1">
                <a:solidFill>
                  <a:schemeClr val="tx1"/>
                </a:solidFill>
                <a:effectLst/>
                <a:latin typeface="Times New Roman" pitchFamily="18" charset="0"/>
                <a:ea typeface="+mn-ea"/>
                <a:cs typeface="+mn-cs"/>
              </a:rPr>
              <a:t>er</a:t>
            </a:r>
            <a:r>
              <a:rPr lang="es-ES" sz="1200" kern="1200" dirty="0">
                <a:solidFill>
                  <a:schemeClr val="tx1"/>
                </a:solidFill>
                <a:effectLst/>
                <a:latin typeface="Times New Roman" pitchFamily="18" charset="0"/>
                <a:ea typeface="+mn-ea"/>
                <a:cs typeface="+mn-cs"/>
              </a:rPr>
              <a:t> Security)</a:t>
            </a:r>
          </a:p>
          <a:p>
            <a:pPr rtl="0"/>
            <a:r>
              <a:rPr lang="es-ES" sz="1200" kern="1200" dirty="0">
                <a:solidFill>
                  <a:schemeClr val="tx1"/>
                </a:solidFill>
                <a:effectLst/>
                <a:latin typeface="Times New Roman" pitchFamily="18" charset="0"/>
                <a:ea typeface="+mn-ea"/>
                <a:cs typeface="+mn-cs"/>
              </a:rPr>
              <a:t>de </a:t>
            </a:r>
          </a:p>
          <a:p>
            <a:pPr rtl="0"/>
            <a:r>
              <a:rPr lang="es-ES" sz="1200" kern="1200" dirty="0">
                <a:solidFill>
                  <a:schemeClr val="tx1"/>
                </a:solidFill>
                <a:effectLst/>
                <a:latin typeface="Times New Roman" pitchFamily="18" charset="0"/>
                <a:ea typeface="+mn-ea"/>
                <a:cs typeface="+mn-cs"/>
              </a:rPr>
              <a:t>forma explícita o implícita.</a:t>
            </a:r>
          </a:p>
          <a:p>
            <a:pPr rtl="0"/>
            <a:r>
              <a:rPr lang="es-ES" sz="1200" kern="1200" dirty="0">
                <a:solidFill>
                  <a:schemeClr val="tx1"/>
                </a:solidFill>
                <a:effectLst/>
                <a:latin typeface="Times New Roman" pitchFamily="18" charset="0"/>
                <a:ea typeface="+mn-ea"/>
                <a:cs typeface="+mn-cs"/>
              </a:rPr>
              <a:t>7.</a:t>
            </a:r>
          </a:p>
          <a:p>
            <a:pPr rtl="0"/>
            <a:r>
              <a:rPr lang="es-ES" sz="1200" kern="1200" dirty="0">
                <a:solidFill>
                  <a:schemeClr val="tx1"/>
                </a:solidFill>
                <a:effectLst/>
                <a:latin typeface="Times New Roman" pitchFamily="18" charset="0"/>
                <a:ea typeface="+mn-ea"/>
                <a:cs typeface="+mn-cs"/>
              </a:rPr>
              <a:t>La utilización conjunta</a:t>
            </a:r>
          </a:p>
          <a:p>
            <a:pPr rtl="0"/>
            <a:r>
              <a:rPr lang="es-ES" sz="1200" kern="1200" dirty="0">
                <a:solidFill>
                  <a:schemeClr val="tx1"/>
                </a:solidFill>
                <a:effectLst/>
                <a:latin typeface="Times New Roman" pitchFamily="18" charset="0"/>
                <a:ea typeface="+mn-ea"/>
                <a:cs typeface="+mn-cs"/>
              </a:rPr>
              <a:t>del protocolo FTP y SSL/TSL tiene dos modos de funcionamiento: </a:t>
            </a:r>
          </a:p>
          <a:p>
            <a:pPr rtl="0"/>
            <a:r>
              <a:rPr lang="es-ES" sz="1200" kern="1200" dirty="0">
                <a:solidFill>
                  <a:schemeClr val="tx1"/>
                </a:solidFill>
                <a:effectLst/>
                <a:latin typeface="Times New Roman" pitchFamily="18" charset="0"/>
                <a:ea typeface="+mn-ea"/>
                <a:cs typeface="+mn-cs"/>
              </a:rPr>
              <a:t>Explícito o FTPES</a:t>
            </a:r>
          </a:p>
          <a:p>
            <a:pPr rtl="0"/>
            <a:r>
              <a:rPr lang="es-ES" sz="1200" kern="1200" dirty="0">
                <a:solidFill>
                  <a:schemeClr val="tx1"/>
                </a:solidFill>
                <a:effectLst/>
                <a:latin typeface="Times New Roman" pitchFamily="18" charset="0"/>
                <a:ea typeface="+mn-ea"/>
                <a:cs typeface="+mn-cs"/>
              </a:rPr>
              <a:t>(el cliente se </a:t>
            </a:r>
          </a:p>
          <a:p>
            <a:pPr rtl="0"/>
            <a:r>
              <a:rPr lang="es-ES" sz="1200" kern="1200" dirty="0">
                <a:solidFill>
                  <a:schemeClr val="tx1"/>
                </a:solidFill>
                <a:effectLst/>
                <a:latin typeface="Times New Roman" pitchFamily="18" charset="0"/>
                <a:ea typeface="+mn-ea"/>
                <a:cs typeface="+mn-cs"/>
              </a:rPr>
              <a:t>conecta al</a:t>
            </a:r>
          </a:p>
          <a:p>
            <a:pPr rtl="0"/>
            <a:r>
              <a:rPr lang="es-ES" sz="1200" kern="1200" dirty="0">
                <a:solidFill>
                  <a:schemeClr val="tx1"/>
                </a:solidFill>
                <a:effectLst/>
                <a:latin typeface="Times New Roman" pitchFamily="18" charset="0"/>
                <a:ea typeface="+mn-ea"/>
                <a:cs typeface="+mn-cs"/>
              </a:rPr>
              <a:t>puerto habitual FTP (21) y explícitamente cambia a </a:t>
            </a:r>
          </a:p>
          <a:p>
            <a:pPr rtl="0"/>
            <a:r>
              <a:rPr lang="es-ES" sz="1200" kern="1200" dirty="0">
                <a:solidFill>
                  <a:schemeClr val="tx1"/>
                </a:solidFill>
                <a:effectLst/>
                <a:latin typeface="Times New Roman" pitchFamily="18" charset="0"/>
                <a:ea typeface="+mn-ea"/>
                <a:cs typeface="+mn-cs"/>
              </a:rPr>
              <a:t>un modo seguro utilizando TSL o SSL para transferir la información). </a:t>
            </a:r>
          </a:p>
          <a:p>
            <a:pPr rtl="0"/>
            <a:r>
              <a:rPr lang="es-ES" sz="1200" kern="1200" dirty="0">
                <a:solidFill>
                  <a:schemeClr val="tx1"/>
                </a:solidFill>
                <a:effectLst/>
                <a:latin typeface="Times New Roman" pitchFamily="18" charset="0"/>
                <a:ea typeface="+mn-ea"/>
                <a:cs typeface="+mn-cs"/>
              </a:rPr>
              <a:t>Implícito</a:t>
            </a:r>
          </a:p>
          <a:p>
            <a:pPr rtl="0"/>
            <a:r>
              <a:rPr lang="es-ES" sz="1200" kern="1200" dirty="0">
                <a:solidFill>
                  <a:schemeClr val="tx1"/>
                </a:solidFill>
                <a:effectLst/>
                <a:latin typeface="Times New Roman" pitchFamily="18" charset="0"/>
                <a:ea typeface="+mn-ea"/>
                <a:cs typeface="+mn-cs"/>
              </a:rPr>
              <a:t>o FTPS (el </a:t>
            </a:r>
          </a:p>
          <a:p>
            <a:pPr rtl="0"/>
            <a:r>
              <a:rPr lang="es-ES" sz="1200" kern="1200" dirty="0" err="1">
                <a:solidFill>
                  <a:schemeClr val="tx1"/>
                </a:solidFill>
                <a:effectLst/>
                <a:latin typeface="Times New Roman" pitchFamily="18" charset="0"/>
                <a:ea typeface="+mn-ea"/>
                <a:cs typeface="+mn-cs"/>
              </a:rPr>
              <a:t>clien</a:t>
            </a:r>
            <a:endParaRPr lang="es-ES" sz="1200" kern="1200" dirty="0">
              <a:solidFill>
                <a:schemeClr val="tx1"/>
              </a:solidFill>
              <a:effectLst/>
              <a:latin typeface="Times New Roman" pitchFamily="18" charset="0"/>
              <a:ea typeface="+mn-ea"/>
              <a:cs typeface="+mn-cs"/>
            </a:endParaRPr>
          </a:p>
          <a:p>
            <a:pPr rtl="0"/>
            <a:r>
              <a:rPr lang="es-ES" sz="1200" kern="1200" dirty="0">
                <a:solidFill>
                  <a:schemeClr val="tx1"/>
                </a:solidFill>
                <a:effectLst/>
                <a:latin typeface="Times New Roman" pitchFamily="18" charset="0"/>
                <a:ea typeface="+mn-ea"/>
                <a:cs typeface="+mn-cs"/>
              </a:rPr>
              <a:t>te asume el modo seguro con TSL o SSL desde el </a:t>
            </a:r>
          </a:p>
          <a:p>
            <a:pPr rtl="0"/>
            <a:r>
              <a:rPr lang="es-ES" sz="1200" kern="1200" dirty="0">
                <a:solidFill>
                  <a:schemeClr val="tx1"/>
                </a:solidFill>
                <a:effectLst/>
                <a:latin typeface="Times New Roman" pitchFamily="18" charset="0"/>
                <a:ea typeface="+mn-ea"/>
                <a:cs typeface="+mn-cs"/>
              </a:rPr>
              <a:t>inicio</a:t>
            </a:r>
          </a:p>
          <a:p>
            <a:pPr rtl="0"/>
            <a:r>
              <a:rPr lang="es-ES" sz="1200" kern="1200" dirty="0">
                <a:solidFill>
                  <a:schemeClr val="tx1"/>
                </a:solidFill>
                <a:effectLst/>
                <a:latin typeface="Times New Roman" pitchFamily="18" charset="0"/>
                <a:ea typeface="+mn-ea"/>
                <a:cs typeface="+mn-cs"/>
              </a:rPr>
              <a:t>de la conexión, antes de transferir </a:t>
            </a:r>
          </a:p>
          <a:p>
            <a:pPr rtl="0"/>
            <a:r>
              <a:rPr lang="es-ES" sz="1200" kern="1200" dirty="0">
                <a:solidFill>
                  <a:schemeClr val="tx1"/>
                </a:solidFill>
                <a:effectLst/>
                <a:latin typeface="Times New Roman" pitchFamily="18" charset="0"/>
                <a:ea typeface="+mn-ea"/>
                <a:cs typeface="+mn-cs"/>
              </a:rPr>
              <a:t>la información. Habitualmente se </a:t>
            </a:r>
          </a:p>
          <a:p>
            <a:pPr rtl="0"/>
            <a:r>
              <a:rPr lang="es-ES" sz="1200" kern="1200" dirty="0">
                <a:solidFill>
                  <a:schemeClr val="tx1"/>
                </a:solidFill>
                <a:effectLst/>
                <a:latin typeface="Times New Roman" pitchFamily="18" charset="0"/>
                <a:ea typeface="+mn-ea"/>
                <a:cs typeface="+mn-cs"/>
              </a:rPr>
              <a:t>utiliza</a:t>
            </a:r>
          </a:p>
          <a:p>
            <a:pPr rtl="0"/>
            <a:r>
              <a:rPr lang="es-ES" sz="1200" kern="1200" dirty="0">
                <a:solidFill>
                  <a:schemeClr val="tx1"/>
                </a:solidFill>
                <a:effectLst/>
                <a:latin typeface="Times New Roman" pitchFamily="18" charset="0"/>
                <a:ea typeface="+mn-ea"/>
                <a:cs typeface="+mn-cs"/>
              </a:rPr>
              <a:t>el puerto 990 en v</a:t>
            </a:r>
          </a:p>
          <a:p>
            <a:pPr rtl="0"/>
            <a:r>
              <a:rPr lang="es-ES" sz="1200" kern="1200" dirty="0" err="1">
                <a:solidFill>
                  <a:schemeClr val="tx1"/>
                </a:solidFill>
                <a:effectLst/>
                <a:latin typeface="Times New Roman" pitchFamily="18" charset="0"/>
                <a:ea typeface="+mn-ea"/>
                <a:cs typeface="+mn-cs"/>
              </a:rPr>
              <a:t>ez</a:t>
            </a:r>
            <a:endParaRPr lang="es-ES" sz="1200" kern="1200" dirty="0">
              <a:solidFill>
                <a:schemeClr val="tx1"/>
              </a:solidFill>
              <a:effectLst/>
              <a:latin typeface="Times New Roman" pitchFamily="18" charset="0"/>
              <a:ea typeface="+mn-ea"/>
              <a:cs typeface="+mn-cs"/>
            </a:endParaRPr>
          </a:p>
          <a:p>
            <a:pPr rtl="0"/>
            <a:r>
              <a:rPr lang="es-ES" sz="1200" kern="1200" dirty="0">
                <a:solidFill>
                  <a:schemeClr val="tx1"/>
                </a:solidFill>
                <a:effectLst/>
                <a:latin typeface="Times New Roman" pitchFamily="18" charset="0"/>
                <a:ea typeface="+mn-ea"/>
                <a:cs typeface="+mn-cs"/>
              </a:rPr>
              <a:t>del </a:t>
            </a:r>
          </a:p>
          <a:p>
            <a:pPr rtl="0"/>
            <a:r>
              <a:rPr lang="es-ES" sz="1200" kern="1200" dirty="0">
                <a:solidFill>
                  <a:schemeClr val="tx1"/>
                </a:solidFill>
                <a:effectLst/>
                <a:latin typeface="Times New Roman" pitchFamily="18" charset="0"/>
                <a:ea typeface="+mn-ea"/>
                <a:cs typeface="+mn-cs"/>
              </a:rPr>
              <a:t>habitual</a:t>
            </a:r>
          </a:p>
          <a:p>
            <a:pPr rtl="0"/>
            <a:r>
              <a:rPr lang="es-ES" sz="1200" kern="1200" dirty="0">
                <a:solidFill>
                  <a:schemeClr val="tx1"/>
                </a:solidFill>
                <a:effectLst/>
                <a:latin typeface="Times New Roman" pitchFamily="18" charset="0"/>
                <a:ea typeface="+mn-ea"/>
                <a:cs typeface="+mn-cs"/>
              </a:rPr>
              <a:t>puerto 21)</a:t>
            </a:r>
          </a:p>
          <a:p>
            <a:pPr rtl="0"/>
            <a:r>
              <a:rPr lang="es-ES" sz="1200" kern="1200" dirty="0">
                <a:solidFill>
                  <a:schemeClr val="tx1"/>
                </a:solidFill>
                <a:effectLst/>
                <a:latin typeface="Times New Roman" pitchFamily="18" charset="0"/>
                <a:ea typeface="+mn-ea"/>
                <a:cs typeface="+mn-cs"/>
              </a:rPr>
              <a:t>.</a:t>
            </a:r>
          </a:p>
          <a:p>
            <a:pPr rtl="0"/>
            <a:r>
              <a:rPr lang="es-ES" sz="1200" kern="1200" dirty="0">
                <a:solidFill>
                  <a:schemeClr val="tx1"/>
                </a:solidFill>
                <a:effectLst/>
                <a:latin typeface="Times New Roman" pitchFamily="18" charset="0"/>
                <a:ea typeface="+mn-ea"/>
                <a:cs typeface="+mn-cs"/>
              </a:rPr>
              <a:t>8.</a:t>
            </a:r>
          </a:p>
          <a:p>
            <a:pPr rtl="0"/>
            <a:r>
              <a:rPr lang="es-ES" sz="1200" kern="1200" dirty="0">
                <a:solidFill>
                  <a:schemeClr val="tx1"/>
                </a:solidFill>
                <a:effectLst/>
                <a:latin typeface="Times New Roman" pitchFamily="18" charset="0"/>
                <a:ea typeface="+mn-ea"/>
                <a:cs typeface="+mn-cs"/>
              </a:rPr>
              <a:t>El protocolo </a:t>
            </a:r>
          </a:p>
          <a:p>
            <a:pPr rtl="0"/>
            <a:r>
              <a:rPr lang="es-ES" sz="1200" kern="1200" dirty="0">
                <a:solidFill>
                  <a:schemeClr val="tx1"/>
                </a:solidFill>
                <a:effectLst/>
                <a:latin typeface="Times New Roman" pitchFamily="18" charset="0"/>
                <a:ea typeface="+mn-ea"/>
                <a:cs typeface="+mn-cs"/>
              </a:rPr>
              <a:t>TFTP</a:t>
            </a:r>
          </a:p>
          <a:p>
            <a:pPr rtl="0"/>
            <a:r>
              <a:rPr lang="es-ES" sz="1200" kern="1200" dirty="0">
                <a:solidFill>
                  <a:schemeClr val="tx1"/>
                </a:solidFill>
                <a:effectLst/>
                <a:latin typeface="Times New Roman" pitchFamily="18" charset="0"/>
                <a:ea typeface="+mn-ea"/>
                <a:cs typeface="+mn-cs"/>
              </a:rPr>
              <a:t>(</a:t>
            </a:r>
          </a:p>
          <a:p>
            <a:pPr rtl="0"/>
            <a:r>
              <a:rPr lang="es-ES" sz="1200" kern="1200" dirty="0">
                <a:solidFill>
                  <a:schemeClr val="tx1"/>
                </a:solidFill>
                <a:effectLst/>
                <a:latin typeface="Times New Roman" pitchFamily="18" charset="0"/>
                <a:ea typeface="+mn-ea"/>
                <a:cs typeface="+mn-cs"/>
              </a:rPr>
              <a:t>Trivial</a:t>
            </a:r>
          </a:p>
          <a:p>
            <a:pPr rtl="0"/>
            <a:r>
              <a:rPr lang="es-ES" sz="1200" kern="1200" dirty="0">
                <a:solidFill>
                  <a:schemeClr val="tx1"/>
                </a:solidFill>
                <a:effectLst/>
                <a:latin typeface="Times New Roman" pitchFamily="18" charset="0"/>
                <a:ea typeface="+mn-ea"/>
                <a:cs typeface="+mn-cs"/>
              </a:rPr>
              <a:t>F</a:t>
            </a:r>
          </a:p>
          <a:p>
            <a:pPr rtl="0"/>
            <a:r>
              <a:rPr lang="es-ES" sz="1200" kern="1200" dirty="0" err="1">
                <a:solidFill>
                  <a:schemeClr val="tx1"/>
                </a:solidFill>
                <a:effectLst/>
                <a:latin typeface="Times New Roman" pitchFamily="18" charset="0"/>
                <a:ea typeface="+mn-ea"/>
                <a:cs typeface="+mn-cs"/>
              </a:rPr>
              <a:t>ile</a:t>
            </a:r>
            <a:r>
              <a:rPr lang="es-ES" sz="1200" kern="1200" dirty="0">
                <a:solidFill>
                  <a:schemeClr val="tx1"/>
                </a:solidFill>
                <a:effectLst/>
                <a:latin typeface="Times New Roman" pitchFamily="18" charset="0"/>
                <a:ea typeface="+mn-ea"/>
                <a:cs typeface="+mn-cs"/>
              </a:rPr>
              <a:t> </a:t>
            </a:r>
          </a:p>
          <a:p>
            <a:pPr rtl="0"/>
            <a:r>
              <a:rPr lang="es-ES" sz="1200" kern="1200" dirty="0">
                <a:solidFill>
                  <a:schemeClr val="tx1"/>
                </a:solidFill>
                <a:effectLst/>
                <a:latin typeface="Times New Roman" pitchFamily="18" charset="0"/>
                <a:ea typeface="+mn-ea"/>
                <a:cs typeface="+mn-cs"/>
              </a:rPr>
              <a:t>T</a:t>
            </a:r>
          </a:p>
          <a:p>
            <a:pPr rtl="0"/>
            <a:r>
              <a:rPr lang="es-ES" sz="1200" kern="1200" dirty="0" err="1">
                <a:solidFill>
                  <a:schemeClr val="tx1"/>
                </a:solidFill>
                <a:effectLst/>
                <a:latin typeface="Times New Roman" pitchFamily="18" charset="0"/>
                <a:ea typeface="+mn-ea"/>
                <a:cs typeface="+mn-cs"/>
              </a:rPr>
              <a:t>ransfer</a:t>
            </a:r>
            <a:r>
              <a:rPr lang="es-ES" sz="1200" kern="1200" dirty="0">
                <a:solidFill>
                  <a:schemeClr val="tx1"/>
                </a:solidFill>
                <a:effectLst/>
                <a:latin typeface="Times New Roman" pitchFamily="18" charset="0"/>
                <a:ea typeface="+mn-ea"/>
                <a:cs typeface="+mn-cs"/>
              </a:rPr>
              <a:t> </a:t>
            </a:r>
          </a:p>
          <a:p>
            <a:pPr rtl="0"/>
            <a:r>
              <a:rPr lang="es-ES" sz="1200" kern="1200" dirty="0">
                <a:solidFill>
                  <a:schemeClr val="tx1"/>
                </a:solidFill>
                <a:effectLst/>
                <a:latin typeface="Times New Roman" pitchFamily="18" charset="0"/>
                <a:ea typeface="+mn-ea"/>
                <a:cs typeface="+mn-cs"/>
              </a:rPr>
              <a:t>P</a:t>
            </a:r>
          </a:p>
          <a:p>
            <a:pPr rtl="0"/>
            <a:r>
              <a:rPr lang="es-ES" sz="1200" kern="1200" dirty="0" err="1">
                <a:solidFill>
                  <a:schemeClr val="tx1"/>
                </a:solidFill>
                <a:effectLst/>
                <a:latin typeface="Times New Roman" pitchFamily="18" charset="0"/>
                <a:ea typeface="+mn-ea"/>
                <a:cs typeface="+mn-cs"/>
              </a:rPr>
              <a:t>rotocol</a:t>
            </a:r>
            <a:endParaRPr lang="es-ES" sz="1200" kern="1200" dirty="0">
              <a:solidFill>
                <a:schemeClr val="tx1"/>
              </a:solidFill>
              <a:effectLst/>
              <a:latin typeface="Times New Roman" pitchFamily="18" charset="0"/>
              <a:ea typeface="+mn-ea"/>
              <a:cs typeface="+mn-cs"/>
            </a:endParaRPr>
          </a:p>
          <a:p>
            <a:pPr rtl="0"/>
            <a:r>
              <a:rPr lang="es-ES" sz="1200" kern="1200" dirty="0">
                <a:solidFill>
                  <a:schemeClr val="tx1"/>
                </a:solidFill>
                <a:effectLst/>
                <a:latin typeface="Times New Roman" pitchFamily="18" charset="0"/>
                <a:ea typeface="+mn-ea"/>
                <a:cs typeface="+mn-cs"/>
              </a:rPr>
              <a:t>)</a:t>
            </a:r>
          </a:p>
          <a:p>
            <a:pPr rtl="0"/>
            <a:r>
              <a:rPr lang="es-ES" sz="1200" kern="1200" dirty="0">
                <a:solidFill>
                  <a:schemeClr val="tx1"/>
                </a:solidFill>
                <a:effectLst/>
                <a:latin typeface="Times New Roman" pitchFamily="18" charset="0"/>
                <a:ea typeface="+mn-ea"/>
                <a:cs typeface="+mn-cs"/>
              </a:rPr>
              <a:t>,</a:t>
            </a:r>
          </a:p>
          <a:p>
            <a:pPr rtl="0"/>
            <a:r>
              <a:rPr lang="es-ES" sz="1200" kern="1200" dirty="0">
                <a:solidFill>
                  <a:schemeClr val="tx1"/>
                </a:solidFill>
                <a:effectLst/>
                <a:latin typeface="Times New Roman" pitchFamily="18" charset="0"/>
                <a:ea typeface="+mn-ea"/>
                <a:cs typeface="+mn-cs"/>
              </a:rPr>
              <a:t>variante del protocolo FTP</a:t>
            </a:r>
          </a:p>
          <a:p>
            <a:pPr rtl="0"/>
            <a:r>
              <a:rPr lang="es-ES" sz="1200" kern="1200" dirty="0">
                <a:solidFill>
                  <a:schemeClr val="tx1"/>
                </a:solidFill>
                <a:effectLst/>
                <a:latin typeface="Times New Roman" pitchFamily="18" charset="0"/>
                <a:ea typeface="+mn-ea"/>
                <a:cs typeface="+mn-cs"/>
              </a:rPr>
              <a:t>pero mucho más </a:t>
            </a:r>
          </a:p>
          <a:p>
            <a:pPr rtl="0"/>
            <a:r>
              <a:rPr lang="es-ES" sz="1200" kern="1200" dirty="0">
                <a:solidFill>
                  <a:schemeClr val="tx1"/>
                </a:solidFill>
                <a:effectLst/>
                <a:latin typeface="Times New Roman" pitchFamily="18" charset="0"/>
                <a:ea typeface="+mn-ea"/>
                <a:cs typeface="+mn-cs"/>
              </a:rPr>
              <a:t>simplificado</a:t>
            </a:r>
          </a:p>
          <a:p>
            <a:pPr rtl="0"/>
            <a:r>
              <a:rPr lang="es-ES" sz="1200" kern="1200" dirty="0">
                <a:solidFill>
                  <a:schemeClr val="tx1"/>
                </a:solidFill>
                <a:effectLst/>
                <a:latin typeface="Times New Roman" pitchFamily="18" charset="0"/>
                <a:ea typeface="+mn-ea"/>
                <a:cs typeface="+mn-cs"/>
              </a:rPr>
              <a:t>, </a:t>
            </a:r>
          </a:p>
          <a:p>
            <a:pPr rtl="0"/>
            <a:r>
              <a:rPr lang="es-ES" sz="1200" kern="1200" dirty="0">
                <a:solidFill>
                  <a:schemeClr val="tx1"/>
                </a:solidFill>
                <a:effectLst/>
                <a:latin typeface="Times New Roman" pitchFamily="18" charset="0"/>
                <a:ea typeface="+mn-ea"/>
                <a:cs typeface="+mn-cs"/>
              </a:rPr>
              <a:t>prescinde de la conexión de control.</a:t>
            </a:r>
          </a:p>
          <a:p>
            <a:pPr rtl="0"/>
            <a:r>
              <a:rPr lang="es-ES" sz="1200" kern="1200" dirty="0">
                <a:solidFill>
                  <a:schemeClr val="tx1"/>
                </a:solidFill>
                <a:effectLst/>
                <a:latin typeface="Times New Roman" pitchFamily="18" charset="0"/>
                <a:ea typeface="+mn-ea"/>
                <a:cs typeface="+mn-cs"/>
              </a:rPr>
              <a:t>Es utiliza</a:t>
            </a:r>
          </a:p>
          <a:p>
            <a:pPr rtl="0"/>
            <a:r>
              <a:rPr lang="es-ES" sz="1200" kern="1200" dirty="0">
                <a:solidFill>
                  <a:schemeClr val="tx1"/>
                </a:solidFill>
                <a:effectLst/>
                <a:latin typeface="Times New Roman" pitchFamily="18" charset="0"/>
                <a:ea typeface="+mn-ea"/>
                <a:cs typeface="+mn-cs"/>
              </a:rPr>
              <a:t>do para instalaciones o arranque </a:t>
            </a:r>
          </a:p>
          <a:p>
            <a:pPr rtl="0"/>
            <a:r>
              <a:rPr lang="es-ES" sz="1200" kern="1200" dirty="0">
                <a:solidFill>
                  <a:schemeClr val="tx1"/>
                </a:solidFill>
                <a:effectLst/>
                <a:latin typeface="Times New Roman" pitchFamily="18" charset="0"/>
                <a:ea typeface="+mn-ea"/>
                <a:cs typeface="+mn-cs"/>
              </a:rPr>
              <a:t>d un sistema operativo mediante red, requiriéndose protocolos adicionales mediante discos </a:t>
            </a:r>
          </a:p>
          <a:p>
            <a:pPr rtl="0"/>
            <a:r>
              <a:rPr lang="es-ES" sz="1200" kern="1200" dirty="0">
                <a:solidFill>
                  <a:schemeClr val="tx1"/>
                </a:solidFill>
                <a:effectLst/>
                <a:latin typeface="Times New Roman" pitchFamily="18" charset="0"/>
                <a:ea typeface="+mn-ea"/>
                <a:cs typeface="+mn-cs"/>
              </a:rPr>
              <a:t>de arranque o tarjetas con soporte PXE</a:t>
            </a:r>
          </a:p>
          <a:p>
            <a:pPr rtl="0"/>
            <a:r>
              <a:rPr lang="es-ES" sz="1200" kern="1200" dirty="0">
                <a:solidFill>
                  <a:schemeClr val="tx1"/>
                </a:solidFill>
                <a:effectLst/>
                <a:latin typeface="Times New Roman" pitchFamily="18" charset="0"/>
                <a:ea typeface="+mn-ea"/>
                <a:cs typeface="+mn-cs"/>
              </a:rPr>
              <a:t>(</a:t>
            </a:r>
          </a:p>
          <a:p>
            <a:pPr rtl="0"/>
            <a:r>
              <a:rPr lang="es-ES" sz="1200" kern="1200" dirty="0" err="1">
                <a:solidFill>
                  <a:schemeClr val="tx1"/>
                </a:solidFill>
                <a:effectLst/>
                <a:latin typeface="Times New Roman" pitchFamily="18" charset="0"/>
                <a:ea typeface="+mn-ea"/>
                <a:cs typeface="+mn-cs"/>
              </a:rPr>
              <a:t>Preboot</a:t>
            </a:r>
            <a:r>
              <a:rPr lang="es-ES" sz="1200" kern="1200" dirty="0">
                <a:solidFill>
                  <a:schemeClr val="tx1"/>
                </a:solidFill>
                <a:effectLst/>
                <a:latin typeface="Times New Roman" pitchFamily="18" charset="0"/>
                <a:ea typeface="+mn-ea"/>
                <a:cs typeface="+mn-cs"/>
              </a:rPr>
              <a:t> </a:t>
            </a:r>
            <a:r>
              <a:rPr lang="es-ES" sz="1200" kern="1200" dirty="0" err="1">
                <a:solidFill>
                  <a:schemeClr val="tx1"/>
                </a:solidFill>
                <a:effectLst/>
                <a:latin typeface="Times New Roman" pitchFamily="18" charset="0"/>
                <a:ea typeface="+mn-ea"/>
                <a:cs typeface="+mn-cs"/>
              </a:rPr>
              <a:t>eXecution</a:t>
            </a:r>
            <a:r>
              <a:rPr lang="es-ES" sz="1200" kern="1200" dirty="0">
                <a:solidFill>
                  <a:schemeClr val="tx1"/>
                </a:solidFill>
                <a:effectLst/>
                <a:latin typeface="Times New Roman" pitchFamily="18" charset="0"/>
                <a:ea typeface="+mn-ea"/>
                <a:cs typeface="+mn-cs"/>
              </a:rPr>
              <a:t> </a:t>
            </a:r>
            <a:r>
              <a:rPr lang="es-ES" sz="1200" kern="1200" dirty="0" err="1">
                <a:solidFill>
                  <a:schemeClr val="tx1"/>
                </a:solidFill>
                <a:effectLst/>
                <a:latin typeface="Times New Roman" pitchFamily="18" charset="0"/>
                <a:ea typeface="+mn-ea"/>
                <a:cs typeface="+mn-cs"/>
              </a:rPr>
              <a:t>Environmet</a:t>
            </a:r>
            <a:r>
              <a:rPr lang="es-ES" sz="1200" kern="1200" dirty="0">
                <a:solidFill>
                  <a:schemeClr val="tx1"/>
                </a:solidFill>
                <a:effectLst/>
                <a:latin typeface="Times New Roman" pitchFamily="18" charset="0"/>
                <a:ea typeface="+mn-ea"/>
                <a:cs typeface="+mn-cs"/>
              </a:rPr>
              <a:t> o Entorno de </a:t>
            </a:r>
          </a:p>
          <a:p>
            <a:pPr rtl="0"/>
            <a:r>
              <a:rPr lang="es-ES" sz="1200" kern="1200" dirty="0">
                <a:solidFill>
                  <a:schemeClr val="tx1"/>
                </a:solidFill>
                <a:effectLst/>
                <a:latin typeface="Times New Roman" pitchFamily="18" charset="0"/>
                <a:ea typeface="+mn-ea"/>
                <a:cs typeface="+mn-cs"/>
              </a:rPr>
              <a:t>Ejecución de </a:t>
            </a:r>
            <a:r>
              <a:rPr lang="es-ES" sz="1200" kern="1200" dirty="0" err="1">
                <a:solidFill>
                  <a:schemeClr val="tx1"/>
                </a:solidFill>
                <a:effectLst/>
                <a:latin typeface="Times New Roman" pitchFamily="18" charset="0"/>
                <a:ea typeface="+mn-ea"/>
                <a:cs typeface="+mn-cs"/>
              </a:rPr>
              <a:t>Prearranque</a:t>
            </a:r>
            <a:endParaRPr lang="es-ES" sz="1200" kern="1200" dirty="0">
              <a:solidFill>
                <a:schemeClr val="tx1"/>
              </a:solidFill>
              <a:effectLst/>
              <a:latin typeface="Times New Roman" pitchFamily="18" charset="0"/>
              <a:ea typeface="+mn-ea"/>
              <a:cs typeface="+mn-cs"/>
            </a:endParaRPr>
          </a:p>
          <a:p>
            <a:pPr rtl="0"/>
            <a:r>
              <a:rPr lang="es-ES" sz="1200" kern="1200" dirty="0">
                <a:solidFill>
                  <a:schemeClr val="tx1"/>
                </a:solidFill>
                <a:effectLst/>
                <a:latin typeface="Times New Roman" pitchFamily="18" charset="0"/>
                <a:ea typeface="+mn-ea"/>
                <a:cs typeface="+mn-cs"/>
              </a:rPr>
              <a:t>)</a:t>
            </a:r>
          </a:p>
          <a:p>
            <a:pPr rtl="0"/>
            <a:r>
              <a:rPr lang="es-ES" sz="1200" kern="1200" dirty="0">
                <a:solidFill>
                  <a:schemeClr val="tx1"/>
                </a:solidFill>
                <a:effectLst/>
                <a:latin typeface="Times New Roman" pitchFamily="18" charset="0"/>
                <a:ea typeface="+mn-ea"/>
                <a:cs typeface="+mn-cs"/>
              </a:rPr>
              <a:t>.</a:t>
            </a:r>
          </a:p>
          <a:p>
            <a:br>
              <a:rPr lang="es-ES" sz="1200" b="0" i="0" kern="1200" dirty="0">
                <a:solidFill>
                  <a:schemeClr val="tx1"/>
                </a:solidFill>
                <a:effectLst/>
                <a:latin typeface="Times New Roman" pitchFamily="18" charset="0"/>
                <a:ea typeface="+mn-ea"/>
                <a:cs typeface="+mn-cs"/>
              </a:rPr>
            </a:br>
            <a:endParaRPr lang="es-ES" dirty="0"/>
          </a:p>
        </p:txBody>
      </p:sp>
      <p:sp>
        <p:nvSpPr>
          <p:cNvPr id="4" name="Marcador de número de diapositiva 3"/>
          <p:cNvSpPr>
            <a:spLocks noGrp="1"/>
          </p:cNvSpPr>
          <p:nvPr>
            <p:ph type="sldNum" sz="quarter" idx="10"/>
          </p:nvPr>
        </p:nvSpPr>
        <p:spPr/>
        <p:txBody>
          <a:bodyPr/>
          <a:lstStyle/>
          <a:p>
            <a:pPr>
              <a:defRPr/>
            </a:pPr>
            <a:fld id="{5C1E2392-E56B-461D-9EC4-A70F47F33707}" type="slidenum">
              <a:rPr lang="es-ES_tradnl" smtClean="0"/>
              <a:pPr>
                <a:defRPr/>
              </a:pPr>
              <a:t>38</a:t>
            </a:fld>
            <a:endParaRPr lang="es-ES_tradnl"/>
          </a:p>
        </p:txBody>
      </p:sp>
    </p:spTree>
    <p:extLst>
      <p:ext uri="{BB962C8B-B14F-4D97-AF65-F5344CB8AC3E}">
        <p14:creationId xmlns:p14="http://schemas.microsoft.com/office/powerpoint/2010/main" val="1686928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a:r>
              <a:rPr lang="es-ES" sz="1200" b="0" i="0" kern="1200" dirty="0">
                <a:solidFill>
                  <a:schemeClr val="tx1"/>
                </a:solidFill>
                <a:effectLst/>
                <a:latin typeface="Times New Roman" pitchFamily="18" charset="0"/>
                <a:ea typeface="+mn-ea"/>
                <a:cs typeface="+mn-cs"/>
              </a:rPr>
              <a:t>El protocolo TFTP (Trivial File Transfer </a:t>
            </a:r>
            <a:r>
              <a:rPr lang="es-ES" sz="1200" b="0" i="0" kern="1200" dirty="0" err="1">
                <a:solidFill>
                  <a:schemeClr val="tx1"/>
                </a:solidFill>
                <a:effectLst/>
                <a:latin typeface="Times New Roman" pitchFamily="18" charset="0"/>
                <a:ea typeface="+mn-ea"/>
                <a:cs typeface="+mn-cs"/>
              </a:rPr>
              <a:t>Protocol</a:t>
            </a:r>
            <a:r>
              <a:rPr lang="es-ES" sz="1200" b="0" i="0" kern="1200" dirty="0">
                <a:solidFill>
                  <a:schemeClr val="tx1"/>
                </a:solidFill>
                <a:effectLst/>
                <a:latin typeface="Times New Roman" pitchFamily="18" charset="0"/>
                <a:ea typeface="+mn-ea"/>
                <a:cs typeface="+mn-cs"/>
              </a:rPr>
              <a:t> ), variante del protocolo FTP</a:t>
            </a:r>
          </a:p>
          <a:p>
            <a:pPr rtl="0"/>
            <a:r>
              <a:rPr lang="es-ES" sz="1200" b="0" i="0" kern="1200" dirty="0">
                <a:solidFill>
                  <a:schemeClr val="tx1"/>
                </a:solidFill>
                <a:effectLst/>
                <a:latin typeface="Times New Roman" pitchFamily="18" charset="0"/>
                <a:ea typeface="+mn-ea"/>
                <a:cs typeface="+mn-cs"/>
              </a:rPr>
              <a:t>pero mucho más  simplificado, prescinde de la conexión de control. </a:t>
            </a:r>
          </a:p>
          <a:p>
            <a:pPr rtl="0"/>
            <a:r>
              <a:rPr lang="es-ES" sz="1200" b="0" i="0" kern="1200" dirty="0">
                <a:solidFill>
                  <a:schemeClr val="tx1"/>
                </a:solidFill>
                <a:effectLst/>
                <a:latin typeface="Times New Roman" pitchFamily="18" charset="0"/>
                <a:ea typeface="+mn-ea"/>
                <a:cs typeface="+mn-cs"/>
              </a:rPr>
              <a:t>Es utilizado para instalaciones o arranque de un sistema operativo mediante red, requiriéndose protocolos adicionales mediante discos de arranque o tarjetas con soporte PXE(</a:t>
            </a:r>
            <a:r>
              <a:rPr lang="es-ES" sz="1200" b="0" i="0" kern="1200" dirty="0" err="1">
                <a:solidFill>
                  <a:schemeClr val="tx1"/>
                </a:solidFill>
                <a:effectLst/>
                <a:latin typeface="Times New Roman" pitchFamily="18" charset="0"/>
                <a:ea typeface="+mn-ea"/>
                <a:cs typeface="+mn-cs"/>
              </a:rPr>
              <a:t>Preboot</a:t>
            </a:r>
            <a:r>
              <a:rPr lang="es-ES" sz="1200" b="0" i="0" kern="1200" dirty="0">
                <a:solidFill>
                  <a:schemeClr val="tx1"/>
                </a:solidFill>
                <a:effectLst/>
                <a:latin typeface="Times New Roman" pitchFamily="18" charset="0"/>
                <a:ea typeface="+mn-ea"/>
                <a:cs typeface="+mn-cs"/>
              </a:rPr>
              <a:t> </a:t>
            </a:r>
            <a:r>
              <a:rPr lang="es-ES" sz="1200" b="0" i="0" kern="1200" dirty="0" err="1">
                <a:solidFill>
                  <a:schemeClr val="tx1"/>
                </a:solidFill>
                <a:effectLst/>
                <a:latin typeface="Times New Roman" pitchFamily="18" charset="0"/>
                <a:ea typeface="+mn-ea"/>
                <a:cs typeface="+mn-cs"/>
              </a:rPr>
              <a:t>eXecution</a:t>
            </a:r>
            <a:r>
              <a:rPr lang="es-ES" sz="1200" b="0" i="0" kern="1200" dirty="0">
                <a:solidFill>
                  <a:schemeClr val="tx1"/>
                </a:solidFill>
                <a:effectLst/>
                <a:latin typeface="Times New Roman" pitchFamily="18" charset="0"/>
                <a:ea typeface="+mn-ea"/>
                <a:cs typeface="+mn-cs"/>
              </a:rPr>
              <a:t> </a:t>
            </a:r>
            <a:r>
              <a:rPr lang="es-ES" sz="1200" b="0" i="0" kern="1200" dirty="0" err="1">
                <a:solidFill>
                  <a:schemeClr val="tx1"/>
                </a:solidFill>
                <a:effectLst/>
                <a:latin typeface="Times New Roman" pitchFamily="18" charset="0"/>
                <a:ea typeface="+mn-ea"/>
                <a:cs typeface="+mn-cs"/>
              </a:rPr>
              <a:t>Environmet</a:t>
            </a:r>
            <a:r>
              <a:rPr lang="es-ES" sz="1200" b="0" i="0" kern="1200" dirty="0">
                <a:solidFill>
                  <a:schemeClr val="tx1"/>
                </a:solidFill>
                <a:effectLst/>
                <a:latin typeface="Times New Roman" pitchFamily="18" charset="0"/>
                <a:ea typeface="+mn-ea"/>
                <a:cs typeface="+mn-cs"/>
              </a:rPr>
              <a:t> o Entorno de </a:t>
            </a:r>
          </a:p>
          <a:p>
            <a:pPr rtl="0"/>
            <a:r>
              <a:rPr lang="es-ES" sz="1200" b="0" i="0" kern="1200" dirty="0">
                <a:solidFill>
                  <a:schemeClr val="tx1"/>
                </a:solidFill>
                <a:effectLst/>
                <a:latin typeface="Times New Roman" pitchFamily="18" charset="0"/>
                <a:ea typeface="+mn-ea"/>
                <a:cs typeface="+mn-cs"/>
              </a:rPr>
              <a:t>Ejecución de </a:t>
            </a:r>
            <a:r>
              <a:rPr lang="es-ES" sz="1200" b="0" i="0" kern="1200" dirty="0" err="1">
                <a:solidFill>
                  <a:schemeClr val="tx1"/>
                </a:solidFill>
                <a:effectLst/>
                <a:latin typeface="Times New Roman" pitchFamily="18" charset="0"/>
                <a:ea typeface="+mn-ea"/>
                <a:cs typeface="+mn-cs"/>
              </a:rPr>
              <a:t>Prearranque</a:t>
            </a:r>
            <a:r>
              <a:rPr lang="es-ES" sz="1200" b="0" i="0" kern="1200" dirty="0">
                <a:solidFill>
                  <a:schemeClr val="tx1"/>
                </a:solidFill>
                <a:effectLst/>
                <a:latin typeface="Times New Roman" pitchFamily="18" charset="0"/>
                <a:ea typeface="+mn-ea"/>
                <a:cs typeface="+mn-cs"/>
              </a:rPr>
              <a:t>).</a:t>
            </a:r>
          </a:p>
          <a:p>
            <a:br>
              <a:rPr lang="es-ES" sz="1200" b="0" i="0" kern="1200" dirty="0">
                <a:solidFill>
                  <a:schemeClr val="tx1"/>
                </a:solidFill>
                <a:effectLst/>
                <a:latin typeface="Times New Roman" pitchFamily="18" charset="0"/>
                <a:ea typeface="+mn-ea"/>
                <a:cs typeface="+mn-cs"/>
              </a:rPr>
            </a:br>
            <a:endParaRPr lang="es-ES" dirty="0"/>
          </a:p>
        </p:txBody>
      </p:sp>
      <p:sp>
        <p:nvSpPr>
          <p:cNvPr id="4" name="Marcador de número de diapositiva 3"/>
          <p:cNvSpPr>
            <a:spLocks noGrp="1"/>
          </p:cNvSpPr>
          <p:nvPr>
            <p:ph type="sldNum" sz="quarter" idx="10"/>
          </p:nvPr>
        </p:nvSpPr>
        <p:spPr/>
        <p:txBody>
          <a:bodyPr/>
          <a:lstStyle/>
          <a:p>
            <a:pPr>
              <a:defRPr/>
            </a:pPr>
            <a:fld id="{5C1E2392-E56B-461D-9EC4-A70F47F33707}" type="slidenum">
              <a:rPr lang="es-ES_tradnl" smtClean="0"/>
              <a:pPr>
                <a:defRPr/>
              </a:pPr>
              <a:t>40</a:t>
            </a:fld>
            <a:endParaRPr lang="es-ES_tradnl"/>
          </a:p>
        </p:txBody>
      </p:sp>
    </p:spTree>
    <p:extLst>
      <p:ext uri="{BB962C8B-B14F-4D97-AF65-F5344CB8AC3E}">
        <p14:creationId xmlns:p14="http://schemas.microsoft.com/office/powerpoint/2010/main" val="276676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a:endParaRPr lang="es-ES" sz="1200" kern="1200" dirty="0">
              <a:solidFill>
                <a:schemeClr val="tx1"/>
              </a:solidFill>
              <a:effectLst/>
              <a:latin typeface="Times New Roman" pitchFamily="18" charset="0"/>
              <a:ea typeface="+mn-ea"/>
              <a:cs typeface="+mn-cs"/>
            </a:endParaRPr>
          </a:p>
          <a:p>
            <a:pPr rtl="0"/>
            <a:endParaRPr lang="es-ES" sz="1200" kern="1200" dirty="0">
              <a:solidFill>
                <a:schemeClr val="tx1"/>
              </a:solidFill>
              <a:effectLst/>
              <a:latin typeface="Times New Roman" pitchFamily="18" charset="0"/>
              <a:ea typeface="+mn-ea"/>
              <a:cs typeface="+mn-cs"/>
            </a:endParaRPr>
          </a:p>
          <a:p>
            <a:pPr rtl="0"/>
            <a:r>
              <a:rPr lang="es-ES" sz="1200" kern="1200" dirty="0">
                <a:solidFill>
                  <a:schemeClr val="tx1"/>
                </a:solidFill>
                <a:effectLst/>
                <a:latin typeface="Times New Roman" pitchFamily="18" charset="0"/>
                <a:ea typeface="+mn-ea"/>
                <a:cs typeface="+mn-cs"/>
              </a:rPr>
              <a:t>Al ser un servicio no seguro, suele utilizarse para la lectura de información, empleándose otros servicios de acceso remoto como SSH (protocolo SFTP o </a:t>
            </a:r>
          </a:p>
          <a:p>
            <a:pPr rtl="0"/>
            <a:r>
              <a:rPr lang="es-ES" sz="1200" kern="1200" dirty="0" err="1">
                <a:solidFill>
                  <a:schemeClr val="tx1"/>
                </a:solidFill>
                <a:effectLst/>
                <a:latin typeface="Times New Roman" pitchFamily="18" charset="0"/>
                <a:ea typeface="+mn-ea"/>
                <a:cs typeface="+mn-cs"/>
              </a:rPr>
              <a:t>Secure</a:t>
            </a:r>
            <a:r>
              <a:rPr lang="es-ES" sz="1200" kern="1200" dirty="0">
                <a:solidFill>
                  <a:schemeClr val="tx1"/>
                </a:solidFill>
                <a:effectLst/>
                <a:latin typeface="Times New Roman" pitchFamily="18" charset="0"/>
                <a:ea typeface="+mn-ea"/>
                <a:cs typeface="+mn-cs"/>
              </a:rPr>
              <a:t> Shell File Transfer </a:t>
            </a:r>
            <a:r>
              <a:rPr lang="es-ES" sz="1200" kern="1200" dirty="0" err="1">
                <a:solidFill>
                  <a:schemeClr val="tx1"/>
                </a:solidFill>
                <a:effectLst/>
                <a:latin typeface="Times New Roman" pitchFamily="18" charset="0"/>
                <a:ea typeface="+mn-ea"/>
                <a:cs typeface="+mn-cs"/>
              </a:rPr>
              <a:t>Protocol</a:t>
            </a:r>
            <a:r>
              <a:rPr lang="es-ES" sz="1200" kern="1200" dirty="0">
                <a:solidFill>
                  <a:schemeClr val="tx1"/>
                </a:solidFill>
                <a:effectLst/>
                <a:latin typeface="Times New Roman" pitchFamily="18" charset="0"/>
                <a:ea typeface="+mn-ea"/>
                <a:cs typeface="+mn-cs"/>
              </a:rPr>
              <a:t>) para obtener mayor seguridad</a:t>
            </a:r>
          </a:p>
          <a:p>
            <a:pPr rtl="0"/>
            <a:r>
              <a:rPr lang="es-ES" sz="1200" kern="1200" dirty="0">
                <a:solidFill>
                  <a:schemeClr val="tx1"/>
                </a:solidFill>
                <a:effectLst/>
                <a:latin typeface="Times New Roman" pitchFamily="18" charset="0"/>
                <a:ea typeface="+mn-ea"/>
                <a:cs typeface="+mn-cs"/>
              </a:rPr>
              <a:t>operando en el puerto 22 y usando un único canal para la comunicación (al </a:t>
            </a:r>
            <a:r>
              <a:rPr lang="es-ES" sz="1200" kern="1200" dirty="0" err="1">
                <a:solidFill>
                  <a:schemeClr val="tx1"/>
                </a:solidFill>
                <a:effectLst/>
                <a:latin typeface="Times New Roman" pitchFamily="18" charset="0"/>
                <a:ea typeface="+mn-ea"/>
                <a:cs typeface="+mn-cs"/>
              </a:rPr>
              <a:t>encontrario</a:t>
            </a:r>
            <a:r>
              <a:rPr lang="es-ES" sz="1200" kern="1200" dirty="0">
                <a:solidFill>
                  <a:schemeClr val="tx1"/>
                </a:solidFill>
                <a:effectLst/>
                <a:latin typeface="Times New Roman" pitchFamily="18" charset="0"/>
                <a:ea typeface="+mn-ea"/>
                <a:cs typeface="+mn-cs"/>
              </a:rPr>
              <a:t> que el FTP, que usa dos), o utilizando STPS mediante el establecimiento de conexiones SSL (</a:t>
            </a:r>
            <a:r>
              <a:rPr lang="es-ES" sz="1200" kern="1200" dirty="0" err="1">
                <a:solidFill>
                  <a:schemeClr val="tx1"/>
                </a:solidFill>
                <a:effectLst/>
                <a:latin typeface="Times New Roman" pitchFamily="18" charset="0"/>
                <a:ea typeface="+mn-ea"/>
                <a:cs typeface="+mn-cs"/>
              </a:rPr>
              <a:t>Secure</a:t>
            </a:r>
            <a:r>
              <a:rPr lang="es-ES" sz="1200" kern="1200" dirty="0">
                <a:solidFill>
                  <a:schemeClr val="tx1"/>
                </a:solidFill>
                <a:effectLst/>
                <a:latin typeface="Times New Roman" pitchFamily="18" charset="0"/>
                <a:ea typeface="+mn-ea"/>
                <a:cs typeface="+mn-cs"/>
              </a:rPr>
              <a:t> Socket </a:t>
            </a:r>
            <a:r>
              <a:rPr lang="es-ES" sz="1200" kern="1200" dirty="0" err="1">
                <a:solidFill>
                  <a:schemeClr val="tx1"/>
                </a:solidFill>
                <a:effectLst/>
                <a:latin typeface="Times New Roman" pitchFamily="18" charset="0"/>
                <a:ea typeface="+mn-ea"/>
                <a:cs typeface="+mn-cs"/>
              </a:rPr>
              <a:t>Layer</a:t>
            </a:r>
            <a:r>
              <a:rPr lang="es-ES" sz="1200" kern="1200" dirty="0">
                <a:solidFill>
                  <a:schemeClr val="tx1"/>
                </a:solidFill>
                <a:effectLst/>
                <a:latin typeface="Times New Roman" pitchFamily="18" charset="0"/>
                <a:ea typeface="+mn-ea"/>
                <a:cs typeface="+mn-cs"/>
              </a:rPr>
              <a:t>) o TLS (Transfer </a:t>
            </a:r>
            <a:r>
              <a:rPr lang="es-ES" sz="1200" kern="1200" dirty="0" err="1">
                <a:solidFill>
                  <a:schemeClr val="tx1"/>
                </a:solidFill>
                <a:effectLst/>
                <a:latin typeface="Times New Roman" pitchFamily="18" charset="0"/>
                <a:ea typeface="+mn-ea"/>
                <a:cs typeface="+mn-cs"/>
              </a:rPr>
              <a:t>Layer</a:t>
            </a:r>
            <a:r>
              <a:rPr lang="es-ES" sz="1200" kern="1200" dirty="0">
                <a:solidFill>
                  <a:schemeClr val="tx1"/>
                </a:solidFill>
                <a:effectLst/>
                <a:latin typeface="Times New Roman" pitchFamily="18" charset="0"/>
                <a:ea typeface="+mn-ea"/>
                <a:cs typeface="+mn-cs"/>
              </a:rPr>
              <a:t> Security)de forma explícita o implícita.</a:t>
            </a:r>
          </a:p>
          <a:p>
            <a:pPr rtl="0"/>
            <a:r>
              <a:rPr lang="es-ES" sz="1200" kern="1200" dirty="0">
                <a:solidFill>
                  <a:schemeClr val="tx1"/>
                </a:solidFill>
                <a:effectLst/>
                <a:latin typeface="Times New Roman" pitchFamily="18" charset="0"/>
                <a:ea typeface="+mn-ea"/>
                <a:cs typeface="+mn-cs"/>
              </a:rPr>
              <a:t>La utilización conjunta del protocolo FTP y  SSL/TSL tiene dos modos de funcionamiento: Explícito o FTPES (el cliente se conecta al puerto habitual FTP (21) y explícitamente cambia a un modo seguro utilizando TSL o SSL para transferir la información). Implícito o FTPS (el cliente asume el modo seguro con TSL o SSL desde el inicio de la conexión, antes de transferir la información. Habitualmente se utiliza el puerto 990 en vez del habitual puerto 21.</a:t>
            </a:r>
          </a:p>
          <a:p>
            <a:r>
              <a:rPr lang="es-ES" sz="1200" b="0" i="0" kern="1200" dirty="0">
                <a:solidFill>
                  <a:schemeClr val="tx1"/>
                </a:solidFill>
                <a:effectLst/>
                <a:latin typeface="Times New Roman" pitchFamily="18" charset="0"/>
                <a:ea typeface="+mn-ea"/>
                <a:cs typeface="+mn-cs"/>
              </a:rPr>
              <a:t>FTP, SFTP, FTPS, HTTPS, AS2… la variedad de opciones que existen para transferir archivos puede hacer difícil encontrar una respuesta a la pregunta que realmente importa: ¿Cuál es la forma de proteger los datos de su compañía durante una transferencia? Este posteo es una introducción a las diferencias entre los protocolos más populares como FTP, SFTP y FTPS y cuál es la mejor elección para asegurar sus transferencias de archivos.</a:t>
            </a:r>
          </a:p>
          <a:p>
            <a:r>
              <a:rPr lang="es-ES" sz="1200" b="1" i="0" kern="1200" dirty="0">
                <a:solidFill>
                  <a:schemeClr val="tx1"/>
                </a:solidFill>
                <a:effectLst/>
                <a:latin typeface="Times New Roman" pitchFamily="18" charset="0"/>
                <a:ea typeface="+mn-ea"/>
                <a:cs typeface="+mn-cs"/>
              </a:rPr>
              <a:t>¿Puedo usar solo FTP?</a:t>
            </a:r>
          </a:p>
          <a:p>
            <a:r>
              <a:rPr lang="es-ES" sz="1200" b="0" i="0" kern="1200" dirty="0">
                <a:solidFill>
                  <a:schemeClr val="tx1"/>
                </a:solidFill>
                <a:effectLst/>
                <a:latin typeface="Times New Roman" pitchFamily="18" charset="0"/>
                <a:ea typeface="+mn-ea"/>
                <a:cs typeface="+mn-cs"/>
              </a:rPr>
              <a:t>FTP es un método popular de transferencias de archivos que está vigente desde hace mucho más tiempo que la www, y que no se modificado demasiado desde su creación. En ese entonces, se asumía que la actividad en internet no era maliciosa, de modo que el FTP no fue creado con las funcionalidad para lidiar con las amenazas de seguridad informática a las que nos enfrentamos actualmente.</a:t>
            </a:r>
          </a:p>
          <a:p>
            <a:r>
              <a:rPr lang="es-ES" sz="1200" b="0" i="0" kern="1200" dirty="0">
                <a:solidFill>
                  <a:schemeClr val="tx1"/>
                </a:solidFill>
                <a:effectLst/>
                <a:latin typeface="Times New Roman" pitchFamily="18" charset="0"/>
                <a:ea typeface="+mn-ea"/>
                <a:cs typeface="+mn-cs"/>
              </a:rPr>
              <a:t>Los intercambios de datos en FTP utilizan dos canales separados conocidos como el canal de comando y el canal de datos. Con FTP, ambos canales no están encriptados, lo que hace que cualquier dato enviado a través de estos canales sea vulnerable para ser interceptado y leído.</a:t>
            </a:r>
          </a:p>
          <a:p>
            <a:r>
              <a:rPr lang="es-ES" sz="1200" b="0" i="0" kern="1200" dirty="0">
                <a:solidFill>
                  <a:schemeClr val="tx1"/>
                </a:solidFill>
                <a:effectLst/>
                <a:latin typeface="Times New Roman" pitchFamily="18" charset="0"/>
                <a:ea typeface="+mn-ea"/>
                <a:cs typeface="+mn-cs"/>
              </a:rPr>
              <a:t>Incluso si usted está dispuesto a asumir el riesgo de un ataque, las regulaciones de la industria como PCI DSS, HIPAA, entre otras, requieren que las transferencias de datos estén encriptadas. Desafortunadamente, más allá de que escala los riesgos de seguridad y aumenta los altos costos dados por el incumplimiento normativo, FTP continúa aumentando su popularidad.</a:t>
            </a:r>
          </a:p>
          <a:p>
            <a:r>
              <a:rPr lang="es-ES" sz="1200" b="0" i="0" kern="1200" dirty="0">
                <a:solidFill>
                  <a:schemeClr val="tx1"/>
                </a:solidFill>
                <a:effectLst/>
                <a:latin typeface="Times New Roman" pitchFamily="18" charset="0"/>
                <a:ea typeface="+mn-ea"/>
                <a:cs typeface="+mn-cs"/>
              </a:rPr>
              <a:t>Le recomendamos que evite los protocolos básicos de FTP y elija una opción más segura.</a:t>
            </a:r>
          </a:p>
          <a:p>
            <a:r>
              <a:rPr lang="es-ES" sz="1200" b="1" i="0" kern="1200" dirty="0">
                <a:solidFill>
                  <a:schemeClr val="tx1"/>
                </a:solidFill>
                <a:effectLst/>
                <a:latin typeface="Times New Roman" pitchFamily="18" charset="0"/>
                <a:ea typeface="+mn-ea"/>
                <a:cs typeface="+mn-cs"/>
              </a:rPr>
              <a:t>¿Qué es FTPS?</a:t>
            </a:r>
          </a:p>
          <a:p>
            <a:r>
              <a:rPr lang="es-ES" sz="1200" b="0" i="0" kern="1200" dirty="0">
                <a:solidFill>
                  <a:schemeClr val="tx1"/>
                </a:solidFill>
                <a:effectLst/>
                <a:latin typeface="Times New Roman" pitchFamily="18" charset="0"/>
                <a:ea typeface="+mn-ea"/>
                <a:cs typeface="+mn-cs"/>
              </a:rPr>
              <a:t>En la década del '90 las preocupaciones sobre la seguridad en internet comenzaron a crecer. En respuesta, Netscape creó el protocolo </a:t>
            </a:r>
            <a:r>
              <a:rPr lang="es-ES" sz="1200" b="0" i="0" kern="1200" dirty="0" err="1">
                <a:solidFill>
                  <a:schemeClr val="tx1"/>
                </a:solidFill>
                <a:effectLst/>
                <a:latin typeface="Times New Roman" pitchFamily="18" charset="0"/>
                <a:ea typeface="+mn-ea"/>
                <a:cs typeface="+mn-cs"/>
              </a:rPr>
              <a:t>Secure</a:t>
            </a:r>
            <a:r>
              <a:rPr lang="es-ES" sz="1200" b="0" i="0" kern="1200" dirty="0">
                <a:solidFill>
                  <a:schemeClr val="tx1"/>
                </a:solidFill>
                <a:effectLst/>
                <a:latin typeface="Times New Roman" pitchFamily="18" charset="0"/>
                <a:ea typeface="+mn-ea"/>
                <a:cs typeface="+mn-cs"/>
              </a:rPr>
              <a:t> Sockets </a:t>
            </a:r>
            <a:r>
              <a:rPr lang="es-ES" sz="1200" b="0" i="0" kern="1200" dirty="0" err="1">
                <a:solidFill>
                  <a:schemeClr val="tx1"/>
                </a:solidFill>
                <a:effectLst/>
                <a:latin typeface="Times New Roman" pitchFamily="18" charset="0"/>
                <a:ea typeface="+mn-ea"/>
                <a:cs typeface="+mn-cs"/>
              </a:rPr>
              <a:t>Layer</a:t>
            </a:r>
            <a:r>
              <a:rPr lang="es-ES" sz="1200" b="0" i="0" kern="1200" dirty="0">
                <a:solidFill>
                  <a:schemeClr val="tx1"/>
                </a:solidFill>
                <a:effectLst/>
                <a:latin typeface="Times New Roman" pitchFamily="18" charset="0"/>
                <a:ea typeface="+mn-ea"/>
                <a:cs typeface="+mn-cs"/>
              </a:rPr>
              <a:t> (SSL, ahora conocido como TLS) para proteger las comunicaciones a través de la red. SSL fue aplicado a FTP para crear FTPS. Como FTP, FTPS usa dos conexiones, un canal de comando y un canal de datos. Usted puede elegir encriptar ambos, o solo el canal de datos.</a:t>
            </a:r>
          </a:p>
          <a:p>
            <a:r>
              <a:rPr lang="es-ES" sz="1200" b="1" i="0" u="none" strike="noStrike" kern="1200" dirty="0">
                <a:solidFill>
                  <a:schemeClr val="tx1"/>
                </a:solidFill>
                <a:effectLst/>
                <a:latin typeface="Times New Roman" pitchFamily="18" charset="0"/>
                <a:ea typeface="+mn-ea"/>
                <a:cs typeface="+mn-cs"/>
                <a:hlinkClick r:id="rId3"/>
              </a:rPr>
              <a:t>FTPS</a:t>
            </a:r>
            <a:r>
              <a:rPr lang="es-ES" sz="1200" b="0" i="0" kern="1200" dirty="0">
                <a:solidFill>
                  <a:schemeClr val="tx1"/>
                </a:solidFill>
                <a:effectLst/>
                <a:latin typeface="Times New Roman" pitchFamily="18" charset="0"/>
                <a:ea typeface="+mn-ea"/>
                <a:cs typeface="+mn-cs"/>
              </a:rPr>
              <a:t> autentica su conexión utilizando un ID de usuario o una contraseña, un certificado, o ambos. Al conectarse al servidor FTPS de un socio comercial, su cliente FTPS chequeará primero si el certificado del servidor es confiable. El certificado se considera confiable si tiene la firma de una autoridad reconocida de certificación (CA), o si el certificado fue firmado por su socio y usted tiene una copia de ese certificado público en su repositorio de claves de confianza. Su socio comercial también puede requerir que usted proporcione un certificado cuando se conecte a ellos. Si su certificado no esta firmado por un CA, su socio puede permitirle firmar su propio certificado, siempre y cuando le envíe de antemano la parte pública para cargarla en su repositorio de claves de confianza.</a:t>
            </a:r>
          </a:p>
          <a:p>
            <a:r>
              <a:rPr lang="es-ES" sz="1200" b="0" i="0" kern="1200" dirty="0">
                <a:solidFill>
                  <a:schemeClr val="tx1"/>
                </a:solidFill>
                <a:effectLst/>
                <a:latin typeface="Times New Roman" pitchFamily="18" charset="0"/>
                <a:ea typeface="+mn-ea"/>
                <a:cs typeface="+mn-cs"/>
              </a:rPr>
              <a:t>La autenticación de ID de usuarios puede ser usada con una combinación de certificados y/o contraseñas de autenticación.</a:t>
            </a:r>
          </a:p>
          <a:p>
            <a:r>
              <a:rPr lang="es-ES" sz="1200" b="1" i="0" kern="1200" dirty="0">
                <a:solidFill>
                  <a:schemeClr val="tx1"/>
                </a:solidFill>
                <a:effectLst/>
                <a:latin typeface="Times New Roman" pitchFamily="18" charset="0"/>
                <a:ea typeface="+mn-ea"/>
                <a:cs typeface="+mn-cs"/>
              </a:rPr>
              <a:t>¿Qué es SFTP?</a:t>
            </a:r>
          </a:p>
          <a:p>
            <a:r>
              <a:rPr lang="es-ES" sz="1200" b="0" i="0" kern="1200" dirty="0">
                <a:solidFill>
                  <a:schemeClr val="tx1"/>
                </a:solidFill>
                <a:effectLst/>
                <a:latin typeface="Times New Roman" pitchFamily="18" charset="0"/>
                <a:ea typeface="+mn-ea"/>
                <a:cs typeface="+mn-cs"/>
              </a:rPr>
              <a:t>Mientras FTPS suma una capa al protocolo FTP. SFTP es un protocolo completamente diferente basado en el protocolo de red SSH (</a:t>
            </a:r>
            <a:r>
              <a:rPr lang="es-ES" sz="1200" b="0" i="0" kern="1200" dirty="0" err="1">
                <a:solidFill>
                  <a:schemeClr val="tx1"/>
                </a:solidFill>
                <a:effectLst/>
                <a:latin typeface="Times New Roman" pitchFamily="18" charset="0"/>
                <a:ea typeface="+mn-ea"/>
                <a:cs typeface="+mn-cs"/>
              </a:rPr>
              <a:t>Secure</a:t>
            </a:r>
            <a:r>
              <a:rPr lang="es-ES" sz="1200" b="0" i="0" kern="1200" dirty="0">
                <a:solidFill>
                  <a:schemeClr val="tx1"/>
                </a:solidFill>
                <a:effectLst/>
                <a:latin typeface="Times New Roman" pitchFamily="18" charset="0"/>
                <a:ea typeface="+mn-ea"/>
                <a:cs typeface="+mn-cs"/>
              </a:rPr>
              <a:t> Shell), en lugar del de FTP. A diferencia de FTP y FTPS, SFTP utiliza solo una conexión y encripta tanto la información de autenticación como los datos de archivos que están siendo transferidos.</a:t>
            </a:r>
          </a:p>
          <a:p>
            <a:r>
              <a:rPr lang="es-ES" sz="1200" b="1" i="0" u="none" strike="noStrike" kern="1200" dirty="0">
                <a:solidFill>
                  <a:schemeClr val="tx1"/>
                </a:solidFill>
                <a:effectLst/>
                <a:latin typeface="Times New Roman" pitchFamily="18" charset="0"/>
                <a:ea typeface="+mn-ea"/>
                <a:cs typeface="+mn-cs"/>
                <a:hlinkClick r:id="rId4"/>
              </a:rPr>
              <a:t>SFTP</a:t>
            </a:r>
            <a:r>
              <a:rPr lang="es-ES" sz="1200" b="0" i="0" kern="1200" dirty="0">
                <a:solidFill>
                  <a:schemeClr val="tx1"/>
                </a:solidFill>
                <a:effectLst/>
                <a:latin typeface="Times New Roman" pitchFamily="18" charset="0"/>
                <a:ea typeface="+mn-ea"/>
                <a:cs typeface="+mn-cs"/>
              </a:rPr>
              <a:t> proporciona dos métodos para autenticar conexiones. Como en FTP, usted puede utilizar simplemente un ID de usuario o contraseña. Sin embargo, con SFTP estas credenciales están encriptadas, lo que otorga una ventaja de seguridad mayor que FTP. El otro método de autenticación que puede utilizar con SFTP son las claves SSH. Esto incluye, primero, generar una clave SSH privada y una pública. Luego, usted envía su clave SSH pública a su socio comercial y ellos la cargan en su servidor y la asocian a su cuenta. Cuando ellos se conectan a su servidor SFTP, su software cliente transmitirá su clave pública al servidor para su autenticación. Si la clave pública coincide con su clave privada, junto con cualquier usuario o contraseña proporcionada, entonces la autenticación será exitosa.</a:t>
            </a:r>
          </a:p>
          <a:p>
            <a:r>
              <a:rPr lang="es-ES" sz="1200" b="0" i="0" kern="1200" dirty="0">
                <a:solidFill>
                  <a:schemeClr val="tx1"/>
                </a:solidFill>
                <a:effectLst/>
                <a:latin typeface="Times New Roman" pitchFamily="18" charset="0"/>
                <a:ea typeface="+mn-ea"/>
                <a:cs typeface="+mn-cs"/>
              </a:rPr>
              <a:t>La autenticación de ID de usuario puede ser utilizada con cualquier combinación de clave y/o contraseña de autenticación.</a:t>
            </a:r>
          </a:p>
          <a:p>
            <a:r>
              <a:rPr lang="es-ES" sz="1200" b="1" i="0" kern="1200" dirty="0">
                <a:solidFill>
                  <a:schemeClr val="tx1"/>
                </a:solidFill>
                <a:effectLst/>
                <a:latin typeface="Times New Roman" pitchFamily="18" charset="0"/>
                <a:ea typeface="+mn-ea"/>
                <a:cs typeface="+mn-cs"/>
              </a:rPr>
              <a:t>¿Cuál es la diferencia entre FTPS y SFTP?</a:t>
            </a:r>
          </a:p>
          <a:p>
            <a:r>
              <a:rPr lang="es-ES" sz="1200" b="0" i="0" kern="1200" dirty="0">
                <a:solidFill>
                  <a:schemeClr val="tx1"/>
                </a:solidFill>
                <a:effectLst/>
                <a:latin typeface="Times New Roman" pitchFamily="18" charset="0"/>
                <a:ea typeface="+mn-ea"/>
                <a:cs typeface="+mn-cs"/>
              </a:rPr>
              <a:t>Ya hemos establecido que tanto FTPS como SFTP ofrecen una fuerte protección a través de opciones de autenticación que FTP no puede proporcionar. Entonces, ¿por qué elegir una sobre la otra?</a:t>
            </a:r>
          </a:p>
          <a:p>
            <a:r>
              <a:rPr lang="es-ES" sz="1200" b="0" i="0" kern="1200" dirty="0">
                <a:solidFill>
                  <a:schemeClr val="tx1"/>
                </a:solidFill>
                <a:effectLst/>
                <a:latin typeface="Times New Roman" pitchFamily="18" charset="0"/>
                <a:ea typeface="+mn-ea"/>
                <a:cs typeface="+mn-cs"/>
              </a:rPr>
              <a:t>Una de las principales diferencias entre FTPS y SFTP es que FTPS utiliza múltiples números de puerto. El primer puerto, para el canal de comando, se usa para la autenticación y comandos de paso. Sin embargo, cada vez que se realiza una solicitud de transferencia de archivo o de listado de directorio, se necesita abrir otro número de puerto para el canal de datos. Entonces, usted y sus socios comerciales deberán abrir un rango de puertos en sus firewalls para permitir sus conexiones FTPS, que pueden ser un riesgo para la seguridad de su red. SFTP necesita un único número de puerto para todas las comunicaciones SFTP, lo que facilita su protección.</a:t>
            </a:r>
          </a:p>
          <a:p>
            <a:r>
              <a:rPr lang="es-ES" sz="1200" b="0" i="0" kern="1200" dirty="0">
                <a:solidFill>
                  <a:schemeClr val="tx1"/>
                </a:solidFill>
                <a:effectLst/>
                <a:latin typeface="Times New Roman" pitchFamily="18" charset="0"/>
                <a:ea typeface="+mn-ea"/>
                <a:cs typeface="+mn-cs"/>
              </a:rPr>
              <a:t>Mientras que ambos protocolos tienen sus beneficios, nosotros recomendamos SFTP gracias a su mejor uso con firewalls. Para una empresa, es ideal tener una solución de </a:t>
            </a:r>
            <a:r>
              <a:rPr lang="es-ES" sz="1200" b="0" i="0" kern="1200" dirty="0" err="1">
                <a:solidFill>
                  <a:schemeClr val="tx1"/>
                </a:solidFill>
                <a:effectLst/>
                <a:latin typeface="Times New Roman" pitchFamily="18" charset="0"/>
                <a:ea typeface="+mn-ea"/>
                <a:cs typeface="+mn-cs"/>
              </a:rPr>
              <a:t>Managed</a:t>
            </a:r>
            <a:r>
              <a:rPr lang="es-ES" sz="1200" b="0" i="0" kern="1200" dirty="0">
                <a:solidFill>
                  <a:schemeClr val="tx1"/>
                </a:solidFill>
                <a:effectLst/>
                <a:latin typeface="Times New Roman" pitchFamily="18" charset="0"/>
                <a:ea typeface="+mn-ea"/>
                <a:cs typeface="+mn-cs"/>
              </a:rPr>
              <a:t> File Transfer (MFT) que pueda gestionar, monitorizar y automatizar las transferencias de archivos, utilizando una variedad de protocolos, incluyendo FTPS y SFTP. Una solución de MFT es extremadamente valiosa si tiene socios comerciales con distintos requerimientos y tiene funcionalidades adicionales como </a:t>
            </a:r>
            <a:r>
              <a:rPr lang="es-ES" sz="1200" b="0" i="0" kern="1200" dirty="0" err="1">
                <a:solidFill>
                  <a:schemeClr val="tx1"/>
                </a:solidFill>
                <a:effectLst/>
                <a:latin typeface="Times New Roman" pitchFamily="18" charset="0"/>
                <a:ea typeface="+mn-ea"/>
                <a:cs typeface="+mn-cs"/>
              </a:rPr>
              <a:t>logs</a:t>
            </a:r>
            <a:r>
              <a:rPr lang="es-ES" sz="1200" b="0" i="0" kern="1200" dirty="0">
                <a:solidFill>
                  <a:schemeClr val="tx1"/>
                </a:solidFill>
                <a:effectLst/>
                <a:latin typeface="Times New Roman" pitchFamily="18" charset="0"/>
                <a:ea typeface="+mn-ea"/>
                <a:cs typeface="+mn-cs"/>
              </a:rPr>
              <a:t> detallados de auditoría para ayudar a cumplir con las regulaciones de la industria.</a:t>
            </a:r>
          </a:p>
          <a:p>
            <a:r>
              <a:rPr lang="es-ES" sz="1200" b="0" i="0" kern="1200" dirty="0" err="1">
                <a:solidFill>
                  <a:schemeClr val="tx1"/>
                </a:solidFill>
                <a:effectLst/>
                <a:latin typeface="Times New Roman" pitchFamily="18" charset="0"/>
                <a:ea typeface="+mn-ea"/>
                <a:cs typeface="+mn-cs"/>
              </a:rPr>
              <a:t>GoAnywhere</a:t>
            </a:r>
            <a:r>
              <a:rPr lang="es-ES" sz="1200" b="0" i="0" kern="1200" dirty="0">
                <a:solidFill>
                  <a:schemeClr val="tx1"/>
                </a:solidFill>
                <a:effectLst/>
                <a:latin typeface="Times New Roman" pitchFamily="18" charset="0"/>
                <a:ea typeface="+mn-ea"/>
                <a:cs typeface="+mn-cs"/>
              </a:rPr>
              <a:t> es una solución de </a:t>
            </a:r>
            <a:r>
              <a:rPr lang="es-ES" sz="1200" b="0" i="0" kern="1200" dirty="0" err="1">
                <a:solidFill>
                  <a:schemeClr val="tx1"/>
                </a:solidFill>
                <a:effectLst/>
                <a:latin typeface="Times New Roman" pitchFamily="18" charset="0"/>
                <a:ea typeface="+mn-ea"/>
                <a:cs typeface="+mn-cs"/>
              </a:rPr>
              <a:t>Managed</a:t>
            </a:r>
            <a:r>
              <a:rPr lang="es-ES" sz="1200" b="0" i="0" kern="1200" dirty="0">
                <a:solidFill>
                  <a:schemeClr val="tx1"/>
                </a:solidFill>
                <a:effectLst/>
                <a:latin typeface="Times New Roman" pitchFamily="18" charset="0"/>
                <a:ea typeface="+mn-ea"/>
                <a:cs typeface="+mn-cs"/>
              </a:rPr>
              <a:t> File Transfer que soporta protocolos SFTP y FTPS.</a:t>
            </a:r>
          </a:p>
          <a:p>
            <a:r>
              <a:rPr lang="es-ES" sz="1200" b="1" i="0" kern="1200" dirty="0">
                <a:solidFill>
                  <a:schemeClr val="tx1"/>
                </a:solidFill>
                <a:effectLst/>
                <a:latin typeface="Times New Roman" pitchFamily="18" charset="0"/>
                <a:ea typeface="+mn-ea"/>
                <a:cs typeface="+mn-cs"/>
              </a:rPr>
              <a:t>Descubra qué hay más allá de FTP</a:t>
            </a:r>
          </a:p>
          <a:p>
            <a:r>
              <a:rPr lang="es-ES" sz="1200" b="0" i="0" kern="1200" dirty="0">
                <a:solidFill>
                  <a:schemeClr val="tx1"/>
                </a:solidFill>
                <a:effectLst/>
                <a:latin typeface="Times New Roman" pitchFamily="18" charset="0"/>
                <a:ea typeface="+mn-ea"/>
                <a:cs typeface="+mn-cs"/>
              </a:rPr>
              <a:t>Descargue la guía "Más allá del FTP: Seguridad y gestión en la Transferencia de Archivos" para conocer cómo llevar su implementación de FTP a un marco más moderno, seguro y optimizado.</a:t>
            </a:r>
          </a:p>
          <a:p>
            <a:pPr rtl="0"/>
            <a:endParaRPr lang="es-ES" sz="1200" kern="1200" dirty="0">
              <a:solidFill>
                <a:schemeClr val="tx1"/>
              </a:solidFill>
              <a:effectLst/>
              <a:latin typeface="Times New Roman" pitchFamily="18" charset="0"/>
              <a:ea typeface="+mn-ea"/>
              <a:cs typeface="+mn-cs"/>
            </a:endParaRPr>
          </a:p>
          <a:p>
            <a:pPr rtl="0"/>
            <a:endParaRPr lang="es-ES" sz="1200" kern="1200" dirty="0">
              <a:solidFill>
                <a:schemeClr val="tx1"/>
              </a:solidFill>
              <a:effectLst/>
              <a:latin typeface="Times New Roman" pitchFamily="18" charset="0"/>
              <a:ea typeface="+mn-ea"/>
              <a:cs typeface="+mn-cs"/>
            </a:endParaRPr>
          </a:p>
        </p:txBody>
      </p:sp>
      <p:sp>
        <p:nvSpPr>
          <p:cNvPr id="4" name="Marcador de número de diapositiva 3"/>
          <p:cNvSpPr>
            <a:spLocks noGrp="1"/>
          </p:cNvSpPr>
          <p:nvPr>
            <p:ph type="sldNum" sz="quarter" idx="10"/>
          </p:nvPr>
        </p:nvSpPr>
        <p:spPr/>
        <p:txBody>
          <a:bodyPr/>
          <a:lstStyle/>
          <a:p>
            <a:pPr>
              <a:defRPr/>
            </a:pPr>
            <a:fld id="{5C1E2392-E56B-461D-9EC4-A70F47F33707}" type="slidenum">
              <a:rPr lang="es-ES_tradnl" smtClean="0"/>
              <a:pPr>
                <a:defRPr/>
              </a:pPr>
              <a:t>41</a:t>
            </a:fld>
            <a:endParaRPr lang="es-ES_tradnl"/>
          </a:p>
        </p:txBody>
      </p:sp>
    </p:spTree>
    <p:extLst>
      <p:ext uri="{BB962C8B-B14F-4D97-AF65-F5344CB8AC3E}">
        <p14:creationId xmlns:p14="http://schemas.microsoft.com/office/powerpoint/2010/main" val="3431488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29" tIns="45714" rIns="91429" bIns="45714" anchor="b"/>
          <a:lstStyle/>
          <a:p>
            <a:pPr algn="r"/>
            <a:fld id="{753C0130-421C-4A9B-8121-F84FC903249E}" type="slidenum">
              <a:rPr lang="es-ES_tradnl" sz="1200"/>
              <a:pPr algn="r"/>
              <a:t>2</a:t>
            </a:fld>
            <a:endParaRPr lang="es-ES_tradnl" sz="1200" dirty="0"/>
          </a:p>
        </p:txBody>
      </p:sp>
      <p:sp>
        <p:nvSpPr>
          <p:cNvPr id="30723" name="Rectangle 2"/>
          <p:cNvSpPr>
            <a:spLocks noGrp="1" noRot="1" noChangeAspect="1" noChangeArrowheads="1" noTextEdit="1"/>
          </p:cNvSpPr>
          <p:nvPr>
            <p:ph type="sldImg"/>
          </p:nvPr>
        </p:nvSpPr>
        <p:spPr>
          <a:xfrm>
            <a:off x="1147763" y="685800"/>
            <a:ext cx="4565650" cy="3425825"/>
          </a:xfrm>
          <a:ln/>
        </p:spPr>
      </p:sp>
      <p:sp>
        <p:nvSpPr>
          <p:cNvPr id="30724" name="Rectangle 3"/>
          <p:cNvSpPr>
            <a:spLocks noGrp="1" noChangeArrowheads="1"/>
          </p:cNvSpPr>
          <p:nvPr>
            <p:ph type="body" idx="1"/>
          </p:nvPr>
        </p:nvSpPr>
        <p:spPr>
          <a:noFill/>
          <a:ln/>
        </p:spPr>
        <p:txBody>
          <a:bodyPr/>
          <a:lstStyle/>
          <a:p>
            <a:endParaRPr lang="es-ES" dirty="0"/>
          </a:p>
        </p:txBody>
      </p:sp>
    </p:spTree>
    <p:extLst>
      <p:ext uri="{BB962C8B-B14F-4D97-AF65-F5344CB8AC3E}">
        <p14:creationId xmlns:p14="http://schemas.microsoft.com/office/powerpoint/2010/main" val="4165023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a:endParaRPr lang="es-ES" sz="1200" kern="1200" dirty="0">
              <a:solidFill>
                <a:schemeClr val="tx1"/>
              </a:solidFill>
              <a:effectLst/>
              <a:latin typeface="Times New Roman" pitchFamily="18" charset="0"/>
              <a:ea typeface="+mn-ea"/>
              <a:cs typeface="+mn-cs"/>
            </a:endParaRPr>
          </a:p>
          <a:p>
            <a:pPr rtl="0"/>
            <a:endParaRPr lang="es-ES" sz="1200" kern="1200" dirty="0">
              <a:solidFill>
                <a:schemeClr val="tx1"/>
              </a:solidFill>
              <a:effectLst/>
              <a:latin typeface="Times New Roman" pitchFamily="18" charset="0"/>
              <a:ea typeface="+mn-ea"/>
              <a:cs typeface="+mn-cs"/>
            </a:endParaRPr>
          </a:p>
          <a:p>
            <a:pPr rtl="0"/>
            <a:r>
              <a:rPr lang="es-ES" sz="1200" kern="1200" dirty="0">
                <a:solidFill>
                  <a:schemeClr val="tx1"/>
                </a:solidFill>
                <a:effectLst/>
                <a:latin typeface="Times New Roman" pitchFamily="18" charset="0"/>
                <a:ea typeface="+mn-ea"/>
                <a:cs typeface="+mn-cs"/>
              </a:rPr>
              <a:t>Al ser un servicio no seguro, suele utilizarse para la lectura de información, empleándose otros servicios de acceso remoto como SSH (protocolo SFTP o </a:t>
            </a:r>
          </a:p>
          <a:p>
            <a:pPr rtl="0"/>
            <a:r>
              <a:rPr lang="es-ES" sz="1200" kern="1200" dirty="0" err="1">
                <a:solidFill>
                  <a:schemeClr val="tx1"/>
                </a:solidFill>
                <a:effectLst/>
                <a:latin typeface="Times New Roman" pitchFamily="18" charset="0"/>
                <a:ea typeface="+mn-ea"/>
                <a:cs typeface="+mn-cs"/>
              </a:rPr>
              <a:t>Secure</a:t>
            </a:r>
            <a:r>
              <a:rPr lang="es-ES" sz="1200" kern="1200" dirty="0">
                <a:solidFill>
                  <a:schemeClr val="tx1"/>
                </a:solidFill>
                <a:effectLst/>
                <a:latin typeface="Times New Roman" pitchFamily="18" charset="0"/>
                <a:ea typeface="+mn-ea"/>
                <a:cs typeface="+mn-cs"/>
              </a:rPr>
              <a:t> Shell File Transfer </a:t>
            </a:r>
            <a:r>
              <a:rPr lang="es-ES" sz="1200" kern="1200" dirty="0" err="1">
                <a:solidFill>
                  <a:schemeClr val="tx1"/>
                </a:solidFill>
                <a:effectLst/>
                <a:latin typeface="Times New Roman" pitchFamily="18" charset="0"/>
                <a:ea typeface="+mn-ea"/>
                <a:cs typeface="+mn-cs"/>
              </a:rPr>
              <a:t>Protocol</a:t>
            </a:r>
            <a:r>
              <a:rPr lang="es-ES" sz="1200" kern="1200" dirty="0">
                <a:solidFill>
                  <a:schemeClr val="tx1"/>
                </a:solidFill>
                <a:effectLst/>
                <a:latin typeface="Times New Roman" pitchFamily="18" charset="0"/>
                <a:ea typeface="+mn-ea"/>
                <a:cs typeface="+mn-cs"/>
              </a:rPr>
              <a:t>) para obtener mayor seguridad</a:t>
            </a:r>
          </a:p>
          <a:p>
            <a:pPr rtl="0"/>
            <a:r>
              <a:rPr lang="es-ES" sz="1200" kern="1200" dirty="0">
                <a:solidFill>
                  <a:schemeClr val="tx1"/>
                </a:solidFill>
                <a:effectLst/>
                <a:latin typeface="Times New Roman" pitchFamily="18" charset="0"/>
                <a:ea typeface="+mn-ea"/>
                <a:cs typeface="+mn-cs"/>
              </a:rPr>
              <a:t>operando en el puerto 22 y usando un único canal para la comunicación (al </a:t>
            </a:r>
            <a:r>
              <a:rPr lang="es-ES" sz="1200" kern="1200" dirty="0" err="1">
                <a:solidFill>
                  <a:schemeClr val="tx1"/>
                </a:solidFill>
                <a:effectLst/>
                <a:latin typeface="Times New Roman" pitchFamily="18" charset="0"/>
                <a:ea typeface="+mn-ea"/>
                <a:cs typeface="+mn-cs"/>
              </a:rPr>
              <a:t>encontrario</a:t>
            </a:r>
            <a:r>
              <a:rPr lang="es-ES" sz="1200" kern="1200" dirty="0">
                <a:solidFill>
                  <a:schemeClr val="tx1"/>
                </a:solidFill>
                <a:effectLst/>
                <a:latin typeface="Times New Roman" pitchFamily="18" charset="0"/>
                <a:ea typeface="+mn-ea"/>
                <a:cs typeface="+mn-cs"/>
              </a:rPr>
              <a:t> que el FTP, que usa dos), o utilizando STPS mediante el establecimiento de conexiones SSL (</a:t>
            </a:r>
            <a:r>
              <a:rPr lang="es-ES" sz="1200" kern="1200" dirty="0" err="1">
                <a:solidFill>
                  <a:schemeClr val="tx1"/>
                </a:solidFill>
                <a:effectLst/>
                <a:latin typeface="Times New Roman" pitchFamily="18" charset="0"/>
                <a:ea typeface="+mn-ea"/>
                <a:cs typeface="+mn-cs"/>
              </a:rPr>
              <a:t>Secure</a:t>
            </a:r>
            <a:r>
              <a:rPr lang="es-ES" sz="1200" kern="1200" dirty="0">
                <a:solidFill>
                  <a:schemeClr val="tx1"/>
                </a:solidFill>
                <a:effectLst/>
                <a:latin typeface="Times New Roman" pitchFamily="18" charset="0"/>
                <a:ea typeface="+mn-ea"/>
                <a:cs typeface="+mn-cs"/>
              </a:rPr>
              <a:t> Socket </a:t>
            </a:r>
            <a:r>
              <a:rPr lang="es-ES" sz="1200" kern="1200" dirty="0" err="1">
                <a:solidFill>
                  <a:schemeClr val="tx1"/>
                </a:solidFill>
                <a:effectLst/>
                <a:latin typeface="Times New Roman" pitchFamily="18" charset="0"/>
                <a:ea typeface="+mn-ea"/>
                <a:cs typeface="+mn-cs"/>
              </a:rPr>
              <a:t>Layer</a:t>
            </a:r>
            <a:r>
              <a:rPr lang="es-ES" sz="1200" kern="1200" dirty="0">
                <a:solidFill>
                  <a:schemeClr val="tx1"/>
                </a:solidFill>
                <a:effectLst/>
                <a:latin typeface="Times New Roman" pitchFamily="18" charset="0"/>
                <a:ea typeface="+mn-ea"/>
                <a:cs typeface="+mn-cs"/>
              </a:rPr>
              <a:t>) o TLS (Transfer </a:t>
            </a:r>
            <a:r>
              <a:rPr lang="es-ES" sz="1200" kern="1200" dirty="0" err="1">
                <a:solidFill>
                  <a:schemeClr val="tx1"/>
                </a:solidFill>
                <a:effectLst/>
                <a:latin typeface="Times New Roman" pitchFamily="18" charset="0"/>
                <a:ea typeface="+mn-ea"/>
                <a:cs typeface="+mn-cs"/>
              </a:rPr>
              <a:t>Layer</a:t>
            </a:r>
            <a:r>
              <a:rPr lang="es-ES" sz="1200" kern="1200" dirty="0">
                <a:solidFill>
                  <a:schemeClr val="tx1"/>
                </a:solidFill>
                <a:effectLst/>
                <a:latin typeface="Times New Roman" pitchFamily="18" charset="0"/>
                <a:ea typeface="+mn-ea"/>
                <a:cs typeface="+mn-cs"/>
              </a:rPr>
              <a:t> Security)de forma explícita o implícita.</a:t>
            </a:r>
          </a:p>
          <a:p>
            <a:pPr rtl="0"/>
            <a:r>
              <a:rPr lang="es-ES" sz="1200" kern="1200" dirty="0">
                <a:solidFill>
                  <a:schemeClr val="tx1"/>
                </a:solidFill>
                <a:effectLst/>
                <a:latin typeface="Times New Roman" pitchFamily="18" charset="0"/>
                <a:ea typeface="+mn-ea"/>
                <a:cs typeface="+mn-cs"/>
              </a:rPr>
              <a:t>La utilización conjunta del protocolo FTP y  SSL/TSL tiene dos modos de funcionamiento: Explícito o FTPES (el cliente se conecta al puerto habitual FTP (21) y explícitamente cambia a un modo seguro utilizando TSL o SSL para transferir la información). Implícito o FTPS (el cliente asume el modo seguro con TSL o SSL desde el inicio de la conexión, antes de transferir la información. Habitualmente se utiliza el puerto 990 en vez del habitual puerto 21.</a:t>
            </a:r>
          </a:p>
          <a:p>
            <a:r>
              <a:rPr lang="es-ES" sz="1200" b="0" i="0" kern="1200" dirty="0">
                <a:solidFill>
                  <a:schemeClr val="tx1"/>
                </a:solidFill>
                <a:effectLst/>
                <a:latin typeface="Times New Roman" pitchFamily="18" charset="0"/>
                <a:ea typeface="+mn-ea"/>
                <a:cs typeface="+mn-cs"/>
              </a:rPr>
              <a:t>FTP, SFTP, FTPS, HTTPS, AS2… la variedad de opciones que existen para transferir archivos puede hacer difícil encontrar una respuesta a la pregunta que realmente importa: ¿Cuál es la forma de proteger los datos de su compañía durante una transferencia? Este posteo es una introducción a las diferencias entre los protocolos más populares como FTP, SFTP y FTPS y cuál es la mejor elección para asegurar sus transferencias de archivos.</a:t>
            </a:r>
          </a:p>
          <a:p>
            <a:r>
              <a:rPr lang="es-ES" sz="1200" b="1" i="0" kern="1200" dirty="0">
                <a:solidFill>
                  <a:schemeClr val="tx1"/>
                </a:solidFill>
                <a:effectLst/>
                <a:latin typeface="Times New Roman" pitchFamily="18" charset="0"/>
                <a:ea typeface="+mn-ea"/>
                <a:cs typeface="+mn-cs"/>
              </a:rPr>
              <a:t>¿Puedo usar solo FTP?</a:t>
            </a:r>
          </a:p>
          <a:p>
            <a:r>
              <a:rPr lang="es-ES" sz="1200" b="0" i="0" kern="1200" dirty="0">
                <a:solidFill>
                  <a:schemeClr val="tx1"/>
                </a:solidFill>
                <a:effectLst/>
                <a:latin typeface="Times New Roman" pitchFamily="18" charset="0"/>
                <a:ea typeface="+mn-ea"/>
                <a:cs typeface="+mn-cs"/>
              </a:rPr>
              <a:t>FTP es un método popular de transferencias de archivos que está vigente desde hace mucho más tiempo que la www, y que no se modificado demasiado desde su creación. En ese entonces, se asumía que la actividad en internet no era maliciosa, de modo que el FTP no fue creado con las funcionalidad para lidiar con las amenazas de seguridad informática a las que nos enfrentamos actualmente.</a:t>
            </a:r>
          </a:p>
          <a:p>
            <a:r>
              <a:rPr lang="es-ES" sz="1200" b="0" i="0" kern="1200" dirty="0">
                <a:solidFill>
                  <a:schemeClr val="tx1"/>
                </a:solidFill>
                <a:effectLst/>
                <a:latin typeface="Times New Roman" pitchFamily="18" charset="0"/>
                <a:ea typeface="+mn-ea"/>
                <a:cs typeface="+mn-cs"/>
              </a:rPr>
              <a:t>Los intercambios de datos en FTP utilizan dos canales separados conocidos como el canal de comando y el canal de datos. Con FTP, ambos canales no están encriptados, lo que hace que cualquier dato enviado a través de estos canales sea vulnerable para ser interceptado y leído.</a:t>
            </a:r>
          </a:p>
          <a:p>
            <a:r>
              <a:rPr lang="es-ES" sz="1200" b="0" i="0" kern="1200" dirty="0">
                <a:solidFill>
                  <a:schemeClr val="tx1"/>
                </a:solidFill>
                <a:effectLst/>
                <a:latin typeface="Times New Roman" pitchFamily="18" charset="0"/>
                <a:ea typeface="+mn-ea"/>
                <a:cs typeface="+mn-cs"/>
              </a:rPr>
              <a:t>Incluso si usted está dispuesto a asumir el riesgo de un ataque, las regulaciones de la industria como PCI DSS, HIPAA, entre otras, requieren que las transferencias de datos estén encriptadas. Desafortunadamente, más allá de que escala los riesgos de seguridad y aumenta los altos costos dados por el incumplimiento normativo, FTP continúa aumentando su popularidad.</a:t>
            </a:r>
          </a:p>
          <a:p>
            <a:r>
              <a:rPr lang="es-ES" sz="1200" b="0" i="0" kern="1200" dirty="0">
                <a:solidFill>
                  <a:schemeClr val="tx1"/>
                </a:solidFill>
                <a:effectLst/>
                <a:latin typeface="Times New Roman" pitchFamily="18" charset="0"/>
                <a:ea typeface="+mn-ea"/>
                <a:cs typeface="+mn-cs"/>
              </a:rPr>
              <a:t>Le recomendamos que evite los protocolos básicos de FTP y elija una opción más segura.</a:t>
            </a:r>
          </a:p>
          <a:p>
            <a:r>
              <a:rPr lang="es-ES" sz="1200" b="1" i="0" kern="1200" dirty="0">
                <a:solidFill>
                  <a:schemeClr val="tx1"/>
                </a:solidFill>
                <a:effectLst/>
                <a:latin typeface="Times New Roman" pitchFamily="18" charset="0"/>
                <a:ea typeface="+mn-ea"/>
                <a:cs typeface="+mn-cs"/>
              </a:rPr>
              <a:t>¿Qué es FTPS?</a:t>
            </a:r>
          </a:p>
          <a:p>
            <a:r>
              <a:rPr lang="es-ES" sz="1200" b="0" i="0" kern="1200" dirty="0">
                <a:solidFill>
                  <a:schemeClr val="tx1"/>
                </a:solidFill>
                <a:effectLst/>
                <a:latin typeface="Times New Roman" pitchFamily="18" charset="0"/>
                <a:ea typeface="+mn-ea"/>
                <a:cs typeface="+mn-cs"/>
              </a:rPr>
              <a:t>En la década del '90 las preocupaciones sobre la seguridad en internet comenzaron a crecer. En respuesta, Netscape creó el protocolo </a:t>
            </a:r>
            <a:r>
              <a:rPr lang="es-ES" sz="1200" b="0" i="0" kern="1200" dirty="0" err="1">
                <a:solidFill>
                  <a:schemeClr val="tx1"/>
                </a:solidFill>
                <a:effectLst/>
                <a:latin typeface="Times New Roman" pitchFamily="18" charset="0"/>
                <a:ea typeface="+mn-ea"/>
                <a:cs typeface="+mn-cs"/>
              </a:rPr>
              <a:t>Secure</a:t>
            </a:r>
            <a:r>
              <a:rPr lang="es-ES" sz="1200" b="0" i="0" kern="1200" dirty="0">
                <a:solidFill>
                  <a:schemeClr val="tx1"/>
                </a:solidFill>
                <a:effectLst/>
                <a:latin typeface="Times New Roman" pitchFamily="18" charset="0"/>
                <a:ea typeface="+mn-ea"/>
                <a:cs typeface="+mn-cs"/>
              </a:rPr>
              <a:t> Sockets </a:t>
            </a:r>
            <a:r>
              <a:rPr lang="es-ES" sz="1200" b="0" i="0" kern="1200" dirty="0" err="1">
                <a:solidFill>
                  <a:schemeClr val="tx1"/>
                </a:solidFill>
                <a:effectLst/>
                <a:latin typeface="Times New Roman" pitchFamily="18" charset="0"/>
                <a:ea typeface="+mn-ea"/>
                <a:cs typeface="+mn-cs"/>
              </a:rPr>
              <a:t>Layer</a:t>
            </a:r>
            <a:r>
              <a:rPr lang="es-ES" sz="1200" b="0" i="0" kern="1200" dirty="0">
                <a:solidFill>
                  <a:schemeClr val="tx1"/>
                </a:solidFill>
                <a:effectLst/>
                <a:latin typeface="Times New Roman" pitchFamily="18" charset="0"/>
                <a:ea typeface="+mn-ea"/>
                <a:cs typeface="+mn-cs"/>
              </a:rPr>
              <a:t> (SSL, ahora conocido como TLS) para proteger las comunicaciones a través de la red. SSL fue aplicado a FTP para crear FTPS. Como FTP, FTPS usa dos conexiones, un canal de comando y un canal de datos. Usted puede elegir encriptar ambos, o solo el canal de datos.</a:t>
            </a:r>
          </a:p>
          <a:p>
            <a:r>
              <a:rPr lang="es-ES" sz="1200" b="1" i="0" u="none" strike="noStrike" kern="1200" dirty="0">
                <a:solidFill>
                  <a:schemeClr val="tx1"/>
                </a:solidFill>
                <a:effectLst/>
                <a:latin typeface="Times New Roman" pitchFamily="18" charset="0"/>
                <a:ea typeface="+mn-ea"/>
                <a:cs typeface="+mn-cs"/>
                <a:hlinkClick r:id="rId3"/>
              </a:rPr>
              <a:t>FTPS</a:t>
            </a:r>
            <a:r>
              <a:rPr lang="es-ES" sz="1200" b="0" i="0" kern="1200" dirty="0">
                <a:solidFill>
                  <a:schemeClr val="tx1"/>
                </a:solidFill>
                <a:effectLst/>
                <a:latin typeface="Times New Roman" pitchFamily="18" charset="0"/>
                <a:ea typeface="+mn-ea"/>
                <a:cs typeface="+mn-cs"/>
              </a:rPr>
              <a:t> autentica su conexión utilizando un ID de usuario o una contraseña, un certificado, o ambos. Al conectarse al servidor FTPS de un socio comercial, su cliente FTPS chequeará primero si el certificado del servidor es confiable. El certificado se considera confiable si tiene la firma de una autoridad reconocida de certificación (CA), o si el certificado fue firmado por su socio y usted tiene una copia de ese certificado público en su repositorio de claves de confianza. Su socio comercial también puede requerir que usted proporcione un certificado cuando se conecte a ellos. Si su certificado no esta firmado por un CA, su socio puede permitirle firmar su propio certificado, siempre y cuando le envíe de antemano la parte pública para cargarla en su repositorio de claves de confianza.</a:t>
            </a:r>
          </a:p>
          <a:p>
            <a:r>
              <a:rPr lang="es-ES" sz="1200" b="0" i="0" kern="1200" dirty="0">
                <a:solidFill>
                  <a:schemeClr val="tx1"/>
                </a:solidFill>
                <a:effectLst/>
                <a:latin typeface="Times New Roman" pitchFamily="18" charset="0"/>
                <a:ea typeface="+mn-ea"/>
                <a:cs typeface="+mn-cs"/>
              </a:rPr>
              <a:t>La autenticación de ID de usuarios puede ser usada con una combinación de certificados y/o contraseñas de autenticación.</a:t>
            </a:r>
          </a:p>
          <a:p>
            <a:r>
              <a:rPr lang="es-ES" sz="1200" b="1" i="0" kern="1200" dirty="0">
                <a:solidFill>
                  <a:schemeClr val="tx1"/>
                </a:solidFill>
                <a:effectLst/>
                <a:latin typeface="Times New Roman" pitchFamily="18" charset="0"/>
                <a:ea typeface="+mn-ea"/>
                <a:cs typeface="+mn-cs"/>
              </a:rPr>
              <a:t>¿Qué es SFTP?</a:t>
            </a:r>
          </a:p>
          <a:p>
            <a:r>
              <a:rPr lang="es-ES" sz="1200" b="0" i="0" kern="1200" dirty="0">
                <a:solidFill>
                  <a:schemeClr val="tx1"/>
                </a:solidFill>
                <a:effectLst/>
                <a:latin typeface="Times New Roman" pitchFamily="18" charset="0"/>
                <a:ea typeface="+mn-ea"/>
                <a:cs typeface="+mn-cs"/>
              </a:rPr>
              <a:t>Mientras FTPS suma una capa al protocolo FTP. SFTP es un protocolo completamente diferente basado en el protocolo de red SSH (</a:t>
            </a:r>
            <a:r>
              <a:rPr lang="es-ES" sz="1200" b="0" i="0" kern="1200" dirty="0" err="1">
                <a:solidFill>
                  <a:schemeClr val="tx1"/>
                </a:solidFill>
                <a:effectLst/>
                <a:latin typeface="Times New Roman" pitchFamily="18" charset="0"/>
                <a:ea typeface="+mn-ea"/>
                <a:cs typeface="+mn-cs"/>
              </a:rPr>
              <a:t>Secure</a:t>
            </a:r>
            <a:r>
              <a:rPr lang="es-ES" sz="1200" b="0" i="0" kern="1200" dirty="0">
                <a:solidFill>
                  <a:schemeClr val="tx1"/>
                </a:solidFill>
                <a:effectLst/>
                <a:latin typeface="Times New Roman" pitchFamily="18" charset="0"/>
                <a:ea typeface="+mn-ea"/>
                <a:cs typeface="+mn-cs"/>
              </a:rPr>
              <a:t> Shell), en lugar del de FTP. A diferencia de FTP y FTPS, SFTP utiliza solo una conexión y encripta tanto la información de autenticación como los datos de archivos que están siendo transferidos.</a:t>
            </a:r>
          </a:p>
          <a:p>
            <a:r>
              <a:rPr lang="es-ES" sz="1200" b="1" i="0" u="none" strike="noStrike" kern="1200" dirty="0">
                <a:solidFill>
                  <a:schemeClr val="tx1"/>
                </a:solidFill>
                <a:effectLst/>
                <a:latin typeface="Times New Roman" pitchFamily="18" charset="0"/>
                <a:ea typeface="+mn-ea"/>
                <a:cs typeface="+mn-cs"/>
                <a:hlinkClick r:id="rId4"/>
              </a:rPr>
              <a:t>SFTP</a:t>
            </a:r>
            <a:r>
              <a:rPr lang="es-ES" sz="1200" b="0" i="0" kern="1200" dirty="0">
                <a:solidFill>
                  <a:schemeClr val="tx1"/>
                </a:solidFill>
                <a:effectLst/>
                <a:latin typeface="Times New Roman" pitchFamily="18" charset="0"/>
                <a:ea typeface="+mn-ea"/>
                <a:cs typeface="+mn-cs"/>
              </a:rPr>
              <a:t> proporciona dos métodos para autenticar conexiones. Como en FTP, usted puede utilizar simplemente un ID de usuario o contraseña. Sin embargo, con SFTP estas credenciales están encriptadas, lo que otorga una ventaja de seguridad mayor que FTP. El otro método de autenticación que puede utilizar con SFTP son las claves SSH. Esto incluye, primero, generar una clave SSH privada y una pública. Luego, usted envía su clave SSH pública a su socio comercial y ellos la cargan en su servidor y la asocian a su cuenta. Cuando ellos se conectan a su servidor SFTP, su software cliente transmitirá su clave pública al servidor para su autenticación. Si la clave pública coincide con su clave privada, junto con cualquier usuario o contraseña proporcionada, entonces la autenticación será exitosa.</a:t>
            </a:r>
          </a:p>
          <a:p>
            <a:r>
              <a:rPr lang="es-ES" sz="1200" b="0" i="0" kern="1200" dirty="0">
                <a:solidFill>
                  <a:schemeClr val="tx1"/>
                </a:solidFill>
                <a:effectLst/>
                <a:latin typeface="Times New Roman" pitchFamily="18" charset="0"/>
                <a:ea typeface="+mn-ea"/>
                <a:cs typeface="+mn-cs"/>
              </a:rPr>
              <a:t>La autenticación de ID de usuario puede ser utilizada con cualquier combinación de clave y/o contraseña de autenticación.</a:t>
            </a:r>
          </a:p>
          <a:p>
            <a:r>
              <a:rPr lang="es-ES" sz="1200" b="1" i="0" kern="1200" dirty="0">
                <a:solidFill>
                  <a:schemeClr val="tx1"/>
                </a:solidFill>
                <a:effectLst/>
                <a:latin typeface="Times New Roman" pitchFamily="18" charset="0"/>
                <a:ea typeface="+mn-ea"/>
                <a:cs typeface="+mn-cs"/>
              </a:rPr>
              <a:t>¿Cuál es la diferencia entre FTPS y SFTP?</a:t>
            </a:r>
          </a:p>
          <a:p>
            <a:r>
              <a:rPr lang="es-ES" sz="1200" b="0" i="0" kern="1200" dirty="0">
                <a:solidFill>
                  <a:schemeClr val="tx1"/>
                </a:solidFill>
                <a:effectLst/>
                <a:latin typeface="Times New Roman" pitchFamily="18" charset="0"/>
                <a:ea typeface="+mn-ea"/>
                <a:cs typeface="+mn-cs"/>
              </a:rPr>
              <a:t>Ya hemos establecido que tanto FTPS como SFTP ofrecen una fuerte protección a través de opciones de autenticación que FTP no puede proporcionar. Entonces, ¿por qué elegir una sobre la otra?</a:t>
            </a:r>
          </a:p>
          <a:p>
            <a:r>
              <a:rPr lang="es-ES" sz="1200" b="0" i="0" kern="1200" dirty="0">
                <a:solidFill>
                  <a:schemeClr val="tx1"/>
                </a:solidFill>
                <a:effectLst/>
                <a:latin typeface="Times New Roman" pitchFamily="18" charset="0"/>
                <a:ea typeface="+mn-ea"/>
                <a:cs typeface="+mn-cs"/>
              </a:rPr>
              <a:t>Una de las principales diferencias entre FTPS y SFTP es que FTPS utiliza múltiples números de puerto. El primer puerto, para el canal de comando, se usa para la autenticación y comandos de paso. Sin embargo, cada vez que se realiza una solicitud de transferencia de archivo o de listado de directorio, se necesita abrir otro número de puerto para el canal de datos. Entonces, usted y sus socios comerciales deberán abrir un rango de puertos en sus firewalls para permitir sus conexiones FTPS, que pueden ser un riesgo para la seguridad de su red. SFTP necesita un único número de puerto para todas las comunicaciones SFTP, lo que facilita su protección.</a:t>
            </a:r>
          </a:p>
          <a:p>
            <a:r>
              <a:rPr lang="es-ES" sz="1200" b="0" i="0" kern="1200" dirty="0">
                <a:solidFill>
                  <a:schemeClr val="tx1"/>
                </a:solidFill>
                <a:effectLst/>
                <a:latin typeface="Times New Roman" pitchFamily="18" charset="0"/>
                <a:ea typeface="+mn-ea"/>
                <a:cs typeface="+mn-cs"/>
              </a:rPr>
              <a:t>Mientras que ambos protocolos tienen sus beneficios, nosotros recomendamos SFTP gracias a su mejor uso con firewalls. Para una empresa, es ideal tener una solución de </a:t>
            </a:r>
            <a:r>
              <a:rPr lang="es-ES" sz="1200" b="0" i="0" kern="1200" dirty="0" err="1">
                <a:solidFill>
                  <a:schemeClr val="tx1"/>
                </a:solidFill>
                <a:effectLst/>
                <a:latin typeface="Times New Roman" pitchFamily="18" charset="0"/>
                <a:ea typeface="+mn-ea"/>
                <a:cs typeface="+mn-cs"/>
              </a:rPr>
              <a:t>Managed</a:t>
            </a:r>
            <a:r>
              <a:rPr lang="es-ES" sz="1200" b="0" i="0" kern="1200" dirty="0">
                <a:solidFill>
                  <a:schemeClr val="tx1"/>
                </a:solidFill>
                <a:effectLst/>
                <a:latin typeface="Times New Roman" pitchFamily="18" charset="0"/>
                <a:ea typeface="+mn-ea"/>
                <a:cs typeface="+mn-cs"/>
              </a:rPr>
              <a:t> File Transfer (MFT) que pueda gestionar, monitorizar y automatizar las transferencias de archivos, utilizando una variedad de protocolos, incluyendo FTPS y SFTP. Una solución de MFT es extremadamente valiosa si tiene socios comerciales con distintos requerimientos y tiene funcionalidades adicionales como </a:t>
            </a:r>
            <a:r>
              <a:rPr lang="es-ES" sz="1200" b="0" i="0" kern="1200" dirty="0" err="1">
                <a:solidFill>
                  <a:schemeClr val="tx1"/>
                </a:solidFill>
                <a:effectLst/>
                <a:latin typeface="Times New Roman" pitchFamily="18" charset="0"/>
                <a:ea typeface="+mn-ea"/>
                <a:cs typeface="+mn-cs"/>
              </a:rPr>
              <a:t>logs</a:t>
            </a:r>
            <a:r>
              <a:rPr lang="es-ES" sz="1200" b="0" i="0" kern="1200" dirty="0">
                <a:solidFill>
                  <a:schemeClr val="tx1"/>
                </a:solidFill>
                <a:effectLst/>
                <a:latin typeface="Times New Roman" pitchFamily="18" charset="0"/>
                <a:ea typeface="+mn-ea"/>
                <a:cs typeface="+mn-cs"/>
              </a:rPr>
              <a:t> detallados de auditoría para ayudar a cumplir con las regulaciones de la industria.</a:t>
            </a:r>
          </a:p>
          <a:p>
            <a:r>
              <a:rPr lang="es-ES" sz="1200" b="0" i="0" kern="1200" dirty="0" err="1">
                <a:solidFill>
                  <a:schemeClr val="tx1"/>
                </a:solidFill>
                <a:effectLst/>
                <a:latin typeface="Times New Roman" pitchFamily="18" charset="0"/>
                <a:ea typeface="+mn-ea"/>
                <a:cs typeface="+mn-cs"/>
              </a:rPr>
              <a:t>GoAnywhere</a:t>
            </a:r>
            <a:r>
              <a:rPr lang="es-ES" sz="1200" b="0" i="0" kern="1200" dirty="0">
                <a:solidFill>
                  <a:schemeClr val="tx1"/>
                </a:solidFill>
                <a:effectLst/>
                <a:latin typeface="Times New Roman" pitchFamily="18" charset="0"/>
                <a:ea typeface="+mn-ea"/>
                <a:cs typeface="+mn-cs"/>
              </a:rPr>
              <a:t> es una solución de </a:t>
            </a:r>
            <a:r>
              <a:rPr lang="es-ES" sz="1200" b="0" i="0" kern="1200" dirty="0" err="1">
                <a:solidFill>
                  <a:schemeClr val="tx1"/>
                </a:solidFill>
                <a:effectLst/>
                <a:latin typeface="Times New Roman" pitchFamily="18" charset="0"/>
                <a:ea typeface="+mn-ea"/>
                <a:cs typeface="+mn-cs"/>
              </a:rPr>
              <a:t>Managed</a:t>
            </a:r>
            <a:r>
              <a:rPr lang="es-ES" sz="1200" b="0" i="0" kern="1200" dirty="0">
                <a:solidFill>
                  <a:schemeClr val="tx1"/>
                </a:solidFill>
                <a:effectLst/>
                <a:latin typeface="Times New Roman" pitchFamily="18" charset="0"/>
                <a:ea typeface="+mn-ea"/>
                <a:cs typeface="+mn-cs"/>
              </a:rPr>
              <a:t> File Transfer que soporta protocolos SFTP y FTPS.</a:t>
            </a:r>
          </a:p>
          <a:p>
            <a:r>
              <a:rPr lang="es-ES" sz="1200" b="1" i="0" kern="1200" dirty="0">
                <a:solidFill>
                  <a:schemeClr val="tx1"/>
                </a:solidFill>
                <a:effectLst/>
                <a:latin typeface="Times New Roman" pitchFamily="18" charset="0"/>
                <a:ea typeface="+mn-ea"/>
                <a:cs typeface="+mn-cs"/>
              </a:rPr>
              <a:t>Descubra qué hay más allá de FTP</a:t>
            </a:r>
          </a:p>
          <a:p>
            <a:r>
              <a:rPr lang="es-ES" sz="1200" b="0" i="0" kern="1200" dirty="0">
                <a:solidFill>
                  <a:schemeClr val="tx1"/>
                </a:solidFill>
                <a:effectLst/>
                <a:latin typeface="Times New Roman" pitchFamily="18" charset="0"/>
                <a:ea typeface="+mn-ea"/>
                <a:cs typeface="+mn-cs"/>
              </a:rPr>
              <a:t>Descargue la guía "Más allá del FTP: Seguridad y gestión en la Transferencia de Archivos" para conocer cómo llevar su implementación de FTP a un marco más moderno, seguro y optimizado.</a:t>
            </a:r>
          </a:p>
          <a:p>
            <a:pPr rtl="0"/>
            <a:endParaRPr lang="es-ES" sz="1200" kern="1200" dirty="0">
              <a:solidFill>
                <a:schemeClr val="tx1"/>
              </a:solidFill>
              <a:effectLst/>
              <a:latin typeface="Times New Roman" pitchFamily="18" charset="0"/>
              <a:ea typeface="+mn-ea"/>
              <a:cs typeface="+mn-cs"/>
            </a:endParaRPr>
          </a:p>
          <a:p>
            <a:pPr rtl="0"/>
            <a:endParaRPr lang="es-ES" sz="1200" kern="1200" dirty="0">
              <a:solidFill>
                <a:schemeClr val="tx1"/>
              </a:solidFill>
              <a:effectLst/>
              <a:latin typeface="Times New Roman" pitchFamily="18" charset="0"/>
              <a:ea typeface="+mn-ea"/>
              <a:cs typeface="+mn-cs"/>
            </a:endParaRPr>
          </a:p>
        </p:txBody>
      </p:sp>
      <p:sp>
        <p:nvSpPr>
          <p:cNvPr id="4" name="Marcador de número de diapositiva 3"/>
          <p:cNvSpPr>
            <a:spLocks noGrp="1"/>
          </p:cNvSpPr>
          <p:nvPr>
            <p:ph type="sldNum" sz="quarter" idx="10"/>
          </p:nvPr>
        </p:nvSpPr>
        <p:spPr/>
        <p:txBody>
          <a:bodyPr/>
          <a:lstStyle/>
          <a:p>
            <a:pPr>
              <a:defRPr/>
            </a:pPr>
            <a:fld id="{5C1E2392-E56B-461D-9EC4-A70F47F33707}" type="slidenum">
              <a:rPr lang="es-ES_tradnl" smtClean="0"/>
              <a:pPr>
                <a:defRPr/>
              </a:pPr>
              <a:t>42</a:t>
            </a:fld>
            <a:endParaRPr lang="es-ES_tradnl"/>
          </a:p>
        </p:txBody>
      </p:sp>
    </p:spTree>
    <p:extLst>
      <p:ext uri="{BB962C8B-B14F-4D97-AF65-F5344CB8AC3E}">
        <p14:creationId xmlns:p14="http://schemas.microsoft.com/office/powerpoint/2010/main" val="2564484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Marcador de imagen de diapositiva"/>
          <p:cNvSpPr>
            <a:spLocks noGrp="1" noRot="1" noChangeAspect="1" noTextEdit="1"/>
          </p:cNvSpPr>
          <p:nvPr>
            <p:ph type="sldImg"/>
          </p:nvPr>
        </p:nvSpPr>
        <p:spPr>
          <a:ln/>
        </p:spPr>
      </p:sp>
      <p:sp>
        <p:nvSpPr>
          <p:cNvPr id="57347" name="2 Marcador de notas"/>
          <p:cNvSpPr>
            <a:spLocks noGrp="1"/>
          </p:cNvSpPr>
          <p:nvPr>
            <p:ph type="body" idx="1"/>
          </p:nvPr>
        </p:nvSpPr>
        <p:spPr>
          <a:noFill/>
          <a:ln/>
        </p:spPr>
        <p:txBody>
          <a:bodyPr/>
          <a:lstStyle/>
          <a:p>
            <a:pPr algn="just"/>
            <a:r>
              <a:rPr lang="es-MX" b="1"/>
              <a:t>DHCP</a:t>
            </a:r>
            <a:r>
              <a:rPr lang="es-MX"/>
              <a:t> (</a:t>
            </a:r>
            <a:r>
              <a:rPr lang="es-MX" b="1"/>
              <a:t>D</a:t>
            </a:r>
            <a:r>
              <a:rPr lang="es-MX"/>
              <a:t>ynamic </a:t>
            </a:r>
            <a:r>
              <a:rPr lang="es-MX" b="1"/>
              <a:t>H</a:t>
            </a:r>
            <a:r>
              <a:rPr lang="es-MX"/>
              <a:t>ost </a:t>
            </a:r>
            <a:r>
              <a:rPr lang="es-MX" b="1"/>
              <a:t>C</a:t>
            </a:r>
            <a:r>
              <a:rPr lang="es-MX"/>
              <a:t>onfiguration </a:t>
            </a:r>
            <a:r>
              <a:rPr lang="es-MX" b="1"/>
              <a:t>P</a:t>
            </a:r>
            <a:r>
              <a:rPr lang="es-MX"/>
              <a:t>rotocol - </a:t>
            </a:r>
            <a:r>
              <a:rPr lang="es-MX" b="1"/>
              <a:t>Protocolo Configuración Dinámica de Anfitrión</a:t>
            </a:r>
            <a:r>
              <a:rPr lang="es-MX"/>
              <a:t>) es un protocolo de red que permite a los nodos de una red IP obtener sus parámetros de configuración automáticamente. Se trata de un protocolo de tipo </a:t>
            </a:r>
            <a:r>
              <a:rPr lang="es-ES" i="1">
                <a:solidFill>
                  <a:schemeClr val="tx2"/>
                </a:solidFill>
                <a:latin typeface="Arial" charset="0"/>
              </a:rPr>
              <a:t>Protocolo Cliente –Servidor  </a:t>
            </a:r>
            <a:r>
              <a:rPr lang="es-MX"/>
              <a:t>en el que generalmente un servidor posee una lista de direcciones IP dinámicas y las va asignando a los clientes conforme éstas van estando libres, sabiendo en todo momento quién ha estado en posesión de esa IP, cuánto tiempo la ha tenido y a quién se la ha asignado después.</a:t>
            </a:r>
          </a:p>
          <a:p>
            <a:r>
              <a:rPr lang="es-MX"/>
              <a:t>Provee los parámetros de configuración a las computadoras conectadas a la  Intranet con la pila de protocolos TCP/IP (Mascara de Subred, Puerta de enlace y otros) y también incluyen mecanismos de asignación de direcciones IP</a:t>
            </a:r>
          </a:p>
          <a:p>
            <a:r>
              <a:rPr lang="es-MX"/>
              <a:t>Este protocolo se publicó en octubre de 1993 , estando documentado actualmente en la RFC 2131. Los últimos publicados como RFC 3415 .</a:t>
            </a:r>
          </a:p>
          <a:p>
            <a:pPr algn="just"/>
            <a:endParaRPr lang="es-MX"/>
          </a:p>
        </p:txBody>
      </p:sp>
      <p:sp>
        <p:nvSpPr>
          <p:cNvPr id="57348" name="3 Marcador de número de diapositiva"/>
          <p:cNvSpPr>
            <a:spLocks noGrp="1"/>
          </p:cNvSpPr>
          <p:nvPr>
            <p:ph type="sldNum" sz="quarter" idx="5"/>
          </p:nvPr>
        </p:nvSpPr>
        <p:spPr>
          <a:noFill/>
        </p:spPr>
        <p:txBody>
          <a:bodyPr/>
          <a:lstStyle/>
          <a:p>
            <a:fld id="{D83032ED-9099-4169-9075-30D34D51B77E}" type="slidenum">
              <a:rPr lang="es-ES_tradnl" smtClean="0"/>
              <a:pPr/>
              <a:t>52</a:t>
            </a:fld>
            <a:endParaRPr lang="es-ES_tradnl"/>
          </a:p>
        </p:txBody>
      </p:sp>
    </p:spTree>
    <p:extLst>
      <p:ext uri="{BB962C8B-B14F-4D97-AF65-F5344CB8AC3E}">
        <p14:creationId xmlns:p14="http://schemas.microsoft.com/office/powerpoint/2010/main" val="34566116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1 Marcador de imagen de diapositiva"/>
          <p:cNvSpPr>
            <a:spLocks noGrp="1" noRot="1" noChangeAspect="1" noTextEdit="1"/>
          </p:cNvSpPr>
          <p:nvPr>
            <p:ph type="sldImg"/>
          </p:nvPr>
        </p:nvSpPr>
        <p:spPr>
          <a:ln/>
        </p:spPr>
      </p:sp>
      <p:sp>
        <p:nvSpPr>
          <p:cNvPr id="73731" name="2 Marcador de notas"/>
          <p:cNvSpPr>
            <a:spLocks noGrp="1"/>
          </p:cNvSpPr>
          <p:nvPr>
            <p:ph type="body" idx="1"/>
          </p:nvPr>
        </p:nvSpPr>
        <p:spPr>
          <a:noFill/>
          <a:ln/>
        </p:spPr>
        <p:txBody>
          <a:bodyPr/>
          <a:lstStyle/>
          <a:p>
            <a:pPr algn="just"/>
            <a:r>
              <a:rPr lang="es-MX" b="1"/>
              <a:t>DHCP</a:t>
            </a:r>
            <a:r>
              <a:rPr lang="es-MX"/>
              <a:t> (</a:t>
            </a:r>
            <a:r>
              <a:rPr lang="es-MX" b="1"/>
              <a:t>D</a:t>
            </a:r>
            <a:r>
              <a:rPr lang="es-MX"/>
              <a:t>ynamic </a:t>
            </a:r>
            <a:r>
              <a:rPr lang="es-MX" b="1"/>
              <a:t>H</a:t>
            </a:r>
            <a:r>
              <a:rPr lang="es-MX"/>
              <a:t>ost </a:t>
            </a:r>
            <a:r>
              <a:rPr lang="es-MX" b="1"/>
              <a:t>C</a:t>
            </a:r>
            <a:r>
              <a:rPr lang="es-MX"/>
              <a:t>onfiguration </a:t>
            </a:r>
            <a:r>
              <a:rPr lang="es-MX" b="1"/>
              <a:t>P</a:t>
            </a:r>
            <a:r>
              <a:rPr lang="es-MX"/>
              <a:t>rotocol - </a:t>
            </a:r>
            <a:r>
              <a:rPr lang="es-MX" b="1"/>
              <a:t>Protocolo Configuración Dinámica de Anfitrión</a:t>
            </a:r>
            <a:r>
              <a:rPr lang="es-MX"/>
              <a:t>) es un protocolo de red que permite a los nodos de una red IP obtener sus parámetros de configuración automáticamente. Se trata de un protocolo de tipo </a:t>
            </a:r>
            <a:r>
              <a:rPr lang="es-ES" i="1">
                <a:solidFill>
                  <a:schemeClr val="tx2"/>
                </a:solidFill>
                <a:latin typeface="Arial" charset="0"/>
              </a:rPr>
              <a:t>Protocolo Cliente –Servidor  </a:t>
            </a:r>
            <a:r>
              <a:rPr lang="es-MX"/>
              <a:t>en el que generalmente un servidor posee una lista de direcciones IP dinámicas y las va asignando a los clientes conforme éstas van estando libres, sabiendo en todo momento quién ha estado en posesión de esa IP, cuánto tiempo la ha tenido y a quién se la ha asignado después.</a:t>
            </a:r>
          </a:p>
          <a:p>
            <a:r>
              <a:rPr lang="es-MX"/>
              <a:t>Provee los parámetros de configuración a las computadoras conectadas a la  Intranet con la pila de protocolos TCP/IP (Mascara de Subred, Puerta de enlace y otros) y también incluyen mecanismos de asignación de direcciones IP</a:t>
            </a:r>
          </a:p>
          <a:p>
            <a:r>
              <a:rPr lang="es-MX"/>
              <a:t>Este protocolo se publicó en octubre de 1993 , estando documentado actualmente en la RFC 2131. Los últimos publicados como RFC 3415 .</a:t>
            </a:r>
          </a:p>
          <a:p>
            <a:pPr algn="just"/>
            <a:endParaRPr lang="es-MX"/>
          </a:p>
        </p:txBody>
      </p:sp>
      <p:sp>
        <p:nvSpPr>
          <p:cNvPr id="73732" name="3 Marcador de número de diapositiva"/>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893242F0-B678-4E57-83D6-2660208B4F2D}" type="slidenum">
              <a:rPr lang="es-ES_tradnl" sz="1200">
                <a:solidFill>
                  <a:schemeClr val="tx1"/>
                </a:solidFill>
                <a:latin typeface="Times New Roman" pitchFamily="18" charset="0"/>
              </a:rPr>
              <a:pPr algn="r"/>
              <a:t>53</a:t>
            </a:fld>
            <a:endParaRPr lang="es-ES_tradnl" sz="1200">
              <a:solidFill>
                <a:schemeClr val="tx1"/>
              </a:solidFill>
              <a:latin typeface="Times New Roman" pitchFamily="18" charset="0"/>
            </a:endParaRPr>
          </a:p>
        </p:txBody>
      </p:sp>
    </p:spTree>
    <p:extLst>
      <p:ext uri="{BB962C8B-B14F-4D97-AF65-F5344CB8AC3E}">
        <p14:creationId xmlns:p14="http://schemas.microsoft.com/office/powerpoint/2010/main" val="40571566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4DBF3ED6-362C-43A4-B4EB-B1BEC89B0DF5}" type="slidenum">
              <a:rPr lang="es-ES_tradnl" smtClean="0"/>
              <a:pPr/>
              <a:t>54</a:t>
            </a:fld>
            <a:endParaRPr lang="es-ES_tradnl"/>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s-AR"/>
              <a:t>La autenticación de usuarios (login y password) viaja en claro por lared</a:t>
            </a:r>
          </a:p>
          <a:p>
            <a:r>
              <a:rPr lang="es-AR"/>
              <a:t>– Un atacante situado en algún punto intermedio, o un usuario de la</a:t>
            </a:r>
          </a:p>
          <a:p>
            <a:r>
              <a:rPr lang="es-AR"/>
              <a:t>máquina de destino con permisos suficientes, podría analizar el tráfico y</a:t>
            </a:r>
          </a:p>
          <a:p>
            <a:r>
              <a:rPr lang="es-AR"/>
              <a:t>hacerse con esta información</a:t>
            </a:r>
          </a:p>
          <a:p>
            <a:r>
              <a:rPr lang="es-AR"/>
              <a:t>• El cliente no verifica la identidad del servidor</a:t>
            </a:r>
          </a:p>
          <a:p>
            <a:r>
              <a:rPr lang="es-AR"/>
              <a:t>– ¿Cómo sabemos a donde nos estamos conectando?</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97251683-557B-45ED-8BC5-863C86881C7D}" type="slidenum">
              <a:rPr lang="es-ES_tradnl" smtClean="0"/>
              <a:pPr/>
              <a:t>55</a:t>
            </a:fld>
            <a:endParaRPr lang="es-ES_tradnl"/>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r>
              <a:rPr lang="es-ES_tradnl"/>
              <a:t> , forwarding arbitrary </a:t>
            </a:r>
            <a:r>
              <a:rPr lang="es-ES"/>
              <a:t> </a:t>
            </a:r>
            <a:r>
              <a:rPr lang="es-ES_tradnl"/>
              <a:t> and  connections; it can transfer files using the associated  or  protocols.  SSH uses the  . SSH es utilizado habitualmente para entrar en una máquina remota y ejecutar comandos, sino que también soporta </a:t>
            </a:r>
            <a:r>
              <a:rPr lang="es-ES_tradnl">
                <a:hlinkClick r:id="rId3" tooltip="Tunneling protocolo"/>
              </a:rPr>
              <a:t>túneles,</a:t>
            </a:r>
            <a:r>
              <a:rPr lang="es-ES_tradnl"/>
              <a:t> transmisión arbitraria </a:t>
            </a:r>
            <a:r>
              <a:rPr lang="es-ES_tradnl">
                <a:hlinkClick r:id="rId4" tooltip="Puerto TCP y UDP"/>
              </a:rPr>
              <a:t>puertos</a:t>
            </a:r>
            <a:r>
              <a:rPr lang="es-ES"/>
              <a:t> </a:t>
            </a:r>
            <a:r>
              <a:rPr lang="es-ES_tradnl">
                <a:hlinkClick r:id="rId5" tooltip="Transmission Control Protocol"/>
              </a:rPr>
              <a:t>TCP</a:t>
            </a:r>
            <a:r>
              <a:rPr lang="es-ES_tradnl"/>
              <a:t> y </a:t>
            </a:r>
            <a:r>
              <a:rPr lang="es-ES_tradnl">
                <a:hlinkClick r:id="rId6" tooltip="X11"/>
              </a:rPr>
              <a:t>X11</a:t>
            </a:r>
            <a:r>
              <a:rPr lang="es-ES_tradnl"/>
              <a:t> conexiones, sino que puede transferir archivos a través de los asociados </a:t>
            </a:r>
            <a:r>
              <a:rPr lang="es-ES_tradnl">
                <a:hlinkClick r:id="rId7" tooltip="SSH protocolo de transferencia de archivos"/>
              </a:rPr>
              <a:t>SFTP</a:t>
            </a:r>
            <a:r>
              <a:rPr lang="es-ES_tradnl"/>
              <a:t> o </a:t>
            </a:r>
            <a:r>
              <a:rPr lang="es-ES_tradnl">
                <a:hlinkClick r:id="rId8" tooltip="Secure copia"/>
              </a:rPr>
              <a:t>SCP</a:t>
            </a:r>
            <a:r>
              <a:rPr lang="es-ES_tradnl"/>
              <a:t> protocolos </a:t>
            </a:r>
            <a:r>
              <a:rPr lang="es-ES_tradnl">
                <a:hlinkClick r:id="rId9"/>
              </a:rPr>
              <a:t>[1].</a:t>
            </a:r>
            <a:r>
              <a:rPr lang="es-ES_tradnl"/>
              <a:t> SSH usa el </a:t>
            </a:r>
            <a:r>
              <a:rPr lang="es-ES_tradnl">
                <a:hlinkClick r:id="rId10" tooltip="Cliente-servidor de protocolo"/>
              </a:rPr>
              <a:t>cliente-servidor de protocolo</a:t>
            </a:r>
            <a:r>
              <a:rPr lang="es-ES_tradnl"/>
              <a:t> . </a:t>
            </a:r>
            <a:r>
              <a:rPr lang="es-ES_tradnl">
                <a:hlinkClick r:id="rId11" tooltip="Servidor (informática)"/>
              </a:rPr>
              <a:t>server</a:t>
            </a:r>
            <a:r>
              <a:rPr lang="es-ES_tradnl"/>
              <a:t> , by default, listens on the </a:t>
            </a:r>
            <a:r>
              <a:rPr lang="es-ES_tradnl">
                <a:hlinkClick r:id="rId12" tooltip="Lista de conocidos los puertos (informática)"/>
              </a:rPr>
              <a:t>standard TCP port</a:t>
            </a:r>
            <a:r>
              <a:rPr lang="es-ES_tradnl"/>
              <a:t> 22. </a:t>
            </a:r>
            <a:r>
              <a:rPr lang="es-ES_tradnl">
                <a:hlinkClick r:id="rId9"/>
              </a:rPr>
              <a:t>[3]</a:t>
            </a:r>
            <a:r>
              <a:rPr lang="es-ES_tradnl"/>
              <a:t> Un </a:t>
            </a:r>
            <a:r>
              <a:rPr lang="es-ES_tradnl">
                <a:hlinkClick r:id="rId11" tooltip="Servidor (informática)"/>
              </a:rPr>
              <a:t>servidor</a:t>
            </a:r>
            <a:r>
              <a:rPr lang="es-ES_tradnl"/>
              <a:t> SSH, por defecto, escucha en el </a:t>
            </a:r>
            <a:r>
              <a:rPr lang="es-ES_tradnl">
                <a:hlinkClick r:id="rId12" tooltip="Lista de conocidos los puertos (informática)"/>
              </a:rPr>
              <a:t>puerto TCP estándar de</a:t>
            </a:r>
            <a:r>
              <a:rPr lang="es-ES_tradnl"/>
              <a:t> 22</a:t>
            </a:r>
            <a:r>
              <a:rPr lang="es-AR"/>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D021F89C-08C9-4E6F-9DB0-201D2C3AA53F}" type="slidenum">
              <a:rPr lang="es-ES_tradnl" smtClean="0"/>
              <a:pPr/>
              <a:t>56</a:t>
            </a:fld>
            <a:endParaRPr lang="es-ES_tradnl"/>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s-ES_tradnl"/>
              <a:t> , forwarding arbitrary </a:t>
            </a:r>
            <a:r>
              <a:rPr lang="es-ES"/>
              <a:t> </a:t>
            </a:r>
            <a:r>
              <a:rPr lang="es-ES_tradnl"/>
              <a:t> and  connections; it can transfer files using the associated  or  protocols.  SSH uses the  . SSH es utilizado habitualmente para entrar en una máquina remota y ejecutar comandos, sino que también soporta </a:t>
            </a:r>
            <a:r>
              <a:rPr lang="es-ES_tradnl">
                <a:hlinkClick r:id="rId3" tooltip="Tunneling protocolo"/>
              </a:rPr>
              <a:t>túneles,</a:t>
            </a:r>
            <a:r>
              <a:rPr lang="es-ES_tradnl"/>
              <a:t> transmisión arbitraria </a:t>
            </a:r>
            <a:r>
              <a:rPr lang="es-ES_tradnl">
                <a:hlinkClick r:id="rId4" tooltip="Puerto TCP y UDP"/>
              </a:rPr>
              <a:t>puertos</a:t>
            </a:r>
            <a:r>
              <a:rPr lang="es-ES"/>
              <a:t> </a:t>
            </a:r>
            <a:r>
              <a:rPr lang="es-ES_tradnl">
                <a:hlinkClick r:id="rId5" tooltip="Transmission Control Protocol"/>
              </a:rPr>
              <a:t>TCP</a:t>
            </a:r>
            <a:r>
              <a:rPr lang="es-ES_tradnl"/>
              <a:t> y </a:t>
            </a:r>
            <a:r>
              <a:rPr lang="es-ES_tradnl">
                <a:hlinkClick r:id="rId6" tooltip="X11"/>
              </a:rPr>
              <a:t>X11</a:t>
            </a:r>
            <a:r>
              <a:rPr lang="es-ES_tradnl"/>
              <a:t> conexiones, sino que puede transferir archivos a través de los asociados </a:t>
            </a:r>
            <a:r>
              <a:rPr lang="es-ES_tradnl">
                <a:hlinkClick r:id="rId7" tooltip="SSH protocolo de transferencia de archivos"/>
              </a:rPr>
              <a:t>SFTP</a:t>
            </a:r>
            <a:r>
              <a:rPr lang="es-ES_tradnl"/>
              <a:t> o </a:t>
            </a:r>
            <a:r>
              <a:rPr lang="es-ES_tradnl">
                <a:hlinkClick r:id="rId8" tooltip="Secure copia"/>
              </a:rPr>
              <a:t>SCP</a:t>
            </a:r>
            <a:r>
              <a:rPr lang="es-ES_tradnl"/>
              <a:t> protocolos </a:t>
            </a:r>
            <a:r>
              <a:rPr lang="es-ES_tradnl">
                <a:hlinkClick r:id="rId9"/>
              </a:rPr>
              <a:t>[1].</a:t>
            </a:r>
            <a:r>
              <a:rPr lang="es-ES_tradnl"/>
              <a:t> SSH usa el </a:t>
            </a:r>
            <a:r>
              <a:rPr lang="es-ES_tradnl">
                <a:hlinkClick r:id="rId10" tooltip="Cliente-servidor de protocolo"/>
              </a:rPr>
              <a:t>cliente-servidor de protocolo</a:t>
            </a:r>
            <a:r>
              <a:rPr lang="es-ES_tradnl"/>
              <a:t> . </a:t>
            </a:r>
            <a:r>
              <a:rPr lang="es-ES_tradnl">
                <a:hlinkClick r:id="rId11" tooltip="Servidor (informática)"/>
              </a:rPr>
              <a:t>server</a:t>
            </a:r>
            <a:r>
              <a:rPr lang="es-ES_tradnl"/>
              <a:t> , by default, listens on the </a:t>
            </a:r>
            <a:r>
              <a:rPr lang="es-ES_tradnl">
                <a:hlinkClick r:id="rId12" tooltip="Lista de conocidos los puertos (informática)"/>
              </a:rPr>
              <a:t>standard TCP port</a:t>
            </a:r>
            <a:r>
              <a:rPr lang="es-ES_tradnl"/>
              <a:t> 22. </a:t>
            </a:r>
            <a:r>
              <a:rPr lang="es-ES_tradnl">
                <a:hlinkClick r:id="rId9"/>
              </a:rPr>
              <a:t>[3]</a:t>
            </a:r>
            <a:r>
              <a:rPr lang="es-ES_tradnl"/>
              <a:t> Un </a:t>
            </a:r>
            <a:r>
              <a:rPr lang="es-ES_tradnl">
                <a:hlinkClick r:id="rId11" tooltip="Servidor (informática)"/>
              </a:rPr>
              <a:t>servidor</a:t>
            </a:r>
            <a:r>
              <a:rPr lang="es-ES_tradnl"/>
              <a:t> SSH, por defecto, escucha en el </a:t>
            </a:r>
            <a:r>
              <a:rPr lang="es-ES_tradnl">
                <a:hlinkClick r:id="rId12" tooltip="Lista de conocidos los puertos (informática)"/>
              </a:rPr>
              <a:t>puerto TCP estándar de</a:t>
            </a:r>
            <a:r>
              <a:rPr lang="es-ES_tradnl"/>
              <a:t> 22</a:t>
            </a:r>
            <a:r>
              <a:rPr lang="es-AR"/>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C228456-9447-4A38-A6DD-E59D258DCAD1}" type="slidenum">
              <a:rPr lang="es-ES_tradnl" smtClean="0"/>
              <a:pPr/>
              <a:t>57</a:t>
            </a:fld>
            <a:endParaRPr lang="es-ES_tradnl"/>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r>
              <a:rPr lang="es-ES_tradnl"/>
              <a:t> , forwarding arbitrary </a:t>
            </a:r>
            <a:r>
              <a:rPr lang="es-ES"/>
              <a:t> </a:t>
            </a:r>
            <a:r>
              <a:rPr lang="es-ES_tradnl"/>
              <a:t> and  connections; it can transfer files using the associated  or  protocols.  SSH uses the  . SSH es utilizado habitualmente para entrar en una máquina remota y ejecutar comandos, sino que también soporta </a:t>
            </a:r>
            <a:r>
              <a:rPr lang="es-ES_tradnl">
                <a:hlinkClick r:id="rId3" tooltip="Tunneling protocolo"/>
              </a:rPr>
              <a:t>túneles,</a:t>
            </a:r>
            <a:r>
              <a:rPr lang="es-ES_tradnl"/>
              <a:t> transmisión arbitraria </a:t>
            </a:r>
            <a:r>
              <a:rPr lang="es-ES_tradnl">
                <a:hlinkClick r:id="rId4" tooltip="Puerto TCP y UDP"/>
              </a:rPr>
              <a:t>puertos</a:t>
            </a:r>
            <a:r>
              <a:rPr lang="es-ES"/>
              <a:t> </a:t>
            </a:r>
            <a:r>
              <a:rPr lang="es-ES_tradnl">
                <a:hlinkClick r:id="rId5" tooltip="Transmission Control Protocol"/>
              </a:rPr>
              <a:t>TCP</a:t>
            </a:r>
            <a:r>
              <a:rPr lang="es-ES_tradnl"/>
              <a:t> y </a:t>
            </a:r>
            <a:r>
              <a:rPr lang="es-ES_tradnl">
                <a:hlinkClick r:id="rId6" tooltip="X11"/>
              </a:rPr>
              <a:t>X11</a:t>
            </a:r>
            <a:r>
              <a:rPr lang="es-ES_tradnl"/>
              <a:t> conexiones, sino que puede transferir archivos a través de los asociados </a:t>
            </a:r>
            <a:r>
              <a:rPr lang="es-ES_tradnl">
                <a:hlinkClick r:id="rId7" tooltip="SSH protocolo de transferencia de archivos"/>
              </a:rPr>
              <a:t>SFTP</a:t>
            </a:r>
            <a:r>
              <a:rPr lang="es-ES_tradnl"/>
              <a:t> o </a:t>
            </a:r>
            <a:r>
              <a:rPr lang="es-ES_tradnl">
                <a:hlinkClick r:id="rId8" tooltip="Secure copia"/>
              </a:rPr>
              <a:t>SCP</a:t>
            </a:r>
            <a:r>
              <a:rPr lang="es-ES_tradnl"/>
              <a:t> protocolos </a:t>
            </a:r>
            <a:r>
              <a:rPr lang="es-ES_tradnl">
                <a:hlinkClick r:id="rId9"/>
              </a:rPr>
              <a:t>[1].</a:t>
            </a:r>
            <a:r>
              <a:rPr lang="es-ES_tradnl"/>
              <a:t> SSH usa el </a:t>
            </a:r>
            <a:r>
              <a:rPr lang="es-ES_tradnl">
                <a:hlinkClick r:id="rId10" tooltip="Cliente-servidor de protocolo"/>
              </a:rPr>
              <a:t>cliente-servidor de protocolo</a:t>
            </a:r>
            <a:r>
              <a:rPr lang="es-ES_tradnl"/>
              <a:t> . </a:t>
            </a:r>
            <a:r>
              <a:rPr lang="es-ES_tradnl">
                <a:hlinkClick r:id="rId11" tooltip="Servidor (informática)"/>
              </a:rPr>
              <a:t>server</a:t>
            </a:r>
            <a:r>
              <a:rPr lang="es-ES_tradnl"/>
              <a:t> , by default, listens on the </a:t>
            </a:r>
            <a:r>
              <a:rPr lang="es-ES_tradnl">
                <a:hlinkClick r:id="rId12" tooltip="Lista de conocidos los puertos (informática)"/>
              </a:rPr>
              <a:t>standard TCP port</a:t>
            </a:r>
            <a:r>
              <a:rPr lang="es-ES_tradnl"/>
              <a:t> 22. </a:t>
            </a:r>
            <a:r>
              <a:rPr lang="es-ES_tradnl">
                <a:hlinkClick r:id="rId9"/>
              </a:rPr>
              <a:t>[3]</a:t>
            </a:r>
            <a:r>
              <a:rPr lang="es-ES_tradnl"/>
              <a:t> Un </a:t>
            </a:r>
            <a:r>
              <a:rPr lang="es-ES_tradnl">
                <a:hlinkClick r:id="rId11" tooltip="Servidor (informática)"/>
              </a:rPr>
              <a:t>servidor</a:t>
            </a:r>
            <a:r>
              <a:rPr lang="es-ES_tradnl"/>
              <a:t> SSH, por defecto, escucha en el </a:t>
            </a:r>
            <a:r>
              <a:rPr lang="es-ES_tradnl">
                <a:hlinkClick r:id="rId12" tooltip="Lista de conocidos los puertos (informática)"/>
              </a:rPr>
              <a:t>puerto TCP estándar de</a:t>
            </a:r>
            <a:r>
              <a:rPr lang="es-ES_tradnl"/>
              <a:t> 22</a:t>
            </a:r>
            <a:r>
              <a:rPr lang="es-AR"/>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kern="1200" dirty="0">
                <a:solidFill>
                  <a:schemeClr val="tx1"/>
                </a:solidFill>
                <a:effectLst/>
                <a:latin typeface="+mn-lt"/>
                <a:ea typeface="+mn-ea"/>
                <a:cs typeface="+mn-cs"/>
              </a:rPr>
              <a:t>La “Nube”, como bien le dicen, es el nombre corto que coloquialmente se utiliza para referirse a las tecnologías de Cloud Computing. </a:t>
            </a:r>
          </a:p>
          <a:p>
            <a:endParaRPr lang="es-AR" sz="1200" b="0" i="0" kern="1200" dirty="0">
              <a:solidFill>
                <a:schemeClr val="tx1"/>
              </a:solidFill>
              <a:effectLst/>
              <a:latin typeface="+mn-lt"/>
              <a:ea typeface="+mn-ea"/>
              <a:cs typeface="+mn-cs"/>
            </a:endParaRPr>
          </a:p>
          <a:p>
            <a:r>
              <a:rPr lang="es-AR" sz="1200" b="0" i="0" kern="1200" dirty="0">
                <a:solidFill>
                  <a:schemeClr val="tx1"/>
                </a:solidFill>
                <a:effectLst/>
                <a:latin typeface="+mn-lt"/>
                <a:ea typeface="+mn-ea"/>
                <a:cs typeface="+mn-cs"/>
              </a:rPr>
              <a:t>Más allá de ser una tecnología, involucra un ecosistema de herramientas, aplicaciones e infraestructura que soporta una genial y moderna forma de trabajo. La nube es un espacio que, de forma sencilla, </a:t>
            </a:r>
            <a:r>
              <a:rPr lang="es-AR" sz="1200" b="1" i="0" kern="1200" dirty="0">
                <a:solidFill>
                  <a:schemeClr val="tx1"/>
                </a:solidFill>
                <a:effectLst/>
                <a:latin typeface="+mn-lt"/>
                <a:ea typeface="+mn-ea"/>
                <a:cs typeface="+mn-cs"/>
              </a:rPr>
              <a:t>permite sincronizar nuestro trabajo, contenido o archivos, en cualquier dispositivo que esté enlazado a esta</a:t>
            </a:r>
            <a:r>
              <a:rPr lang="es-AR" sz="1200" b="0" i="0" kern="1200" dirty="0">
                <a:solidFill>
                  <a:schemeClr val="tx1"/>
                </a:solidFill>
                <a:effectLst/>
                <a:latin typeface="+mn-lt"/>
                <a:ea typeface="+mn-ea"/>
                <a:cs typeface="+mn-cs"/>
              </a:rPr>
              <a:t>. Es más, si lo ponemos un poco más sencillo, es la forma de:</a:t>
            </a:r>
          </a:p>
          <a:p>
            <a:endParaRPr lang="es-AR" sz="1200" b="0" i="0" kern="1200" dirty="0">
              <a:solidFill>
                <a:schemeClr val="tx1"/>
              </a:solidFill>
              <a:effectLst/>
              <a:latin typeface="+mn-lt"/>
              <a:ea typeface="+mn-ea"/>
              <a:cs typeface="+mn-cs"/>
            </a:endParaRPr>
          </a:p>
          <a:p>
            <a:r>
              <a:rPr lang="es-AR" sz="1200" b="0" i="0" kern="1200" dirty="0">
                <a:solidFill>
                  <a:schemeClr val="tx1"/>
                </a:solidFill>
                <a:effectLst/>
                <a:latin typeface="+mn-lt"/>
                <a:ea typeface="+mn-ea"/>
                <a:cs typeface="+mn-cs"/>
              </a:rPr>
              <a:t>Tener todos nuestros archivos </a:t>
            </a:r>
            <a:r>
              <a:rPr lang="es-AR" sz="1200" b="1" i="0" kern="1200" dirty="0">
                <a:solidFill>
                  <a:schemeClr val="tx1"/>
                </a:solidFill>
                <a:effectLst/>
                <a:latin typeface="+mn-lt"/>
                <a:ea typeface="+mn-ea"/>
                <a:cs typeface="+mn-cs"/>
              </a:rPr>
              <a:t>sincronizados</a:t>
            </a:r>
            <a:r>
              <a:rPr lang="es-AR" sz="1200" b="0" i="0" kern="1200" dirty="0">
                <a:solidFill>
                  <a:schemeClr val="tx1"/>
                </a:solidFill>
                <a:effectLst/>
                <a:latin typeface="+mn-lt"/>
                <a:ea typeface="+mn-ea"/>
                <a:cs typeface="+mn-cs"/>
              </a:rPr>
              <a:t> en todos nuestros equipos.</a:t>
            </a:r>
          </a:p>
          <a:p>
            <a:endParaRPr lang="es-AR" sz="1200" b="1" i="0" kern="1200" dirty="0">
              <a:solidFill>
                <a:schemeClr val="tx1"/>
              </a:solidFill>
              <a:effectLst/>
              <a:latin typeface="+mn-lt"/>
              <a:ea typeface="+mn-ea"/>
              <a:cs typeface="+mn-cs"/>
            </a:endParaRPr>
          </a:p>
          <a:p>
            <a:r>
              <a:rPr lang="es-AR" sz="1200" b="1" i="0" kern="1200" dirty="0">
                <a:solidFill>
                  <a:schemeClr val="tx1"/>
                </a:solidFill>
                <a:effectLst/>
                <a:latin typeface="+mn-lt"/>
                <a:ea typeface="+mn-ea"/>
                <a:cs typeface="+mn-cs"/>
              </a:rPr>
              <a:t>Respaldar</a:t>
            </a:r>
            <a:r>
              <a:rPr lang="es-AR" sz="1200" b="0" i="0" kern="1200" dirty="0">
                <a:solidFill>
                  <a:schemeClr val="tx1"/>
                </a:solidFill>
                <a:effectLst/>
                <a:latin typeface="+mn-lt"/>
                <a:ea typeface="+mn-ea"/>
                <a:cs typeface="+mn-cs"/>
              </a:rPr>
              <a:t> toda la información en un lugar externo a nuestro equipo</a:t>
            </a:r>
          </a:p>
          <a:p>
            <a:endParaRPr lang="es-AR" sz="1200" b="1" i="0" kern="1200" dirty="0">
              <a:solidFill>
                <a:schemeClr val="tx1"/>
              </a:solidFill>
              <a:effectLst/>
              <a:latin typeface="+mn-lt"/>
              <a:ea typeface="+mn-ea"/>
              <a:cs typeface="+mn-cs"/>
            </a:endParaRPr>
          </a:p>
          <a:p>
            <a:r>
              <a:rPr lang="es-AR" sz="1200" b="1" i="0" kern="1200" dirty="0">
                <a:solidFill>
                  <a:schemeClr val="tx1"/>
                </a:solidFill>
                <a:effectLst/>
                <a:latin typeface="+mn-lt"/>
                <a:ea typeface="+mn-ea"/>
                <a:cs typeface="+mn-cs"/>
              </a:rPr>
              <a:t>Consumir recursos</a:t>
            </a:r>
            <a:r>
              <a:rPr lang="es-AR" sz="1200" b="0" i="0" kern="1200" dirty="0">
                <a:solidFill>
                  <a:schemeClr val="tx1"/>
                </a:solidFill>
                <a:effectLst/>
                <a:latin typeface="+mn-lt"/>
                <a:ea typeface="+mn-ea"/>
                <a:cs typeface="+mn-cs"/>
              </a:rPr>
              <a:t> de “otra computadora compartida” en lugar de la nuestra.</a:t>
            </a:r>
          </a:p>
          <a:p>
            <a:endParaRPr lang="es-AR" sz="1200" b="1" i="0" kern="1200" dirty="0">
              <a:solidFill>
                <a:schemeClr val="tx1"/>
              </a:solidFill>
              <a:effectLst/>
              <a:latin typeface="+mn-lt"/>
              <a:ea typeface="+mn-ea"/>
              <a:cs typeface="+mn-cs"/>
            </a:endParaRPr>
          </a:p>
          <a:p>
            <a:r>
              <a:rPr lang="es-AR" sz="1200" b="1" i="0" kern="1200" dirty="0">
                <a:solidFill>
                  <a:schemeClr val="tx1"/>
                </a:solidFill>
                <a:effectLst/>
                <a:latin typeface="+mn-lt"/>
                <a:ea typeface="+mn-ea"/>
                <a:cs typeface="+mn-cs"/>
              </a:rPr>
              <a:t>Trabajar con contenidos</a:t>
            </a:r>
            <a:r>
              <a:rPr lang="es-AR" sz="1200" b="0" i="0" kern="1200" dirty="0">
                <a:solidFill>
                  <a:schemeClr val="tx1"/>
                </a:solidFill>
                <a:effectLst/>
                <a:latin typeface="+mn-lt"/>
                <a:ea typeface="+mn-ea"/>
                <a:cs typeface="+mn-cs"/>
              </a:rPr>
              <a:t> que no tenemos físicamente en nuestro equipo.</a:t>
            </a:r>
          </a:p>
          <a:p>
            <a:r>
              <a:rPr lang="es-AR" sz="1200" b="0" i="0" kern="1200" dirty="0">
                <a:solidFill>
                  <a:schemeClr val="tx1"/>
                </a:solidFill>
                <a:effectLst/>
                <a:latin typeface="+mn-lt"/>
                <a:ea typeface="+mn-ea"/>
                <a:cs typeface="+mn-cs"/>
              </a:rPr>
              <a:t>Trabajar de forma </a:t>
            </a:r>
            <a:r>
              <a:rPr lang="es-AR" sz="1200" b="1" i="0" kern="1200" dirty="0">
                <a:solidFill>
                  <a:schemeClr val="tx1"/>
                </a:solidFill>
                <a:effectLst/>
                <a:latin typeface="+mn-lt"/>
                <a:ea typeface="+mn-ea"/>
                <a:cs typeface="+mn-cs"/>
              </a:rPr>
              <a:t>colaborativa, simultánea e incluso remota</a:t>
            </a:r>
            <a:r>
              <a:rPr lang="es-AR" sz="1200" b="0" i="0" kern="1200" dirty="0">
                <a:solidFill>
                  <a:schemeClr val="tx1"/>
                </a:solidFill>
                <a:effectLst/>
                <a:latin typeface="+mn-lt"/>
                <a:ea typeface="+mn-ea"/>
                <a:cs typeface="+mn-cs"/>
              </a:rPr>
              <a:t>.</a:t>
            </a:r>
          </a:p>
          <a:p>
            <a:br>
              <a:rPr lang="es-AR" dirty="0"/>
            </a:br>
            <a:endParaRPr lang="es-AR" dirty="0"/>
          </a:p>
        </p:txBody>
      </p:sp>
      <p:sp>
        <p:nvSpPr>
          <p:cNvPr id="4" name="3 Marcador de número de diapositiva"/>
          <p:cNvSpPr>
            <a:spLocks noGrp="1"/>
          </p:cNvSpPr>
          <p:nvPr>
            <p:ph type="sldNum" sz="quarter" idx="10"/>
          </p:nvPr>
        </p:nvSpPr>
        <p:spPr/>
        <p:txBody>
          <a:bodyPr/>
          <a:lstStyle/>
          <a:p>
            <a:fld id="{30E86366-BE4C-4FFB-8F48-D50817D2597D}" type="slidenum">
              <a:rPr lang="es-AR" smtClean="0"/>
              <a:t>5</a:t>
            </a:fld>
            <a:endParaRPr lang="es-AR"/>
          </a:p>
        </p:txBody>
      </p:sp>
    </p:spTree>
    <p:extLst>
      <p:ext uri="{BB962C8B-B14F-4D97-AF65-F5344CB8AC3E}">
        <p14:creationId xmlns:p14="http://schemas.microsoft.com/office/powerpoint/2010/main" val="3793375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lgn="l" defTabSz="814365">
              <a:spcBef>
                <a:spcPts val="1100"/>
              </a:spcBef>
              <a:spcAft>
                <a:spcPct val="0"/>
              </a:spcAft>
              <a:buNone/>
            </a:pPr>
            <a:r>
              <a:rPr lang="es-ES" sz="1200" b="0" i="0" dirty="0">
                <a:solidFill>
                  <a:srgbClr val="000000"/>
                </a:solidFill>
                <a:latin typeface="Arial"/>
                <a:ea typeface="ＭＳ Ｐゴシック"/>
                <a:cs typeface="ＭＳ Ｐゴシック"/>
              </a:rPr>
              <a:t>Un centro de datos es una instalación utilizada para alojar sistemas de computación y componentes relacionados, entre los que se incluyen los siguientes:</a:t>
            </a:r>
          </a:p>
          <a:p>
            <a:pPr marL="236555" indent="-236555" algn="l" defTabSz="814365">
              <a:lnSpc>
                <a:spcPct val="95000"/>
              </a:lnSpc>
              <a:spcBef>
                <a:spcPts val="1100"/>
              </a:spcBef>
              <a:spcAft>
                <a:spcPct val="0"/>
              </a:spcAft>
              <a:buClr>
                <a:srgbClr val="708CA1"/>
              </a:buClr>
              <a:buFont typeface="Wingdings"/>
              <a:buChar char="§"/>
            </a:pPr>
            <a:r>
              <a:rPr lang="es-ES" sz="1200" b="0" i="0" dirty="0">
                <a:solidFill>
                  <a:srgbClr val="000000"/>
                </a:solidFill>
                <a:latin typeface="Arial"/>
                <a:ea typeface="ＭＳ Ｐゴシック"/>
                <a:cs typeface="ＭＳ Ｐゴシック"/>
              </a:rPr>
              <a:t>Conexiones de comunicaciones de datos redundantes</a:t>
            </a:r>
          </a:p>
          <a:p>
            <a:pPr marL="236555" indent="-236555" algn="l" defTabSz="814365">
              <a:lnSpc>
                <a:spcPct val="95000"/>
              </a:lnSpc>
              <a:spcBef>
                <a:spcPts val="1100"/>
              </a:spcBef>
              <a:spcAft>
                <a:spcPct val="0"/>
              </a:spcAft>
              <a:buClr>
                <a:srgbClr val="708CA1"/>
              </a:buClr>
              <a:buFont typeface="Wingdings"/>
              <a:buChar char="§"/>
            </a:pPr>
            <a:r>
              <a:rPr lang="es-ES" sz="1200" b="0" i="0" spc="-30" dirty="0">
                <a:solidFill>
                  <a:srgbClr val="000000"/>
                </a:solidFill>
                <a:latin typeface="Arial"/>
                <a:ea typeface="ＭＳ Ｐゴシック"/>
                <a:cs typeface="ＭＳ Ｐゴシック"/>
              </a:rPr>
              <a:t>Servidores virtuales de alta velocidad (en ocasiones, denominados “granjas de servidores” o “clústeres de servidores”)</a:t>
            </a:r>
          </a:p>
          <a:p>
            <a:pPr marL="236555" indent="-236555" algn="l" defTabSz="814365">
              <a:lnSpc>
                <a:spcPct val="95000"/>
              </a:lnSpc>
              <a:spcBef>
                <a:spcPts val="1100"/>
              </a:spcBef>
              <a:spcAft>
                <a:spcPct val="0"/>
              </a:spcAft>
              <a:buClr>
                <a:srgbClr val="708CA1"/>
              </a:buClr>
              <a:buFont typeface="Wingdings"/>
              <a:buChar char="§"/>
            </a:pPr>
            <a:r>
              <a:rPr lang="es-ES" sz="1200" b="0" i="0" dirty="0">
                <a:solidFill>
                  <a:srgbClr val="000000"/>
                </a:solidFill>
                <a:latin typeface="Arial"/>
                <a:ea typeface="ＭＳ Ｐゴシック"/>
                <a:cs typeface="ＭＳ Ｐゴシック"/>
              </a:rPr>
              <a:t>Sistemas de almacenamiento redundante (generalmente utilizan tecnología SAN)</a:t>
            </a:r>
          </a:p>
          <a:p>
            <a:pPr marL="236555" indent="-236555" algn="l" defTabSz="814365">
              <a:lnSpc>
                <a:spcPct val="95000"/>
              </a:lnSpc>
              <a:spcBef>
                <a:spcPts val="1100"/>
              </a:spcBef>
              <a:spcAft>
                <a:spcPct val="0"/>
              </a:spcAft>
              <a:buClr>
                <a:srgbClr val="708CA1"/>
              </a:buClr>
              <a:buFont typeface="Wingdings"/>
              <a:buChar char="§"/>
            </a:pPr>
            <a:r>
              <a:rPr lang="es-ES" sz="1200" b="0" i="0" dirty="0">
                <a:solidFill>
                  <a:srgbClr val="000000"/>
                </a:solidFill>
                <a:latin typeface="Arial"/>
                <a:ea typeface="ＭＳ Ｐゴシック"/>
                <a:cs typeface="ＭＳ Ｐゴシック"/>
              </a:rPr>
              <a:t>Fuentes de alimentación redundantes o de respaldo</a:t>
            </a:r>
          </a:p>
          <a:p>
            <a:pPr marL="236555" indent="-236555" algn="l" defTabSz="814365">
              <a:lnSpc>
                <a:spcPct val="95000"/>
              </a:lnSpc>
              <a:spcBef>
                <a:spcPts val="1100"/>
              </a:spcBef>
              <a:spcAft>
                <a:spcPct val="0"/>
              </a:spcAft>
              <a:buClr>
                <a:srgbClr val="708CA1"/>
              </a:buClr>
              <a:buFont typeface="Wingdings"/>
              <a:buChar char="§"/>
            </a:pPr>
            <a:r>
              <a:rPr lang="es-ES" sz="1200" b="0" i="0" dirty="0">
                <a:solidFill>
                  <a:srgbClr val="000000"/>
                </a:solidFill>
                <a:latin typeface="Arial"/>
                <a:ea typeface="ＭＳ Ｐゴシック"/>
                <a:cs typeface="ＭＳ Ｐゴシック"/>
              </a:rPr>
              <a:t>Controles ambientales (p. ej., aire acondicionado, extinción de incendios)</a:t>
            </a:r>
          </a:p>
          <a:p>
            <a:pPr marL="236555" indent="-236555" algn="l" defTabSz="814365">
              <a:lnSpc>
                <a:spcPct val="95000"/>
              </a:lnSpc>
              <a:spcBef>
                <a:spcPts val="1100"/>
              </a:spcBef>
              <a:spcAft>
                <a:spcPct val="0"/>
              </a:spcAft>
              <a:buClr>
                <a:srgbClr val="708CA1"/>
              </a:buClr>
              <a:buFont typeface="Wingdings"/>
              <a:buChar char="§"/>
            </a:pPr>
            <a:r>
              <a:rPr lang="es-ES" sz="1200" b="0" i="0" dirty="0">
                <a:solidFill>
                  <a:srgbClr val="000000"/>
                </a:solidFill>
                <a:latin typeface="Arial"/>
                <a:ea typeface="ＭＳ Ｐゴシック"/>
                <a:cs typeface="ＭＳ Ｐゴシック"/>
              </a:rPr>
              <a:t>Dispositivos de seguridad</a:t>
            </a:r>
          </a:p>
          <a:p>
            <a:endParaRPr lang="es-ES" dirty="0"/>
          </a:p>
        </p:txBody>
      </p:sp>
      <p:sp>
        <p:nvSpPr>
          <p:cNvPr id="4" name="Marcador de número de diapositiva 3"/>
          <p:cNvSpPr>
            <a:spLocks noGrp="1"/>
          </p:cNvSpPr>
          <p:nvPr>
            <p:ph type="sldNum" sz="quarter" idx="10"/>
          </p:nvPr>
        </p:nvSpPr>
        <p:spPr/>
        <p:txBody>
          <a:bodyPr/>
          <a:lstStyle/>
          <a:p>
            <a:pPr>
              <a:defRPr/>
            </a:pPr>
            <a:fld id="{5C1E2392-E56B-461D-9EC4-A70F47F33707}" type="slidenum">
              <a:rPr lang="es-ES_tradnl" smtClean="0"/>
              <a:pPr>
                <a:defRPr/>
              </a:pPr>
              <a:t>6</a:t>
            </a:fld>
            <a:endParaRPr lang="es-ES_tradnl"/>
          </a:p>
        </p:txBody>
      </p:sp>
    </p:spTree>
    <p:extLst>
      <p:ext uri="{BB962C8B-B14F-4D97-AF65-F5344CB8AC3E}">
        <p14:creationId xmlns:p14="http://schemas.microsoft.com/office/powerpoint/2010/main" val="2344901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lgn="l" defTabSz="814365">
              <a:spcBef>
                <a:spcPts val="1100"/>
              </a:spcBef>
              <a:spcAft>
                <a:spcPct val="0"/>
              </a:spcAft>
              <a:buNone/>
            </a:pPr>
            <a:r>
              <a:rPr lang="es-ES" sz="1200" b="0" i="0" dirty="0">
                <a:solidFill>
                  <a:srgbClr val="000000"/>
                </a:solidFill>
                <a:latin typeface="Arial"/>
                <a:ea typeface="ＭＳ Ｐゴシック"/>
                <a:cs typeface="ＭＳ Ｐゴシック"/>
              </a:rPr>
              <a:t>Un centro de datos es una instalación utilizada para alojar sistemas de computación y componentes relacionados, entre los que se incluyen los siguientes:</a:t>
            </a:r>
          </a:p>
          <a:p>
            <a:pPr marL="236555" indent="-236555" algn="l" defTabSz="814365">
              <a:lnSpc>
                <a:spcPct val="95000"/>
              </a:lnSpc>
              <a:spcBef>
                <a:spcPts val="1100"/>
              </a:spcBef>
              <a:spcAft>
                <a:spcPct val="0"/>
              </a:spcAft>
              <a:buClr>
                <a:srgbClr val="708CA1"/>
              </a:buClr>
              <a:buFont typeface="Wingdings"/>
              <a:buChar char="§"/>
            </a:pPr>
            <a:r>
              <a:rPr lang="es-ES" sz="1200" b="0" i="0" dirty="0">
                <a:solidFill>
                  <a:srgbClr val="000000"/>
                </a:solidFill>
                <a:latin typeface="Arial"/>
                <a:ea typeface="ＭＳ Ｐゴシック"/>
                <a:cs typeface="ＭＳ Ｐゴシック"/>
              </a:rPr>
              <a:t>Conexiones de comunicaciones de datos redundantes</a:t>
            </a:r>
          </a:p>
          <a:p>
            <a:pPr marL="236555" indent="-236555" algn="l" defTabSz="814365">
              <a:lnSpc>
                <a:spcPct val="95000"/>
              </a:lnSpc>
              <a:spcBef>
                <a:spcPts val="1100"/>
              </a:spcBef>
              <a:spcAft>
                <a:spcPct val="0"/>
              </a:spcAft>
              <a:buClr>
                <a:srgbClr val="708CA1"/>
              </a:buClr>
              <a:buFont typeface="Wingdings"/>
              <a:buChar char="§"/>
            </a:pPr>
            <a:r>
              <a:rPr lang="es-ES" sz="1200" b="0" i="0" spc="-30" dirty="0">
                <a:solidFill>
                  <a:srgbClr val="000000"/>
                </a:solidFill>
                <a:latin typeface="Arial"/>
                <a:ea typeface="ＭＳ Ｐゴシック"/>
                <a:cs typeface="ＭＳ Ｐゴシック"/>
              </a:rPr>
              <a:t>Servidores virtuales de alta velocidad (en ocasiones, denominados “granjas de servidores” o “clústeres de servidores”)</a:t>
            </a:r>
          </a:p>
          <a:p>
            <a:pPr marL="236555" indent="-236555" algn="l" defTabSz="814365">
              <a:lnSpc>
                <a:spcPct val="95000"/>
              </a:lnSpc>
              <a:spcBef>
                <a:spcPts val="1100"/>
              </a:spcBef>
              <a:spcAft>
                <a:spcPct val="0"/>
              </a:spcAft>
              <a:buClr>
                <a:srgbClr val="708CA1"/>
              </a:buClr>
              <a:buFont typeface="Wingdings"/>
              <a:buChar char="§"/>
            </a:pPr>
            <a:r>
              <a:rPr lang="es-ES" sz="1200" b="0" i="0" dirty="0">
                <a:solidFill>
                  <a:srgbClr val="000000"/>
                </a:solidFill>
                <a:latin typeface="Arial"/>
                <a:ea typeface="ＭＳ Ｐゴシック"/>
                <a:cs typeface="ＭＳ Ｐゴシック"/>
              </a:rPr>
              <a:t>Sistemas de almacenamiento redundante (generalmente utilizan tecnología SAN)</a:t>
            </a:r>
          </a:p>
          <a:p>
            <a:pPr marL="236555" indent="-236555" algn="l" defTabSz="814365">
              <a:lnSpc>
                <a:spcPct val="95000"/>
              </a:lnSpc>
              <a:spcBef>
                <a:spcPts val="1100"/>
              </a:spcBef>
              <a:spcAft>
                <a:spcPct val="0"/>
              </a:spcAft>
              <a:buClr>
                <a:srgbClr val="708CA1"/>
              </a:buClr>
              <a:buFont typeface="Wingdings"/>
              <a:buChar char="§"/>
            </a:pPr>
            <a:r>
              <a:rPr lang="es-ES" sz="1200" b="0" i="0" dirty="0">
                <a:solidFill>
                  <a:srgbClr val="000000"/>
                </a:solidFill>
                <a:latin typeface="Arial"/>
                <a:ea typeface="ＭＳ Ｐゴシック"/>
                <a:cs typeface="ＭＳ Ｐゴシック"/>
              </a:rPr>
              <a:t>Fuentes de alimentación redundantes o de respaldo</a:t>
            </a:r>
          </a:p>
          <a:p>
            <a:pPr marL="236555" indent="-236555" algn="l" defTabSz="814365">
              <a:lnSpc>
                <a:spcPct val="95000"/>
              </a:lnSpc>
              <a:spcBef>
                <a:spcPts val="1100"/>
              </a:spcBef>
              <a:spcAft>
                <a:spcPct val="0"/>
              </a:spcAft>
              <a:buClr>
                <a:srgbClr val="708CA1"/>
              </a:buClr>
              <a:buFont typeface="Wingdings"/>
              <a:buChar char="§"/>
            </a:pPr>
            <a:r>
              <a:rPr lang="es-ES" sz="1200" b="0" i="0" dirty="0">
                <a:solidFill>
                  <a:srgbClr val="000000"/>
                </a:solidFill>
                <a:latin typeface="Arial"/>
                <a:ea typeface="ＭＳ Ｐゴシック"/>
                <a:cs typeface="ＭＳ Ｐゴシック"/>
              </a:rPr>
              <a:t>Controles ambientales (p. ej., aire acondicionado, extinción de incendios)</a:t>
            </a:r>
          </a:p>
          <a:p>
            <a:pPr marL="236555" indent="-236555" algn="l" defTabSz="814365">
              <a:lnSpc>
                <a:spcPct val="95000"/>
              </a:lnSpc>
              <a:spcBef>
                <a:spcPts val="1100"/>
              </a:spcBef>
              <a:spcAft>
                <a:spcPct val="0"/>
              </a:spcAft>
              <a:buClr>
                <a:srgbClr val="708CA1"/>
              </a:buClr>
              <a:buFont typeface="Wingdings"/>
              <a:buChar char="§"/>
            </a:pPr>
            <a:r>
              <a:rPr lang="es-ES" sz="1200" b="0" i="0" dirty="0">
                <a:solidFill>
                  <a:srgbClr val="000000"/>
                </a:solidFill>
                <a:latin typeface="Arial"/>
                <a:ea typeface="ＭＳ Ｐゴシック"/>
                <a:cs typeface="ＭＳ Ｐゴシック"/>
              </a:rPr>
              <a:t>Dispositivos de seguridad</a:t>
            </a:r>
          </a:p>
          <a:p>
            <a:endParaRPr lang="es-ES" dirty="0"/>
          </a:p>
        </p:txBody>
      </p:sp>
      <p:sp>
        <p:nvSpPr>
          <p:cNvPr id="4" name="Marcador de número de diapositiva 3"/>
          <p:cNvSpPr>
            <a:spLocks noGrp="1"/>
          </p:cNvSpPr>
          <p:nvPr>
            <p:ph type="sldNum" sz="quarter" idx="10"/>
          </p:nvPr>
        </p:nvSpPr>
        <p:spPr/>
        <p:txBody>
          <a:bodyPr/>
          <a:lstStyle/>
          <a:p>
            <a:pPr>
              <a:defRPr/>
            </a:pPr>
            <a:fld id="{5C1E2392-E56B-461D-9EC4-A70F47F33707}" type="slidenum">
              <a:rPr lang="es-ES_tradnl" smtClean="0"/>
              <a:pPr>
                <a:defRPr/>
              </a:pPr>
              <a:t>7</a:t>
            </a:fld>
            <a:endParaRPr lang="es-ES_tradnl"/>
          </a:p>
        </p:txBody>
      </p:sp>
    </p:spTree>
    <p:extLst>
      <p:ext uri="{BB962C8B-B14F-4D97-AF65-F5344CB8AC3E}">
        <p14:creationId xmlns:p14="http://schemas.microsoft.com/office/powerpoint/2010/main" val="3729462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txBox="1">
            <a:spLocks noGrp="1" noChangeArrowheads="1"/>
          </p:cNvSpPr>
          <p:nvPr/>
        </p:nvSpPr>
        <p:spPr bwMode="auto">
          <a:xfrm>
            <a:off x="3886200" y="8687457"/>
            <a:ext cx="2971800" cy="456543"/>
          </a:xfrm>
          <a:prstGeom prst="rect">
            <a:avLst/>
          </a:prstGeom>
          <a:noFill/>
          <a:ln w="9525">
            <a:noFill/>
            <a:miter lim="800000"/>
            <a:headEnd/>
            <a:tailEnd/>
          </a:ln>
        </p:spPr>
        <p:txBody>
          <a:bodyPr anchor="b"/>
          <a:lstStyle/>
          <a:p>
            <a:pPr algn="r">
              <a:lnSpc>
                <a:spcPct val="100000"/>
              </a:lnSpc>
              <a:spcBef>
                <a:spcPct val="0"/>
              </a:spcBef>
              <a:buFontTx/>
              <a:buNone/>
            </a:pPr>
            <a:fld id="{C93FCC54-32F3-42FF-A13C-52338F351BDB}" type="slidenum">
              <a:rPr lang="es-ES_tradnl" sz="1200" b="0" i="0">
                <a:latin typeface="Times New Roman" pitchFamily="18" charset="0"/>
              </a:rPr>
              <a:pPr algn="r">
                <a:lnSpc>
                  <a:spcPct val="100000"/>
                </a:lnSpc>
                <a:spcBef>
                  <a:spcPct val="0"/>
                </a:spcBef>
                <a:buFontTx/>
                <a:buNone/>
              </a:pPr>
              <a:t>11</a:t>
            </a:fld>
            <a:endParaRPr lang="es-ES_tradnl" sz="1200" b="0" i="0">
              <a:latin typeface="Times New Roman" pitchFamily="18" charset="0"/>
            </a:endParaRPr>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a:ln/>
        </p:spPr>
        <p:txBody>
          <a:bodyPr/>
          <a:lstStyle/>
          <a:p>
            <a:r>
              <a:rPr lang="es-AR"/>
              <a:t>Debido a los desafíos asociados con la administración de direcciones estáticas, los dispositivos de usuarios finales a</a:t>
            </a:r>
          </a:p>
          <a:p>
            <a:r>
              <a:rPr lang="es-AR"/>
              <a:t>menudo poseen direcciones dinámicamente asignadas, utilizando el Protocolo de configuración dinámica de host</a:t>
            </a:r>
          </a:p>
          <a:p>
            <a:r>
              <a:rPr lang="es-AR"/>
              <a:t>(DHCP), como se muestra en la figura.</a:t>
            </a:r>
          </a:p>
          <a:p>
            <a:r>
              <a:rPr lang="es-AR"/>
              <a:t>El DHCP permite la asignación automática de información de direccionamiento como la dirección IP, la máscara de</a:t>
            </a:r>
          </a:p>
          <a:p>
            <a:r>
              <a:rPr lang="es-AR"/>
              <a:t>subred, el 209ersión por defecto y otra información de configuración. La configuración del sevidor DHCP requiere que un</a:t>
            </a:r>
          </a:p>
          <a:p>
            <a:r>
              <a:rPr lang="es-AR"/>
              <a:t>bloque de direcciones, llamado conjunto de direcciones, sea definido para ser asignado a los clientes DHCP en una red.</a:t>
            </a:r>
          </a:p>
          <a:p>
            <a:r>
              <a:rPr lang="es-AR"/>
              <a:t>Las direcciones asignadas a este pool deben ser planificadas de manera que se excluyan las direcciones utilizadas para</a:t>
            </a:r>
          </a:p>
          <a:p>
            <a:r>
              <a:rPr lang="es-AR"/>
              <a:t>otros tipos de dispositivos.</a:t>
            </a:r>
          </a:p>
          <a:p>
            <a:r>
              <a:rPr lang="es-AR"/>
              <a:t>DHCP es generalmente el método preferido para asignar direcciones IP a los hosts de grandes redes, dado que reduce la</a:t>
            </a:r>
          </a:p>
          <a:p>
            <a:r>
              <a:rPr lang="es-AR"/>
              <a:t>carga para al personal de soporte de la red y prácticamente elimina los errores de entrada.</a:t>
            </a:r>
          </a:p>
          <a:p>
            <a:r>
              <a:rPr lang="es-AR"/>
              <a:t>Otro beneficio de DHCP es que no se asigna de manera permanente una dirección a un host, sino que sólo se la “alquila”</a:t>
            </a:r>
          </a:p>
          <a:p>
            <a:r>
              <a:rPr lang="es-AR"/>
              <a:t>durante un tiempo. Si el host se apaga o se desconecta de la red, la dirección regresa al pool para volver a utilizarse. Esta</a:t>
            </a:r>
          </a:p>
          <a:p>
            <a:r>
              <a:rPr lang="es-AR"/>
              <a:t>función es muy útil para los usuarios móviles que entran y salen de la red.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br>
              <a:rPr lang="es-ES"/>
            </a:br>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pPr>
              <a:lnSpc>
                <a:spcPct val="90000"/>
              </a:lnSpc>
            </a:pPr>
            <a:r>
              <a:rPr lang="es-ES" sz="1000"/>
              <a:t>DNS define:</a:t>
            </a:r>
            <a:br>
              <a:rPr lang="es-ES" sz="1000"/>
            </a:br>
            <a:endParaRPr lang="es-ES" sz="1000"/>
          </a:p>
          <a:p>
            <a:pPr>
              <a:lnSpc>
                <a:spcPct val="90000"/>
              </a:lnSpc>
            </a:pPr>
            <a:r>
              <a:rPr lang="es-ES" sz="1000"/>
              <a:t>Un modelo de base de datos para almacenar información sobre direcciones. </a:t>
            </a:r>
          </a:p>
          <a:p>
            <a:pPr>
              <a:lnSpc>
                <a:spcPct val="90000"/>
              </a:lnSpc>
            </a:pPr>
            <a:r>
              <a:rPr lang="es-ES" sz="1000"/>
              <a:t>Un mecanismo para preguntar y actualizar información sobre direcciones en la base de datos. </a:t>
            </a:r>
          </a:p>
          <a:p>
            <a:pPr>
              <a:lnSpc>
                <a:spcPct val="90000"/>
              </a:lnSpc>
            </a:pPr>
            <a:r>
              <a:rPr lang="es-ES" sz="1000"/>
              <a:t>Un mecanismo para replicar replicar información entre servidores.</a:t>
            </a:r>
          </a:p>
          <a:p>
            <a:pPr>
              <a:lnSpc>
                <a:spcPct val="90000"/>
              </a:lnSpc>
            </a:pPr>
            <a:endParaRPr lang="es-ES" sz="1000"/>
          </a:p>
          <a:p>
            <a:pPr>
              <a:lnSpc>
                <a:spcPct val="90000"/>
              </a:lnSpc>
            </a:pPr>
            <a:r>
              <a:rPr lang="es-ES" sz="1000"/>
              <a:t>Una zona DNS es una porción del espacio de nombres DNS sobre la que un servidor DNS tiene autoridad. Dentro de una zona DNS, hay registros de recurso (RR), que definen los hosts y otro tipo de información que completan la base de datos de la zona. Hay varios tipos de zona:</a:t>
            </a:r>
            <a:br>
              <a:rPr lang="es-ES" sz="1000"/>
            </a:br>
            <a:br>
              <a:rPr lang="es-ES" sz="1000"/>
            </a:br>
            <a:r>
              <a:rPr lang="es-ES" sz="1000" b="1"/>
              <a:t>- Zonas primarias:</a:t>
            </a:r>
            <a:r>
              <a:rPr lang="es-ES" sz="1000"/>
              <a:t> Contienen la copia principal de los RR de la zona. Los cambios y actualizaciones de la zona se producen en la zona primaria. Si queremos crear un nuevo dominio DNS tendremos que crear una zona primaria. La zona DNS primaria se almacena en un archivo local (en Windows tiene extensión .dns) del servidor.</a:t>
            </a:r>
            <a:br>
              <a:rPr lang="es-ES" sz="1000"/>
            </a:br>
            <a:br>
              <a:rPr lang="es-ES" sz="1000"/>
            </a:br>
            <a:r>
              <a:rPr lang="es-ES" sz="1000" b="1"/>
              <a:t>- Zonas secundarias:</a:t>
            </a:r>
            <a:r>
              <a:rPr lang="es-ES" sz="1000"/>
              <a:t> Las zonas secundarias son</a:t>
            </a:r>
            <a:r>
              <a:rPr lang="es-ES" sz="1000" b="1"/>
              <a:t> copias no editables</a:t>
            </a:r>
            <a:r>
              <a:rPr lang="es-ES" sz="1000"/>
              <a:t> de las zonas primarias. Se usan para balanceo de carga y tolerancia a fallos. Períodicamente, según la configuración, la DNS primaria realiza una "</a:t>
            </a:r>
            <a:r>
              <a:rPr lang="es-ES" sz="1000" b="1"/>
              <a:t>transferencia de zona</a:t>
            </a:r>
            <a:r>
              <a:rPr lang="es-ES" sz="1000"/>
              <a:t>" a la secundara. Si la DNS primaria cae, durante un tiempo, la DNS secundaria asumirá las respuestas, aunque pasado un periodo de tiempo especificado por el administrador (TTL o Time To Live), la zona secundaria caducará. Antes de que esto ocurra, la DNS primaria debe ser rearmada.</a:t>
            </a:r>
            <a:br>
              <a:rPr lang="es-ES" sz="1000"/>
            </a:br>
            <a:br>
              <a:rPr lang="es-ES" sz="1000"/>
            </a:br>
            <a:r>
              <a:rPr lang="es-ES" sz="1000" b="1"/>
              <a:t>- Zonas integradas con Active Directory</a:t>
            </a:r>
            <a:r>
              <a:rPr lang="es-ES" sz="1000"/>
              <a:t> </a:t>
            </a:r>
          </a:p>
          <a:p>
            <a:pPr>
              <a:lnSpc>
                <a:spcPct val="90000"/>
              </a:lnSpc>
            </a:pPr>
            <a:endParaRPr lang="es-ES" sz="1000"/>
          </a:p>
          <a:p>
            <a:pPr>
              <a:lnSpc>
                <a:spcPct val="90000"/>
              </a:lnSpc>
            </a:pPr>
            <a:br>
              <a:rPr lang="es-ES" sz="1000"/>
            </a:br>
            <a:endParaRPr lang="es-ES" sz="10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30A3E4C7-7A2A-4B46-BA64-060157603455}" type="slidenum">
              <a:rPr lang="es-ES_tradnl" smtClean="0"/>
              <a:pPr/>
              <a:t>15</a:t>
            </a:fld>
            <a:endParaRPr lang="es-ES_tradnl"/>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solidFill>
            <a:srgbClr val="FFFFFF"/>
          </a:solidFill>
          <a:ln>
            <a:solidFill>
              <a:srgbClr val="000000"/>
            </a:solidFill>
          </a:ln>
        </p:spPr>
        <p:txBody>
          <a:bodyPr/>
          <a:lstStyle/>
          <a:p>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Rectangle 4"/>
          <p:cNvSpPr>
            <a:spLocks noGrp="1" noChangeArrowheads="1"/>
          </p:cNvSpPr>
          <p:nvPr>
            <p:ph type="dt" sz="half" idx="10"/>
          </p:nvPr>
        </p:nvSpPr>
        <p:spPr>
          <a:ln/>
        </p:spPr>
        <p:txBody>
          <a:bodyPr/>
          <a:lstStyle>
            <a:lvl1pPr>
              <a:defRPr/>
            </a:lvl1pPr>
          </a:lstStyle>
          <a:p>
            <a:pPr>
              <a:defRPr/>
            </a:pPr>
            <a:fld id="{6130D758-CE11-4CE4-8C11-48EF045A5BCC}" type="datetime1">
              <a:rPr lang="es-ES"/>
              <a:pPr>
                <a:defRPr/>
              </a:pPr>
              <a:t>26/03/2023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9D4999B-3C57-4DB3-B440-A7837545B416}"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fld id="{E5EB35AA-0643-4BF4-885D-4D4ACC6BBAC7}" type="datetime1">
              <a:rPr lang="es-ES"/>
              <a:pPr>
                <a:defRPr/>
              </a:pPr>
              <a:t>26/03/2023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D07180E-595F-478A-A681-D04732495A84}"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fld id="{C8EF2690-8F02-4626-A997-A49A17F61BCD}" type="datetime1">
              <a:rPr lang="es-ES"/>
              <a:pPr>
                <a:defRPr/>
              </a:pPr>
              <a:t>26/03/2023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A4A643A-7698-45D8-AFB7-D58ABD76B837}"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fld id="{D475C01F-4E47-4671-B168-5D35A22DAC9E}" type="datetime1">
              <a:rPr lang="es-ES"/>
              <a:pPr>
                <a:defRPr/>
              </a:pPr>
              <a:t>26/03/2023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77B4AD8-97C9-44C7-8EEE-AE13FBAFFC10}"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fld id="{647E5C8B-F0BB-4054-8072-103226277229}" type="datetime1">
              <a:rPr lang="es-ES"/>
              <a:pPr>
                <a:defRPr/>
              </a:pPr>
              <a:t>26/03/2023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54592E1-5B0B-41DF-8572-D94A87539123}"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pPr>
              <a:defRPr/>
            </a:pPr>
            <a:fld id="{26DA88AF-A0F0-4C98-AE5D-2359D62A16A1}" type="datetime1">
              <a:rPr lang="es-ES"/>
              <a:pPr>
                <a:defRPr/>
              </a:pPr>
              <a:t>26/03/2023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45D324B-84DE-4698-BD71-D02AF94C166F}"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p:cNvSpPr>
            <a:spLocks noGrp="1" noChangeArrowheads="1"/>
          </p:cNvSpPr>
          <p:nvPr>
            <p:ph type="dt" sz="half" idx="10"/>
          </p:nvPr>
        </p:nvSpPr>
        <p:spPr>
          <a:ln/>
        </p:spPr>
        <p:txBody>
          <a:bodyPr/>
          <a:lstStyle>
            <a:lvl1pPr>
              <a:defRPr/>
            </a:lvl1pPr>
          </a:lstStyle>
          <a:p>
            <a:pPr>
              <a:defRPr/>
            </a:pPr>
            <a:fld id="{8D6C31BB-8507-4586-9AEF-AEC515D62B5C}" type="datetime1">
              <a:rPr lang="es-ES"/>
              <a:pPr>
                <a:defRPr/>
              </a:pPr>
              <a:t>26/03/2023</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6DD7A1B-7608-4E48-BF11-9E9A582395F7}"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p:cNvSpPr>
            <a:spLocks noGrp="1" noChangeArrowheads="1"/>
          </p:cNvSpPr>
          <p:nvPr>
            <p:ph type="dt" sz="half" idx="10"/>
          </p:nvPr>
        </p:nvSpPr>
        <p:spPr>
          <a:ln/>
        </p:spPr>
        <p:txBody>
          <a:bodyPr/>
          <a:lstStyle>
            <a:lvl1pPr>
              <a:defRPr/>
            </a:lvl1pPr>
          </a:lstStyle>
          <a:p>
            <a:pPr>
              <a:defRPr/>
            </a:pPr>
            <a:fld id="{3F75D0B1-8E4C-42F5-BCBB-C4AA7553C53A}" type="datetime1">
              <a:rPr lang="es-ES"/>
              <a:pPr>
                <a:defRPr/>
              </a:pPr>
              <a:t>26/03/2023</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1E1D37C-1872-4266-8499-C9CBCAB3EC8F}"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88E02885-042F-4BFA-BBCE-8B0BDD33BC45}" type="datetime1">
              <a:rPr lang="es-ES"/>
              <a:pPr>
                <a:defRPr/>
              </a:pPr>
              <a:t>26/03/2023</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DDADD98-135D-4716-B59B-39D14D5C2C2D}"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8D097451-0F1A-451E-B99C-C0D221CBFB6A}" type="datetime1">
              <a:rPr lang="es-ES"/>
              <a:pPr>
                <a:defRPr/>
              </a:pPr>
              <a:t>26/03/2023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D42E7D8-E6B8-420B-B830-FDBCA0F7F110}"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7C826547-551B-48EE-B502-1EC282FBE58B}" type="datetime1">
              <a:rPr lang="es-ES"/>
              <a:pPr>
                <a:defRPr/>
              </a:pPr>
              <a:t>26/03/2023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684659D-4A38-42C5-90E8-04F2560AD883}"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676"/>
            </a:gs>
            <a:gs pos="100000">
              <a:srgbClr val="CCFF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Haga clic para modificar el estilo de título del patrón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pPr>
              <a:defRPr/>
            </a:pPr>
            <a:fld id="{C9AD1362-15CA-4047-9D6A-7326911FE8A9}" type="datetime1">
              <a:rPr lang="es-ES"/>
              <a:pPr>
                <a:defRPr/>
              </a:pPr>
              <a:t>26/03/2023</a:t>
            </a:fld>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pPr>
              <a:defRPr/>
            </a:pPr>
            <a:fld id="{E741B9AC-AF1D-406D-9AC3-AB4149391163}" type="slidenum">
              <a:rPr lang="en-US"/>
              <a:pPr>
                <a:defRPr/>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castellanosmati.blogspot.com/p/historia-de-microsoft-office.html" TargetMode="Externa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0.jpg"/><Relationship Id="rId5" Type="http://schemas.openxmlformats.org/officeDocument/2006/relationships/image" Target="../media/image29.jpg"/><Relationship Id="rId4" Type="http://schemas.openxmlformats.org/officeDocument/2006/relationships/image" Target="../media/image28.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taringa.net/posts/info/17195347/La-Nube-de-que-se-trata.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subTitle" idx="1"/>
          </p:nvPr>
        </p:nvSpPr>
        <p:spPr>
          <a:xfrm>
            <a:off x="1077119" y="2924944"/>
            <a:ext cx="6913562" cy="1657350"/>
          </a:xfrm>
          <a:solidFill>
            <a:schemeClr val="accent2">
              <a:lumMod val="40000"/>
              <a:lumOff val="60000"/>
            </a:schemeClr>
          </a:solidFill>
          <a:ln w="76200" cap="flat" algn="ctr">
            <a:solidFill>
              <a:schemeClr val="accent2">
                <a:lumMod val="50000"/>
              </a:schemeClr>
            </a:solidFill>
            <a:miter lim="800000"/>
            <a:headEnd/>
            <a:tailEnd/>
          </a:ln>
        </p:spPr>
        <p:txBody>
          <a:bodyPr vert="horz" wrap="square" lIns="91440" tIns="45720" rIns="91440" bIns="45720" numCol="1" anchor="t" anchorCtr="0" compatLnSpc="1">
            <a:prstTxWarp prst="textNoShape">
              <a:avLst/>
            </a:prstTxWarp>
          </a:bodyPr>
          <a:lstStyle/>
          <a:p>
            <a:pPr eaLnBrk="1" hangingPunct="1">
              <a:lnSpc>
                <a:spcPct val="85000"/>
              </a:lnSpc>
            </a:pPr>
            <a:r>
              <a:rPr lang="es-MX" sz="3600" b="1" i="1" dirty="0">
                <a:solidFill>
                  <a:srgbClr val="333399"/>
                </a:solidFill>
                <a:latin typeface="Arial" panose="020B0604020202020204" pitchFamily="34" charset="0"/>
                <a:ea typeface="+mj-ea"/>
                <a:cs typeface="Arial" panose="020B0604020202020204" pitchFamily="34" charset="0"/>
              </a:rPr>
              <a:t>Servicios de Internet N</a:t>
            </a:r>
            <a:r>
              <a:rPr lang="es-ES" sz="3600" b="1" i="1" dirty="0">
                <a:solidFill>
                  <a:srgbClr val="333399"/>
                </a:solidFill>
                <a:latin typeface="Arial" panose="020B0604020202020204" pitchFamily="34" charset="0"/>
                <a:ea typeface="+mj-ea"/>
                <a:cs typeface="Arial" panose="020B0604020202020204" pitchFamily="34" charset="0"/>
              </a:rPr>
              <a:t>º 1</a:t>
            </a:r>
            <a:endParaRPr lang="es-MX" sz="3600" b="1" i="1" dirty="0">
              <a:solidFill>
                <a:srgbClr val="333399"/>
              </a:solidFill>
              <a:latin typeface="Arial" panose="020B0604020202020204" pitchFamily="34" charset="0"/>
              <a:ea typeface="+mj-ea"/>
              <a:cs typeface="Arial" panose="020B0604020202020204" pitchFamily="34" charset="0"/>
            </a:endParaRPr>
          </a:p>
          <a:p>
            <a:pPr eaLnBrk="1" hangingPunct="1">
              <a:lnSpc>
                <a:spcPct val="85000"/>
              </a:lnSpc>
            </a:pPr>
            <a:r>
              <a:rPr lang="es-MX" sz="3600" b="1" i="1" dirty="0">
                <a:solidFill>
                  <a:srgbClr val="333399"/>
                </a:solidFill>
                <a:latin typeface="Arial" panose="020B0604020202020204" pitchFamily="34" charset="0"/>
                <a:ea typeface="+mj-ea"/>
                <a:cs typeface="Arial" panose="020B0604020202020204" pitchFamily="34" charset="0"/>
              </a:rPr>
              <a:t>Topología Interna CPD</a:t>
            </a:r>
          </a:p>
          <a:p>
            <a:pPr eaLnBrk="1" hangingPunct="1">
              <a:lnSpc>
                <a:spcPct val="85000"/>
              </a:lnSpc>
            </a:pPr>
            <a:r>
              <a:rPr lang="es-AR" sz="3600" b="1" i="1" dirty="0">
                <a:solidFill>
                  <a:srgbClr val="333399"/>
                </a:solidFill>
                <a:latin typeface="Arial" panose="020B0604020202020204" pitchFamily="34" charset="0"/>
                <a:ea typeface="+mj-ea"/>
                <a:cs typeface="Arial" panose="020B0604020202020204" pitchFamily="34" charset="0"/>
              </a:rPr>
              <a:t>2023</a:t>
            </a:r>
          </a:p>
        </p:txBody>
      </p:sp>
      <p:sp>
        <p:nvSpPr>
          <p:cNvPr id="7" name="Rectangle 3"/>
          <p:cNvSpPr>
            <a:spLocks noGrp="1" noChangeArrowheads="1"/>
          </p:cNvSpPr>
          <p:nvPr>
            <p:ph type="ctrTitle" idx="4294967295"/>
          </p:nvPr>
        </p:nvSpPr>
        <p:spPr>
          <a:xfrm>
            <a:off x="285750" y="188640"/>
            <a:ext cx="8496300" cy="2304207"/>
          </a:xfrm>
          <a:prstGeom prst="rect">
            <a:avLst/>
          </a:prstGeom>
          <a:solidFill>
            <a:schemeClr val="accent2">
              <a:lumMod val="40000"/>
              <a:lumOff val="60000"/>
            </a:schemeClr>
          </a:solidFill>
          <a:ln w="76200" cap="flat" algn="ctr">
            <a:solidFill>
              <a:schemeClr val="accent2">
                <a:lumMod val="50000"/>
              </a:schemeClr>
            </a:solidFill>
          </a:ln>
        </p:spPr>
        <p:txBody>
          <a:bodyPr anchor="t"/>
          <a:lstStyle/>
          <a:p>
            <a:pPr lvl="0" eaLnBrk="1" hangingPunct="1">
              <a:lnSpc>
                <a:spcPct val="85000"/>
              </a:lnSpc>
              <a:spcBef>
                <a:spcPct val="20000"/>
              </a:spcBef>
              <a:defRPr/>
            </a:pPr>
            <a:r>
              <a:rPr lang="es-AR" sz="4800" b="1" i="1" dirty="0">
                <a:solidFill>
                  <a:srgbClr val="333399"/>
                </a:solidFill>
                <a:latin typeface="Arial" panose="020B0604020202020204" pitchFamily="34" charset="0"/>
                <a:cs typeface="Arial" panose="020B0604020202020204" pitchFamily="34" charset="0"/>
              </a:rPr>
              <a:t>Tecnología de Redes 2634</a:t>
            </a:r>
            <a:br>
              <a:rPr lang="es-AR" sz="4800" b="1" i="1" dirty="0">
                <a:solidFill>
                  <a:srgbClr val="333399"/>
                </a:solidFill>
                <a:latin typeface="Arial" panose="020B0604020202020204" pitchFamily="34" charset="0"/>
                <a:cs typeface="Arial" panose="020B0604020202020204" pitchFamily="34" charset="0"/>
              </a:rPr>
            </a:br>
            <a:r>
              <a:rPr lang="es-AR" sz="4000" b="1" i="1" dirty="0">
                <a:solidFill>
                  <a:srgbClr val="333399"/>
                </a:solidFill>
                <a:latin typeface="Arial" panose="020B0604020202020204" pitchFamily="34" charset="0"/>
                <a:cs typeface="Arial" panose="020B0604020202020204" pitchFamily="34" charset="0"/>
              </a:rPr>
              <a:t>Introducción a las Comunicaciones 3007</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7696" y="5014391"/>
            <a:ext cx="3672408" cy="1400106"/>
          </a:xfrm>
          <a:prstGeom prst="rect">
            <a:avLst/>
          </a:prstGeom>
          <a:solidFill>
            <a:schemeClr val="accent2"/>
          </a:solidFill>
          <a:ln w="76200">
            <a:solidFill>
              <a:schemeClr val="accent2">
                <a:lumMod val="50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70658">
                                            <p:bg/>
                                          </p:spTgt>
                                        </p:tgtEl>
                                        <p:attrNameLst>
                                          <p:attrName>style.visibility</p:attrName>
                                        </p:attrNameLst>
                                      </p:cBhvr>
                                      <p:to>
                                        <p:strVal val="visible"/>
                                      </p:to>
                                    </p:set>
                                    <p:anim calcmode="lin" valueType="num">
                                      <p:cBhvr>
                                        <p:cTn id="13" dur="1000" fill="hold"/>
                                        <p:tgtEl>
                                          <p:spTgt spid="70658">
                                            <p:bg/>
                                          </p:spTgt>
                                        </p:tgtEl>
                                        <p:attrNameLst>
                                          <p:attrName>ppt_w</p:attrName>
                                        </p:attrNameLst>
                                      </p:cBhvr>
                                      <p:tavLst>
                                        <p:tav tm="0">
                                          <p:val>
                                            <p:fltVal val="0"/>
                                          </p:val>
                                        </p:tav>
                                        <p:tav tm="100000">
                                          <p:val>
                                            <p:strVal val="#ppt_w"/>
                                          </p:val>
                                        </p:tav>
                                      </p:tavLst>
                                    </p:anim>
                                    <p:anim calcmode="lin" valueType="num">
                                      <p:cBhvr>
                                        <p:cTn id="14" dur="1000" fill="hold"/>
                                        <p:tgtEl>
                                          <p:spTgt spid="70658">
                                            <p:bg/>
                                          </p:spTgt>
                                        </p:tgtEl>
                                        <p:attrNameLst>
                                          <p:attrName>ppt_h</p:attrName>
                                        </p:attrNameLst>
                                      </p:cBhvr>
                                      <p:tavLst>
                                        <p:tav tm="0">
                                          <p:val>
                                            <p:fltVal val="0"/>
                                          </p:val>
                                        </p:tav>
                                        <p:tav tm="100000">
                                          <p:val>
                                            <p:strVal val="#ppt_h"/>
                                          </p:val>
                                        </p:tav>
                                      </p:tavLst>
                                    </p:anim>
                                    <p:anim calcmode="lin" valueType="num">
                                      <p:cBhvr>
                                        <p:cTn id="15" dur="1000" fill="hold"/>
                                        <p:tgtEl>
                                          <p:spTgt spid="70658">
                                            <p:bg/>
                                          </p:spTgt>
                                        </p:tgtEl>
                                        <p:attrNameLst>
                                          <p:attrName>style.rotation</p:attrName>
                                        </p:attrNameLst>
                                      </p:cBhvr>
                                      <p:tavLst>
                                        <p:tav tm="0">
                                          <p:val>
                                            <p:fltVal val="90"/>
                                          </p:val>
                                        </p:tav>
                                        <p:tav tm="100000">
                                          <p:val>
                                            <p:fltVal val="0"/>
                                          </p:val>
                                        </p:tav>
                                      </p:tavLst>
                                    </p:anim>
                                    <p:animEffect transition="in" filter="fade">
                                      <p:cBhvr>
                                        <p:cTn id="16" dur="1000"/>
                                        <p:tgtEl>
                                          <p:spTgt spid="70658">
                                            <p:bg/>
                                          </p:spTgt>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70658">
                                            <p:txEl>
                                              <p:pRg st="0" end="0"/>
                                            </p:txEl>
                                          </p:spTgt>
                                        </p:tgtEl>
                                        <p:attrNameLst>
                                          <p:attrName>style.visibility</p:attrName>
                                        </p:attrNameLst>
                                      </p:cBhvr>
                                      <p:to>
                                        <p:strVal val="visible"/>
                                      </p:to>
                                    </p:set>
                                    <p:anim calcmode="lin" valueType="num">
                                      <p:cBhvr>
                                        <p:cTn id="19" dur="1000" fill="hold"/>
                                        <p:tgtEl>
                                          <p:spTgt spid="70658">
                                            <p:txEl>
                                              <p:pRg st="0" end="0"/>
                                            </p:txEl>
                                          </p:spTgt>
                                        </p:tgtEl>
                                        <p:attrNameLst>
                                          <p:attrName>ppt_w</p:attrName>
                                        </p:attrNameLst>
                                      </p:cBhvr>
                                      <p:tavLst>
                                        <p:tav tm="0">
                                          <p:val>
                                            <p:fltVal val="0"/>
                                          </p:val>
                                        </p:tav>
                                        <p:tav tm="100000">
                                          <p:val>
                                            <p:strVal val="#ppt_w"/>
                                          </p:val>
                                        </p:tav>
                                      </p:tavLst>
                                    </p:anim>
                                    <p:anim calcmode="lin" valueType="num">
                                      <p:cBhvr>
                                        <p:cTn id="20" dur="1000" fill="hold"/>
                                        <p:tgtEl>
                                          <p:spTgt spid="70658">
                                            <p:txEl>
                                              <p:pRg st="0" end="0"/>
                                            </p:txEl>
                                          </p:spTgt>
                                        </p:tgtEl>
                                        <p:attrNameLst>
                                          <p:attrName>ppt_h</p:attrName>
                                        </p:attrNameLst>
                                      </p:cBhvr>
                                      <p:tavLst>
                                        <p:tav tm="0">
                                          <p:val>
                                            <p:fltVal val="0"/>
                                          </p:val>
                                        </p:tav>
                                        <p:tav tm="100000">
                                          <p:val>
                                            <p:strVal val="#ppt_h"/>
                                          </p:val>
                                        </p:tav>
                                      </p:tavLst>
                                    </p:anim>
                                    <p:anim calcmode="lin" valueType="num">
                                      <p:cBhvr>
                                        <p:cTn id="21" dur="1000" fill="hold"/>
                                        <p:tgtEl>
                                          <p:spTgt spid="70658">
                                            <p:txEl>
                                              <p:pRg st="0" end="0"/>
                                            </p:txEl>
                                          </p:spTgt>
                                        </p:tgtEl>
                                        <p:attrNameLst>
                                          <p:attrName>style.rotation</p:attrName>
                                        </p:attrNameLst>
                                      </p:cBhvr>
                                      <p:tavLst>
                                        <p:tav tm="0">
                                          <p:val>
                                            <p:fltVal val="90"/>
                                          </p:val>
                                        </p:tav>
                                        <p:tav tm="100000">
                                          <p:val>
                                            <p:fltVal val="0"/>
                                          </p:val>
                                        </p:tav>
                                      </p:tavLst>
                                    </p:anim>
                                    <p:animEffect transition="in" filter="fade">
                                      <p:cBhvr>
                                        <p:cTn id="22" dur="1000"/>
                                        <p:tgtEl>
                                          <p:spTgt spid="70658">
                                            <p:txEl>
                                              <p:pRg st="0" end="0"/>
                                            </p:txEl>
                                          </p:spTgt>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70658">
                                            <p:txEl>
                                              <p:pRg st="1" end="1"/>
                                            </p:txEl>
                                          </p:spTgt>
                                        </p:tgtEl>
                                        <p:attrNameLst>
                                          <p:attrName>style.visibility</p:attrName>
                                        </p:attrNameLst>
                                      </p:cBhvr>
                                      <p:to>
                                        <p:strVal val="visible"/>
                                      </p:to>
                                    </p:set>
                                    <p:anim calcmode="lin" valueType="num">
                                      <p:cBhvr>
                                        <p:cTn id="25" dur="1000" fill="hold"/>
                                        <p:tgtEl>
                                          <p:spTgt spid="70658">
                                            <p:txEl>
                                              <p:pRg st="1" end="1"/>
                                            </p:txEl>
                                          </p:spTgt>
                                        </p:tgtEl>
                                        <p:attrNameLst>
                                          <p:attrName>ppt_w</p:attrName>
                                        </p:attrNameLst>
                                      </p:cBhvr>
                                      <p:tavLst>
                                        <p:tav tm="0">
                                          <p:val>
                                            <p:fltVal val="0"/>
                                          </p:val>
                                        </p:tav>
                                        <p:tav tm="100000">
                                          <p:val>
                                            <p:strVal val="#ppt_w"/>
                                          </p:val>
                                        </p:tav>
                                      </p:tavLst>
                                    </p:anim>
                                    <p:anim calcmode="lin" valueType="num">
                                      <p:cBhvr>
                                        <p:cTn id="26" dur="1000" fill="hold"/>
                                        <p:tgtEl>
                                          <p:spTgt spid="70658">
                                            <p:txEl>
                                              <p:pRg st="1" end="1"/>
                                            </p:txEl>
                                          </p:spTgt>
                                        </p:tgtEl>
                                        <p:attrNameLst>
                                          <p:attrName>ppt_h</p:attrName>
                                        </p:attrNameLst>
                                      </p:cBhvr>
                                      <p:tavLst>
                                        <p:tav tm="0">
                                          <p:val>
                                            <p:fltVal val="0"/>
                                          </p:val>
                                        </p:tav>
                                        <p:tav tm="100000">
                                          <p:val>
                                            <p:strVal val="#ppt_h"/>
                                          </p:val>
                                        </p:tav>
                                      </p:tavLst>
                                    </p:anim>
                                    <p:anim calcmode="lin" valueType="num">
                                      <p:cBhvr>
                                        <p:cTn id="27" dur="1000" fill="hold"/>
                                        <p:tgtEl>
                                          <p:spTgt spid="70658">
                                            <p:txEl>
                                              <p:pRg st="1" end="1"/>
                                            </p:txEl>
                                          </p:spTgt>
                                        </p:tgtEl>
                                        <p:attrNameLst>
                                          <p:attrName>style.rotation</p:attrName>
                                        </p:attrNameLst>
                                      </p:cBhvr>
                                      <p:tavLst>
                                        <p:tav tm="0">
                                          <p:val>
                                            <p:fltVal val="90"/>
                                          </p:val>
                                        </p:tav>
                                        <p:tav tm="100000">
                                          <p:val>
                                            <p:fltVal val="0"/>
                                          </p:val>
                                        </p:tav>
                                      </p:tavLst>
                                    </p:anim>
                                    <p:animEffect transition="in" filter="fade">
                                      <p:cBhvr>
                                        <p:cTn id="28" dur="1000"/>
                                        <p:tgtEl>
                                          <p:spTgt spid="70658">
                                            <p:txEl>
                                              <p:pRg st="1" end="1"/>
                                            </p:txEl>
                                          </p:spTgt>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70658">
                                            <p:txEl>
                                              <p:pRg st="2" end="2"/>
                                            </p:txEl>
                                          </p:spTgt>
                                        </p:tgtEl>
                                        <p:attrNameLst>
                                          <p:attrName>style.visibility</p:attrName>
                                        </p:attrNameLst>
                                      </p:cBhvr>
                                      <p:to>
                                        <p:strVal val="visible"/>
                                      </p:to>
                                    </p:set>
                                    <p:anim calcmode="lin" valueType="num">
                                      <p:cBhvr>
                                        <p:cTn id="31" dur="1000" fill="hold"/>
                                        <p:tgtEl>
                                          <p:spTgt spid="70658">
                                            <p:txEl>
                                              <p:pRg st="2" end="2"/>
                                            </p:txEl>
                                          </p:spTgt>
                                        </p:tgtEl>
                                        <p:attrNameLst>
                                          <p:attrName>ppt_w</p:attrName>
                                        </p:attrNameLst>
                                      </p:cBhvr>
                                      <p:tavLst>
                                        <p:tav tm="0">
                                          <p:val>
                                            <p:fltVal val="0"/>
                                          </p:val>
                                        </p:tav>
                                        <p:tav tm="100000">
                                          <p:val>
                                            <p:strVal val="#ppt_w"/>
                                          </p:val>
                                        </p:tav>
                                      </p:tavLst>
                                    </p:anim>
                                    <p:anim calcmode="lin" valueType="num">
                                      <p:cBhvr>
                                        <p:cTn id="32" dur="1000" fill="hold"/>
                                        <p:tgtEl>
                                          <p:spTgt spid="70658">
                                            <p:txEl>
                                              <p:pRg st="2" end="2"/>
                                            </p:txEl>
                                          </p:spTgt>
                                        </p:tgtEl>
                                        <p:attrNameLst>
                                          <p:attrName>ppt_h</p:attrName>
                                        </p:attrNameLst>
                                      </p:cBhvr>
                                      <p:tavLst>
                                        <p:tav tm="0">
                                          <p:val>
                                            <p:fltVal val="0"/>
                                          </p:val>
                                        </p:tav>
                                        <p:tav tm="100000">
                                          <p:val>
                                            <p:strVal val="#ppt_h"/>
                                          </p:val>
                                        </p:tav>
                                      </p:tavLst>
                                    </p:anim>
                                    <p:anim calcmode="lin" valueType="num">
                                      <p:cBhvr>
                                        <p:cTn id="33" dur="1000" fill="hold"/>
                                        <p:tgtEl>
                                          <p:spTgt spid="70658">
                                            <p:txEl>
                                              <p:pRg st="2" end="2"/>
                                            </p:txEl>
                                          </p:spTgt>
                                        </p:tgtEl>
                                        <p:attrNameLst>
                                          <p:attrName>style.rotation</p:attrName>
                                        </p:attrNameLst>
                                      </p:cBhvr>
                                      <p:tavLst>
                                        <p:tav tm="0">
                                          <p:val>
                                            <p:fltVal val="90"/>
                                          </p:val>
                                        </p:tav>
                                        <p:tav tm="100000">
                                          <p:val>
                                            <p:fltVal val="0"/>
                                          </p:val>
                                        </p:tav>
                                      </p:tavLst>
                                    </p:anim>
                                    <p:animEffect transition="in" filter="fade">
                                      <p:cBhvr>
                                        <p:cTn id="34" dur="1000"/>
                                        <p:tgtEl>
                                          <p:spTgt spid="70658">
                                            <p:txEl>
                                              <p:pRg st="2" end="2"/>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p:cTn id="37" dur="1000" fill="hold"/>
                                        <p:tgtEl>
                                          <p:spTgt spid="4"/>
                                        </p:tgtEl>
                                        <p:attrNameLst>
                                          <p:attrName>ppt_w</p:attrName>
                                        </p:attrNameLst>
                                      </p:cBhvr>
                                      <p:tavLst>
                                        <p:tav tm="0">
                                          <p:val>
                                            <p:fltVal val="0"/>
                                          </p:val>
                                        </p:tav>
                                        <p:tav tm="100000">
                                          <p:val>
                                            <p:strVal val="#ppt_w"/>
                                          </p:val>
                                        </p:tav>
                                      </p:tavLst>
                                    </p:anim>
                                    <p:anim calcmode="lin" valueType="num">
                                      <p:cBhvr>
                                        <p:cTn id="38" dur="1000" fill="hold"/>
                                        <p:tgtEl>
                                          <p:spTgt spid="4"/>
                                        </p:tgtEl>
                                        <p:attrNameLst>
                                          <p:attrName>ppt_h</p:attrName>
                                        </p:attrNameLst>
                                      </p:cBhvr>
                                      <p:tavLst>
                                        <p:tav tm="0">
                                          <p:val>
                                            <p:fltVal val="0"/>
                                          </p:val>
                                        </p:tav>
                                        <p:tav tm="100000">
                                          <p:val>
                                            <p:strVal val="#ppt_h"/>
                                          </p:val>
                                        </p:tav>
                                      </p:tavLst>
                                    </p:anim>
                                    <p:anim calcmode="lin" valueType="num">
                                      <p:cBhvr>
                                        <p:cTn id="39" dur="1000" fill="hold"/>
                                        <p:tgtEl>
                                          <p:spTgt spid="4"/>
                                        </p:tgtEl>
                                        <p:attrNameLst>
                                          <p:attrName>style.rotation</p:attrName>
                                        </p:attrNameLst>
                                      </p:cBhvr>
                                      <p:tavLst>
                                        <p:tav tm="0">
                                          <p:val>
                                            <p:fltVal val="90"/>
                                          </p:val>
                                        </p:tav>
                                        <p:tav tm="100000">
                                          <p:val>
                                            <p:fltVal val="0"/>
                                          </p:val>
                                        </p:tav>
                                      </p:tavLst>
                                    </p:anim>
                                    <p:animEffect transition="in" filter="fade">
                                      <p:cBhvr>
                                        <p:cTn id="4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uiExpand="1" build="p" animBg="1"/>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7E8A2F8D-F901-48C7-9E46-5A26D7FDE57D}" type="datetime1">
              <a:rPr lang="es-ES"/>
              <a:pPr>
                <a:defRPr/>
              </a:pPr>
              <a:t>26/03/2023</a:t>
            </a:fld>
            <a:endParaRPr lang="en-US"/>
          </a:p>
        </p:txBody>
      </p:sp>
      <p:sp>
        <p:nvSpPr>
          <p:cNvPr id="7" name="5 Marcador de número de diapositiva"/>
          <p:cNvSpPr>
            <a:spLocks noGrp="1"/>
          </p:cNvSpPr>
          <p:nvPr>
            <p:ph type="sldNum" sz="quarter" idx="12"/>
          </p:nvPr>
        </p:nvSpPr>
        <p:spPr/>
        <p:txBody>
          <a:bodyPr/>
          <a:lstStyle/>
          <a:p>
            <a:pPr>
              <a:defRPr/>
            </a:pPr>
            <a:fld id="{535C2C46-C38A-455A-8425-EAB96BF134C5}" type="slidenum">
              <a:rPr lang="en-US"/>
              <a:pPr>
                <a:defRPr/>
              </a:pPr>
              <a:t>10</a:t>
            </a:fld>
            <a:endParaRPr lang="en-US"/>
          </a:p>
        </p:txBody>
      </p:sp>
      <p:sp>
        <p:nvSpPr>
          <p:cNvPr id="432130" name="Rectangle 2" descr="Papel seda azul"/>
          <p:cNvSpPr>
            <a:spLocks noGrp="1" noChangeArrowheads="1"/>
          </p:cNvSpPr>
          <p:nvPr>
            <p:ph type="title"/>
          </p:nvPr>
        </p:nvSpPr>
        <p:spPr>
          <a:xfrm>
            <a:off x="609600" y="228600"/>
            <a:ext cx="7772400" cy="1143000"/>
          </a:xfrm>
          <a:solidFill>
            <a:schemeClr val="accent2">
              <a:lumMod val="40000"/>
              <a:lumOff val="60000"/>
            </a:schemeClr>
          </a:solidFill>
          <a:ln w="76200" cap="flat">
            <a:solidFill>
              <a:srgbClr val="0000FF"/>
            </a:solidFill>
          </a:ln>
        </p:spPr>
        <p:txBody>
          <a:bodyPr/>
          <a:lstStyle/>
          <a:p>
            <a:pPr>
              <a:defRPr/>
            </a:pPr>
            <a:r>
              <a:rPr lang="es-ES_tradnl" sz="4000" b="1" i="1" dirty="0">
                <a:solidFill>
                  <a:schemeClr val="accent2">
                    <a:lumMod val="75000"/>
                  </a:schemeClr>
                </a:solidFill>
                <a:effectLst>
                  <a:outerShdw blurRad="38100" dist="38100" dir="2700000" algn="tl">
                    <a:srgbClr val="000000"/>
                  </a:outerShdw>
                </a:effectLst>
                <a:latin typeface="Arial" charset="0"/>
              </a:rPr>
              <a:t>Servicios de Internet</a:t>
            </a:r>
          </a:p>
        </p:txBody>
      </p:sp>
      <p:sp>
        <p:nvSpPr>
          <p:cNvPr id="432131" name="Rectangle 3" descr="Papel bouquet"/>
          <p:cNvSpPr>
            <a:spLocks noGrp="1" noChangeArrowheads="1"/>
          </p:cNvSpPr>
          <p:nvPr>
            <p:ph type="body" idx="1"/>
          </p:nvPr>
        </p:nvSpPr>
        <p:spPr>
          <a:xfrm>
            <a:off x="1981200" y="1524000"/>
            <a:ext cx="5486400" cy="1219200"/>
          </a:xfrm>
          <a:solidFill>
            <a:schemeClr val="accent2">
              <a:lumMod val="40000"/>
              <a:lumOff val="60000"/>
            </a:schemeClr>
          </a:solidFill>
          <a:ln w="76200" cap="flat">
            <a:solidFill>
              <a:srgbClr val="000080"/>
            </a:solidFill>
          </a:ln>
        </p:spPr>
        <p:txBody>
          <a:bodyPr/>
          <a:lstStyle/>
          <a:p>
            <a:pPr>
              <a:lnSpc>
                <a:spcPct val="90000"/>
              </a:lnSpc>
              <a:defRPr/>
            </a:pPr>
            <a:r>
              <a:rPr lang="es-ES_tradnl" i="1" dirty="0">
                <a:solidFill>
                  <a:srgbClr val="000099"/>
                </a:solidFill>
                <a:effectLst>
                  <a:outerShdw blurRad="38100" dist="38100" dir="2700000" algn="tl">
                    <a:srgbClr val="000000"/>
                  </a:outerShdw>
                </a:effectLst>
                <a:latin typeface="Arial" charset="0"/>
              </a:rPr>
              <a:t> WWW   Web Internet</a:t>
            </a:r>
          </a:p>
          <a:p>
            <a:pPr>
              <a:lnSpc>
                <a:spcPct val="90000"/>
              </a:lnSpc>
              <a:defRPr/>
            </a:pPr>
            <a:r>
              <a:rPr lang="es-ES_tradnl" i="1" dirty="0">
                <a:solidFill>
                  <a:srgbClr val="000099"/>
                </a:solidFill>
                <a:effectLst>
                  <a:outerShdw blurRad="38100" dist="38100" dir="2700000" algn="tl">
                    <a:srgbClr val="000000"/>
                  </a:outerShdw>
                </a:effectLst>
                <a:latin typeface="Arial" charset="0"/>
              </a:rPr>
              <a:t>WWW2  Web Internet 2</a:t>
            </a:r>
          </a:p>
        </p:txBody>
      </p:sp>
      <p:pic>
        <p:nvPicPr>
          <p:cNvPr id="6150" name="Picture 4" descr="dibujo"/>
          <p:cNvPicPr>
            <a:picLocks noChangeAspect="1" noChangeArrowheads="1"/>
          </p:cNvPicPr>
          <p:nvPr/>
        </p:nvPicPr>
        <p:blipFill>
          <a:blip r:embed="rId2" cstate="print"/>
          <a:srcRect/>
          <a:stretch>
            <a:fillRect/>
          </a:stretch>
        </p:blipFill>
        <p:spPr bwMode="auto">
          <a:xfrm>
            <a:off x="762000" y="2895600"/>
            <a:ext cx="7620000" cy="3790950"/>
          </a:xfrm>
          <a:prstGeom prst="rect">
            <a:avLst/>
          </a:prstGeom>
          <a:noFill/>
          <a:ln w="76200">
            <a:solidFill>
              <a:schemeClr val="accent2">
                <a:lumMod val="50000"/>
              </a:schemeClr>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21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32131">
                                            <p:bg/>
                                          </p:spTgt>
                                        </p:tgtEl>
                                        <p:attrNameLst>
                                          <p:attrName>style.visibility</p:attrName>
                                        </p:attrNameLst>
                                      </p:cBhvr>
                                      <p:to>
                                        <p:strVal val="visible"/>
                                      </p:to>
                                    </p:set>
                                    <p:anim calcmode="lin" valueType="num">
                                      <p:cBhvr additive="base">
                                        <p:cTn id="11" dur="500" fill="hold"/>
                                        <p:tgtEl>
                                          <p:spTgt spid="432131">
                                            <p:bg/>
                                          </p:spTgt>
                                        </p:tgtEl>
                                        <p:attrNameLst>
                                          <p:attrName>ppt_x</p:attrName>
                                        </p:attrNameLst>
                                      </p:cBhvr>
                                      <p:tavLst>
                                        <p:tav tm="0">
                                          <p:val>
                                            <p:strVal val="#ppt_x"/>
                                          </p:val>
                                        </p:tav>
                                        <p:tav tm="100000">
                                          <p:val>
                                            <p:strVal val="#ppt_x"/>
                                          </p:val>
                                        </p:tav>
                                      </p:tavLst>
                                    </p:anim>
                                    <p:anim calcmode="lin" valueType="num">
                                      <p:cBhvr additive="base">
                                        <p:cTn id="12" dur="500" fill="hold"/>
                                        <p:tgtEl>
                                          <p:spTgt spid="432131">
                                            <p:bg/>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32131">
                                            <p:txEl>
                                              <p:pRg st="0" end="0"/>
                                            </p:txEl>
                                          </p:spTgt>
                                        </p:tgtEl>
                                        <p:attrNameLst>
                                          <p:attrName>style.visibility</p:attrName>
                                        </p:attrNameLst>
                                      </p:cBhvr>
                                      <p:to>
                                        <p:strVal val="visible"/>
                                      </p:to>
                                    </p:set>
                                    <p:anim calcmode="lin" valueType="num">
                                      <p:cBhvr additive="base">
                                        <p:cTn id="17" dur="500" fill="hold"/>
                                        <p:tgtEl>
                                          <p:spTgt spid="432131">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321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32131">
                                            <p:txEl>
                                              <p:pRg st="1" end="1"/>
                                            </p:txEl>
                                          </p:spTgt>
                                        </p:tgtEl>
                                        <p:attrNameLst>
                                          <p:attrName>style.visibility</p:attrName>
                                        </p:attrNameLst>
                                      </p:cBhvr>
                                      <p:to>
                                        <p:strVal val="visible"/>
                                      </p:to>
                                    </p:set>
                                    <p:anim calcmode="lin" valueType="num">
                                      <p:cBhvr additive="base">
                                        <p:cTn id="23" dur="500" fill="hold"/>
                                        <p:tgtEl>
                                          <p:spTgt spid="432131">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321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nodeType="clickEffect">
                                  <p:stCondLst>
                                    <p:cond delay="0"/>
                                  </p:stCondLst>
                                  <p:childTnLst>
                                    <p:set>
                                      <p:cBhvr>
                                        <p:cTn id="28" dur="1" fill="hold">
                                          <p:stCondLst>
                                            <p:cond delay="0"/>
                                          </p:stCondLst>
                                        </p:cTn>
                                        <p:tgtEl>
                                          <p:spTgt spid="6150"/>
                                        </p:tgtEl>
                                        <p:attrNameLst>
                                          <p:attrName>style.visibility</p:attrName>
                                        </p:attrNameLst>
                                      </p:cBhvr>
                                      <p:to>
                                        <p:strVal val="visible"/>
                                      </p:to>
                                    </p:set>
                                    <p:animEffect transition="in" filter="wipe(down)">
                                      <p:cBhvr>
                                        <p:cTn id="29" dur="580">
                                          <p:stCondLst>
                                            <p:cond delay="0"/>
                                          </p:stCondLst>
                                        </p:cTn>
                                        <p:tgtEl>
                                          <p:spTgt spid="6150"/>
                                        </p:tgtEl>
                                      </p:cBhvr>
                                    </p:animEffect>
                                    <p:anim calcmode="lin" valueType="num">
                                      <p:cBhvr>
                                        <p:cTn id="30" dur="1822" tmFilter="0,0; 0.14,0.36; 0.43,0.73; 0.71,0.91; 1.0,1.0">
                                          <p:stCondLst>
                                            <p:cond delay="0"/>
                                          </p:stCondLst>
                                        </p:cTn>
                                        <p:tgtEl>
                                          <p:spTgt spid="6150"/>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6150"/>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6150"/>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6150"/>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6150"/>
                                        </p:tgtEl>
                                        <p:attrNameLst>
                                          <p:attrName>ppt_y</p:attrName>
                                        </p:attrNameLst>
                                      </p:cBhvr>
                                      <p:tavLst>
                                        <p:tav tm="0" fmla="#ppt_y-sin(pi*$)/81">
                                          <p:val>
                                            <p:fltVal val="0"/>
                                          </p:val>
                                        </p:tav>
                                        <p:tav tm="100000">
                                          <p:val>
                                            <p:fltVal val="1"/>
                                          </p:val>
                                        </p:tav>
                                      </p:tavLst>
                                    </p:anim>
                                    <p:animScale>
                                      <p:cBhvr>
                                        <p:cTn id="35" dur="26">
                                          <p:stCondLst>
                                            <p:cond delay="650"/>
                                          </p:stCondLst>
                                        </p:cTn>
                                        <p:tgtEl>
                                          <p:spTgt spid="6150"/>
                                        </p:tgtEl>
                                      </p:cBhvr>
                                      <p:to x="100000" y="60000"/>
                                    </p:animScale>
                                    <p:animScale>
                                      <p:cBhvr>
                                        <p:cTn id="36" dur="166" decel="50000">
                                          <p:stCondLst>
                                            <p:cond delay="676"/>
                                          </p:stCondLst>
                                        </p:cTn>
                                        <p:tgtEl>
                                          <p:spTgt spid="6150"/>
                                        </p:tgtEl>
                                      </p:cBhvr>
                                      <p:to x="100000" y="100000"/>
                                    </p:animScale>
                                    <p:animScale>
                                      <p:cBhvr>
                                        <p:cTn id="37" dur="26">
                                          <p:stCondLst>
                                            <p:cond delay="1312"/>
                                          </p:stCondLst>
                                        </p:cTn>
                                        <p:tgtEl>
                                          <p:spTgt spid="6150"/>
                                        </p:tgtEl>
                                      </p:cBhvr>
                                      <p:to x="100000" y="80000"/>
                                    </p:animScale>
                                    <p:animScale>
                                      <p:cBhvr>
                                        <p:cTn id="38" dur="166" decel="50000">
                                          <p:stCondLst>
                                            <p:cond delay="1338"/>
                                          </p:stCondLst>
                                        </p:cTn>
                                        <p:tgtEl>
                                          <p:spTgt spid="6150"/>
                                        </p:tgtEl>
                                      </p:cBhvr>
                                      <p:to x="100000" y="100000"/>
                                    </p:animScale>
                                    <p:animScale>
                                      <p:cBhvr>
                                        <p:cTn id="39" dur="26">
                                          <p:stCondLst>
                                            <p:cond delay="1642"/>
                                          </p:stCondLst>
                                        </p:cTn>
                                        <p:tgtEl>
                                          <p:spTgt spid="6150"/>
                                        </p:tgtEl>
                                      </p:cBhvr>
                                      <p:to x="100000" y="90000"/>
                                    </p:animScale>
                                    <p:animScale>
                                      <p:cBhvr>
                                        <p:cTn id="40" dur="166" decel="50000">
                                          <p:stCondLst>
                                            <p:cond delay="1668"/>
                                          </p:stCondLst>
                                        </p:cTn>
                                        <p:tgtEl>
                                          <p:spTgt spid="6150"/>
                                        </p:tgtEl>
                                      </p:cBhvr>
                                      <p:to x="100000" y="100000"/>
                                    </p:animScale>
                                    <p:animScale>
                                      <p:cBhvr>
                                        <p:cTn id="41" dur="26">
                                          <p:stCondLst>
                                            <p:cond delay="1808"/>
                                          </p:stCondLst>
                                        </p:cTn>
                                        <p:tgtEl>
                                          <p:spTgt spid="6150"/>
                                        </p:tgtEl>
                                      </p:cBhvr>
                                      <p:to x="100000" y="95000"/>
                                    </p:animScale>
                                    <p:animScale>
                                      <p:cBhvr>
                                        <p:cTn id="42" dur="166" decel="50000">
                                          <p:stCondLst>
                                            <p:cond delay="1834"/>
                                          </p:stCondLst>
                                        </p:cTn>
                                        <p:tgtEl>
                                          <p:spTgt spid="61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0" grpId="0" animBg="1"/>
      <p:bldP spid="432131"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7" name="Rectangle 3"/>
          <p:cNvSpPr>
            <a:spLocks noGrp="1" noChangeArrowheads="1"/>
          </p:cNvSpPr>
          <p:nvPr>
            <p:ph type="title" idx="4294967295"/>
          </p:nvPr>
        </p:nvSpPr>
        <p:spPr>
          <a:xfrm>
            <a:off x="683567" y="257992"/>
            <a:ext cx="8221067" cy="1628800"/>
          </a:xfrm>
          <a:solidFill>
            <a:schemeClr val="accent2">
              <a:lumMod val="40000"/>
              <a:lumOff val="6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4000" b="1" i="1" dirty="0">
                <a:solidFill>
                  <a:schemeClr val="accent2">
                    <a:lumMod val="75000"/>
                  </a:schemeClr>
                </a:solidFill>
                <a:effectLst>
                  <a:outerShdw blurRad="38100" dist="38100" dir="2700000" algn="tl">
                    <a:srgbClr val="000000"/>
                  </a:outerShdw>
                </a:effectLst>
                <a:latin typeface="Arial" charset="0"/>
              </a:rPr>
              <a:t>DNS – Sistema de Nombres de Dominio  </a:t>
            </a:r>
            <a:endParaRPr lang="es-ES" sz="4000" b="1" i="1" dirty="0">
              <a:solidFill>
                <a:schemeClr val="accent2">
                  <a:lumMod val="75000"/>
                </a:schemeClr>
              </a:solidFill>
              <a:effectLst>
                <a:outerShdw blurRad="38100" dist="38100" dir="2700000" algn="tl">
                  <a:srgbClr val="000000"/>
                </a:outerShdw>
              </a:effectLst>
              <a:latin typeface="Arial" charset="0"/>
            </a:endParaRPr>
          </a:p>
        </p:txBody>
      </p:sp>
      <p:pic>
        <p:nvPicPr>
          <p:cNvPr id="6" name="Picture 2" descr="http://t0.gstatic.com/images?q=tbn:ANd9GcRAruPxrI1EtHUoJvHJEMldYzanNw6feeeiRWew47--H6pUCaCQ"/>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5945" y="2193230"/>
            <a:ext cx="2390775" cy="1914525"/>
          </a:xfrm>
          <a:prstGeom prst="rect">
            <a:avLst/>
          </a:prstGeom>
          <a:solidFill>
            <a:schemeClr val="accent2"/>
          </a:solidFill>
          <a:ln w="76200" algn="ctr">
            <a:solidFill>
              <a:schemeClr val="accent2">
                <a:lumMod val="50000"/>
              </a:schemeClr>
            </a:solidFill>
            <a:miter lim="800000"/>
            <a:headEnd/>
            <a:tailEnd/>
          </a:ln>
          <a:effectLst/>
        </p:spPr>
      </p:pic>
      <p:pic>
        <p:nvPicPr>
          <p:cNvPr id="7" name="6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568" y="4653136"/>
            <a:ext cx="2638425" cy="1733550"/>
          </a:xfrm>
          <a:prstGeom prst="rect">
            <a:avLst/>
          </a:prstGeom>
          <a:solidFill>
            <a:schemeClr val="accent2"/>
          </a:solidFill>
          <a:ln w="76200" algn="ctr">
            <a:solidFill>
              <a:schemeClr val="accent2">
                <a:lumMod val="50000"/>
              </a:schemeClr>
            </a:solidFill>
            <a:miter lim="800000"/>
            <a:headEnd/>
            <a:tailEnd/>
          </a:ln>
          <a:effectLst/>
        </p:spPr>
      </p:pic>
      <p:pic>
        <p:nvPicPr>
          <p:cNvPr id="8" name="3 Marcador de contenido"/>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3635896" y="2135121"/>
            <a:ext cx="5268739" cy="3603079"/>
          </a:xfrm>
          <a:prstGeom prst="rect">
            <a:avLst/>
          </a:prstGeom>
          <a:solidFill>
            <a:schemeClr val="accent2"/>
          </a:solidFill>
          <a:ln w="76200" algn="ctr">
            <a:solidFill>
              <a:schemeClr val="accent2">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Flecha abajo"/>
          <p:cNvSpPr/>
          <p:nvPr/>
        </p:nvSpPr>
        <p:spPr bwMode="auto">
          <a:xfrm rot="19736353">
            <a:off x="400839" y="3371688"/>
            <a:ext cx="944051" cy="1129946"/>
          </a:xfrm>
          <a:prstGeom prst="downArrow">
            <a:avLst/>
          </a:prstGeom>
          <a:solidFill>
            <a:schemeClr val="accent2"/>
          </a:solidFill>
          <a:ln w="9525" cap="flat" cmpd="sng" algn="ctr">
            <a:solidFill>
              <a:schemeClr val="accent2">
                <a:lumMod val="5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s-AR" sz="2400" b="0" i="0" u="none" strike="noStrike" cap="none" normalizeH="0" baseline="0">
              <a:ln>
                <a:noFill/>
              </a:ln>
              <a:solidFill>
                <a:schemeClr val="tx1"/>
              </a:solidFill>
              <a:effectLst/>
              <a:latin typeface="Arial Narrow" pitchFamily="34" charset="0"/>
            </a:endParaRPr>
          </a:p>
        </p:txBody>
      </p:sp>
    </p:spTree>
    <p:extLst>
      <p:ext uri="{BB962C8B-B14F-4D97-AF65-F5344CB8AC3E}">
        <p14:creationId xmlns:p14="http://schemas.microsoft.com/office/powerpoint/2010/main" val="4282196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23587"/>
                                        </p:tgtEl>
                                        <p:attrNameLst>
                                          <p:attrName>style.visibility</p:attrName>
                                        </p:attrNameLst>
                                      </p:cBhvr>
                                      <p:to>
                                        <p:strVal val="visible"/>
                                      </p:to>
                                    </p:set>
                                    <p:anim calcmode="lin" valueType="num">
                                      <p:cBhvr>
                                        <p:cTn id="7" dur="1000" fill="hold"/>
                                        <p:tgtEl>
                                          <p:spTgt spid="323587"/>
                                        </p:tgtEl>
                                        <p:attrNameLst>
                                          <p:attrName>ppt_w</p:attrName>
                                        </p:attrNameLst>
                                      </p:cBhvr>
                                      <p:tavLst>
                                        <p:tav tm="0">
                                          <p:val>
                                            <p:strVal val="#ppt_w*0.70"/>
                                          </p:val>
                                        </p:tav>
                                        <p:tav tm="100000">
                                          <p:val>
                                            <p:strVal val="#ppt_w"/>
                                          </p:val>
                                        </p:tav>
                                      </p:tavLst>
                                    </p:anim>
                                    <p:anim calcmode="lin" valueType="num">
                                      <p:cBhvr>
                                        <p:cTn id="8" dur="1000" fill="hold"/>
                                        <p:tgtEl>
                                          <p:spTgt spid="323587"/>
                                        </p:tgtEl>
                                        <p:attrNameLst>
                                          <p:attrName>ppt_h</p:attrName>
                                        </p:attrNameLst>
                                      </p:cBhvr>
                                      <p:tavLst>
                                        <p:tav tm="0">
                                          <p:val>
                                            <p:strVal val="#ppt_h"/>
                                          </p:val>
                                        </p:tav>
                                        <p:tav tm="100000">
                                          <p:val>
                                            <p:strVal val="#ppt_h"/>
                                          </p:val>
                                        </p:tav>
                                      </p:tavLst>
                                    </p:anim>
                                    <p:animEffect transition="in" filter="fade">
                                      <p:cBhvr>
                                        <p:cTn id="9" dur="1000"/>
                                        <p:tgtEl>
                                          <p:spTgt spid="323587"/>
                                        </p:tgtEl>
                                      </p:cBhvr>
                                    </p:animEffect>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diamond(in)">
                                      <p:cBhvr>
                                        <p:cTn id="14" dur="20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ntr" presetSubtype="1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0" fill="hold"/>
                                        <p:tgtEl>
                                          <p:spTgt spid="7"/>
                                        </p:tgtEl>
                                        <p:attrNameLst>
                                          <p:attrName>ppt_w</p:attrName>
                                        </p:attrNameLst>
                                      </p:cBhvr>
                                      <p:tavLst>
                                        <p:tav tm="0" fmla="#ppt_w*sin(2.5*pi*$)">
                                          <p:val>
                                            <p:fltVal val="0"/>
                                          </p:val>
                                        </p:tav>
                                        <p:tav tm="100000">
                                          <p:val>
                                            <p:fltVal val="1"/>
                                          </p:val>
                                        </p:tav>
                                      </p:tavLst>
                                    </p:anim>
                                    <p:anim calcmode="lin" valueType="num">
                                      <p:cBhvr>
                                        <p:cTn id="20" dur="5000" fill="hold"/>
                                        <p:tgtEl>
                                          <p:spTgt spid="7"/>
                                        </p:tgtEl>
                                        <p:attrNameLst>
                                          <p:attrName>ppt_h</p:attrName>
                                        </p:attrNameLst>
                                      </p:cBhvr>
                                      <p:tavLst>
                                        <p:tav tm="0">
                                          <p:val>
                                            <p:strVal val="#ppt_h"/>
                                          </p:val>
                                        </p:tav>
                                        <p:tav tm="100000">
                                          <p:val>
                                            <p:strVal val="#ppt_h"/>
                                          </p:val>
                                        </p:tav>
                                      </p:tavLst>
                                    </p:anim>
                                  </p:childTnLst>
                                </p:cTn>
                              </p:par>
                              <p:par>
                                <p:cTn id="21" presetID="18" presetClass="entr" presetSubtype="12"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trips(downLeft)">
                                      <p:cBhvr>
                                        <p:cTn id="23" dur="500"/>
                                        <p:tgtEl>
                                          <p:spTgt spid="8"/>
                                        </p:tgtEl>
                                      </p:cBhvr>
                                    </p:animEffect>
                                  </p:childTnLst>
                                </p:cTn>
                              </p:par>
                              <p:par>
                                <p:cTn id="24" presetID="48" presetClass="entr" presetSubtype="0" accel="5000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1000" fill="hold"/>
                                        <p:tgtEl>
                                          <p:spTgt spid="5"/>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7" dur="1000" fill="hold"/>
                                        <p:tgtEl>
                                          <p:spTgt spid="5"/>
                                        </p:tgtEl>
                                        <p:attrNameLst>
                                          <p:attrName>ppt_x</p:attrName>
                                        </p:attrNameLst>
                                      </p:cBhvr>
                                      <p:tavLst>
                                        <p:tav tm="0">
                                          <p:val>
                                            <p:fltVal val="-1"/>
                                          </p:val>
                                        </p:tav>
                                        <p:tav tm="50000">
                                          <p:val>
                                            <p:fltVal val="0.95"/>
                                          </p:val>
                                        </p:tav>
                                        <p:tav tm="100000">
                                          <p:val>
                                            <p:strVal val="#ppt_x"/>
                                          </p:val>
                                        </p:tav>
                                      </p:tavLst>
                                    </p:anim>
                                    <p:anim calcmode="lin" valueType="num">
                                      <p:cBhvr>
                                        <p:cTn id="28" dur="1000" fill="hold"/>
                                        <p:tgtEl>
                                          <p:spTgt spid="5"/>
                                        </p:tgtEl>
                                        <p:attrNameLst>
                                          <p:attrName>ppt_y</p:attrName>
                                        </p:attrNameLst>
                                      </p:cBhvr>
                                      <p:tavLst>
                                        <p:tav tm="0">
                                          <p:val>
                                            <p:strVal val="#ppt_y"/>
                                          </p:val>
                                        </p:tav>
                                        <p:tav tm="100000">
                                          <p:val>
                                            <p:strVal val="#ppt_y"/>
                                          </p:val>
                                        </p:tav>
                                      </p:tavLst>
                                    </p:anim>
                                    <p:animEffect transition="in" filter="fade">
                                      <p:cBhvr>
                                        <p:cTn id="2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45F95EA6-BED7-4B75-BB15-0AE56B395B40}"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2FC5F66F-B80C-4196-A9F9-2602C373350E}" type="slidenum">
              <a:rPr lang="en-US"/>
              <a:pPr>
                <a:defRPr/>
              </a:pPr>
              <a:t>12</a:t>
            </a:fld>
            <a:endParaRPr lang="en-US"/>
          </a:p>
        </p:txBody>
      </p:sp>
      <p:sp>
        <p:nvSpPr>
          <p:cNvPr id="424962" name="Rectangle 2" descr="Papel seda azul"/>
          <p:cNvSpPr>
            <a:spLocks noGrp="1" noChangeArrowheads="1"/>
          </p:cNvSpPr>
          <p:nvPr>
            <p:ph type="title"/>
          </p:nvPr>
        </p:nvSpPr>
        <p:spPr>
          <a:xfrm>
            <a:off x="495300" y="404664"/>
            <a:ext cx="8153400" cy="1143000"/>
          </a:xfrm>
          <a:solidFill>
            <a:schemeClr val="accent2">
              <a:lumMod val="40000"/>
              <a:lumOff val="60000"/>
            </a:schemeClr>
          </a:solidFill>
          <a:ln w="76200" cap="flat">
            <a:solidFill>
              <a:schemeClr val="accent2">
                <a:lumMod val="50000"/>
              </a:schemeClr>
            </a:solidFill>
          </a:ln>
        </p:spPr>
        <p:txBody>
          <a:bodyPr/>
          <a:lstStyle/>
          <a:p>
            <a:pPr>
              <a:defRPr/>
            </a:pPr>
            <a:r>
              <a:rPr lang="es-ES_tradnl" sz="3200" b="1" i="1">
                <a:solidFill>
                  <a:schemeClr val="accent2">
                    <a:lumMod val="75000"/>
                  </a:schemeClr>
                </a:solidFill>
                <a:effectLst>
                  <a:outerShdw blurRad="38100" dist="38100" dir="2700000" algn="tl">
                    <a:srgbClr val="000000"/>
                  </a:outerShdw>
                </a:effectLst>
                <a:latin typeface="Arial" charset="0"/>
              </a:rPr>
              <a:t>DNS - Sistema de Nombres de Dominio</a:t>
            </a:r>
          </a:p>
        </p:txBody>
      </p:sp>
      <p:sp>
        <p:nvSpPr>
          <p:cNvPr id="424963" name="Rectangle 3" descr="Papel bouquet"/>
          <p:cNvSpPr>
            <a:spLocks noGrp="1" noChangeArrowheads="1"/>
          </p:cNvSpPr>
          <p:nvPr>
            <p:ph type="body" idx="1"/>
          </p:nvPr>
        </p:nvSpPr>
        <p:spPr>
          <a:xfrm>
            <a:off x="228600" y="1752600"/>
            <a:ext cx="8686800" cy="4495800"/>
          </a:xfrm>
          <a:solidFill>
            <a:schemeClr val="accent2">
              <a:lumMod val="40000"/>
              <a:lumOff val="60000"/>
            </a:schemeClr>
          </a:solidFill>
          <a:ln w="76200" cap="flat">
            <a:solidFill>
              <a:srgbClr val="000080"/>
            </a:solidFill>
          </a:ln>
        </p:spPr>
        <p:txBody>
          <a:bodyPr/>
          <a:lstStyle/>
          <a:p>
            <a:pPr algn="just">
              <a:defRPr/>
            </a:pPr>
            <a:r>
              <a:rPr lang="es-AR" sz="2800" i="1" dirty="0">
                <a:solidFill>
                  <a:srgbClr val="000099"/>
                </a:solidFill>
                <a:effectLst>
                  <a:outerShdw blurRad="38100" dist="38100" dir="2700000" algn="tl">
                    <a:srgbClr val="000000"/>
                  </a:outerShdw>
                </a:effectLst>
                <a:latin typeface="Arial" charset="0"/>
              </a:rPr>
              <a:t>Conjunto de protocolos y servicios sobre una red TCP/IP, permite a los usuarios de red utilizar nombres jerárquicos sencillos para comunicarse con otros equipos, en vez de memorizar y usar sus direcciones IP. </a:t>
            </a:r>
            <a:endParaRPr lang="es-MX" sz="2800" i="1" dirty="0">
              <a:solidFill>
                <a:srgbClr val="000099"/>
              </a:solidFill>
              <a:effectLst>
                <a:outerShdw blurRad="38100" dist="38100" dir="2700000" algn="tl">
                  <a:srgbClr val="000000"/>
                </a:outerShdw>
              </a:effectLst>
              <a:latin typeface="Arial" charset="0"/>
            </a:endParaRPr>
          </a:p>
          <a:p>
            <a:pPr algn="just">
              <a:defRPr/>
            </a:pPr>
            <a:r>
              <a:rPr lang="es-MX" sz="2800" i="1" dirty="0">
                <a:solidFill>
                  <a:srgbClr val="000099"/>
                </a:solidFill>
                <a:effectLst>
                  <a:outerShdw blurRad="38100" dist="38100" dir="2700000" algn="tl">
                    <a:srgbClr val="000000"/>
                  </a:outerShdw>
                </a:effectLst>
                <a:latin typeface="Arial" charset="0"/>
              </a:rPr>
              <a:t>U</a:t>
            </a:r>
            <a:r>
              <a:rPr lang="es-AR" sz="2800" i="1" dirty="0">
                <a:solidFill>
                  <a:srgbClr val="000099"/>
                </a:solidFill>
                <a:effectLst>
                  <a:outerShdw blurRad="38100" dist="38100" dir="2700000" algn="tl">
                    <a:srgbClr val="000000"/>
                  </a:outerShdw>
                </a:effectLst>
                <a:latin typeface="Arial" charset="0"/>
              </a:rPr>
              <a:t>sado en Internet y en </a:t>
            </a:r>
            <a:r>
              <a:rPr lang="es-MX" sz="2800" i="1" dirty="0">
                <a:solidFill>
                  <a:srgbClr val="000099"/>
                </a:solidFill>
                <a:effectLst>
                  <a:outerShdw blurRad="38100" dist="38100" dir="2700000" algn="tl">
                    <a:srgbClr val="000000"/>
                  </a:outerShdw>
                </a:effectLst>
                <a:latin typeface="Arial" charset="0"/>
              </a:rPr>
              <a:t>R</a:t>
            </a:r>
            <a:r>
              <a:rPr lang="es-AR" sz="2800" i="1" dirty="0" err="1">
                <a:solidFill>
                  <a:srgbClr val="000099"/>
                </a:solidFill>
                <a:effectLst>
                  <a:outerShdw blurRad="38100" dist="38100" dir="2700000" algn="tl">
                    <a:srgbClr val="000000"/>
                  </a:outerShdw>
                </a:effectLst>
                <a:latin typeface="Arial" charset="0"/>
              </a:rPr>
              <a:t>edes</a:t>
            </a:r>
            <a:r>
              <a:rPr lang="es-AR" sz="2800" i="1" dirty="0">
                <a:solidFill>
                  <a:srgbClr val="000099"/>
                </a:solidFill>
                <a:effectLst>
                  <a:outerShdw blurRad="38100" dist="38100" dir="2700000" algn="tl">
                    <a:srgbClr val="000000"/>
                  </a:outerShdw>
                </a:effectLst>
                <a:latin typeface="Arial" charset="0"/>
              </a:rPr>
              <a:t> </a:t>
            </a:r>
            <a:r>
              <a:rPr lang="es-MX" sz="2800" i="1" dirty="0">
                <a:solidFill>
                  <a:srgbClr val="000099"/>
                </a:solidFill>
                <a:effectLst>
                  <a:outerShdw blurRad="38100" dist="38100" dir="2700000" algn="tl">
                    <a:srgbClr val="000000"/>
                  </a:outerShdw>
                </a:effectLst>
                <a:latin typeface="Arial" charset="0"/>
              </a:rPr>
              <a:t>P</a:t>
            </a:r>
            <a:r>
              <a:rPr lang="es-AR" sz="2800" i="1" dirty="0" err="1">
                <a:solidFill>
                  <a:srgbClr val="000099"/>
                </a:solidFill>
                <a:effectLst>
                  <a:outerShdw blurRad="38100" dist="38100" dir="2700000" algn="tl">
                    <a:srgbClr val="000000"/>
                  </a:outerShdw>
                </a:effectLst>
                <a:latin typeface="Arial" charset="0"/>
              </a:rPr>
              <a:t>rivadas</a:t>
            </a:r>
            <a:r>
              <a:rPr lang="es-AR" sz="2800" i="1" dirty="0">
                <a:solidFill>
                  <a:srgbClr val="000099"/>
                </a:solidFill>
                <a:effectLst>
                  <a:outerShdw blurRad="38100" dist="38100" dir="2700000" algn="tl">
                    <a:srgbClr val="000000"/>
                  </a:outerShdw>
                </a:effectLst>
                <a:latin typeface="Arial" charset="0"/>
              </a:rPr>
              <a:t> </a:t>
            </a:r>
            <a:r>
              <a:rPr lang="es-MX" sz="2800" i="1" dirty="0">
                <a:solidFill>
                  <a:srgbClr val="000099"/>
                </a:solidFill>
                <a:effectLst>
                  <a:outerShdw blurRad="38100" dist="38100" dir="2700000" algn="tl">
                    <a:srgbClr val="000000"/>
                  </a:outerShdw>
                </a:effectLst>
                <a:latin typeface="Arial" charset="0"/>
              </a:rPr>
              <a:t>A</a:t>
            </a:r>
            <a:r>
              <a:rPr lang="es-AR" sz="2800" i="1" dirty="0" err="1">
                <a:solidFill>
                  <a:srgbClr val="000099"/>
                </a:solidFill>
                <a:effectLst>
                  <a:outerShdw blurRad="38100" dist="38100" dir="2700000" algn="tl">
                    <a:srgbClr val="000000"/>
                  </a:outerShdw>
                </a:effectLst>
                <a:latin typeface="Arial" charset="0"/>
              </a:rPr>
              <a:t>ctuales</a:t>
            </a:r>
            <a:r>
              <a:rPr lang="es-AR" sz="2800" i="1" dirty="0">
                <a:solidFill>
                  <a:srgbClr val="000099"/>
                </a:solidFill>
                <a:effectLst>
                  <a:outerShdw blurRad="38100" dist="38100" dir="2700000" algn="tl">
                    <a:srgbClr val="000000"/>
                  </a:outerShdw>
                </a:effectLst>
                <a:latin typeface="Arial" charset="0"/>
              </a:rPr>
              <a:t>. </a:t>
            </a:r>
            <a:endParaRPr lang="es-MX" sz="2800" i="1" dirty="0">
              <a:solidFill>
                <a:srgbClr val="000099"/>
              </a:solidFill>
              <a:effectLst>
                <a:outerShdw blurRad="38100" dist="38100" dir="2700000" algn="tl">
                  <a:srgbClr val="000000"/>
                </a:outerShdw>
              </a:effectLst>
              <a:latin typeface="Arial" charset="0"/>
            </a:endParaRPr>
          </a:p>
          <a:p>
            <a:pPr algn="just">
              <a:defRPr/>
            </a:pPr>
            <a:r>
              <a:rPr lang="es-MX" sz="2800" i="1" dirty="0">
                <a:solidFill>
                  <a:srgbClr val="000099"/>
                </a:solidFill>
                <a:effectLst>
                  <a:outerShdw blurRad="38100" dist="38100" dir="2700000" algn="tl">
                    <a:srgbClr val="000000"/>
                  </a:outerShdw>
                </a:effectLst>
                <a:latin typeface="Arial" charset="0"/>
              </a:rPr>
              <a:t>Servicios </a:t>
            </a:r>
            <a:r>
              <a:rPr lang="es-AR" sz="2800" i="1" dirty="0">
                <a:solidFill>
                  <a:srgbClr val="000099"/>
                </a:solidFill>
                <a:effectLst>
                  <a:outerShdw blurRad="38100" dist="38100" dir="2700000" algn="tl">
                    <a:srgbClr val="000000"/>
                  </a:outerShdw>
                </a:effectLst>
                <a:latin typeface="Arial" charset="0"/>
              </a:rPr>
              <a:t>como: browsers, servidores de Web, FTP y Telnet; utilizan DNS.</a:t>
            </a:r>
            <a:endParaRPr lang="es-ES_tradnl" sz="2800" i="1" dirty="0">
              <a:solidFill>
                <a:srgbClr val="000099"/>
              </a:solidFill>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4962"/>
                                        </p:tgtEl>
                                        <p:attrNameLst>
                                          <p:attrName>style.visibility</p:attrName>
                                        </p:attrNameLst>
                                      </p:cBhvr>
                                      <p:to>
                                        <p:strVal val="visible"/>
                                      </p:to>
                                    </p:set>
                                    <p:animEffect transition="in" filter="fade">
                                      <p:cBhvr>
                                        <p:cTn id="7" dur="500"/>
                                        <p:tgtEl>
                                          <p:spTgt spid="42496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24963">
                                            <p:bg/>
                                          </p:spTgt>
                                        </p:tgtEl>
                                        <p:attrNameLst>
                                          <p:attrName>style.visibility</p:attrName>
                                        </p:attrNameLst>
                                      </p:cBhvr>
                                      <p:to>
                                        <p:strVal val="visible"/>
                                      </p:to>
                                    </p:set>
                                    <p:animEffect transition="in" filter="wheel(1)">
                                      <p:cBhvr>
                                        <p:cTn id="12" dur="2000"/>
                                        <p:tgtEl>
                                          <p:spTgt spid="424963">
                                            <p:bg/>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424963">
                                            <p:txEl>
                                              <p:pRg st="0" end="0"/>
                                            </p:txEl>
                                          </p:spTgt>
                                        </p:tgtEl>
                                        <p:attrNameLst>
                                          <p:attrName>style.visibility</p:attrName>
                                        </p:attrNameLst>
                                      </p:cBhvr>
                                      <p:to>
                                        <p:strVal val="visible"/>
                                      </p:to>
                                    </p:set>
                                    <p:animEffect transition="in" filter="wheel(1)">
                                      <p:cBhvr>
                                        <p:cTn id="17" dur="2000"/>
                                        <p:tgtEl>
                                          <p:spTgt spid="42496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424963">
                                            <p:txEl>
                                              <p:pRg st="1" end="1"/>
                                            </p:txEl>
                                          </p:spTgt>
                                        </p:tgtEl>
                                        <p:attrNameLst>
                                          <p:attrName>style.visibility</p:attrName>
                                        </p:attrNameLst>
                                      </p:cBhvr>
                                      <p:to>
                                        <p:strVal val="visible"/>
                                      </p:to>
                                    </p:set>
                                    <p:animEffect transition="in" filter="wheel(1)">
                                      <p:cBhvr>
                                        <p:cTn id="22" dur="2000"/>
                                        <p:tgtEl>
                                          <p:spTgt spid="42496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424963">
                                            <p:txEl>
                                              <p:pRg st="2" end="2"/>
                                            </p:txEl>
                                          </p:spTgt>
                                        </p:tgtEl>
                                        <p:attrNameLst>
                                          <p:attrName>style.visibility</p:attrName>
                                        </p:attrNameLst>
                                      </p:cBhvr>
                                      <p:to>
                                        <p:strVal val="visible"/>
                                      </p:to>
                                    </p:set>
                                    <p:animEffect transition="in" filter="wheel(1)">
                                      <p:cBhvr>
                                        <p:cTn id="27" dur="2000"/>
                                        <p:tgtEl>
                                          <p:spTgt spid="4249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2" grpId="0" animBg="1"/>
      <p:bldP spid="424963"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45F95EA6-BED7-4B75-BB15-0AE56B395B40}" type="datetime1">
              <a:rPr lang="es-ES" sz="1400">
                <a:solidFill>
                  <a:schemeClr val="tx1"/>
                </a:solidFill>
                <a:latin typeface="+mn-lt"/>
              </a:rPr>
              <a:pPr>
                <a:defRPr/>
              </a:pPr>
              <a:t>26/03/2023</a:t>
            </a:fld>
            <a:endParaRPr lang="en-US" sz="1400">
              <a:solidFill>
                <a:schemeClr val="tx1"/>
              </a:solidFill>
              <a:latin typeface="+mn-lt"/>
            </a:endParaRPr>
          </a:p>
        </p:txBody>
      </p:sp>
      <p:sp>
        <p:nvSpPr>
          <p:cNvPr id="6"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320C3C35-61E5-494D-B365-DF66871B93AF}" type="slidenum">
              <a:rPr lang="en-US" sz="1400">
                <a:solidFill>
                  <a:schemeClr val="tx1"/>
                </a:solidFill>
                <a:latin typeface="+mn-lt"/>
              </a:rPr>
              <a:pPr algn="r">
                <a:defRPr/>
              </a:pPr>
              <a:t>13</a:t>
            </a:fld>
            <a:endParaRPr lang="en-US" sz="1400">
              <a:solidFill>
                <a:schemeClr val="tx1"/>
              </a:solidFill>
              <a:latin typeface="+mn-lt"/>
            </a:endParaRPr>
          </a:p>
        </p:txBody>
      </p:sp>
      <p:sp>
        <p:nvSpPr>
          <p:cNvPr id="424962" name="Rectangle 2" descr="Papel seda azul"/>
          <p:cNvSpPr>
            <a:spLocks noGrp="1" noChangeArrowheads="1"/>
          </p:cNvSpPr>
          <p:nvPr>
            <p:ph type="title" idx="4294967295"/>
          </p:nvPr>
        </p:nvSpPr>
        <p:spPr>
          <a:xfrm>
            <a:off x="663299" y="152400"/>
            <a:ext cx="8153400" cy="1143000"/>
          </a:xfrm>
          <a:solidFill>
            <a:schemeClr val="accent2">
              <a:lumMod val="40000"/>
              <a:lumOff val="60000"/>
            </a:schemeClr>
          </a:solidFill>
          <a:ln w="76200" cap="flat">
            <a:solidFill>
              <a:schemeClr val="accent2">
                <a:lumMod val="50000"/>
              </a:schemeClr>
            </a:solidFill>
          </a:ln>
        </p:spPr>
        <p:txBody>
          <a:bodyPr/>
          <a:lstStyle/>
          <a:p>
            <a:pPr>
              <a:defRPr/>
            </a:pPr>
            <a:r>
              <a:rPr lang="es-ES_tradnl" sz="3200" b="1" i="1">
                <a:solidFill>
                  <a:schemeClr val="accent2">
                    <a:lumMod val="75000"/>
                  </a:schemeClr>
                </a:solidFill>
                <a:effectLst>
                  <a:outerShdw blurRad="38100" dist="38100" dir="2700000" algn="tl">
                    <a:srgbClr val="000000"/>
                  </a:outerShdw>
                </a:effectLst>
                <a:latin typeface="Arial" charset="0"/>
              </a:rPr>
              <a:t>DNS - Sistema de Nombres de Dominio</a:t>
            </a:r>
          </a:p>
        </p:txBody>
      </p:sp>
      <p:sp>
        <p:nvSpPr>
          <p:cNvPr id="424963" name="Rectangle 3" descr="Papel bouquet"/>
          <p:cNvSpPr>
            <a:spLocks noGrp="1" noChangeArrowheads="1"/>
          </p:cNvSpPr>
          <p:nvPr>
            <p:ph type="body" idx="4294967295"/>
          </p:nvPr>
        </p:nvSpPr>
        <p:spPr>
          <a:xfrm>
            <a:off x="228600" y="1752600"/>
            <a:ext cx="8686800" cy="4495800"/>
          </a:xfrm>
          <a:solidFill>
            <a:schemeClr val="accent2">
              <a:lumMod val="40000"/>
              <a:lumOff val="60000"/>
            </a:schemeClr>
          </a:solidFill>
          <a:ln w="76200" cap="flat">
            <a:solidFill>
              <a:schemeClr val="accent2">
                <a:lumMod val="50000"/>
              </a:schemeClr>
            </a:solidFill>
          </a:ln>
        </p:spPr>
        <p:txBody>
          <a:bodyPr/>
          <a:lstStyle/>
          <a:p>
            <a:pPr>
              <a:lnSpc>
                <a:spcPct val="80000"/>
              </a:lnSpc>
              <a:buFontTx/>
              <a:buNone/>
            </a:pPr>
            <a:r>
              <a:rPr lang="es-ES" sz="6000" b="1" i="1" dirty="0">
                <a:solidFill>
                  <a:schemeClr val="accent2">
                    <a:lumMod val="75000"/>
                  </a:schemeClr>
                </a:solidFill>
                <a:effectLst>
                  <a:outerShdw blurRad="38100" dist="38100" dir="2700000" algn="tl">
                    <a:srgbClr val="C0C0C0"/>
                  </a:outerShdw>
                </a:effectLst>
                <a:latin typeface="Arial" charset="0"/>
              </a:rPr>
              <a:t>DNS define:</a:t>
            </a:r>
          </a:p>
          <a:p>
            <a:pPr>
              <a:lnSpc>
                <a:spcPct val="80000"/>
              </a:lnSpc>
            </a:pPr>
            <a:r>
              <a:rPr lang="es-ES" b="1" i="1" dirty="0">
                <a:solidFill>
                  <a:schemeClr val="accent2">
                    <a:lumMod val="75000"/>
                  </a:schemeClr>
                </a:solidFill>
                <a:effectLst>
                  <a:outerShdw blurRad="38100" dist="38100" dir="2700000" algn="tl">
                    <a:srgbClr val="C0C0C0"/>
                  </a:outerShdw>
                </a:effectLst>
                <a:latin typeface="Arial" charset="0"/>
              </a:rPr>
              <a:t>Un modelo de base de datos para almacenar información sobre direcciones. </a:t>
            </a:r>
          </a:p>
          <a:p>
            <a:pPr algn="just">
              <a:lnSpc>
                <a:spcPct val="80000"/>
              </a:lnSpc>
            </a:pPr>
            <a:r>
              <a:rPr lang="es-ES" i="1" dirty="0">
                <a:solidFill>
                  <a:schemeClr val="accent2">
                    <a:lumMod val="75000"/>
                  </a:schemeClr>
                </a:solidFill>
                <a:effectLst>
                  <a:outerShdw blurRad="38100" dist="38100" dir="2700000" algn="tl">
                    <a:srgbClr val="000000">
                      <a:alpha val="43137"/>
                    </a:srgbClr>
                  </a:outerShdw>
                </a:effectLst>
                <a:latin typeface="Arial" charset="0"/>
              </a:rPr>
              <a:t>Un mecanismo para preguntar y actualizar información sobre direcciones en la base de datos. </a:t>
            </a:r>
          </a:p>
          <a:p>
            <a:pPr>
              <a:lnSpc>
                <a:spcPct val="80000"/>
              </a:lnSpc>
            </a:pPr>
            <a:r>
              <a:rPr lang="es-ES" b="1" i="1" dirty="0">
                <a:solidFill>
                  <a:schemeClr val="accent2">
                    <a:lumMod val="75000"/>
                  </a:schemeClr>
                </a:solidFill>
                <a:effectLst>
                  <a:outerShdw blurRad="38100" dist="38100" dir="2700000" algn="tl">
                    <a:srgbClr val="C0C0C0"/>
                  </a:outerShdw>
                </a:effectLst>
                <a:latin typeface="Arial" charset="0"/>
              </a:rPr>
              <a:t>Un mecanismo para replicar información entre servidores.</a:t>
            </a:r>
            <a:br>
              <a:rPr lang="es-ES" sz="2400" b="1" i="1" dirty="0">
                <a:solidFill>
                  <a:schemeClr val="accent2">
                    <a:lumMod val="75000"/>
                  </a:schemeClr>
                </a:solidFill>
                <a:effectLst>
                  <a:outerShdw blurRad="38100" dist="38100" dir="2700000" algn="tl">
                    <a:srgbClr val="C0C0C0"/>
                  </a:outerShdw>
                </a:effectLst>
                <a:latin typeface="Arial" charset="0"/>
              </a:rPr>
            </a:br>
            <a:endParaRPr lang="es-ES_tradnl" sz="2400" b="1" i="1" dirty="0">
              <a:solidFill>
                <a:schemeClr val="accent2">
                  <a:lumMod val="75000"/>
                </a:schemeClr>
              </a:solidFill>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4962"/>
                                        </p:tgtEl>
                                        <p:attrNameLst>
                                          <p:attrName>style.visibility</p:attrName>
                                        </p:attrNameLst>
                                      </p:cBhvr>
                                      <p:to>
                                        <p:strVal val="visible"/>
                                      </p:to>
                                    </p:set>
                                    <p:animEffect transition="in" filter="fade">
                                      <p:cBhvr>
                                        <p:cTn id="7" dur="500"/>
                                        <p:tgtEl>
                                          <p:spTgt spid="42496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24963">
                                            <p:bg/>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24963">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24963">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24963">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249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2" grpId="0" animBg="1"/>
      <p:bldP spid="424963" grpId="0" uiExpand="1"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365696DE-2B3F-4D97-AE8F-3C8A405AAFAE}"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991619BF-DE5A-4B95-9712-2D8C86CD916A}" type="slidenum">
              <a:rPr lang="en-US"/>
              <a:pPr>
                <a:defRPr/>
              </a:pPr>
              <a:t>14</a:t>
            </a:fld>
            <a:endParaRPr lang="en-US"/>
          </a:p>
        </p:txBody>
      </p:sp>
      <p:sp>
        <p:nvSpPr>
          <p:cNvPr id="359426" name="Rectangle 2" descr="Papel seda azul"/>
          <p:cNvSpPr>
            <a:spLocks noGrp="1" noChangeArrowheads="1"/>
          </p:cNvSpPr>
          <p:nvPr>
            <p:ph type="title"/>
          </p:nvPr>
        </p:nvSpPr>
        <p:spPr>
          <a:xfrm>
            <a:off x="467544" y="381000"/>
            <a:ext cx="8371656" cy="1143000"/>
          </a:xfrm>
          <a:solidFill>
            <a:schemeClr val="accent2">
              <a:lumMod val="40000"/>
              <a:lumOff val="60000"/>
            </a:schemeClr>
          </a:solidFill>
          <a:ln w="76200" cap="flat">
            <a:solidFill>
              <a:schemeClr val="accent2">
                <a:lumMod val="50000"/>
              </a:schemeClr>
            </a:solidFill>
          </a:ln>
        </p:spPr>
        <p:txBody>
          <a:bodyPr/>
          <a:lstStyle/>
          <a:p>
            <a:pPr>
              <a:defRPr/>
            </a:pPr>
            <a:r>
              <a:rPr lang="es-ES_tradnl" sz="3200" b="1" i="1">
                <a:solidFill>
                  <a:schemeClr val="accent2">
                    <a:lumMod val="75000"/>
                  </a:schemeClr>
                </a:solidFill>
                <a:effectLst>
                  <a:outerShdw blurRad="38100" dist="38100" dir="2700000" algn="tl">
                    <a:srgbClr val="000000"/>
                  </a:outerShdw>
                </a:effectLst>
                <a:latin typeface="Arial" charset="0"/>
              </a:rPr>
              <a:t>DNS - Sistema de Nombres de Dominio</a:t>
            </a:r>
          </a:p>
        </p:txBody>
      </p:sp>
      <p:sp>
        <p:nvSpPr>
          <p:cNvPr id="359427" name="Rectangle 3" descr="Papel bouquet"/>
          <p:cNvSpPr>
            <a:spLocks noGrp="1" noChangeArrowheads="1"/>
          </p:cNvSpPr>
          <p:nvPr>
            <p:ph type="body" idx="1"/>
          </p:nvPr>
        </p:nvSpPr>
        <p:spPr>
          <a:xfrm>
            <a:off x="107504" y="1752600"/>
            <a:ext cx="8856984" cy="4038600"/>
          </a:xfrm>
          <a:solidFill>
            <a:schemeClr val="accent2">
              <a:lumMod val="20000"/>
              <a:lumOff val="80000"/>
            </a:schemeClr>
          </a:solidFill>
          <a:ln w="76200" cap="flat">
            <a:solidFill>
              <a:srgbClr val="000080"/>
            </a:solidFill>
          </a:ln>
        </p:spPr>
        <p:txBody>
          <a:bodyPr/>
          <a:lstStyle/>
          <a:p>
            <a:pPr>
              <a:defRPr/>
            </a:pPr>
            <a:r>
              <a:rPr lang="es-ES_tradnl" sz="2800" i="1" dirty="0">
                <a:solidFill>
                  <a:srgbClr val="000099"/>
                </a:solidFill>
                <a:effectLst>
                  <a:outerShdw blurRad="38100" dist="38100" dir="2700000" algn="tl">
                    <a:srgbClr val="000000"/>
                  </a:outerShdw>
                </a:effectLst>
                <a:latin typeface="Arial" charset="0"/>
              </a:rPr>
              <a:t>El Nombre consta de una Secuencia de segmentos alfanuméricos separados por puntos.</a:t>
            </a:r>
          </a:p>
          <a:p>
            <a:pPr>
              <a:defRPr/>
            </a:pPr>
            <a:r>
              <a:rPr lang="es-ES_tradnl" sz="2800" b="1" i="1" dirty="0">
                <a:solidFill>
                  <a:schemeClr val="accent6">
                    <a:lumMod val="60000"/>
                    <a:lumOff val="40000"/>
                  </a:schemeClr>
                </a:solidFill>
                <a:effectLst>
                  <a:outerShdw blurRad="38100" dist="38100" dir="2700000" algn="tl">
                    <a:srgbClr val="000000"/>
                  </a:outerShdw>
                </a:effectLst>
                <a:latin typeface="Arial" charset="0"/>
              </a:rPr>
              <a:t>Sistema de Nombres Jerárquicos siendo la parte mas significativa a la Derecha.</a:t>
            </a:r>
          </a:p>
          <a:p>
            <a:pPr>
              <a:defRPr/>
            </a:pPr>
            <a:r>
              <a:rPr lang="es-ES_tradnl" sz="2800" i="1" dirty="0">
                <a:solidFill>
                  <a:srgbClr val="000099"/>
                </a:solidFill>
                <a:effectLst>
                  <a:outerShdw blurRad="38100" dist="38100" dir="2700000" algn="tl">
                    <a:srgbClr val="000000"/>
                  </a:outerShdw>
                </a:effectLst>
                <a:latin typeface="Arial" charset="0"/>
              </a:rPr>
              <a:t>La parte de la izquierda corresponde al nombre de una computadora.</a:t>
            </a:r>
          </a:p>
          <a:p>
            <a:pPr>
              <a:defRPr/>
            </a:pPr>
            <a:r>
              <a:rPr lang="es-ES_tradnl" sz="2800" b="1" i="1" dirty="0">
                <a:solidFill>
                  <a:schemeClr val="accent6">
                    <a:lumMod val="60000"/>
                    <a:lumOff val="40000"/>
                  </a:schemeClr>
                </a:solidFill>
                <a:effectLst>
                  <a:outerShdw blurRad="38100" dist="38100" dir="2700000" algn="tl">
                    <a:srgbClr val="000000"/>
                  </a:outerShdw>
                </a:effectLst>
                <a:latin typeface="Arial" charset="0"/>
              </a:rPr>
              <a:t>Los otros segmentos del nombre corresponden al Grupo al cual pertenecen.    </a:t>
            </a:r>
          </a:p>
          <a:p>
            <a:pPr>
              <a:defRPr/>
            </a:pPr>
            <a:endParaRPr lang="es-ES_tradnl" sz="2800" i="1" dirty="0">
              <a:solidFill>
                <a:srgbClr val="000099"/>
              </a:solidFill>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9426"/>
                                        </p:tgtEl>
                                        <p:attrNameLst>
                                          <p:attrName>style.visibility</p:attrName>
                                        </p:attrNameLst>
                                      </p:cBhvr>
                                      <p:to>
                                        <p:strVal val="visible"/>
                                      </p:to>
                                    </p:set>
                                    <p:animEffect transition="in" filter="fade">
                                      <p:cBhvr>
                                        <p:cTn id="7" dur="500"/>
                                        <p:tgtEl>
                                          <p:spTgt spid="35942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59427">
                                            <p:bg/>
                                          </p:spTgt>
                                        </p:tgtEl>
                                        <p:attrNameLst>
                                          <p:attrName>style.visibility</p:attrName>
                                        </p:attrNameLst>
                                      </p:cBhvr>
                                      <p:to>
                                        <p:strVal val="visible"/>
                                      </p:to>
                                    </p:set>
                                    <p:animEffect transition="in" filter="wheel(1)">
                                      <p:cBhvr>
                                        <p:cTn id="12" dur="2000"/>
                                        <p:tgtEl>
                                          <p:spTgt spid="359427">
                                            <p:bg/>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59427">
                                            <p:txEl>
                                              <p:pRg st="0" end="0"/>
                                            </p:txEl>
                                          </p:spTgt>
                                        </p:tgtEl>
                                        <p:attrNameLst>
                                          <p:attrName>style.visibility</p:attrName>
                                        </p:attrNameLst>
                                      </p:cBhvr>
                                      <p:to>
                                        <p:strVal val="visible"/>
                                      </p:to>
                                    </p:set>
                                    <p:animEffect transition="in" filter="wheel(1)">
                                      <p:cBhvr>
                                        <p:cTn id="17" dur="2000"/>
                                        <p:tgtEl>
                                          <p:spTgt spid="35942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59427">
                                            <p:txEl>
                                              <p:pRg st="1" end="1"/>
                                            </p:txEl>
                                          </p:spTgt>
                                        </p:tgtEl>
                                        <p:attrNameLst>
                                          <p:attrName>style.visibility</p:attrName>
                                        </p:attrNameLst>
                                      </p:cBhvr>
                                      <p:to>
                                        <p:strVal val="visible"/>
                                      </p:to>
                                    </p:set>
                                    <p:animEffect transition="in" filter="wheel(1)">
                                      <p:cBhvr>
                                        <p:cTn id="22" dur="2000"/>
                                        <p:tgtEl>
                                          <p:spTgt spid="35942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59427">
                                            <p:txEl>
                                              <p:pRg st="2" end="2"/>
                                            </p:txEl>
                                          </p:spTgt>
                                        </p:tgtEl>
                                        <p:attrNameLst>
                                          <p:attrName>style.visibility</p:attrName>
                                        </p:attrNameLst>
                                      </p:cBhvr>
                                      <p:to>
                                        <p:strVal val="visible"/>
                                      </p:to>
                                    </p:set>
                                    <p:animEffect transition="in" filter="wheel(1)">
                                      <p:cBhvr>
                                        <p:cTn id="27" dur="2000"/>
                                        <p:tgtEl>
                                          <p:spTgt spid="35942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359427">
                                            <p:txEl>
                                              <p:pRg st="3" end="3"/>
                                            </p:txEl>
                                          </p:spTgt>
                                        </p:tgtEl>
                                        <p:attrNameLst>
                                          <p:attrName>style.visibility</p:attrName>
                                        </p:attrNameLst>
                                      </p:cBhvr>
                                      <p:to>
                                        <p:strVal val="visible"/>
                                      </p:to>
                                    </p:set>
                                    <p:animEffect transition="in" filter="wheel(1)">
                                      <p:cBhvr>
                                        <p:cTn id="32" dur="2000"/>
                                        <p:tgtEl>
                                          <p:spTgt spid="3594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6" grpId="0" animBg="1"/>
      <p:bldP spid="359427"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3 Marcador de fecha"/>
          <p:cNvSpPr>
            <a:spLocks noGrp="1"/>
          </p:cNvSpPr>
          <p:nvPr>
            <p:ph type="dt" sz="quarter" idx="10"/>
          </p:nvPr>
        </p:nvSpPr>
        <p:spPr/>
        <p:txBody>
          <a:bodyPr/>
          <a:lstStyle/>
          <a:p>
            <a:pPr>
              <a:defRPr/>
            </a:pPr>
            <a:fld id="{D082B95F-5B7D-414C-A2EA-45EF547F1FF4}" type="datetime1">
              <a:rPr lang="es-ES"/>
              <a:pPr>
                <a:defRPr/>
              </a:pPr>
              <a:t>26/03/2023</a:t>
            </a:fld>
            <a:endParaRPr lang="en-US"/>
          </a:p>
        </p:txBody>
      </p:sp>
      <p:sp>
        <p:nvSpPr>
          <p:cNvPr id="16" name="5 Marcador de número de diapositiva"/>
          <p:cNvSpPr>
            <a:spLocks noGrp="1"/>
          </p:cNvSpPr>
          <p:nvPr>
            <p:ph type="sldNum" sz="quarter" idx="12"/>
          </p:nvPr>
        </p:nvSpPr>
        <p:spPr/>
        <p:txBody>
          <a:bodyPr/>
          <a:lstStyle/>
          <a:p>
            <a:pPr>
              <a:defRPr/>
            </a:pPr>
            <a:fld id="{EC8401F0-7335-49FD-B25A-7F866DBEB6DA}" type="slidenum">
              <a:rPr lang="en-US"/>
              <a:pPr>
                <a:defRPr/>
              </a:pPr>
              <a:t>15</a:t>
            </a:fld>
            <a:endParaRPr lang="en-US"/>
          </a:p>
        </p:txBody>
      </p:sp>
      <p:sp>
        <p:nvSpPr>
          <p:cNvPr id="427010" name="Rectangle 2" descr="Papel seda azul"/>
          <p:cNvSpPr>
            <a:spLocks noGrp="1" noChangeArrowheads="1"/>
          </p:cNvSpPr>
          <p:nvPr>
            <p:ph type="title"/>
          </p:nvPr>
        </p:nvSpPr>
        <p:spPr>
          <a:xfrm>
            <a:off x="1219200" y="620688"/>
            <a:ext cx="7315200" cy="533400"/>
          </a:xfrm>
          <a:solidFill>
            <a:schemeClr val="accent2">
              <a:lumMod val="20000"/>
              <a:lumOff val="80000"/>
            </a:schemeClr>
          </a:solidFill>
          <a:ln w="76200" cap="flat">
            <a:solidFill>
              <a:schemeClr val="accent2">
                <a:lumMod val="50000"/>
              </a:schemeClr>
            </a:solidFill>
          </a:ln>
        </p:spPr>
        <p:txBody>
          <a:bodyPr/>
          <a:lstStyle/>
          <a:p>
            <a:pPr>
              <a:defRPr/>
            </a:pPr>
            <a:r>
              <a:rPr lang="es-DO" sz="4000" b="1" i="1">
                <a:solidFill>
                  <a:schemeClr val="accent2">
                    <a:lumMod val="75000"/>
                  </a:schemeClr>
                </a:solidFill>
                <a:effectLst>
                  <a:outerShdw blurRad="38100" dist="38100" dir="2700000" algn="tl">
                    <a:srgbClr val="000000"/>
                  </a:outerShdw>
                </a:effectLst>
                <a:latin typeface="Arial" charset="0"/>
              </a:rPr>
              <a:t>Estructura de un Nombre</a:t>
            </a:r>
          </a:p>
        </p:txBody>
      </p:sp>
      <p:sp>
        <p:nvSpPr>
          <p:cNvPr id="427011" name="Rectangle 3" descr="Papel seda azul"/>
          <p:cNvSpPr>
            <a:spLocks noGrp="1" noChangeArrowheads="1"/>
          </p:cNvSpPr>
          <p:nvPr>
            <p:ph type="body" idx="1"/>
          </p:nvPr>
        </p:nvSpPr>
        <p:spPr>
          <a:xfrm>
            <a:off x="179512" y="5333999"/>
            <a:ext cx="8784976" cy="1193825"/>
          </a:xfrm>
          <a:solidFill>
            <a:schemeClr val="accent2">
              <a:lumMod val="40000"/>
              <a:lumOff val="60000"/>
            </a:schemeClr>
          </a:solidFill>
          <a:ln w="76200" cap="flat">
            <a:solidFill>
              <a:srgbClr val="0000FF"/>
            </a:solidFill>
          </a:ln>
        </p:spPr>
        <p:txBody>
          <a:bodyPr anchor="ctr"/>
          <a:lstStyle/>
          <a:p>
            <a:pPr marL="0" indent="0" algn="ctr">
              <a:lnSpc>
                <a:spcPct val="90000"/>
              </a:lnSpc>
              <a:spcBef>
                <a:spcPct val="0"/>
              </a:spcBef>
              <a:buFontTx/>
              <a:buNone/>
              <a:defRPr/>
            </a:pPr>
            <a:r>
              <a:rPr lang="es-DO" sz="2400" b="1" i="1">
                <a:solidFill>
                  <a:srgbClr val="003366"/>
                </a:solidFill>
                <a:effectLst>
                  <a:outerShdw blurRad="38100" dist="38100" dir="2700000" algn="tl">
                    <a:srgbClr val="000000"/>
                  </a:outerShdw>
                </a:effectLst>
                <a:latin typeface="Arial" charset="0"/>
              </a:rPr>
              <a:t>Existe una estructura jerárquica para la designación del nombre asignado a una estación o dispositivo en la red.</a:t>
            </a:r>
          </a:p>
        </p:txBody>
      </p:sp>
      <p:grpSp>
        <p:nvGrpSpPr>
          <p:cNvPr id="2" name="1 Grupo"/>
          <p:cNvGrpSpPr/>
          <p:nvPr/>
        </p:nvGrpSpPr>
        <p:grpSpPr>
          <a:xfrm>
            <a:off x="0" y="1600200"/>
            <a:ext cx="9144000" cy="3276600"/>
            <a:chOff x="0" y="1600200"/>
            <a:chExt cx="9144000" cy="3276600"/>
          </a:xfrm>
          <a:solidFill>
            <a:schemeClr val="accent2">
              <a:lumMod val="20000"/>
              <a:lumOff val="80000"/>
            </a:schemeClr>
          </a:solidFill>
        </p:grpSpPr>
        <p:sp>
          <p:nvSpPr>
            <p:cNvPr id="427014" name="Text Box 6"/>
            <p:cNvSpPr txBox="1">
              <a:spLocks noChangeArrowheads="1"/>
            </p:cNvSpPr>
            <p:nvPr/>
          </p:nvSpPr>
          <p:spPr bwMode="auto">
            <a:xfrm>
              <a:off x="0" y="2359025"/>
              <a:ext cx="3562350" cy="557213"/>
            </a:xfrm>
            <a:prstGeom prst="rect">
              <a:avLst/>
            </a:prstGeom>
            <a:grpFill/>
            <a:ln w="38100">
              <a:solidFill>
                <a:schemeClr val="accent2"/>
              </a:solidFill>
              <a:miter lim="800000"/>
              <a:headEnd/>
              <a:tailEnd/>
            </a:ln>
            <a:effectLst/>
          </p:spPr>
          <p:txBody>
            <a:bodyPr wrap="none">
              <a:spAutoFit/>
            </a:bodyPr>
            <a:lstStyle/>
            <a:p>
              <a:pPr>
                <a:defRPr/>
              </a:pPr>
              <a:r>
                <a:rPr lang="es-DO" sz="2800" dirty="0">
                  <a:solidFill>
                    <a:srgbClr val="0066FF"/>
                  </a:solidFill>
                  <a:effectLst>
                    <a:outerShdw blurRad="38100" dist="38100" dir="2700000" algn="tl">
                      <a:srgbClr val="000000"/>
                    </a:outerShdw>
                  </a:effectLst>
                  <a:latin typeface="Tahoma" pitchFamily="34" charset="0"/>
                </a:rPr>
                <a:t>www.aa.aatec.edu.ar</a:t>
              </a:r>
              <a:endParaRPr lang="es-DO" sz="2000" dirty="0">
                <a:solidFill>
                  <a:schemeClr val="tx1"/>
                </a:solidFill>
                <a:latin typeface="Tahoma" pitchFamily="34" charset="0"/>
              </a:endParaRPr>
            </a:p>
          </p:txBody>
        </p:sp>
        <p:sp>
          <p:nvSpPr>
            <p:cNvPr id="427015" name="Text Box 7"/>
            <p:cNvSpPr txBox="1">
              <a:spLocks noChangeArrowheads="1"/>
            </p:cNvSpPr>
            <p:nvPr/>
          </p:nvSpPr>
          <p:spPr bwMode="auto">
            <a:xfrm>
              <a:off x="4419600" y="3124200"/>
              <a:ext cx="4724400" cy="1695450"/>
            </a:xfrm>
            <a:prstGeom prst="rect">
              <a:avLst/>
            </a:prstGeom>
            <a:solidFill>
              <a:schemeClr val="accent2">
                <a:lumMod val="40000"/>
                <a:lumOff val="60000"/>
              </a:schemeClr>
            </a:solidFill>
            <a:ln w="57150">
              <a:solidFill>
                <a:schemeClr val="accent2">
                  <a:lumMod val="50000"/>
                </a:schemeClr>
              </a:solidFill>
              <a:miter lim="800000"/>
              <a:headEnd/>
              <a:tailEnd/>
            </a:ln>
            <a:effectLst/>
          </p:spPr>
          <p:txBody>
            <a:bodyPr>
              <a:spAutoFit/>
            </a:bodyPr>
            <a:lstStyle/>
            <a:p>
              <a:pPr>
                <a:defRPr/>
              </a:pPr>
              <a:r>
                <a:rPr lang="es-DO" sz="2100" b="1" i="1" dirty="0">
                  <a:solidFill>
                    <a:schemeClr val="tx1"/>
                  </a:solidFill>
                  <a:effectLst>
                    <a:outerShdw blurRad="38100" dist="38100" dir="2700000" algn="tl">
                      <a:srgbClr val="FFFFFF"/>
                    </a:outerShdw>
                  </a:effectLst>
                  <a:latin typeface="Verdana" pitchFamily="34" charset="0"/>
                </a:rPr>
                <a:t>País</a:t>
              </a:r>
            </a:p>
            <a:p>
              <a:pPr>
                <a:defRPr/>
              </a:pPr>
              <a:r>
                <a:rPr lang="es-DO" sz="2100" b="1" i="1" dirty="0">
                  <a:solidFill>
                    <a:schemeClr val="tx1"/>
                  </a:solidFill>
                  <a:effectLst>
                    <a:outerShdw blurRad="38100" dist="38100" dir="2700000" algn="tl">
                      <a:srgbClr val="FFFFFF"/>
                    </a:outerShdw>
                  </a:effectLst>
                  <a:latin typeface="Verdana" pitchFamily="34" charset="0"/>
                </a:rPr>
                <a:t>Tipo de </a:t>
              </a:r>
              <a:r>
                <a:rPr lang="es-DO" sz="1900" b="1" i="1" dirty="0">
                  <a:solidFill>
                    <a:schemeClr val="tx1"/>
                  </a:solidFill>
                  <a:effectLst>
                    <a:outerShdw blurRad="38100" dist="38100" dir="2700000" algn="tl">
                      <a:srgbClr val="FFFFFF"/>
                    </a:outerShdw>
                  </a:effectLst>
                  <a:latin typeface="Verdana" pitchFamily="34" charset="0"/>
                </a:rPr>
                <a:t>Organización/Dominio</a:t>
              </a:r>
            </a:p>
            <a:p>
              <a:pPr>
                <a:defRPr/>
              </a:pPr>
              <a:r>
                <a:rPr lang="es-DO" sz="2100" b="1" i="1" dirty="0">
                  <a:solidFill>
                    <a:schemeClr val="tx1"/>
                  </a:solidFill>
                  <a:effectLst>
                    <a:outerShdw blurRad="38100" dist="38100" dir="2700000" algn="tl">
                      <a:srgbClr val="FFFFFF"/>
                    </a:outerShdw>
                  </a:effectLst>
                  <a:latin typeface="Verdana" pitchFamily="34" charset="0"/>
                </a:rPr>
                <a:t>Nombre de la Organización</a:t>
              </a:r>
            </a:p>
            <a:p>
              <a:pPr>
                <a:defRPr/>
              </a:pPr>
              <a:r>
                <a:rPr lang="es-DO" sz="2100" b="1" i="1" dirty="0">
                  <a:solidFill>
                    <a:schemeClr val="tx1"/>
                  </a:solidFill>
                  <a:effectLst>
                    <a:outerShdw blurRad="38100" dist="38100" dir="2700000" algn="tl">
                      <a:srgbClr val="FFFFFF"/>
                    </a:outerShdw>
                  </a:effectLst>
                  <a:latin typeface="Verdana" pitchFamily="34" charset="0"/>
                </a:rPr>
                <a:t>Servidor</a:t>
              </a:r>
            </a:p>
            <a:p>
              <a:pPr>
                <a:defRPr/>
              </a:pPr>
              <a:r>
                <a:rPr lang="es-DO" sz="2100" b="1" i="1" dirty="0">
                  <a:solidFill>
                    <a:schemeClr val="tx1"/>
                  </a:solidFill>
                  <a:effectLst>
                    <a:outerShdw blurRad="38100" dist="38100" dir="2700000" algn="tl">
                      <a:srgbClr val="FFFFFF"/>
                    </a:outerShdw>
                  </a:effectLst>
                  <a:latin typeface="Verdana" pitchFamily="34" charset="0"/>
                </a:rPr>
                <a:t>Servicio</a:t>
              </a:r>
            </a:p>
          </p:txBody>
        </p:sp>
        <p:cxnSp>
          <p:nvCxnSpPr>
            <p:cNvPr id="10248" name="AutoShape 8"/>
            <p:cNvCxnSpPr>
              <a:cxnSpLocks noChangeShapeType="1"/>
            </p:cNvCxnSpPr>
            <p:nvPr/>
          </p:nvCxnSpPr>
          <p:spPr bwMode="auto">
            <a:xfrm>
              <a:off x="3276600" y="2959100"/>
              <a:ext cx="1066800" cy="400050"/>
            </a:xfrm>
            <a:prstGeom prst="bentConnector3">
              <a:avLst>
                <a:gd name="adj1" fmla="val 1787"/>
              </a:avLst>
            </a:prstGeom>
            <a:grpFill/>
            <a:ln w="28575">
              <a:solidFill>
                <a:srgbClr val="000000"/>
              </a:solidFill>
              <a:miter lim="800000"/>
              <a:headEnd/>
              <a:tailEnd/>
            </a:ln>
          </p:spPr>
        </p:cxnSp>
        <p:cxnSp>
          <p:nvCxnSpPr>
            <p:cNvPr id="10249" name="AutoShape 9"/>
            <p:cNvCxnSpPr>
              <a:cxnSpLocks noChangeShapeType="1"/>
            </p:cNvCxnSpPr>
            <p:nvPr/>
          </p:nvCxnSpPr>
          <p:spPr bwMode="auto">
            <a:xfrm>
              <a:off x="2743200" y="2959100"/>
              <a:ext cx="1600200" cy="798513"/>
            </a:xfrm>
            <a:prstGeom prst="bentConnector3">
              <a:avLst>
                <a:gd name="adj1" fmla="val 97"/>
              </a:avLst>
            </a:prstGeom>
            <a:grpFill/>
            <a:ln w="28575">
              <a:solidFill>
                <a:srgbClr val="000000"/>
              </a:solidFill>
              <a:miter lim="800000"/>
              <a:headEnd/>
              <a:tailEnd/>
            </a:ln>
          </p:spPr>
        </p:cxnSp>
        <p:cxnSp>
          <p:nvCxnSpPr>
            <p:cNvPr id="10250" name="AutoShape 10"/>
            <p:cNvCxnSpPr>
              <a:cxnSpLocks noChangeShapeType="1"/>
            </p:cNvCxnSpPr>
            <p:nvPr/>
          </p:nvCxnSpPr>
          <p:spPr bwMode="auto">
            <a:xfrm>
              <a:off x="1905000" y="2959100"/>
              <a:ext cx="2438400" cy="1198563"/>
            </a:xfrm>
            <a:prstGeom prst="bentConnector3">
              <a:avLst>
                <a:gd name="adj1" fmla="val -718"/>
              </a:avLst>
            </a:prstGeom>
            <a:grpFill/>
            <a:ln w="28575">
              <a:solidFill>
                <a:srgbClr val="000000"/>
              </a:solidFill>
              <a:miter lim="800000"/>
              <a:headEnd/>
              <a:tailEnd/>
            </a:ln>
          </p:spPr>
        </p:cxnSp>
        <p:cxnSp>
          <p:nvCxnSpPr>
            <p:cNvPr id="10251" name="AutoShape 11"/>
            <p:cNvCxnSpPr>
              <a:cxnSpLocks noChangeShapeType="1"/>
            </p:cNvCxnSpPr>
            <p:nvPr/>
          </p:nvCxnSpPr>
          <p:spPr bwMode="auto">
            <a:xfrm>
              <a:off x="1219200" y="2959100"/>
              <a:ext cx="3124200" cy="1598613"/>
            </a:xfrm>
            <a:prstGeom prst="bentConnector3">
              <a:avLst>
                <a:gd name="adj1" fmla="val -102"/>
              </a:avLst>
            </a:prstGeom>
            <a:grpFill/>
            <a:ln w="28575">
              <a:solidFill>
                <a:srgbClr val="000000"/>
              </a:solidFill>
              <a:miter lim="800000"/>
              <a:headEnd/>
              <a:tailEnd/>
            </a:ln>
          </p:spPr>
        </p:cxnSp>
        <p:cxnSp>
          <p:nvCxnSpPr>
            <p:cNvPr id="10252" name="AutoShape 12"/>
            <p:cNvCxnSpPr>
              <a:cxnSpLocks noChangeShapeType="1"/>
            </p:cNvCxnSpPr>
            <p:nvPr/>
          </p:nvCxnSpPr>
          <p:spPr bwMode="auto">
            <a:xfrm>
              <a:off x="609600" y="2959100"/>
              <a:ext cx="3733800" cy="1917700"/>
            </a:xfrm>
            <a:prstGeom prst="bentConnector3">
              <a:avLst>
                <a:gd name="adj1" fmla="val 171"/>
              </a:avLst>
            </a:prstGeom>
            <a:grpFill/>
            <a:ln w="28575">
              <a:solidFill>
                <a:srgbClr val="000000"/>
              </a:solidFill>
              <a:miter lim="800000"/>
              <a:headEnd/>
              <a:tailEnd/>
            </a:ln>
          </p:spPr>
        </p:cxnSp>
        <p:sp>
          <p:nvSpPr>
            <p:cNvPr id="10253" name="AutoShape 13"/>
            <p:cNvSpPr>
              <a:spLocks noChangeArrowheads="1"/>
            </p:cNvSpPr>
            <p:nvPr/>
          </p:nvSpPr>
          <p:spPr bwMode="auto">
            <a:xfrm>
              <a:off x="23813" y="1600200"/>
              <a:ext cx="3429000" cy="798513"/>
            </a:xfrm>
            <a:prstGeom prst="leftRightArrow">
              <a:avLst>
                <a:gd name="adj1" fmla="val 50000"/>
                <a:gd name="adj2" fmla="val 85885"/>
              </a:avLst>
            </a:prstGeom>
            <a:grpFill/>
            <a:ln w="38100" cmpd="dbl">
              <a:solidFill>
                <a:srgbClr val="000000"/>
              </a:solidFill>
              <a:miter lim="800000"/>
              <a:headEnd/>
              <a:tailEnd/>
            </a:ln>
          </p:spPr>
          <p:txBody>
            <a:bodyPr wrap="none" anchor="ctr"/>
            <a:lstStyle/>
            <a:p>
              <a:endParaRPr lang="es-ES"/>
            </a:p>
          </p:txBody>
        </p:sp>
        <p:sp>
          <p:nvSpPr>
            <p:cNvPr id="10254" name="Text Box 14"/>
            <p:cNvSpPr txBox="1">
              <a:spLocks noChangeArrowheads="1"/>
            </p:cNvSpPr>
            <p:nvPr/>
          </p:nvSpPr>
          <p:spPr bwMode="auto">
            <a:xfrm>
              <a:off x="328613" y="1760538"/>
              <a:ext cx="822325" cy="466725"/>
            </a:xfrm>
            <a:prstGeom prst="rect">
              <a:avLst/>
            </a:prstGeom>
            <a:grpFill/>
            <a:ln w="9525">
              <a:solidFill>
                <a:schemeClr val="accent2"/>
              </a:solidFill>
              <a:miter lim="800000"/>
              <a:headEnd/>
              <a:tailEnd/>
            </a:ln>
          </p:spPr>
          <p:txBody>
            <a:bodyPr wrap="none">
              <a:spAutoFit/>
            </a:bodyPr>
            <a:lstStyle/>
            <a:p>
              <a:r>
                <a:rPr lang="es-DO" sz="1200" b="1" dirty="0">
                  <a:solidFill>
                    <a:schemeClr val="accent2"/>
                  </a:solidFill>
                  <a:latin typeface="Times New Roman" pitchFamily="18" charset="0"/>
                </a:rPr>
                <a:t>Más </a:t>
              </a:r>
            </a:p>
            <a:p>
              <a:r>
                <a:rPr lang="es-DO" sz="1200" b="1" dirty="0">
                  <a:solidFill>
                    <a:schemeClr val="accent2"/>
                  </a:solidFill>
                  <a:latin typeface="Times New Roman" pitchFamily="18" charset="0"/>
                </a:rPr>
                <a:t>específico</a:t>
              </a:r>
              <a:endParaRPr lang="es-DO" sz="2400" dirty="0">
                <a:solidFill>
                  <a:schemeClr val="tx1"/>
                </a:solidFill>
                <a:latin typeface="Times New Roman" pitchFamily="18" charset="0"/>
              </a:endParaRPr>
            </a:p>
          </p:txBody>
        </p:sp>
        <p:sp>
          <p:nvSpPr>
            <p:cNvPr id="10255" name="Text Box 15"/>
            <p:cNvSpPr txBox="1">
              <a:spLocks noChangeArrowheads="1"/>
            </p:cNvSpPr>
            <p:nvPr/>
          </p:nvSpPr>
          <p:spPr bwMode="auto">
            <a:xfrm>
              <a:off x="2386013" y="1760538"/>
              <a:ext cx="825500" cy="469900"/>
            </a:xfrm>
            <a:prstGeom prst="rect">
              <a:avLst/>
            </a:prstGeom>
            <a:grpFill/>
            <a:ln w="12700">
              <a:solidFill>
                <a:schemeClr val="accent2"/>
              </a:solidFill>
              <a:miter lim="800000"/>
              <a:headEnd/>
              <a:tailEnd/>
            </a:ln>
          </p:spPr>
          <p:txBody>
            <a:bodyPr wrap="none">
              <a:spAutoFit/>
            </a:bodyPr>
            <a:lstStyle/>
            <a:p>
              <a:r>
                <a:rPr lang="es-DO" sz="1200" b="1">
                  <a:solidFill>
                    <a:schemeClr val="accent2"/>
                  </a:solidFill>
                  <a:latin typeface="Times New Roman" pitchFamily="18" charset="0"/>
                </a:rPr>
                <a:t>Menos</a:t>
              </a:r>
            </a:p>
            <a:p>
              <a:r>
                <a:rPr lang="es-DO" sz="1200" b="1">
                  <a:solidFill>
                    <a:schemeClr val="accent2"/>
                  </a:solidFill>
                  <a:latin typeface="Times New Roman" pitchFamily="18" charset="0"/>
                </a:rPr>
                <a:t>específico</a:t>
              </a:r>
              <a:endParaRPr lang="es-DO" sz="2400">
                <a:solidFill>
                  <a:schemeClr val="tx1"/>
                </a:solidFill>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70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ircle(in)">
                                      <p:cBhvr>
                                        <p:cTn id="11" dur="2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427011">
                                            <p:bg/>
                                          </p:spTgt>
                                        </p:tgtEl>
                                        <p:attrNameLst>
                                          <p:attrName>style.visibility</p:attrName>
                                        </p:attrNameLst>
                                      </p:cBhvr>
                                      <p:to>
                                        <p:strVal val="visible"/>
                                      </p:to>
                                    </p:set>
                                    <p:anim calcmode="lin" valueType="num">
                                      <p:cBhvr>
                                        <p:cTn id="16" dur="500" fill="hold"/>
                                        <p:tgtEl>
                                          <p:spTgt spid="427011">
                                            <p:bg/>
                                          </p:spTgt>
                                        </p:tgtEl>
                                        <p:attrNameLst>
                                          <p:attrName>ppt_w</p:attrName>
                                        </p:attrNameLst>
                                      </p:cBhvr>
                                      <p:tavLst>
                                        <p:tav tm="0">
                                          <p:val>
                                            <p:fltVal val="0"/>
                                          </p:val>
                                        </p:tav>
                                        <p:tav tm="100000">
                                          <p:val>
                                            <p:strVal val="#ppt_w"/>
                                          </p:val>
                                        </p:tav>
                                      </p:tavLst>
                                    </p:anim>
                                    <p:anim calcmode="lin" valueType="num">
                                      <p:cBhvr>
                                        <p:cTn id="17" dur="500" fill="hold"/>
                                        <p:tgtEl>
                                          <p:spTgt spid="427011">
                                            <p:bg/>
                                          </p:spTgt>
                                        </p:tgtEl>
                                        <p:attrNameLst>
                                          <p:attrName>ppt_h</p:attrName>
                                        </p:attrNameLst>
                                      </p:cBhvr>
                                      <p:tavLst>
                                        <p:tav tm="0">
                                          <p:val>
                                            <p:fltVal val="0"/>
                                          </p:val>
                                        </p:tav>
                                        <p:tav tm="100000">
                                          <p:val>
                                            <p:strVal val="#ppt_h"/>
                                          </p:val>
                                        </p:tav>
                                      </p:tavLst>
                                    </p:anim>
                                    <p:animEffect transition="in" filter="fade">
                                      <p:cBhvr>
                                        <p:cTn id="18" dur="500"/>
                                        <p:tgtEl>
                                          <p:spTgt spid="427011">
                                            <p:bg/>
                                          </p:spTgt>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427011">
                                            <p:txEl>
                                              <p:pRg st="0" end="0"/>
                                            </p:txEl>
                                          </p:spTgt>
                                        </p:tgtEl>
                                        <p:attrNameLst>
                                          <p:attrName>style.visibility</p:attrName>
                                        </p:attrNameLst>
                                      </p:cBhvr>
                                      <p:to>
                                        <p:strVal val="visible"/>
                                      </p:to>
                                    </p:set>
                                    <p:anim calcmode="lin" valueType="num">
                                      <p:cBhvr>
                                        <p:cTn id="23" dur="500" fill="hold"/>
                                        <p:tgtEl>
                                          <p:spTgt spid="427011">
                                            <p:txEl>
                                              <p:pRg st="0" end="0"/>
                                            </p:txEl>
                                          </p:spTgt>
                                        </p:tgtEl>
                                        <p:attrNameLst>
                                          <p:attrName>ppt_w</p:attrName>
                                        </p:attrNameLst>
                                      </p:cBhvr>
                                      <p:tavLst>
                                        <p:tav tm="0">
                                          <p:val>
                                            <p:fltVal val="0"/>
                                          </p:val>
                                        </p:tav>
                                        <p:tav tm="100000">
                                          <p:val>
                                            <p:strVal val="#ppt_w"/>
                                          </p:val>
                                        </p:tav>
                                      </p:tavLst>
                                    </p:anim>
                                    <p:anim calcmode="lin" valueType="num">
                                      <p:cBhvr>
                                        <p:cTn id="24" dur="500" fill="hold"/>
                                        <p:tgtEl>
                                          <p:spTgt spid="427011">
                                            <p:txEl>
                                              <p:pRg st="0" end="0"/>
                                            </p:txEl>
                                          </p:spTgt>
                                        </p:tgtEl>
                                        <p:attrNameLst>
                                          <p:attrName>ppt_h</p:attrName>
                                        </p:attrNameLst>
                                      </p:cBhvr>
                                      <p:tavLst>
                                        <p:tav tm="0">
                                          <p:val>
                                            <p:fltVal val="0"/>
                                          </p:val>
                                        </p:tav>
                                        <p:tav tm="100000">
                                          <p:val>
                                            <p:strVal val="#ppt_h"/>
                                          </p:val>
                                        </p:tav>
                                      </p:tavLst>
                                    </p:anim>
                                    <p:animEffect transition="in" filter="fade">
                                      <p:cBhvr>
                                        <p:cTn id="25" dur="500"/>
                                        <p:tgtEl>
                                          <p:spTgt spid="4270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0" grpId="0" animBg="1"/>
      <p:bldP spid="427011"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7794D55B-2E60-4BC2-A239-BEC11CA12548}"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56E093E8-7776-488C-967B-E9760CDBFEDB}" type="slidenum">
              <a:rPr lang="en-US"/>
              <a:pPr>
                <a:defRPr/>
              </a:pPr>
              <a:t>16</a:t>
            </a:fld>
            <a:endParaRPr lang="en-US"/>
          </a:p>
        </p:txBody>
      </p:sp>
      <p:sp>
        <p:nvSpPr>
          <p:cNvPr id="455682" name="Rectangle 2" descr="Papel seda azul"/>
          <p:cNvSpPr>
            <a:spLocks noGrp="1" noChangeArrowheads="1"/>
          </p:cNvSpPr>
          <p:nvPr>
            <p:ph type="title"/>
          </p:nvPr>
        </p:nvSpPr>
        <p:spPr>
          <a:xfrm>
            <a:off x="685800" y="31750"/>
            <a:ext cx="7772400" cy="1143000"/>
          </a:xfrm>
          <a:solidFill>
            <a:schemeClr val="accent2">
              <a:lumMod val="40000"/>
              <a:lumOff val="60000"/>
            </a:schemeClr>
          </a:solidFill>
          <a:ln w="76200" cap="flat">
            <a:solidFill>
              <a:srgbClr val="0000FF"/>
            </a:solidFill>
          </a:ln>
        </p:spPr>
        <p:txBody>
          <a:bodyPr/>
          <a:lstStyle/>
          <a:p>
            <a:pPr>
              <a:defRPr/>
            </a:pPr>
            <a:r>
              <a:rPr lang="es-DO" b="1" i="1">
                <a:solidFill>
                  <a:schemeClr val="accent2">
                    <a:lumMod val="75000"/>
                  </a:schemeClr>
                </a:solidFill>
                <a:effectLst>
                  <a:outerShdw blurRad="38100" dist="38100" dir="2700000" algn="tl">
                    <a:srgbClr val="000000"/>
                  </a:outerShdw>
                </a:effectLst>
                <a:latin typeface="Arial" charset="0"/>
              </a:rPr>
              <a:t>Estructura de un Nombre</a:t>
            </a:r>
          </a:p>
        </p:txBody>
      </p:sp>
      <p:pic>
        <p:nvPicPr>
          <p:cNvPr id="11269" name="Picture 8" descr="Dominios 5"/>
          <p:cNvPicPr>
            <a:picLocks noGrp="1" noChangeAspect="1" noChangeArrowheads="1"/>
          </p:cNvPicPr>
          <p:nvPr>
            <p:ph idx="1"/>
          </p:nvPr>
        </p:nvPicPr>
        <p:blipFill>
          <a:blip r:embed="rId3" cstate="print"/>
          <a:srcRect/>
          <a:stretch>
            <a:fillRect/>
          </a:stretch>
        </p:blipFill>
        <p:spPr>
          <a:xfrm>
            <a:off x="468313" y="1412875"/>
            <a:ext cx="8135937" cy="5054600"/>
          </a:xfrm>
          <a:blipFill dpi="0" rotWithShape="0">
            <a:blip r:embed="rId4" cstate="print"/>
            <a:srcRect/>
            <a:tile tx="0" ty="0" sx="100000" sy="100000" flip="none" algn="tl"/>
          </a:blipFill>
          <a:ln w="76200" cap="flat" algn="ctr">
            <a:solidFill>
              <a:srgbClr val="0000FF"/>
            </a:solidFill>
          </a:ln>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4446" y="1916832"/>
            <a:ext cx="1714500" cy="1114425"/>
          </a:xfrm>
          <a:prstGeom prst="rect">
            <a:avLst/>
          </a:prstGeom>
          <a:noFill/>
          <a:ln w="9525">
            <a:solidFill>
              <a:schemeClr val="accent2">
                <a:lumMod val="50000"/>
              </a:schemeClr>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5682"/>
                                        </p:tgtEl>
                                        <p:attrNameLst>
                                          <p:attrName>style.visibility</p:attrName>
                                        </p:attrNameLst>
                                      </p:cBhvr>
                                      <p:to>
                                        <p:strVal val="visible"/>
                                      </p:to>
                                    </p:set>
                                    <p:animEffect transition="in" filter="fade">
                                      <p:cBhvr>
                                        <p:cTn id="7" dur="500"/>
                                        <p:tgtEl>
                                          <p:spTgt spid="45568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269"/>
                                        </p:tgtEl>
                                        <p:attrNameLst>
                                          <p:attrName>style.visibility</p:attrName>
                                        </p:attrNameLst>
                                      </p:cBhvr>
                                      <p:to>
                                        <p:strVal val="visible"/>
                                      </p:to>
                                    </p:set>
                                    <p:anim calcmode="lin" valueType="num">
                                      <p:cBhvr additive="base">
                                        <p:cTn id="12" dur="500" fill="hold"/>
                                        <p:tgtEl>
                                          <p:spTgt spid="11269"/>
                                        </p:tgtEl>
                                        <p:attrNameLst>
                                          <p:attrName>ppt_x</p:attrName>
                                        </p:attrNameLst>
                                      </p:cBhvr>
                                      <p:tavLst>
                                        <p:tav tm="0">
                                          <p:val>
                                            <p:strVal val="#ppt_x"/>
                                          </p:val>
                                        </p:tav>
                                        <p:tav tm="100000">
                                          <p:val>
                                            <p:strVal val="#ppt_x"/>
                                          </p:val>
                                        </p:tav>
                                      </p:tavLst>
                                    </p:anim>
                                    <p:anim calcmode="lin" valueType="num">
                                      <p:cBhvr additive="base">
                                        <p:cTn id="13" dur="500" fill="hold"/>
                                        <p:tgtEl>
                                          <p:spTgt spid="11269"/>
                                        </p:tgtEl>
                                        <p:attrNameLst>
                                          <p:attrName>ppt_y</p:attrName>
                                        </p:attrNameLst>
                                      </p:cBhvr>
                                      <p:tavLst>
                                        <p:tav tm="0">
                                          <p:val>
                                            <p:strVal val="1+#ppt_h/2"/>
                                          </p:val>
                                        </p:tav>
                                        <p:tav tm="100000">
                                          <p:val>
                                            <p:strVal val="#ppt_y"/>
                                          </p:val>
                                        </p:tav>
                                      </p:tavLst>
                                    </p:anim>
                                  </p:childTnLst>
                                </p:cTn>
                              </p:par>
                              <p:par>
                                <p:cTn id="14" presetID="26" presetClass="entr" presetSubtype="0" fill="hold" nodeType="with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wipe(down)">
                                      <p:cBhvr>
                                        <p:cTn id="16" dur="580">
                                          <p:stCondLst>
                                            <p:cond delay="0"/>
                                          </p:stCondLst>
                                        </p:cTn>
                                        <p:tgtEl>
                                          <p:spTgt spid="2050"/>
                                        </p:tgtEl>
                                      </p:cBhvr>
                                    </p:animEffect>
                                    <p:anim calcmode="lin" valueType="num">
                                      <p:cBhvr>
                                        <p:cTn id="17"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22" dur="26">
                                          <p:stCondLst>
                                            <p:cond delay="650"/>
                                          </p:stCondLst>
                                        </p:cTn>
                                        <p:tgtEl>
                                          <p:spTgt spid="2050"/>
                                        </p:tgtEl>
                                      </p:cBhvr>
                                      <p:to x="100000" y="60000"/>
                                    </p:animScale>
                                    <p:animScale>
                                      <p:cBhvr>
                                        <p:cTn id="23" dur="166" decel="50000">
                                          <p:stCondLst>
                                            <p:cond delay="676"/>
                                          </p:stCondLst>
                                        </p:cTn>
                                        <p:tgtEl>
                                          <p:spTgt spid="2050"/>
                                        </p:tgtEl>
                                      </p:cBhvr>
                                      <p:to x="100000" y="100000"/>
                                    </p:animScale>
                                    <p:animScale>
                                      <p:cBhvr>
                                        <p:cTn id="24" dur="26">
                                          <p:stCondLst>
                                            <p:cond delay="1312"/>
                                          </p:stCondLst>
                                        </p:cTn>
                                        <p:tgtEl>
                                          <p:spTgt spid="2050"/>
                                        </p:tgtEl>
                                      </p:cBhvr>
                                      <p:to x="100000" y="80000"/>
                                    </p:animScale>
                                    <p:animScale>
                                      <p:cBhvr>
                                        <p:cTn id="25" dur="166" decel="50000">
                                          <p:stCondLst>
                                            <p:cond delay="1338"/>
                                          </p:stCondLst>
                                        </p:cTn>
                                        <p:tgtEl>
                                          <p:spTgt spid="2050"/>
                                        </p:tgtEl>
                                      </p:cBhvr>
                                      <p:to x="100000" y="100000"/>
                                    </p:animScale>
                                    <p:animScale>
                                      <p:cBhvr>
                                        <p:cTn id="26" dur="26">
                                          <p:stCondLst>
                                            <p:cond delay="1642"/>
                                          </p:stCondLst>
                                        </p:cTn>
                                        <p:tgtEl>
                                          <p:spTgt spid="2050"/>
                                        </p:tgtEl>
                                      </p:cBhvr>
                                      <p:to x="100000" y="90000"/>
                                    </p:animScale>
                                    <p:animScale>
                                      <p:cBhvr>
                                        <p:cTn id="27" dur="166" decel="50000">
                                          <p:stCondLst>
                                            <p:cond delay="1668"/>
                                          </p:stCondLst>
                                        </p:cTn>
                                        <p:tgtEl>
                                          <p:spTgt spid="2050"/>
                                        </p:tgtEl>
                                      </p:cBhvr>
                                      <p:to x="100000" y="100000"/>
                                    </p:animScale>
                                    <p:animScale>
                                      <p:cBhvr>
                                        <p:cTn id="28" dur="26">
                                          <p:stCondLst>
                                            <p:cond delay="1808"/>
                                          </p:stCondLst>
                                        </p:cTn>
                                        <p:tgtEl>
                                          <p:spTgt spid="2050"/>
                                        </p:tgtEl>
                                      </p:cBhvr>
                                      <p:to x="100000" y="95000"/>
                                    </p:animScale>
                                    <p:animScale>
                                      <p:cBhvr>
                                        <p:cTn id="29" dur="166" decel="50000">
                                          <p:stCondLst>
                                            <p:cond delay="1834"/>
                                          </p:stCondLst>
                                        </p:cTn>
                                        <p:tgtEl>
                                          <p:spTgt spid="20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24AFBF66-64FF-4F2B-8D46-5E425FA29879}"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5DAE9594-BC78-4C79-8EB5-D4C9C3ACDCB8}" type="slidenum">
              <a:rPr lang="en-US"/>
              <a:pPr>
                <a:defRPr/>
              </a:pPr>
              <a:t>17</a:t>
            </a:fld>
            <a:endParaRPr lang="en-US"/>
          </a:p>
        </p:txBody>
      </p:sp>
      <p:sp>
        <p:nvSpPr>
          <p:cNvPr id="360450" name="Rectangle 2" descr="Papel seda azul"/>
          <p:cNvSpPr>
            <a:spLocks noGrp="1" noChangeArrowheads="1"/>
          </p:cNvSpPr>
          <p:nvPr>
            <p:ph type="title"/>
          </p:nvPr>
        </p:nvSpPr>
        <p:spPr>
          <a:xfrm>
            <a:off x="304800" y="457200"/>
            <a:ext cx="8458200" cy="1143000"/>
          </a:xfrm>
          <a:blipFill dpi="0" rotWithShape="0">
            <a:blip r:embed="rId2" cstate="print"/>
            <a:srcRect/>
            <a:tile tx="0" ty="0" sx="100000" sy="100000" flip="none" algn="tl"/>
          </a:blipFill>
          <a:ln w="76200" cap="flat">
            <a:solidFill>
              <a:srgbClr val="0000FF"/>
            </a:solidFill>
          </a:ln>
        </p:spPr>
        <p:txBody>
          <a:bodyPr/>
          <a:lstStyle/>
          <a:p>
            <a:pPr>
              <a:defRPr/>
            </a:pPr>
            <a:r>
              <a:rPr lang="es-ES_tradnl" sz="3200" b="1" i="1">
                <a:solidFill>
                  <a:srgbClr val="800000"/>
                </a:solidFill>
                <a:effectLst>
                  <a:outerShdw blurRad="38100" dist="38100" dir="2700000" algn="tl">
                    <a:srgbClr val="000000"/>
                  </a:outerShdw>
                </a:effectLst>
                <a:latin typeface="Arial" charset="0"/>
              </a:rPr>
              <a:t>DNS - Sistema de Nombres de Dominio</a:t>
            </a:r>
          </a:p>
        </p:txBody>
      </p:sp>
      <p:pic>
        <p:nvPicPr>
          <p:cNvPr id="12293" name="Picture 3" descr="F24_1"/>
          <p:cNvPicPr>
            <a:picLocks noChangeAspect="1" noChangeArrowheads="1"/>
          </p:cNvPicPr>
          <p:nvPr/>
        </p:nvPicPr>
        <p:blipFill>
          <a:blip r:embed="rId3" cstate="print">
            <a:lum bright="-20000" contrast="20000"/>
          </a:blip>
          <a:srcRect/>
          <a:stretch>
            <a:fillRect/>
          </a:stretch>
        </p:blipFill>
        <p:spPr bwMode="auto">
          <a:xfrm>
            <a:off x="533400" y="1905000"/>
            <a:ext cx="8229600" cy="3886200"/>
          </a:xfrm>
          <a:prstGeom prst="rect">
            <a:avLst/>
          </a:prstGeom>
          <a:noFill/>
          <a:ln w="76200">
            <a:solidFill>
              <a:schemeClr val="accent2"/>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04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12293"/>
                                        </p:tgtEl>
                                        <p:attrNameLst>
                                          <p:attrName>style.visibility</p:attrName>
                                        </p:attrNameLst>
                                      </p:cBhvr>
                                      <p:to>
                                        <p:strVal val="visible"/>
                                      </p:to>
                                    </p:set>
                                    <p:animEffect transition="in" filter="circle(in)">
                                      <p:cBhvr>
                                        <p:cTn id="11" dur="2000"/>
                                        <p:tgtEl>
                                          <p:spTgt spid="1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25AE35EC-0D3A-4098-8DE1-76B93FF9C7CC}"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D1F83163-5607-4350-8356-CF11F0DC3520}" type="slidenum">
              <a:rPr lang="en-US"/>
              <a:pPr>
                <a:defRPr/>
              </a:pPr>
              <a:t>18</a:t>
            </a:fld>
            <a:endParaRPr lang="en-US"/>
          </a:p>
        </p:txBody>
      </p:sp>
      <p:sp>
        <p:nvSpPr>
          <p:cNvPr id="435203" name="Rectangle 2051"/>
          <p:cNvSpPr>
            <a:spLocks noGrp="1" noChangeArrowheads="1"/>
          </p:cNvSpPr>
          <p:nvPr>
            <p:ph type="body" idx="1"/>
          </p:nvPr>
        </p:nvSpPr>
        <p:spPr>
          <a:xfrm>
            <a:off x="243136" y="1772816"/>
            <a:ext cx="8686800" cy="4869160"/>
          </a:xfrm>
          <a:solidFill>
            <a:schemeClr val="accent2">
              <a:lumMod val="40000"/>
              <a:lumOff val="60000"/>
            </a:schemeClr>
          </a:solidFill>
          <a:ln w="76200">
            <a:solidFill>
              <a:schemeClr val="accent2"/>
            </a:solidFill>
          </a:ln>
        </p:spPr>
        <p:txBody>
          <a:bodyPr/>
          <a:lstStyle/>
          <a:p>
            <a:pPr>
              <a:defRPr/>
            </a:pPr>
            <a:r>
              <a:rPr lang="es-MX" sz="2800" b="1" i="1" dirty="0">
                <a:effectLst>
                  <a:outerShdw blurRad="38100" dist="38100" dir="2700000" algn="tl">
                    <a:srgbClr val="FFFFFF"/>
                  </a:outerShdw>
                </a:effectLst>
                <a:latin typeface="Verdana" pitchFamily="34" charset="0"/>
              </a:rPr>
              <a:t>.</a:t>
            </a:r>
            <a:r>
              <a:rPr lang="es-MX" sz="2800" b="1" i="1" dirty="0" err="1">
                <a:effectLst>
                  <a:outerShdw blurRad="38100" dist="38100" dir="2700000" algn="tl">
                    <a:srgbClr val="FFFFFF"/>
                  </a:outerShdw>
                </a:effectLst>
                <a:latin typeface="Verdana" pitchFamily="34" charset="0"/>
              </a:rPr>
              <a:t>aereo</a:t>
            </a:r>
            <a:r>
              <a:rPr lang="es-MX" sz="2800" dirty="0">
                <a:latin typeface="Verdana" pitchFamily="34" charset="0"/>
              </a:rPr>
              <a:t> 		</a:t>
            </a:r>
            <a:r>
              <a:rPr lang="es-MX" sz="2400" b="1" dirty="0">
                <a:latin typeface="Verdana" pitchFamily="34" charset="0"/>
              </a:rPr>
              <a:t>Industria del Transporte Aéreo</a:t>
            </a:r>
          </a:p>
          <a:p>
            <a:pPr>
              <a:defRPr/>
            </a:pPr>
            <a:r>
              <a:rPr lang="es-MX" sz="2800" b="1" i="1" dirty="0">
                <a:effectLst>
                  <a:outerShdw blurRad="38100" dist="38100" dir="2700000" algn="tl">
                    <a:srgbClr val="FFFFFF"/>
                  </a:outerShdw>
                </a:effectLst>
                <a:latin typeface="Verdana" pitchFamily="34" charset="0"/>
              </a:rPr>
              <a:t>.</a:t>
            </a:r>
            <a:r>
              <a:rPr lang="es-MX" sz="2800" b="1" i="1" dirty="0" err="1">
                <a:effectLst>
                  <a:outerShdw blurRad="38100" dist="38100" dir="2700000" algn="tl">
                    <a:srgbClr val="FFFFFF"/>
                  </a:outerShdw>
                </a:effectLst>
                <a:latin typeface="Verdana" pitchFamily="34" charset="0"/>
              </a:rPr>
              <a:t>biz</a:t>
            </a:r>
            <a:r>
              <a:rPr lang="es-MX" sz="2800" dirty="0">
                <a:latin typeface="Verdana" pitchFamily="34" charset="0"/>
              </a:rPr>
              <a:t>  		</a:t>
            </a:r>
            <a:r>
              <a:rPr lang="es-MX" sz="2800" b="1" dirty="0">
                <a:latin typeface="Verdana" pitchFamily="34" charset="0"/>
              </a:rPr>
              <a:t>Negocios </a:t>
            </a:r>
          </a:p>
          <a:p>
            <a:pPr>
              <a:defRPr/>
            </a:pPr>
            <a:r>
              <a:rPr lang="es-MX" sz="2800" b="1" i="1" dirty="0">
                <a:effectLst>
                  <a:outerShdw blurRad="38100" dist="38100" dir="2700000" algn="tl">
                    <a:srgbClr val="FFFFFF"/>
                  </a:outerShdw>
                </a:effectLst>
                <a:latin typeface="Verdana" pitchFamily="34" charset="0"/>
              </a:rPr>
              <a:t>.</a:t>
            </a:r>
            <a:r>
              <a:rPr lang="es-MX" sz="2800" b="1" i="1" dirty="0" err="1">
                <a:effectLst>
                  <a:outerShdw blurRad="38100" dist="38100" dir="2700000" algn="tl">
                    <a:srgbClr val="FFFFFF"/>
                  </a:outerShdw>
                </a:effectLst>
                <a:latin typeface="Verdana" pitchFamily="34" charset="0"/>
              </a:rPr>
              <a:t>coop</a:t>
            </a:r>
            <a:r>
              <a:rPr lang="es-MX" sz="2800" dirty="0">
                <a:latin typeface="Verdana" pitchFamily="34" charset="0"/>
              </a:rPr>
              <a:t>		</a:t>
            </a:r>
            <a:r>
              <a:rPr lang="es-MX" sz="2800" b="1" dirty="0">
                <a:latin typeface="Verdana" pitchFamily="34" charset="0"/>
              </a:rPr>
              <a:t>Cooperativas</a:t>
            </a:r>
          </a:p>
          <a:p>
            <a:pPr>
              <a:defRPr/>
            </a:pPr>
            <a:r>
              <a:rPr lang="es-MX" sz="2800" b="1" i="1" dirty="0">
                <a:effectLst>
                  <a:outerShdw blurRad="38100" dist="38100" dir="2700000" algn="tl">
                    <a:srgbClr val="FFFFFF"/>
                  </a:outerShdw>
                </a:effectLst>
                <a:latin typeface="Verdana" pitchFamily="34" charset="0"/>
              </a:rPr>
              <a:t>.</a:t>
            </a:r>
            <a:r>
              <a:rPr lang="es-MX" sz="2800" b="1" i="1" dirty="0" err="1">
                <a:effectLst>
                  <a:outerShdw blurRad="38100" dist="38100" dir="2700000" algn="tl">
                    <a:srgbClr val="FFFFFF"/>
                  </a:outerShdw>
                </a:effectLst>
                <a:latin typeface="Verdana" pitchFamily="34" charset="0"/>
              </a:rPr>
              <a:t>Info</a:t>
            </a:r>
            <a:r>
              <a:rPr lang="es-MX" sz="2800" dirty="0">
                <a:latin typeface="Verdana" pitchFamily="34" charset="0"/>
              </a:rPr>
              <a:t> 		</a:t>
            </a:r>
            <a:r>
              <a:rPr lang="es-MX" sz="2800" b="1" dirty="0">
                <a:latin typeface="Verdana" pitchFamily="34" charset="0"/>
              </a:rPr>
              <a:t>Varios usos</a:t>
            </a:r>
          </a:p>
          <a:p>
            <a:pPr>
              <a:defRPr/>
            </a:pPr>
            <a:r>
              <a:rPr lang="es-MX" sz="2800" b="1" i="1" dirty="0">
                <a:effectLst>
                  <a:outerShdw blurRad="38100" dist="38100" dir="2700000" algn="tl">
                    <a:srgbClr val="FFFFFF"/>
                  </a:outerShdw>
                </a:effectLst>
                <a:latin typeface="Verdana" pitchFamily="34" charset="0"/>
              </a:rPr>
              <a:t>.</a:t>
            </a:r>
            <a:r>
              <a:rPr lang="es-MX" sz="2800" b="1" i="1" dirty="0" err="1">
                <a:effectLst>
                  <a:outerShdw blurRad="38100" dist="38100" dir="2700000" algn="tl">
                    <a:srgbClr val="FFFFFF"/>
                  </a:outerShdw>
                </a:effectLst>
                <a:latin typeface="Verdana" pitchFamily="34" charset="0"/>
              </a:rPr>
              <a:t>museum</a:t>
            </a:r>
            <a:r>
              <a:rPr lang="es-MX" sz="2800" dirty="0">
                <a:latin typeface="Verdana" pitchFamily="34" charset="0"/>
              </a:rPr>
              <a:t>	</a:t>
            </a:r>
            <a:r>
              <a:rPr lang="es-MX" sz="2800" b="1" dirty="0">
                <a:latin typeface="Verdana" pitchFamily="34" charset="0"/>
              </a:rPr>
              <a:t>Museos	</a:t>
            </a:r>
          </a:p>
          <a:p>
            <a:pPr>
              <a:defRPr/>
            </a:pPr>
            <a:r>
              <a:rPr lang="es-MX" sz="2800" b="1" i="1" dirty="0">
                <a:effectLst>
                  <a:outerShdw blurRad="38100" dist="38100" dir="2700000" algn="tl">
                    <a:srgbClr val="FFFFFF"/>
                  </a:outerShdw>
                </a:effectLst>
                <a:latin typeface="Verdana" pitchFamily="34" charset="0"/>
              </a:rPr>
              <a:t>.</a:t>
            </a:r>
            <a:r>
              <a:rPr lang="es-MX" sz="2800" b="1" i="1" dirty="0" err="1">
                <a:effectLst>
                  <a:outerShdw blurRad="38100" dist="38100" dir="2700000" algn="tl">
                    <a:srgbClr val="FFFFFF"/>
                  </a:outerShdw>
                </a:effectLst>
                <a:latin typeface="Verdana" pitchFamily="34" charset="0"/>
              </a:rPr>
              <a:t>name</a:t>
            </a:r>
            <a:r>
              <a:rPr lang="es-MX" sz="2800" b="1" i="1" dirty="0">
                <a:effectLst>
                  <a:outerShdw blurRad="38100" dist="38100" dir="2700000" algn="tl">
                    <a:srgbClr val="FFFFFF"/>
                  </a:outerShdw>
                </a:effectLst>
                <a:latin typeface="Verdana" pitchFamily="34" charset="0"/>
              </a:rPr>
              <a:t>	</a:t>
            </a:r>
            <a:r>
              <a:rPr lang="es-MX" sz="2800" dirty="0">
                <a:latin typeface="Verdana" pitchFamily="34" charset="0"/>
              </a:rPr>
              <a:t>	</a:t>
            </a:r>
            <a:r>
              <a:rPr lang="es-MX" sz="2800" b="1" dirty="0">
                <a:latin typeface="Verdana" pitchFamily="34" charset="0"/>
              </a:rPr>
              <a:t>Individuales</a:t>
            </a:r>
          </a:p>
          <a:p>
            <a:pPr>
              <a:defRPr/>
            </a:pPr>
            <a:r>
              <a:rPr lang="es-MX" sz="2800" b="1" i="1" dirty="0">
                <a:effectLst>
                  <a:outerShdw blurRad="38100" dist="38100" dir="2700000" algn="tl">
                    <a:srgbClr val="FFFFFF"/>
                  </a:outerShdw>
                </a:effectLst>
                <a:latin typeface="Verdana" pitchFamily="34" charset="0"/>
              </a:rPr>
              <a:t>.pro</a:t>
            </a:r>
            <a:r>
              <a:rPr lang="es-MX" sz="2800" dirty="0">
                <a:latin typeface="Verdana" pitchFamily="34" charset="0"/>
              </a:rPr>
              <a:t>		</a:t>
            </a:r>
            <a:r>
              <a:rPr lang="es-MX" sz="2800" b="1" dirty="0">
                <a:latin typeface="Verdana" pitchFamily="34" charset="0"/>
              </a:rPr>
              <a:t>Profesionales</a:t>
            </a:r>
          </a:p>
          <a:p>
            <a:pPr>
              <a:defRPr/>
            </a:pPr>
            <a:r>
              <a:rPr lang="es-MX" sz="2800" b="1" i="1" dirty="0">
                <a:effectLst>
                  <a:outerShdw blurRad="38100" dist="38100" dir="2700000" algn="tl">
                    <a:srgbClr val="FFFFFF"/>
                  </a:outerShdw>
                </a:effectLst>
                <a:latin typeface="Verdana" pitchFamily="34" charset="0"/>
              </a:rPr>
              <a:t>.tur              </a:t>
            </a:r>
            <a:r>
              <a:rPr lang="es-MX" sz="2800" b="1" dirty="0">
                <a:latin typeface="Verdana" pitchFamily="34" charset="0"/>
              </a:rPr>
              <a:t>Turismo</a:t>
            </a:r>
          </a:p>
          <a:p>
            <a:pPr>
              <a:defRPr/>
            </a:pPr>
            <a:r>
              <a:rPr lang="es-MX" sz="2800" b="1" i="1" dirty="0">
                <a:effectLst>
                  <a:outerShdw blurRad="38100" dist="38100" dir="2700000" algn="tl">
                    <a:srgbClr val="FFFFFF"/>
                  </a:outerShdw>
                </a:effectLst>
                <a:latin typeface="Verdana" pitchFamily="34" charset="0"/>
              </a:rPr>
              <a:t>.tv                </a:t>
            </a:r>
            <a:r>
              <a:rPr lang="es-MX" sz="2800" b="1" dirty="0">
                <a:latin typeface="Verdana" pitchFamily="34" charset="0"/>
              </a:rPr>
              <a:t>Tuvalu /</a:t>
            </a:r>
            <a:r>
              <a:rPr lang="es-ES" sz="2800" b="1" dirty="0">
                <a:latin typeface="Verdana" pitchFamily="34" charset="0"/>
              </a:rPr>
              <a:t>.tv </a:t>
            </a:r>
            <a:r>
              <a:rPr lang="es-ES" sz="2800" b="1" dirty="0" err="1">
                <a:latin typeface="Verdana" pitchFamily="34" charset="0"/>
              </a:rPr>
              <a:t>premium</a:t>
            </a:r>
            <a:endParaRPr lang="es-MX" sz="2800" b="1" dirty="0">
              <a:latin typeface="Verdana" pitchFamily="34" charset="0"/>
            </a:endParaRPr>
          </a:p>
          <a:p>
            <a:pPr lvl="1">
              <a:defRPr/>
            </a:pPr>
            <a:endParaRPr lang="es-AR" b="1" dirty="0">
              <a:latin typeface="Verdana" pitchFamily="34" charset="0"/>
            </a:endParaRPr>
          </a:p>
        </p:txBody>
      </p:sp>
      <p:sp>
        <p:nvSpPr>
          <p:cNvPr id="435204" name="Rectangle 2052" descr="Papel seda azul"/>
          <p:cNvSpPr>
            <a:spLocks noGrp="1" noChangeArrowheads="1"/>
          </p:cNvSpPr>
          <p:nvPr>
            <p:ph type="title"/>
          </p:nvPr>
        </p:nvSpPr>
        <p:spPr>
          <a:xfrm>
            <a:off x="243136" y="332656"/>
            <a:ext cx="8686800" cy="1143000"/>
          </a:xfrm>
          <a:solidFill>
            <a:schemeClr val="accent2">
              <a:lumMod val="40000"/>
              <a:lumOff val="60000"/>
            </a:schemeClr>
          </a:solidFill>
          <a:ln w="76200" cap="flat">
            <a:solidFill>
              <a:schemeClr val="accent2">
                <a:lumMod val="50000"/>
              </a:schemeClr>
            </a:solidFill>
          </a:ln>
        </p:spPr>
        <p:txBody>
          <a:bodyPr/>
          <a:lstStyle/>
          <a:p>
            <a:pPr>
              <a:defRPr/>
            </a:pPr>
            <a:r>
              <a:rPr lang="es-ES_tradnl" sz="3200" b="1" i="1">
                <a:solidFill>
                  <a:schemeClr val="accent2">
                    <a:lumMod val="75000"/>
                  </a:schemeClr>
                </a:solidFill>
                <a:effectLst>
                  <a:outerShdw blurRad="38100" dist="38100" dir="2700000" algn="tl">
                    <a:srgbClr val="000000"/>
                  </a:outerShdw>
                </a:effectLst>
                <a:latin typeface="Arial" charset="0"/>
              </a:rPr>
              <a:t>DNS - Sistema de Nombres de Dominio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35204"/>
                                        </p:tgtEl>
                                        <p:attrNameLst>
                                          <p:attrName>style.visibility</p:attrName>
                                        </p:attrNameLst>
                                      </p:cBhvr>
                                      <p:to>
                                        <p:strVal val="visible"/>
                                      </p:to>
                                    </p:set>
                                    <p:animEffect transition="in" filter="circle(in)">
                                      <p:cBhvr>
                                        <p:cTn id="7" dur="2000"/>
                                        <p:tgtEl>
                                          <p:spTgt spid="4352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35203">
                                            <p:bg/>
                                          </p:spTgt>
                                        </p:tgtEl>
                                        <p:attrNameLst>
                                          <p:attrName>style.visibility</p:attrName>
                                        </p:attrNameLst>
                                      </p:cBhvr>
                                      <p:to>
                                        <p:strVal val="visible"/>
                                      </p:to>
                                    </p:set>
                                    <p:animEffect transition="in" filter="wipe(down)">
                                      <p:cBhvr>
                                        <p:cTn id="12" dur="500"/>
                                        <p:tgtEl>
                                          <p:spTgt spid="435203">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35203">
                                            <p:txEl>
                                              <p:pRg st="0" end="0"/>
                                            </p:txEl>
                                          </p:spTgt>
                                        </p:tgtEl>
                                        <p:attrNameLst>
                                          <p:attrName>style.visibility</p:attrName>
                                        </p:attrNameLst>
                                      </p:cBhvr>
                                      <p:to>
                                        <p:strVal val="visible"/>
                                      </p:to>
                                    </p:set>
                                    <p:animEffect transition="in" filter="wipe(down)">
                                      <p:cBhvr>
                                        <p:cTn id="17" dur="500"/>
                                        <p:tgtEl>
                                          <p:spTgt spid="43520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35203">
                                            <p:txEl>
                                              <p:pRg st="1" end="1"/>
                                            </p:txEl>
                                          </p:spTgt>
                                        </p:tgtEl>
                                        <p:attrNameLst>
                                          <p:attrName>style.visibility</p:attrName>
                                        </p:attrNameLst>
                                      </p:cBhvr>
                                      <p:to>
                                        <p:strVal val="visible"/>
                                      </p:to>
                                    </p:set>
                                    <p:animEffect transition="in" filter="wipe(down)">
                                      <p:cBhvr>
                                        <p:cTn id="22" dur="500"/>
                                        <p:tgtEl>
                                          <p:spTgt spid="43520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35203">
                                            <p:txEl>
                                              <p:pRg st="2" end="2"/>
                                            </p:txEl>
                                          </p:spTgt>
                                        </p:tgtEl>
                                        <p:attrNameLst>
                                          <p:attrName>style.visibility</p:attrName>
                                        </p:attrNameLst>
                                      </p:cBhvr>
                                      <p:to>
                                        <p:strVal val="visible"/>
                                      </p:to>
                                    </p:set>
                                    <p:animEffect transition="in" filter="wipe(down)">
                                      <p:cBhvr>
                                        <p:cTn id="27" dur="500"/>
                                        <p:tgtEl>
                                          <p:spTgt spid="43520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35203">
                                            <p:txEl>
                                              <p:pRg st="3" end="3"/>
                                            </p:txEl>
                                          </p:spTgt>
                                        </p:tgtEl>
                                        <p:attrNameLst>
                                          <p:attrName>style.visibility</p:attrName>
                                        </p:attrNameLst>
                                      </p:cBhvr>
                                      <p:to>
                                        <p:strVal val="visible"/>
                                      </p:to>
                                    </p:set>
                                    <p:animEffect transition="in" filter="wipe(down)">
                                      <p:cBhvr>
                                        <p:cTn id="32" dur="500"/>
                                        <p:tgtEl>
                                          <p:spTgt spid="43520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35203">
                                            <p:txEl>
                                              <p:pRg st="4" end="4"/>
                                            </p:txEl>
                                          </p:spTgt>
                                        </p:tgtEl>
                                        <p:attrNameLst>
                                          <p:attrName>style.visibility</p:attrName>
                                        </p:attrNameLst>
                                      </p:cBhvr>
                                      <p:to>
                                        <p:strVal val="visible"/>
                                      </p:to>
                                    </p:set>
                                    <p:animEffect transition="in" filter="wipe(down)">
                                      <p:cBhvr>
                                        <p:cTn id="37" dur="500"/>
                                        <p:tgtEl>
                                          <p:spTgt spid="43520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35203">
                                            <p:txEl>
                                              <p:pRg st="5" end="5"/>
                                            </p:txEl>
                                          </p:spTgt>
                                        </p:tgtEl>
                                        <p:attrNameLst>
                                          <p:attrName>style.visibility</p:attrName>
                                        </p:attrNameLst>
                                      </p:cBhvr>
                                      <p:to>
                                        <p:strVal val="visible"/>
                                      </p:to>
                                    </p:set>
                                    <p:animEffect transition="in" filter="wipe(down)">
                                      <p:cBhvr>
                                        <p:cTn id="42" dur="500"/>
                                        <p:tgtEl>
                                          <p:spTgt spid="43520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35203">
                                            <p:txEl>
                                              <p:pRg st="6" end="6"/>
                                            </p:txEl>
                                          </p:spTgt>
                                        </p:tgtEl>
                                        <p:attrNameLst>
                                          <p:attrName>style.visibility</p:attrName>
                                        </p:attrNameLst>
                                      </p:cBhvr>
                                      <p:to>
                                        <p:strVal val="visible"/>
                                      </p:to>
                                    </p:set>
                                    <p:animEffect transition="in" filter="wipe(down)">
                                      <p:cBhvr>
                                        <p:cTn id="47" dur="500"/>
                                        <p:tgtEl>
                                          <p:spTgt spid="43520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35203">
                                            <p:txEl>
                                              <p:pRg st="7" end="7"/>
                                            </p:txEl>
                                          </p:spTgt>
                                        </p:tgtEl>
                                        <p:attrNameLst>
                                          <p:attrName>style.visibility</p:attrName>
                                        </p:attrNameLst>
                                      </p:cBhvr>
                                      <p:to>
                                        <p:strVal val="visible"/>
                                      </p:to>
                                    </p:set>
                                    <p:animEffect transition="in" filter="wipe(down)">
                                      <p:cBhvr>
                                        <p:cTn id="52" dur="500"/>
                                        <p:tgtEl>
                                          <p:spTgt spid="435203">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435203">
                                            <p:txEl>
                                              <p:pRg st="8" end="8"/>
                                            </p:txEl>
                                          </p:spTgt>
                                        </p:tgtEl>
                                        <p:attrNameLst>
                                          <p:attrName>style.visibility</p:attrName>
                                        </p:attrNameLst>
                                      </p:cBhvr>
                                      <p:to>
                                        <p:strVal val="visible"/>
                                      </p:to>
                                    </p:set>
                                    <p:animEffect transition="in" filter="wipe(down)">
                                      <p:cBhvr>
                                        <p:cTn id="57" dur="500"/>
                                        <p:tgtEl>
                                          <p:spTgt spid="4352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build="p" animBg="1"/>
      <p:bldP spid="43520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A3A218B5-BBFE-4C11-9E18-F7E5DEF91E14}"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A0DE8F3E-28DB-48D2-9CF8-BAC9B70A178D}" type="slidenum">
              <a:rPr lang="en-US"/>
              <a:pPr>
                <a:defRPr/>
              </a:pPr>
              <a:t>19</a:t>
            </a:fld>
            <a:endParaRPr lang="en-US"/>
          </a:p>
        </p:txBody>
      </p:sp>
      <p:sp>
        <p:nvSpPr>
          <p:cNvPr id="361474" name="Rectangle 2" descr="Papel seda azul"/>
          <p:cNvSpPr>
            <a:spLocks noGrp="1" noChangeArrowheads="1"/>
          </p:cNvSpPr>
          <p:nvPr>
            <p:ph type="title"/>
          </p:nvPr>
        </p:nvSpPr>
        <p:spPr>
          <a:xfrm>
            <a:off x="899592" y="19472"/>
            <a:ext cx="8077200" cy="838200"/>
          </a:xfrm>
          <a:solidFill>
            <a:schemeClr val="accent2">
              <a:lumMod val="40000"/>
              <a:lumOff val="60000"/>
            </a:schemeClr>
          </a:solidFill>
          <a:ln w="76200" cap="flat">
            <a:solidFill>
              <a:schemeClr val="accent2">
                <a:lumMod val="50000"/>
              </a:schemeClr>
            </a:solidFill>
          </a:ln>
        </p:spPr>
        <p:txBody>
          <a:bodyPr/>
          <a:lstStyle/>
          <a:p>
            <a:pPr>
              <a:defRPr/>
            </a:pPr>
            <a:r>
              <a:rPr lang="es-ES_tradnl" sz="3200" b="1" i="1" dirty="0">
                <a:solidFill>
                  <a:schemeClr val="accent2">
                    <a:lumMod val="75000"/>
                  </a:schemeClr>
                </a:solidFill>
                <a:effectLst>
                  <a:outerShdw blurRad="38100" dist="38100" dir="2700000" algn="tl">
                    <a:srgbClr val="000000"/>
                  </a:outerShdw>
                </a:effectLst>
                <a:latin typeface="Arial" charset="0"/>
              </a:rPr>
              <a:t>DNS - Sistema de Nombres de Dominio</a:t>
            </a:r>
          </a:p>
        </p:txBody>
      </p:sp>
      <p:sp>
        <p:nvSpPr>
          <p:cNvPr id="361475" name="Rectangle 3" descr="Papel bouquet"/>
          <p:cNvSpPr>
            <a:spLocks noGrp="1" noChangeArrowheads="1"/>
          </p:cNvSpPr>
          <p:nvPr>
            <p:ph type="body" idx="1"/>
          </p:nvPr>
        </p:nvSpPr>
        <p:spPr>
          <a:xfrm>
            <a:off x="611560" y="1124744"/>
            <a:ext cx="8077200" cy="5257800"/>
          </a:xfrm>
          <a:solidFill>
            <a:schemeClr val="accent2">
              <a:lumMod val="40000"/>
              <a:lumOff val="60000"/>
            </a:schemeClr>
          </a:solidFill>
          <a:ln w="76200" cap="flat">
            <a:solidFill>
              <a:schemeClr val="accent2">
                <a:lumMod val="50000"/>
              </a:schemeClr>
            </a:solidFill>
          </a:ln>
        </p:spPr>
        <p:txBody>
          <a:bodyPr/>
          <a:lstStyle/>
          <a:p>
            <a:pPr>
              <a:defRPr/>
            </a:pPr>
            <a:r>
              <a:rPr lang="es-ES_tradnl" sz="2800" i="1">
                <a:solidFill>
                  <a:schemeClr val="accent2">
                    <a:lumMod val="75000"/>
                  </a:schemeClr>
                </a:solidFill>
                <a:effectLst>
                  <a:outerShdw blurRad="38100" dist="38100" dir="2700000" algn="tl">
                    <a:srgbClr val="000000"/>
                  </a:outerShdw>
                </a:effectLst>
                <a:latin typeface="Arial" charset="0"/>
              </a:rPr>
              <a:t>Estructura Geográfica de Registro identificando al País.</a:t>
            </a:r>
          </a:p>
          <a:p>
            <a:pPr>
              <a:defRPr/>
            </a:pPr>
            <a:r>
              <a:rPr lang="es-ES_tradnl" sz="2800" i="1">
                <a:solidFill>
                  <a:schemeClr val="accent2">
                    <a:lumMod val="75000"/>
                  </a:schemeClr>
                </a:solidFill>
                <a:effectLst>
                  <a:outerShdw blurRad="38100" dist="38100" dir="2700000" algn="tl">
                    <a:srgbClr val="000000"/>
                  </a:outerShdw>
                </a:effectLst>
                <a:latin typeface="Arial" charset="0"/>
              </a:rPr>
              <a:t>Las Organizaciones Propietarias del Domino Registrado con Direcciones IP ante NIC local/InterNIC pueden decidir si agregan alguna estructura jerárquica adicional.</a:t>
            </a:r>
          </a:p>
          <a:p>
            <a:pPr>
              <a:defRPr/>
            </a:pPr>
            <a:r>
              <a:rPr lang="es-ES_tradnl" sz="2800" i="1">
                <a:solidFill>
                  <a:schemeClr val="accent2">
                    <a:lumMod val="75000"/>
                  </a:schemeClr>
                </a:solidFill>
                <a:effectLst>
                  <a:outerShdw blurRad="38100" dist="38100" dir="2700000" algn="tl">
                    <a:srgbClr val="000000"/>
                  </a:outerShdw>
                </a:effectLst>
                <a:latin typeface="Arial" charset="0"/>
              </a:rPr>
              <a:t>No existen Normas ni patrones informes para las Estructuras Jerárquicas Adicionales.</a:t>
            </a:r>
          </a:p>
          <a:p>
            <a:pPr>
              <a:defRPr/>
            </a:pPr>
            <a:r>
              <a:rPr lang="es-ES_tradnl" sz="2800" i="1">
                <a:solidFill>
                  <a:schemeClr val="accent2">
                    <a:lumMod val="75000"/>
                  </a:schemeClr>
                </a:solidFill>
                <a:effectLst>
                  <a:outerShdw blurRad="38100" dist="38100" dir="2700000" algn="tl">
                    <a:srgbClr val="000000"/>
                  </a:outerShdw>
                </a:effectLst>
                <a:latin typeface="Arial" charset="0"/>
              </a:rPr>
              <a:t>Cada Servidor sabe como llegar a la raíz y los mismos son autoridades de los nombres de inferior Jerarquía.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61474"/>
                                        </p:tgtEl>
                                        <p:attrNameLst>
                                          <p:attrName>style.visibility</p:attrName>
                                        </p:attrNameLst>
                                      </p:cBhvr>
                                      <p:to>
                                        <p:strVal val="visible"/>
                                      </p:to>
                                    </p:set>
                                    <p:animEffect transition="in" filter="circle(in)">
                                      <p:cBhvr>
                                        <p:cTn id="7" dur="2000"/>
                                        <p:tgtEl>
                                          <p:spTgt spid="36147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61475">
                                            <p:bg/>
                                          </p:spTgt>
                                        </p:tgtEl>
                                        <p:attrNameLst>
                                          <p:attrName>style.visibility</p:attrName>
                                        </p:attrNameLst>
                                      </p:cBhvr>
                                      <p:to>
                                        <p:strVal val="visible"/>
                                      </p:to>
                                    </p:set>
                                    <p:animEffect transition="in" filter="circle(in)">
                                      <p:cBhvr>
                                        <p:cTn id="12" dur="2000"/>
                                        <p:tgtEl>
                                          <p:spTgt spid="361475">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61475">
                                            <p:txEl>
                                              <p:pRg st="0" end="0"/>
                                            </p:txEl>
                                          </p:spTgt>
                                        </p:tgtEl>
                                        <p:attrNameLst>
                                          <p:attrName>style.visibility</p:attrName>
                                        </p:attrNameLst>
                                      </p:cBhvr>
                                      <p:to>
                                        <p:strVal val="visible"/>
                                      </p:to>
                                    </p:set>
                                    <p:animEffect transition="in" filter="circle(in)">
                                      <p:cBhvr>
                                        <p:cTn id="17" dur="2000"/>
                                        <p:tgtEl>
                                          <p:spTgt spid="36147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61475">
                                            <p:txEl>
                                              <p:pRg st="1" end="1"/>
                                            </p:txEl>
                                          </p:spTgt>
                                        </p:tgtEl>
                                        <p:attrNameLst>
                                          <p:attrName>style.visibility</p:attrName>
                                        </p:attrNameLst>
                                      </p:cBhvr>
                                      <p:to>
                                        <p:strVal val="visible"/>
                                      </p:to>
                                    </p:set>
                                    <p:animEffect transition="in" filter="circle(in)">
                                      <p:cBhvr>
                                        <p:cTn id="22" dur="2000"/>
                                        <p:tgtEl>
                                          <p:spTgt spid="36147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61475">
                                            <p:txEl>
                                              <p:pRg st="2" end="2"/>
                                            </p:txEl>
                                          </p:spTgt>
                                        </p:tgtEl>
                                        <p:attrNameLst>
                                          <p:attrName>style.visibility</p:attrName>
                                        </p:attrNameLst>
                                      </p:cBhvr>
                                      <p:to>
                                        <p:strVal val="visible"/>
                                      </p:to>
                                    </p:set>
                                    <p:animEffect transition="in" filter="circle(in)">
                                      <p:cBhvr>
                                        <p:cTn id="27" dur="2000"/>
                                        <p:tgtEl>
                                          <p:spTgt spid="36147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61475">
                                            <p:txEl>
                                              <p:pRg st="3" end="3"/>
                                            </p:txEl>
                                          </p:spTgt>
                                        </p:tgtEl>
                                        <p:attrNameLst>
                                          <p:attrName>style.visibility</p:attrName>
                                        </p:attrNameLst>
                                      </p:cBhvr>
                                      <p:to>
                                        <p:strVal val="visible"/>
                                      </p:to>
                                    </p:set>
                                    <p:animEffect transition="in" filter="circle(in)">
                                      <p:cBhvr>
                                        <p:cTn id="32" dur="2000"/>
                                        <p:tgtEl>
                                          <p:spTgt spid="3614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4" grpId="0" animBg="1"/>
      <p:bldP spid="361475"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0" y="3933829"/>
            <a:ext cx="9144000" cy="2689225"/>
          </a:xfrm>
          <a:prstGeom prst="rect">
            <a:avLst/>
          </a:prstGeom>
          <a:solidFill>
            <a:schemeClr val="accent2">
              <a:lumMod val="40000"/>
              <a:lumOff val="60000"/>
            </a:schemeClr>
          </a:solidFill>
          <a:ln w="76200">
            <a:solidFill>
              <a:schemeClr val="accent2">
                <a:lumMod val="50000"/>
              </a:schemeClr>
            </a:solidFill>
          </a:ln>
        </p:spPr>
        <p:txBody>
          <a:bodyPr/>
          <a:lstStyle/>
          <a:p>
            <a:pPr marL="0" indent="0" algn="ctr">
              <a:lnSpc>
                <a:spcPct val="90000"/>
              </a:lnSpc>
              <a:buFontTx/>
              <a:buNone/>
            </a:pPr>
            <a:r>
              <a:rPr lang="es-ES_tradnl" sz="2800" b="1" i="1" dirty="0">
                <a:solidFill>
                  <a:srgbClr val="333399"/>
                </a:solidFill>
                <a:latin typeface="Arial" charset="0"/>
              </a:rPr>
              <a:t>PABLO ALEJANDRO LENA</a:t>
            </a:r>
          </a:p>
          <a:p>
            <a:pPr marL="0" indent="0" algn="ctr">
              <a:lnSpc>
                <a:spcPct val="90000"/>
              </a:lnSpc>
              <a:buFontTx/>
              <a:buNone/>
            </a:pPr>
            <a:r>
              <a:rPr lang="es-ES_tradnl" sz="2800" b="1" i="1" dirty="0">
                <a:solidFill>
                  <a:srgbClr val="333399"/>
                </a:solidFill>
                <a:latin typeface="Arial" charset="0"/>
              </a:rPr>
              <a:t>plena@unlam.edu.ar </a:t>
            </a:r>
          </a:p>
          <a:p>
            <a:pPr marL="0" indent="0" algn="ctr">
              <a:lnSpc>
                <a:spcPct val="90000"/>
              </a:lnSpc>
              <a:buFontTx/>
              <a:buNone/>
            </a:pPr>
            <a:r>
              <a:rPr lang="es-ES" sz="2800" b="1" i="1" dirty="0">
                <a:solidFill>
                  <a:srgbClr val="333399"/>
                </a:solidFill>
                <a:latin typeface="Arial" charset="0"/>
              </a:rPr>
              <a:t>MARIO KRAJNIK</a:t>
            </a:r>
          </a:p>
          <a:p>
            <a:pPr marL="0" indent="0" algn="ctr">
              <a:lnSpc>
                <a:spcPct val="90000"/>
              </a:lnSpc>
              <a:buFontTx/>
              <a:buNone/>
            </a:pPr>
            <a:r>
              <a:rPr lang="es-ES" sz="2800" b="1" i="1" dirty="0">
                <a:solidFill>
                  <a:srgbClr val="333399"/>
                </a:solidFill>
                <a:latin typeface="Arial" charset="0"/>
              </a:rPr>
              <a:t>mariokrajnik@yahoo.com.ar </a:t>
            </a:r>
            <a:endParaRPr lang="es-ES_tradnl" sz="2800" b="1" i="1" dirty="0">
              <a:solidFill>
                <a:srgbClr val="333399"/>
              </a:solidFill>
              <a:latin typeface="Arial" charset="0"/>
            </a:endParaRPr>
          </a:p>
          <a:p>
            <a:pPr marL="0" indent="0" algn="ctr">
              <a:lnSpc>
                <a:spcPct val="90000"/>
              </a:lnSpc>
              <a:buFontTx/>
              <a:buNone/>
            </a:pPr>
            <a:r>
              <a:rPr lang="es-AR" sz="3600" b="1" i="1" u="sng" dirty="0">
                <a:solidFill>
                  <a:srgbClr val="333399"/>
                </a:solidFill>
                <a:latin typeface="Arial" charset="0"/>
              </a:rPr>
              <a:t>2023</a:t>
            </a:r>
          </a:p>
        </p:txBody>
      </p:sp>
      <p:sp>
        <p:nvSpPr>
          <p:cNvPr id="5123" name="Rectangle 3"/>
          <p:cNvSpPr>
            <a:spLocks noGrp="1" noChangeArrowheads="1"/>
          </p:cNvSpPr>
          <p:nvPr>
            <p:ph type="ctrTitle" idx="4294967295"/>
          </p:nvPr>
        </p:nvSpPr>
        <p:spPr>
          <a:xfrm>
            <a:off x="323850" y="1914184"/>
            <a:ext cx="8496300" cy="1873941"/>
          </a:xfrm>
          <a:prstGeom prst="rect">
            <a:avLst/>
          </a:prstGeom>
          <a:solidFill>
            <a:schemeClr val="accent2">
              <a:lumMod val="40000"/>
              <a:lumOff val="60000"/>
            </a:schemeClr>
          </a:solidFill>
          <a:ln w="76200" cap="flat" algn="ctr">
            <a:solidFill>
              <a:schemeClr val="accent2">
                <a:lumMod val="50000"/>
              </a:schemeClr>
            </a:solidFill>
            <a:miter lim="800000"/>
            <a:headEnd/>
            <a:tailEnd/>
          </a:ln>
        </p:spPr>
        <p:txBody>
          <a:bodyPr vert="horz" wrap="square" lIns="91440" tIns="45720" rIns="91440" bIns="45720" numCol="1" anchor="t" anchorCtr="0" compatLnSpc="1">
            <a:prstTxWarp prst="textNoShape">
              <a:avLst/>
            </a:prstTxWarp>
          </a:bodyPr>
          <a:lstStyle/>
          <a:p>
            <a:pPr eaLnBrk="1" hangingPunct="1">
              <a:lnSpc>
                <a:spcPct val="85000"/>
              </a:lnSpc>
              <a:spcBef>
                <a:spcPct val="20000"/>
              </a:spcBef>
            </a:pPr>
            <a:r>
              <a:rPr lang="es-AR" sz="4800" b="1" i="1" dirty="0">
                <a:solidFill>
                  <a:srgbClr val="333399"/>
                </a:solidFill>
                <a:latin typeface="Arial" panose="020B0604020202020204" pitchFamily="34" charset="0"/>
                <a:cs typeface="Arial" panose="020B0604020202020204" pitchFamily="34" charset="0"/>
              </a:rPr>
              <a:t>Tecnología de Redes 2634</a:t>
            </a:r>
            <a:br>
              <a:rPr lang="es-AR" sz="4800" b="1" i="1" dirty="0">
                <a:solidFill>
                  <a:srgbClr val="333399"/>
                </a:solidFill>
                <a:latin typeface="Arial" panose="020B0604020202020204" pitchFamily="34" charset="0"/>
                <a:cs typeface="Arial" panose="020B0604020202020204" pitchFamily="34" charset="0"/>
              </a:rPr>
            </a:br>
            <a:r>
              <a:rPr lang="es-AR" sz="4800" b="1" i="1" dirty="0">
                <a:solidFill>
                  <a:srgbClr val="333399"/>
                </a:solidFill>
                <a:latin typeface="Arial" panose="020B0604020202020204" pitchFamily="34" charset="0"/>
                <a:cs typeface="Arial" panose="020B0604020202020204" pitchFamily="34" charset="0"/>
              </a:rPr>
              <a:t>Introducción a las Comunicaciones 3007</a:t>
            </a:r>
          </a:p>
        </p:txBody>
      </p:sp>
      <p:pic>
        <p:nvPicPr>
          <p:cNvPr id="5124" name="Picture 4" descr="9 - 9 - 4 ESCUDO UNLAM GRIS"/>
          <p:cNvPicPr>
            <a:picLocks noChangeAspect="1" noChangeArrowheads="1"/>
          </p:cNvPicPr>
          <p:nvPr/>
        </p:nvPicPr>
        <p:blipFill>
          <a:blip r:embed="rId3" cstate="print"/>
          <a:srcRect/>
          <a:stretch>
            <a:fillRect/>
          </a:stretch>
        </p:blipFill>
        <p:spPr bwMode="auto">
          <a:xfrm>
            <a:off x="1957461" y="93667"/>
            <a:ext cx="5256212" cy="1674813"/>
          </a:xfrm>
          <a:prstGeom prst="rect">
            <a:avLst/>
          </a:prstGeom>
          <a:gradFill rotWithShape="0">
            <a:gsLst>
              <a:gs pos="0">
                <a:srgbClr val="FF9900"/>
              </a:gs>
              <a:gs pos="100000">
                <a:srgbClr val="FFFFFF"/>
              </a:gs>
            </a:gsLst>
            <a:lin ang="5400000" scaled="1"/>
          </a:gradFill>
          <a:ln w="76200" algn="ctr">
            <a:solidFill>
              <a:schemeClr val="accent2">
                <a:lumMod val="50000"/>
              </a:schemeClr>
            </a:solidFill>
            <a:miter lim="800000"/>
            <a:headEnd/>
            <a:tailEnd/>
          </a:ln>
        </p:spPr>
      </p:pic>
    </p:spTree>
    <p:extLst>
      <p:ext uri="{BB962C8B-B14F-4D97-AF65-F5344CB8AC3E}">
        <p14:creationId xmlns:p14="http://schemas.microsoft.com/office/powerpoint/2010/main" val="410502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p:cTn id="7" dur="1000" fill="hold"/>
                                        <p:tgtEl>
                                          <p:spTgt spid="5124"/>
                                        </p:tgtEl>
                                        <p:attrNameLst>
                                          <p:attrName>ppt_w</p:attrName>
                                        </p:attrNameLst>
                                      </p:cBhvr>
                                      <p:tavLst>
                                        <p:tav tm="0">
                                          <p:val>
                                            <p:fltVal val="0"/>
                                          </p:val>
                                        </p:tav>
                                        <p:tav tm="100000">
                                          <p:val>
                                            <p:strVal val="#ppt_w"/>
                                          </p:val>
                                        </p:tav>
                                      </p:tavLst>
                                    </p:anim>
                                    <p:anim calcmode="lin" valueType="num">
                                      <p:cBhvr>
                                        <p:cTn id="8" dur="1000" fill="hold"/>
                                        <p:tgtEl>
                                          <p:spTgt spid="5124"/>
                                        </p:tgtEl>
                                        <p:attrNameLst>
                                          <p:attrName>ppt_h</p:attrName>
                                        </p:attrNameLst>
                                      </p:cBhvr>
                                      <p:tavLst>
                                        <p:tav tm="0">
                                          <p:val>
                                            <p:fltVal val="0"/>
                                          </p:val>
                                        </p:tav>
                                        <p:tav tm="100000">
                                          <p:val>
                                            <p:strVal val="#ppt_h"/>
                                          </p:val>
                                        </p:tav>
                                      </p:tavLst>
                                    </p:anim>
                                    <p:anim calcmode="lin" valueType="num">
                                      <p:cBhvr>
                                        <p:cTn id="9" dur="1000" fill="hold"/>
                                        <p:tgtEl>
                                          <p:spTgt spid="5124"/>
                                        </p:tgtEl>
                                        <p:attrNameLst>
                                          <p:attrName>style.rotation</p:attrName>
                                        </p:attrNameLst>
                                      </p:cBhvr>
                                      <p:tavLst>
                                        <p:tav tm="0">
                                          <p:val>
                                            <p:fltVal val="90"/>
                                          </p:val>
                                        </p:tav>
                                        <p:tav tm="100000">
                                          <p:val>
                                            <p:fltVal val="0"/>
                                          </p:val>
                                        </p:tav>
                                      </p:tavLst>
                                    </p:anim>
                                    <p:animEffect transition="in" filter="fade">
                                      <p:cBhvr>
                                        <p:cTn id="10" dur="1000"/>
                                        <p:tgtEl>
                                          <p:spTgt spid="512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123"/>
                                        </p:tgtEl>
                                        <p:attrNameLst>
                                          <p:attrName>style.visibility</p:attrName>
                                        </p:attrNameLst>
                                      </p:cBhvr>
                                      <p:to>
                                        <p:strVal val="visible"/>
                                      </p:to>
                                    </p:set>
                                    <p:animEffect transition="in" filter="randombar(horizontal)">
                                      <p:cBhvr>
                                        <p:cTn id="13" dur="500"/>
                                        <p:tgtEl>
                                          <p:spTgt spid="5123"/>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5122">
                                            <p:bg/>
                                          </p:spTgt>
                                        </p:tgtEl>
                                        <p:attrNameLst>
                                          <p:attrName>style.visibility</p:attrName>
                                        </p:attrNameLst>
                                      </p:cBhvr>
                                      <p:to>
                                        <p:strVal val="visible"/>
                                      </p:to>
                                    </p:set>
                                    <p:anim calcmode="lin" valueType="num">
                                      <p:cBhvr>
                                        <p:cTn id="16" dur="500" fill="hold"/>
                                        <p:tgtEl>
                                          <p:spTgt spid="5122">
                                            <p:bg/>
                                          </p:spTgt>
                                        </p:tgtEl>
                                        <p:attrNameLst>
                                          <p:attrName>ppt_w</p:attrName>
                                        </p:attrNameLst>
                                      </p:cBhvr>
                                      <p:tavLst>
                                        <p:tav tm="0">
                                          <p:val>
                                            <p:fltVal val="0"/>
                                          </p:val>
                                        </p:tav>
                                        <p:tav tm="100000">
                                          <p:val>
                                            <p:strVal val="#ppt_w"/>
                                          </p:val>
                                        </p:tav>
                                      </p:tavLst>
                                    </p:anim>
                                    <p:anim calcmode="lin" valueType="num">
                                      <p:cBhvr>
                                        <p:cTn id="17" dur="500" fill="hold"/>
                                        <p:tgtEl>
                                          <p:spTgt spid="5122">
                                            <p:bg/>
                                          </p:spTgt>
                                        </p:tgtEl>
                                        <p:attrNameLst>
                                          <p:attrName>ppt_h</p:attrName>
                                        </p:attrNameLst>
                                      </p:cBhvr>
                                      <p:tavLst>
                                        <p:tav tm="0">
                                          <p:val>
                                            <p:fltVal val="0"/>
                                          </p:val>
                                        </p:tav>
                                        <p:tav tm="100000">
                                          <p:val>
                                            <p:strVal val="#ppt_h"/>
                                          </p:val>
                                        </p:tav>
                                      </p:tavLst>
                                    </p:anim>
                                    <p:animEffect transition="in" filter="fade">
                                      <p:cBhvr>
                                        <p:cTn id="18" dur="500"/>
                                        <p:tgtEl>
                                          <p:spTgt spid="5122">
                                            <p:bg/>
                                          </p:spTgt>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5122">
                                            <p:txEl>
                                              <p:pRg st="0" end="0"/>
                                            </p:txEl>
                                          </p:spTgt>
                                        </p:tgtEl>
                                        <p:attrNameLst>
                                          <p:attrName>style.visibility</p:attrName>
                                        </p:attrNameLst>
                                      </p:cBhvr>
                                      <p:to>
                                        <p:strVal val="visible"/>
                                      </p:to>
                                    </p:set>
                                    <p:anim calcmode="lin" valueType="num">
                                      <p:cBhvr>
                                        <p:cTn id="21" dur="500" fill="hold"/>
                                        <p:tgtEl>
                                          <p:spTgt spid="5122">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5122">
                                            <p:txEl>
                                              <p:pRg st="0" end="0"/>
                                            </p:txEl>
                                          </p:spTgt>
                                        </p:tgtEl>
                                        <p:attrNameLst>
                                          <p:attrName>ppt_h</p:attrName>
                                        </p:attrNameLst>
                                      </p:cBhvr>
                                      <p:tavLst>
                                        <p:tav tm="0">
                                          <p:val>
                                            <p:fltVal val="0"/>
                                          </p:val>
                                        </p:tav>
                                        <p:tav tm="100000">
                                          <p:val>
                                            <p:strVal val="#ppt_h"/>
                                          </p:val>
                                        </p:tav>
                                      </p:tavLst>
                                    </p:anim>
                                    <p:animEffect transition="in" filter="fade">
                                      <p:cBhvr>
                                        <p:cTn id="23" dur="500"/>
                                        <p:tgtEl>
                                          <p:spTgt spid="5122">
                                            <p:txEl>
                                              <p:pRg st="0" end="0"/>
                                            </p:txEl>
                                          </p:spTgt>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5122">
                                            <p:txEl>
                                              <p:pRg st="1" end="1"/>
                                            </p:txEl>
                                          </p:spTgt>
                                        </p:tgtEl>
                                        <p:attrNameLst>
                                          <p:attrName>style.visibility</p:attrName>
                                        </p:attrNameLst>
                                      </p:cBhvr>
                                      <p:to>
                                        <p:strVal val="visible"/>
                                      </p:to>
                                    </p:set>
                                    <p:anim calcmode="lin" valueType="num">
                                      <p:cBhvr>
                                        <p:cTn id="26" dur="500" fill="hold"/>
                                        <p:tgtEl>
                                          <p:spTgt spid="5122">
                                            <p:txEl>
                                              <p:pRg st="1" end="1"/>
                                            </p:txEl>
                                          </p:spTgt>
                                        </p:tgtEl>
                                        <p:attrNameLst>
                                          <p:attrName>ppt_w</p:attrName>
                                        </p:attrNameLst>
                                      </p:cBhvr>
                                      <p:tavLst>
                                        <p:tav tm="0">
                                          <p:val>
                                            <p:fltVal val="0"/>
                                          </p:val>
                                        </p:tav>
                                        <p:tav tm="100000">
                                          <p:val>
                                            <p:strVal val="#ppt_w"/>
                                          </p:val>
                                        </p:tav>
                                      </p:tavLst>
                                    </p:anim>
                                    <p:anim calcmode="lin" valueType="num">
                                      <p:cBhvr>
                                        <p:cTn id="27" dur="500" fill="hold"/>
                                        <p:tgtEl>
                                          <p:spTgt spid="5122">
                                            <p:txEl>
                                              <p:pRg st="1" end="1"/>
                                            </p:txEl>
                                          </p:spTgt>
                                        </p:tgtEl>
                                        <p:attrNameLst>
                                          <p:attrName>ppt_h</p:attrName>
                                        </p:attrNameLst>
                                      </p:cBhvr>
                                      <p:tavLst>
                                        <p:tav tm="0">
                                          <p:val>
                                            <p:fltVal val="0"/>
                                          </p:val>
                                        </p:tav>
                                        <p:tav tm="100000">
                                          <p:val>
                                            <p:strVal val="#ppt_h"/>
                                          </p:val>
                                        </p:tav>
                                      </p:tavLst>
                                    </p:anim>
                                    <p:animEffect transition="in" filter="fade">
                                      <p:cBhvr>
                                        <p:cTn id="28" dur="500"/>
                                        <p:tgtEl>
                                          <p:spTgt spid="5122">
                                            <p:txEl>
                                              <p:pRg st="1" end="1"/>
                                            </p:txEl>
                                          </p:spTgt>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5122">
                                            <p:txEl>
                                              <p:pRg st="2" end="2"/>
                                            </p:txEl>
                                          </p:spTgt>
                                        </p:tgtEl>
                                        <p:attrNameLst>
                                          <p:attrName>style.visibility</p:attrName>
                                        </p:attrNameLst>
                                      </p:cBhvr>
                                      <p:to>
                                        <p:strVal val="visible"/>
                                      </p:to>
                                    </p:set>
                                    <p:anim calcmode="lin" valueType="num">
                                      <p:cBhvr>
                                        <p:cTn id="31" dur="500" fill="hold"/>
                                        <p:tgtEl>
                                          <p:spTgt spid="5122">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5122">
                                            <p:txEl>
                                              <p:pRg st="2" end="2"/>
                                            </p:txEl>
                                          </p:spTgt>
                                        </p:tgtEl>
                                        <p:attrNameLst>
                                          <p:attrName>ppt_h</p:attrName>
                                        </p:attrNameLst>
                                      </p:cBhvr>
                                      <p:tavLst>
                                        <p:tav tm="0">
                                          <p:val>
                                            <p:fltVal val="0"/>
                                          </p:val>
                                        </p:tav>
                                        <p:tav tm="100000">
                                          <p:val>
                                            <p:strVal val="#ppt_h"/>
                                          </p:val>
                                        </p:tav>
                                      </p:tavLst>
                                    </p:anim>
                                    <p:animEffect transition="in" filter="fade">
                                      <p:cBhvr>
                                        <p:cTn id="33" dur="500"/>
                                        <p:tgtEl>
                                          <p:spTgt spid="5122">
                                            <p:txEl>
                                              <p:pRg st="2" end="2"/>
                                            </p:txEl>
                                          </p:spTgt>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5122">
                                            <p:txEl>
                                              <p:pRg st="3" end="3"/>
                                            </p:txEl>
                                          </p:spTgt>
                                        </p:tgtEl>
                                        <p:attrNameLst>
                                          <p:attrName>style.visibility</p:attrName>
                                        </p:attrNameLst>
                                      </p:cBhvr>
                                      <p:to>
                                        <p:strVal val="visible"/>
                                      </p:to>
                                    </p:set>
                                    <p:anim calcmode="lin" valueType="num">
                                      <p:cBhvr>
                                        <p:cTn id="36" dur="500" fill="hold"/>
                                        <p:tgtEl>
                                          <p:spTgt spid="5122">
                                            <p:txEl>
                                              <p:pRg st="3" end="3"/>
                                            </p:txEl>
                                          </p:spTgt>
                                        </p:tgtEl>
                                        <p:attrNameLst>
                                          <p:attrName>ppt_w</p:attrName>
                                        </p:attrNameLst>
                                      </p:cBhvr>
                                      <p:tavLst>
                                        <p:tav tm="0">
                                          <p:val>
                                            <p:fltVal val="0"/>
                                          </p:val>
                                        </p:tav>
                                        <p:tav tm="100000">
                                          <p:val>
                                            <p:strVal val="#ppt_w"/>
                                          </p:val>
                                        </p:tav>
                                      </p:tavLst>
                                    </p:anim>
                                    <p:anim calcmode="lin" valueType="num">
                                      <p:cBhvr>
                                        <p:cTn id="37" dur="500" fill="hold"/>
                                        <p:tgtEl>
                                          <p:spTgt spid="5122">
                                            <p:txEl>
                                              <p:pRg st="3" end="3"/>
                                            </p:txEl>
                                          </p:spTgt>
                                        </p:tgtEl>
                                        <p:attrNameLst>
                                          <p:attrName>ppt_h</p:attrName>
                                        </p:attrNameLst>
                                      </p:cBhvr>
                                      <p:tavLst>
                                        <p:tav tm="0">
                                          <p:val>
                                            <p:fltVal val="0"/>
                                          </p:val>
                                        </p:tav>
                                        <p:tav tm="100000">
                                          <p:val>
                                            <p:strVal val="#ppt_h"/>
                                          </p:val>
                                        </p:tav>
                                      </p:tavLst>
                                    </p:anim>
                                    <p:animEffect transition="in" filter="fade">
                                      <p:cBhvr>
                                        <p:cTn id="38" dur="500"/>
                                        <p:tgtEl>
                                          <p:spTgt spid="5122">
                                            <p:txEl>
                                              <p:pRg st="3" end="3"/>
                                            </p:txEl>
                                          </p:spTgt>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5122">
                                            <p:txEl>
                                              <p:pRg st="4" end="4"/>
                                            </p:txEl>
                                          </p:spTgt>
                                        </p:tgtEl>
                                        <p:attrNameLst>
                                          <p:attrName>style.visibility</p:attrName>
                                        </p:attrNameLst>
                                      </p:cBhvr>
                                      <p:to>
                                        <p:strVal val="visible"/>
                                      </p:to>
                                    </p:set>
                                    <p:anim calcmode="lin" valueType="num">
                                      <p:cBhvr>
                                        <p:cTn id="41" dur="500" fill="hold"/>
                                        <p:tgtEl>
                                          <p:spTgt spid="5122">
                                            <p:txEl>
                                              <p:pRg st="4" end="4"/>
                                            </p:txEl>
                                          </p:spTgt>
                                        </p:tgtEl>
                                        <p:attrNameLst>
                                          <p:attrName>ppt_w</p:attrName>
                                        </p:attrNameLst>
                                      </p:cBhvr>
                                      <p:tavLst>
                                        <p:tav tm="0">
                                          <p:val>
                                            <p:fltVal val="0"/>
                                          </p:val>
                                        </p:tav>
                                        <p:tav tm="100000">
                                          <p:val>
                                            <p:strVal val="#ppt_w"/>
                                          </p:val>
                                        </p:tav>
                                      </p:tavLst>
                                    </p:anim>
                                    <p:anim calcmode="lin" valueType="num">
                                      <p:cBhvr>
                                        <p:cTn id="42" dur="500" fill="hold"/>
                                        <p:tgtEl>
                                          <p:spTgt spid="5122">
                                            <p:txEl>
                                              <p:pRg st="4" end="4"/>
                                            </p:txEl>
                                          </p:spTgt>
                                        </p:tgtEl>
                                        <p:attrNameLst>
                                          <p:attrName>ppt_h</p:attrName>
                                        </p:attrNameLst>
                                      </p:cBhvr>
                                      <p:tavLst>
                                        <p:tav tm="0">
                                          <p:val>
                                            <p:fltVal val="0"/>
                                          </p:val>
                                        </p:tav>
                                        <p:tav tm="100000">
                                          <p:val>
                                            <p:strVal val="#ppt_h"/>
                                          </p:val>
                                        </p:tav>
                                      </p:tavLst>
                                    </p:anim>
                                    <p:animEffect transition="in" filter="fade">
                                      <p:cBhvr>
                                        <p:cTn id="43" dur="500"/>
                                        <p:tgtEl>
                                          <p:spTgt spid="51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animBg="1"/>
      <p:bldP spid="51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CF9CC99-E923-49C1-8C26-4DB812BA5403}"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CBEA97A0-1678-41EF-9498-C24F292C8CD4}" type="slidenum">
              <a:rPr lang="en-US"/>
              <a:pPr>
                <a:defRPr/>
              </a:pPr>
              <a:t>20</a:t>
            </a:fld>
            <a:endParaRPr lang="en-US"/>
          </a:p>
        </p:txBody>
      </p:sp>
      <p:sp>
        <p:nvSpPr>
          <p:cNvPr id="363522" name="Rectangle 2" descr="Papel seda azul"/>
          <p:cNvSpPr>
            <a:spLocks noGrp="1" noChangeArrowheads="1"/>
          </p:cNvSpPr>
          <p:nvPr>
            <p:ph type="title"/>
          </p:nvPr>
        </p:nvSpPr>
        <p:spPr>
          <a:xfrm>
            <a:off x="685800" y="476672"/>
            <a:ext cx="7772400" cy="1143000"/>
          </a:xfrm>
          <a:solidFill>
            <a:schemeClr val="accent2">
              <a:lumMod val="40000"/>
              <a:lumOff val="60000"/>
            </a:schemeClr>
          </a:solidFill>
          <a:ln w="76200" cap="flat">
            <a:solidFill>
              <a:srgbClr val="0000FF"/>
            </a:solidFill>
          </a:ln>
        </p:spPr>
        <p:txBody>
          <a:bodyPr/>
          <a:lstStyle/>
          <a:p>
            <a:pPr>
              <a:defRPr/>
            </a:pPr>
            <a:r>
              <a:rPr lang="es-ES_tradnl" sz="3200" b="1" i="1">
                <a:solidFill>
                  <a:schemeClr val="accent2">
                    <a:lumMod val="75000"/>
                  </a:schemeClr>
                </a:solidFill>
                <a:effectLst>
                  <a:outerShdw blurRad="38100" dist="38100" dir="2700000" algn="tl">
                    <a:srgbClr val="000000"/>
                  </a:outerShdw>
                </a:effectLst>
                <a:latin typeface="Arial" charset="0"/>
              </a:rPr>
              <a:t>DNS -  Resolución de Nombres </a:t>
            </a:r>
          </a:p>
        </p:txBody>
      </p:sp>
      <p:sp>
        <p:nvSpPr>
          <p:cNvPr id="363523" name="Rectangle 3" descr="Papel bouquet"/>
          <p:cNvSpPr>
            <a:spLocks noGrp="1" noChangeArrowheads="1"/>
          </p:cNvSpPr>
          <p:nvPr>
            <p:ph type="body" idx="1"/>
          </p:nvPr>
        </p:nvSpPr>
        <p:spPr>
          <a:xfrm>
            <a:off x="0" y="1981200"/>
            <a:ext cx="9144000" cy="4616450"/>
          </a:xfrm>
          <a:solidFill>
            <a:schemeClr val="accent2">
              <a:lumMod val="40000"/>
              <a:lumOff val="60000"/>
            </a:schemeClr>
          </a:solidFill>
          <a:ln w="76200" cap="flat">
            <a:solidFill>
              <a:srgbClr val="000080"/>
            </a:solidFill>
          </a:ln>
        </p:spPr>
        <p:txBody>
          <a:bodyPr/>
          <a:lstStyle/>
          <a:p>
            <a:pPr>
              <a:buFontTx/>
              <a:buNone/>
            </a:pPr>
            <a:r>
              <a:rPr lang="es-ES_tradnl" i="1" dirty="0">
                <a:solidFill>
                  <a:srgbClr val="000099"/>
                </a:solidFill>
                <a:effectLst>
                  <a:outerShdw blurRad="38100" dist="38100" dir="2700000" algn="tl">
                    <a:srgbClr val="C0C0C0"/>
                  </a:outerShdw>
                </a:effectLst>
                <a:latin typeface="Arial" charset="0"/>
              </a:rPr>
              <a:t>Resolución del nombre </a:t>
            </a:r>
            <a:r>
              <a:rPr lang="es-ES_tradnl" b="1" i="1" dirty="0">
                <a:solidFill>
                  <a:srgbClr val="800000"/>
                </a:solidFill>
                <a:effectLst>
                  <a:outerShdw blurRad="38100" dist="38100" dir="2700000" algn="tl">
                    <a:srgbClr val="C0C0C0"/>
                  </a:outerShdw>
                </a:effectLst>
                <a:latin typeface="Arial" charset="0"/>
                <a:sym typeface="Wingdings 3" pitchFamily="18" charset="2"/>
              </a:rPr>
              <a:t></a:t>
            </a:r>
            <a:r>
              <a:rPr lang="es-ES_tradnl" i="1" dirty="0">
                <a:solidFill>
                  <a:srgbClr val="800000"/>
                </a:solidFill>
                <a:effectLst>
                  <a:outerShdw blurRad="38100" dist="38100" dir="2700000" algn="tl">
                    <a:srgbClr val="C0C0C0"/>
                  </a:outerShdw>
                </a:effectLst>
                <a:latin typeface="Arial" charset="0"/>
              </a:rPr>
              <a:t> </a:t>
            </a:r>
            <a:r>
              <a:rPr lang="es-ES_tradnl" b="1" i="1" dirty="0">
                <a:solidFill>
                  <a:srgbClr val="000099"/>
                </a:solidFill>
                <a:effectLst>
                  <a:outerShdw blurRad="38100" dist="38100" dir="2700000" algn="tl">
                    <a:srgbClr val="C0C0C0"/>
                  </a:outerShdw>
                </a:effectLst>
                <a:latin typeface="Arial" charset="0"/>
              </a:rPr>
              <a:t>RESOLUTOR.</a:t>
            </a:r>
          </a:p>
          <a:p>
            <a:r>
              <a:rPr lang="es-ES" i="1" dirty="0">
                <a:solidFill>
                  <a:srgbClr val="000099"/>
                </a:solidFill>
                <a:effectLst>
                  <a:outerShdw blurRad="38100" dist="38100" dir="2700000" algn="tl">
                    <a:srgbClr val="C0C0C0"/>
                  </a:outerShdw>
                </a:effectLst>
                <a:latin typeface="Arial" charset="0"/>
              </a:rPr>
              <a:t>Componente del Sistema Operativo del cliente y servidor que realiza solicitudes de DNS.</a:t>
            </a:r>
            <a:endParaRPr lang="es-ES_tradnl" i="1" dirty="0">
              <a:solidFill>
                <a:srgbClr val="000099"/>
              </a:solidFill>
              <a:effectLst>
                <a:outerShdw blurRad="38100" dist="38100" dir="2700000" algn="tl">
                  <a:srgbClr val="C0C0C0"/>
                </a:outerShdw>
              </a:effectLst>
              <a:latin typeface="Arial" charset="0"/>
            </a:endParaRPr>
          </a:p>
          <a:p>
            <a:r>
              <a:rPr lang="es-ES_tradnl" i="1" dirty="0">
                <a:solidFill>
                  <a:srgbClr val="000099"/>
                </a:solidFill>
                <a:effectLst>
                  <a:outerShdw blurRad="38100" dist="38100" dir="2700000" algn="tl">
                    <a:srgbClr val="C0C0C0"/>
                  </a:outerShdw>
                </a:effectLst>
                <a:latin typeface="Arial" charset="0"/>
              </a:rPr>
              <a:t>El Software toma el argumento o cadena de caracteres y devuelve el listado de direcciones que corresponden al nombre Especificado.</a:t>
            </a:r>
          </a:p>
          <a:p>
            <a:r>
              <a:rPr lang="es-ES_tradnl" i="1" dirty="0">
                <a:solidFill>
                  <a:srgbClr val="000099"/>
                </a:solidFill>
                <a:effectLst>
                  <a:outerShdw blurRad="38100" dist="38100" dir="2700000" algn="tl">
                    <a:srgbClr val="C0C0C0"/>
                  </a:outerShdw>
                </a:effectLst>
                <a:latin typeface="Arial" charset="0"/>
              </a:rPr>
              <a:t>Cada </a:t>
            </a:r>
            <a:r>
              <a:rPr lang="es-ES_tradnl" i="1" dirty="0" err="1">
                <a:solidFill>
                  <a:srgbClr val="000099"/>
                </a:solidFill>
                <a:effectLst>
                  <a:outerShdw blurRad="38100" dist="38100" dir="2700000" algn="tl">
                    <a:srgbClr val="C0C0C0"/>
                  </a:outerShdw>
                </a:effectLst>
                <a:latin typeface="Arial" charset="0"/>
              </a:rPr>
              <a:t>Resolutor</a:t>
            </a:r>
            <a:r>
              <a:rPr lang="es-ES_tradnl" i="1" dirty="0">
                <a:solidFill>
                  <a:srgbClr val="000099"/>
                </a:solidFill>
                <a:effectLst>
                  <a:outerShdw blurRad="38100" dist="38100" dir="2700000" algn="tl">
                    <a:srgbClr val="C0C0C0"/>
                  </a:outerShdw>
                </a:effectLst>
                <a:latin typeface="Arial" charset="0"/>
              </a:rPr>
              <a:t> se configura con la lista del Servidor local de nombres de dominio (NIC).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35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363523">
                                            <p:bg/>
                                          </p:spTgt>
                                        </p:tgtEl>
                                        <p:attrNameLst>
                                          <p:attrName>style.visibility</p:attrName>
                                        </p:attrNameLst>
                                      </p:cBhvr>
                                      <p:to>
                                        <p:strVal val="visible"/>
                                      </p:to>
                                    </p:set>
                                    <p:animEffect transition="in" filter="wheel(1)">
                                      <p:cBhvr>
                                        <p:cTn id="11" dur="2000"/>
                                        <p:tgtEl>
                                          <p:spTgt spid="363523">
                                            <p:bg/>
                                          </p:spTgt>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363523">
                                            <p:txEl>
                                              <p:pRg st="0" end="0"/>
                                            </p:txEl>
                                          </p:spTgt>
                                        </p:tgtEl>
                                        <p:attrNameLst>
                                          <p:attrName>style.visibility</p:attrName>
                                        </p:attrNameLst>
                                      </p:cBhvr>
                                      <p:to>
                                        <p:strVal val="visible"/>
                                      </p:to>
                                    </p:set>
                                    <p:animEffect transition="in" filter="wheel(1)">
                                      <p:cBhvr>
                                        <p:cTn id="16" dur="2000"/>
                                        <p:tgtEl>
                                          <p:spTgt spid="36352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363523">
                                            <p:txEl>
                                              <p:pRg st="1" end="1"/>
                                            </p:txEl>
                                          </p:spTgt>
                                        </p:tgtEl>
                                        <p:attrNameLst>
                                          <p:attrName>style.visibility</p:attrName>
                                        </p:attrNameLst>
                                      </p:cBhvr>
                                      <p:to>
                                        <p:strVal val="visible"/>
                                      </p:to>
                                    </p:set>
                                    <p:animEffect transition="in" filter="wheel(1)">
                                      <p:cBhvr>
                                        <p:cTn id="21" dur="2000"/>
                                        <p:tgtEl>
                                          <p:spTgt spid="36352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363523">
                                            <p:txEl>
                                              <p:pRg st="2" end="2"/>
                                            </p:txEl>
                                          </p:spTgt>
                                        </p:tgtEl>
                                        <p:attrNameLst>
                                          <p:attrName>style.visibility</p:attrName>
                                        </p:attrNameLst>
                                      </p:cBhvr>
                                      <p:to>
                                        <p:strVal val="visible"/>
                                      </p:to>
                                    </p:set>
                                    <p:animEffect transition="in" filter="wheel(1)">
                                      <p:cBhvr>
                                        <p:cTn id="26" dur="2000"/>
                                        <p:tgtEl>
                                          <p:spTgt spid="36352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363523">
                                            <p:txEl>
                                              <p:pRg st="3" end="3"/>
                                            </p:txEl>
                                          </p:spTgt>
                                        </p:tgtEl>
                                        <p:attrNameLst>
                                          <p:attrName>style.visibility</p:attrName>
                                        </p:attrNameLst>
                                      </p:cBhvr>
                                      <p:to>
                                        <p:strVal val="visible"/>
                                      </p:to>
                                    </p:set>
                                    <p:animEffect transition="in" filter="wheel(1)">
                                      <p:cBhvr>
                                        <p:cTn id="31" dur="2000"/>
                                        <p:tgtEl>
                                          <p:spTgt spid="3635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2" grpId="0" animBg="1"/>
      <p:bldP spid="363523"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descr="Papel seda azul"/>
          <p:cNvSpPr>
            <a:spLocks noGrp="1" noChangeArrowheads="1"/>
          </p:cNvSpPr>
          <p:nvPr>
            <p:ph type="title"/>
          </p:nvPr>
        </p:nvSpPr>
        <p:spPr>
          <a:xfrm>
            <a:off x="685800" y="106395"/>
            <a:ext cx="7772400" cy="1012578"/>
          </a:xfrm>
          <a:solidFill>
            <a:schemeClr val="accent2">
              <a:lumMod val="40000"/>
              <a:lumOff val="60000"/>
            </a:schemeClr>
          </a:solidFill>
          <a:ln w="76200" cap="flat">
            <a:solidFill>
              <a:srgbClr val="0000FF"/>
            </a:solidFill>
          </a:ln>
        </p:spPr>
        <p:txBody>
          <a:bodyPr/>
          <a:lstStyle/>
          <a:p>
            <a:pPr>
              <a:defRPr/>
            </a:pPr>
            <a:r>
              <a:rPr lang="es-DO" sz="3200" b="1" i="1" dirty="0">
                <a:solidFill>
                  <a:schemeClr val="accent2">
                    <a:lumMod val="75000"/>
                  </a:schemeClr>
                </a:solidFill>
                <a:effectLst>
                  <a:outerShdw blurRad="38100" dist="38100" dir="2700000" algn="tl">
                    <a:srgbClr val="000000"/>
                  </a:outerShdw>
                </a:effectLst>
                <a:latin typeface="Arial" charset="0"/>
              </a:rPr>
              <a:t>Estructura de un Nombre</a:t>
            </a:r>
            <a:br>
              <a:rPr lang="es-DO" sz="3200" b="1" i="1" dirty="0">
                <a:solidFill>
                  <a:schemeClr val="accent2">
                    <a:lumMod val="75000"/>
                  </a:schemeClr>
                </a:solidFill>
                <a:effectLst>
                  <a:outerShdw blurRad="38100" dist="38100" dir="2700000" algn="tl">
                    <a:srgbClr val="000000"/>
                  </a:outerShdw>
                </a:effectLst>
                <a:latin typeface="Arial" charset="0"/>
              </a:rPr>
            </a:br>
            <a:r>
              <a:rPr lang="es-DO" sz="3200" b="1" i="1" dirty="0">
                <a:solidFill>
                  <a:schemeClr val="accent2">
                    <a:lumMod val="75000"/>
                  </a:schemeClr>
                </a:solidFill>
                <a:effectLst>
                  <a:outerShdw blurRad="38100" dist="38100" dir="2700000" algn="tl">
                    <a:srgbClr val="000000"/>
                  </a:outerShdw>
                </a:effectLst>
                <a:latin typeface="Arial" charset="0"/>
              </a:rPr>
              <a:t>Sintaxis de Nombre de Dominio</a:t>
            </a:r>
          </a:p>
        </p:txBody>
      </p:sp>
      <p:sp>
        <p:nvSpPr>
          <p:cNvPr id="3" name="Marcador de contenido 2"/>
          <p:cNvSpPr>
            <a:spLocks noGrp="1"/>
          </p:cNvSpPr>
          <p:nvPr>
            <p:ph idx="1"/>
          </p:nvPr>
        </p:nvSpPr>
        <p:spPr>
          <a:xfrm>
            <a:off x="685800" y="1348230"/>
            <a:ext cx="7772400" cy="583704"/>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pPr marL="0" indent="0" algn="ctr">
              <a:spcBef>
                <a:spcPct val="0"/>
              </a:spcBef>
              <a:buNone/>
            </a:pPr>
            <a:r>
              <a:rPr lang="es-ES" b="1" i="1" dirty="0">
                <a:solidFill>
                  <a:schemeClr val="accent2">
                    <a:lumMod val="75000"/>
                  </a:schemeClr>
                </a:solidFill>
                <a:effectLst>
                  <a:outerShdw blurRad="38100" dist="38100" dir="2700000" algn="tl">
                    <a:srgbClr val="000000"/>
                  </a:outerShdw>
                </a:effectLst>
                <a:latin typeface="Arial" charset="0"/>
                <a:ea typeface="+mj-ea"/>
                <a:cs typeface="+mj-cs"/>
              </a:rPr>
              <a:t>Caracteres Permitidos</a:t>
            </a:r>
          </a:p>
        </p:txBody>
      </p:sp>
      <p:sp>
        <p:nvSpPr>
          <p:cNvPr id="4" name="3 Marcador de fecha"/>
          <p:cNvSpPr>
            <a:spLocks noGrp="1"/>
          </p:cNvSpPr>
          <p:nvPr>
            <p:ph type="dt" sz="half" idx="10"/>
          </p:nvPr>
        </p:nvSpPr>
        <p:spPr/>
        <p:txBody>
          <a:bodyPr/>
          <a:lstStyle/>
          <a:p>
            <a:pPr>
              <a:defRPr/>
            </a:pPr>
            <a:fld id="{C74CD78E-7CC8-482C-9AED-140B803BC9F7}"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8A24332E-386D-4447-B288-CDB9775E3978}" type="slidenum">
              <a:rPr lang="en-US"/>
              <a:pPr>
                <a:defRPr/>
              </a:pPr>
              <a:t>21</a:t>
            </a:fld>
            <a:endParaRPr lang="en-US"/>
          </a:p>
        </p:txBody>
      </p:sp>
      <p:pic>
        <p:nvPicPr>
          <p:cNvPr id="2" name="Imagen 1"/>
          <p:cNvPicPr>
            <a:picLocks noChangeAspect="1"/>
          </p:cNvPicPr>
          <p:nvPr/>
        </p:nvPicPr>
        <p:blipFill>
          <a:blip r:embed="rId3"/>
          <a:stretch>
            <a:fillRect/>
          </a:stretch>
        </p:blipFill>
        <p:spPr>
          <a:xfrm>
            <a:off x="215516" y="2100966"/>
            <a:ext cx="8712968" cy="1114425"/>
          </a:xfrm>
          <a:prstGeom prst="rect">
            <a:avLst/>
          </a:prstGeom>
          <a:solidFill>
            <a:schemeClr val="accent2">
              <a:lumMod val="40000"/>
              <a:lumOff val="60000"/>
            </a:schemeClr>
          </a:solidFill>
          <a:ln w="76200" cap="flat">
            <a:solidFill>
              <a:srgbClr val="0000FF"/>
            </a:solidFill>
            <a:miter lim="800000"/>
            <a:headEnd/>
            <a:tailEnd/>
          </a:ln>
        </p:spPr>
      </p:pic>
      <p:sp>
        <p:nvSpPr>
          <p:cNvPr id="7" name="Marcador de contenido 2"/>
          <p:cNvSpPr txBox="1">
            <a:spLocks/>
          </p:cNvSpPr>
          <p:nvPr/>
        </p:nvSpPr>
        <p:spPr bwMode="auto">
          <a:xfrm>
            <a:off x="685800" y="3369735"/>
            <a:ext cx="7772400" cy="583704"/>
          </a:xfrm>
          <a:prstGeom prst="rect">
            <a:avLst/>
          </a:prstGeo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lvl1pPr marL="0" indent="0" algn="ctr">
              <a:buNone/>
              <a:defRPr sz="3200" b="1" i="1">
                <a:solidFill>
                  <a:schemeClr val="accent2">
                    <a:lumMod val="75000"/>
                  </a:schemeClr>
                </a:solidFill>
                <a:effectLst>
                  <a:outerShdw blurRad="38100" dist="38100" dir="2700000" algn="tl">
                    <a:srgbClr val="000000"/>
                  </a:outerShdw>
                </a:effectLst>
                <a:ea typeface="+mj-ea"/>
                <a:cs typeface="+mj-cs"/>
              </a:defRPr>
            </a:lvl1pPr>
            <a:lvl2pPr marL="742950" indent="-285750">
              <a:spcBef>
                <a:spcPct val="20000"/>
              </a:spcBef>
              <a:buChar char="–"/>
              <a:defRPr sz="2800">
                <a:solidFill>
                  <a:schemeClr val="tx1"/>
                </a:solidFill>
                <a:latin typeface="+mn-lt"/>
              </a:defRPr>
            </a:lvl2pPr>
            <a:lvl3pPr marL="1143000" indent="-228600">
              <a:spcBef>
                <a:spcPct val="20000"/>
              </a:spcBef>
              <a:buChar char="•"/>
              <a:defRPr sz="2400">
                <a:solidFill>
                  <a:schemeClr val="tx1"/>
                </a:solidFill>
                <a:latin typeface="+mn-lt"/>
              </a:defRPr>
            </a:lvl3pPr>
            <a:lvl4pPr marL="1600200" indent="-228600">
              <a:spcBef>
                <a:spcPct val="20000"/>
              </a:spcBef>
              <a:buChar char="–"/>
              <a:defRPr sz="2000">
                <a:solidFill>
                  <a:schemeClr val="tx1"/>
                </a:solidFill>
                <a:latin typeface="+mn-lt"/>
              </a:defRPr>
            </a:lvl4pPr>
            <a:lvl5pPr marL="2057400" indent="-228600">
              <a:spcBef>
                <a:spcPct val="20000"/>
              </a:spcBef>
              <a:buChar char="»"/>
              <a:defRPr sz="2000">
                <a:solidFill>
                  <a:schemeClr val="tx1"/>
                </a:solidFill>
                <a:latin typeface="+mn-lt"/>
              </a:defRPr>
            </a:lvl5pPr>
            <a:lvl6pPr marL="2514600" indent="-228600" eaLnBrk="0" fontAlgn="base" hangingPunct="0">
              <a:spcBef>
                <a:spcPct val="20000"/>
              </a:spcBef>
              <a:spcAft>
                <a:spcPct val="0"/>
              </a:spcAft>
              <a:buChar char="»"/>
              <a:defRPr sz="2000">
                <a:solidFill>
                  <a:schemeClr val="tx1"/>
                </a:solidFill>
                <a:latin typeface="+mn-lt"/>
              </a:defRPr>
            </a:lvl6pPr>
            <a:lvl7pPr marL="2971800" indent="-228600" eaLnBrk="0" fontAlgn="base" hangingPunct="0">
              <a:spcBef>
                <a:spcPct val="20000"/>
              </a:spcBef>
              <a:spcAft>
                <a:spcPct val="0"/>
              </a:spcAft>
              <a:buChar char="»"/>
              <a:defRPr sz="2000">
                <a:solidFill>
                  <a:schemeClr val="tx1"/>
                </a:solidFill>
                <a:latin typeface="+mn-lt"/>
              </a:defRPr>
            </a:lvl7pPr>
            <a:lvl8pPr marL="3429000" indent="-228600" eaLnBrk="0" fontAlgn="base" hangingPunct="0">
              <a:spcBef>
                <a:spcPct val="20000"/>
              </a:spcBef>
              <a:spcAft>
                <a:spcPct val="0"/>
              </a:spcAft>
              <a:buChar char="»"/>
              <a:defRPr sz="2000">
                <a:solidFill>
                  <a:schemeClr val="tx1"/>
                </a:solidFill>
                <a:latin typeface="+mn-lt"/>
              </a:defRPr>
            </a:lvl8pPr>
            <a:lvl9pPr marL="3886200" indent="-228600" eaLnBrk="0" fontAlgn="base" hangingPunct="0">
              <a:spcBef>
                <a:spcPct val="20000"/>
              </a:spcBef>
              <a:spcAft>
                <a:spcPct val="0"/>
              </a:spcAft>
              <a:buChar char="»"/>
              <a:defRPr sz="2000">
                <a:solidFill>
                  <a:schemeClr val="tx1"/>
                </a:solidFill>
                <a:latin typeface="+mn-lt"/>
              </a:defRPr>
            </a:lvl9pPr>
          </a:lstStyle>
          <a:p>
            <a:r>
              <a:rPr lang="es-ES" dirty="0"/>
              <a:t>Longitud máxima : 19 caracteres</a:t>
            </a:r>
          </a:p>
        </p:txBody>
      </p:sp>
      <p:pic>
        <p:nvPicPr>
          <p:cNvPr id="5" name="Imagen 4"/>
          <p:cNvPicPr>
            <a:picLocks noChangeAspect="1"/>
          </p:cNvPicPr>
          <p:nvPr/>
        </p:nvPicPr>
        <p:blipFill>
          <a:blip r:embed="rId4"/>
          <a:stretch>
            <a:fillRect/>
          </a:stretch>
        </p:blipFill>
        <p:spPr>
          <a:xfrm>
            <a:off x="0" y="4107783"/>
            <a:ext cx="9144000" cy="1815463"/>
          </a:xfrm>
          <a:prstGeom prst="rect">
            <a:avLst/>
          </a:prstGeom>
          <a:solidFill>
            <a:schemeClr val="accent2">
              <a:lumMod val="20000"/>
              <a:lumOff val="80000"/>
            </a:schemeClr>
          </a:solidFill>
          <a:ln w="76200" cap="flat">
            <a:solidFill>
              <a:srgbClr val="0000FF"/>
            </a:solidFill>
            <a:miter lim="800000"/>
            <a:headEnd/>
            <a:tailEnd/>
          </a:ln>
        </p:spPr>
      </p:pic>
      <p:sp>
        <p:nvSpPr>
          <p:cNvPr id="9" name="Marcador de contenido 2"/>
          <p:cNvSpPr txBox="1">
            <a:spLocks/>
          </p:cNvSpPr>
          <p:nvPr/>
        </p:nvSpPr>
        <p:spPr bwMode="auto">
          <a:xfrm>
            <a:off x="359532" y="6152503"/>
            <a:ext cx="8568952" cy="648993"/>
          </a:xfrm>
          <a:prstGeom prst="rect">
            <a:avLst/>
          </a:prstGeo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lvl1pPr marL="0" indent="0" algn="ctr">
              <a:buNone/>
              <a:defRPr sz="3200" b="1" i="1">
                <a:solidFill>
                  <a:schemeClr val="accent2">
                    <a:lumMod val="75000"/>
                  </a:schemeClr>
                </a:solidFill>
                <a:effectLst>
                  <a:outerShdw blurRad="38100" dist="38100" dir="2700000" algn="tl">
                    <a:srgbClr val="000000"/>
                  </a:outerShdw>
                </a:effectLst>
                <a:ea typeface="+mj-ea"/>
                <a:cs typeface="+mj-cs"/>
              </a:defRPr>
            </a:lvl1pPr>
            <a:lvl2pPr marL="742950" indent="-285750">
              <a:spcBef>
                <a:spcPct val="20000"/>
              </a:spcBef>
              <a:buChar char="–"/>
              <a:defRPr sz="2800">
                <a:solidFill>
                  <a:schemeClr val="tx1"/>
                </a:solidFill>
                <a:latin typeface="+mn-lt"/>
              </a:defRPr>
            </a:lvl2pPr>
            <a:lvl3pPr marL="1143000" indent="-228600">
              <a:spcBef>
                <a:spcPct val="20000"/>
              </a:spcBef>
              <a:buChar char="•"/>
              <a:defRPr sz="2400">
                <a:solidFill>
                  <a:schemeClr val="tx1"/>
                </a:solidFill>
                <a:latin typeface="+mn-lt"/>
              </a:defRPr>
            </a:lvl3pPr>
            <a:lvl4pPr marL="1600200" indent="-228600">
              <a:spcBef>
                <a:spcPct val="20000"/>
              </a:spcBef>
              <a:buChar char="–"/>
              <a:defRPr sz="2000">
                <a:solidFill>
                  <a:schemeClr val="tx1"/>
                </a:solidFill>
                <a:latin typeface="+mn-lt"/>
              </a:defRPr>
            </a:lvl4pPr>
            <a:lvl5pPr marL="2057400" indent="-228600">
              <a:spcBef>
                <a:spcPct val="20000"/>
              </a:spcBef>
              <a:buChar char="»"/>
              <a:defRPr sz="2000">
                <a:solidFill>
                  <a:schemeClr val="tx1"/>
                </a:solidFill>
                <a:latin typeface="+mn-lt"/>
              </a:defRPr>
            </a:lvl5pPr>
            <a:lvl6pPr marL="2514600" indent="-228600" eaLnBrk="0" fontAlgn="base" hangingPunct="0">
              <a:spcBef>
                <a:spcPct val="20000"/>
              </a:spcBef>
              <a:spcAft>
                <a:spcPct val="0"/>
              </a:spcAft>
              <a:buChar char="»"/>
              <a:defRPr sz="2000">
                <a:solidFill>
                  <a:schemeClr val="tx1"/>
                </a:solidFill>
                <a:latin typeface="+mn-lt"/>
              </a:defRPr>
            </a:lvl6pPr>
            <a:lvl7pPr marL="2971800" indent="-228600" eaLnBrk="0" fontAlgn="base" hangingPunct="0">
              <a:spcBef>
                <a:spcPct val="20000"/>
              </a:spcBef>
              <a:spcAft>
                <a:spcPct val="0"/>
              </a:spcAft>
              <a:buChar char="»"/>
              <a:defRPr sz="2000">
                <a:solidFill>
                  <a:schemeClr val="tx1"/>
                </a:solidFill>
                <a:latin typeface="+mn-lt"/>
              </a:defRPr>
            </a:lvl7pPr>
            <a:lvl8pPr marL="3429000" indent="-228600" eaLnBrk="0" fontAlgn="base" hangingPunct="0">
              <a:spcBef>
                <a:spcPct val="20000"/>
              </a:spcBef>
              <a:spcAft>
                <a:spcPct val="0"/>
              </a:spcAft>
              <a:buChar char="»"/>
              <a:defRPr sz="2000">
                <a:solidFill>
                  <a:schemeClr val="tx1"/>
                </a:solidFill>
                <a:latin typeface="+mn-lt"/>
              </a:defRPr>
            </a:lvl8pPr>
            <a:lvl9pPr marL="3886200" indent="-228600" eaLnBrk="0" fontAlgn="base" hangingPunct="0">
              <a:spcBef>
                <a:spcPct val="20000"/>
              </a:spcBef>
              <a:spcAft>
                <a:spcPct val="0"/>
              </a:spcAft>
              <a:buChar char="»"/>
              <a:defRPr sz="2000">
                <a:solidFill>
                  <a:schemeClr val="tx1"/>
                </a:solidFill>
                <a:latin typeface="+mn-lt"/>
              </a:defRPr>
            </a:lvl9pPr>
          </a:lstStyle>
          <a:p>
            <a:r>
              <a:rPr lang="es-ES" dirty="0"/>
              <a:t>nombre-dominio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2610"/>
                                        </p:tgtEl>
                                        <p:attrNameLst>
                                          <p:attrName>style.visibility</p:attrName>
                                        </p:attrNameLst>
                                      </p:cBhvr>
                                      <p:to>
                                        <p:strVal val="visible"/>
                                      </p:to>
                                    </p:set>
                                    <p:animEffect transition="in" filter="fade">
                                      <p:cBhvr>
                                        <p:cTn id="7" dur="500"/>
                                        <p:tgtEl>
                                          <p:spTgt spid="452610"/>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1" nodeType="clickEffect">
                                  <p:stCondLst>
                                    <p:cond delay="0"/>
                                  </p:stCondLst>
                                  <p:childTnLst>
                                    <p:set>
                                      <p:cBhvr>
                                        <p:cTn id="11" dur="1" fill="hold">
                                          <p:stCondLst>
                                            <p:cond delay="0"/>
                                          </p:stCondLst>
                                        </p:cTn>
                                        <p:tgtEl>
                                          <p:spTgt spid="452610"/>
                                        </p:tgtEl>
                                        <p:attrNameLst>
                                          <p:attrName>style.visibility</p:attrName>
                                        </p:attrNameLst>
                                      </p:cBhvr>
                                      <p:to>
                                        <p:strVal val="visible"/>
                                      </p:to>
                                    </p:set>
                                    <p:anim calcmode="lin" valueType="num">
                                      <p:cBhvr>
                                        <p:cTn id="12" dur="1000" fill="hold"/>
                                        <p:tgtEl>
                                          <p:spTgt spid="452610"/>
                                        </p:tgtEl>
                                        <p:attrNameLst>
                                          <p:attrName>ppt_w</p:attrName>
                                        </p:attrNameLst>
                                      </p:cBhvr>
                                      <p:tavLst>
                                        <p:tav tm="0">
                                          <p:val>
                                            <p:fltVal val="0"/>
                                          </p:val>
                                        </p:tav>
                                        <p:tav tm="100000">
                                          <p:val>
                                            <p:strVal val="#ppt_w"/>
                                          </p:val>
                                        </p:tav>
                                      </p:tavLst>
                                    </p:anim>
                                    <p:anim calcmode="lin" valueType="num">
                                      <p:cBhvr>
                                        <p:cTn id="13" dur="1000" fill="hold"/>
                                        <p:tgtEl>
                                          <p:spTgt spid="452610"/>
                                        </p:tgtEl>
                                        <p:attrNameLst>
                                          <p:attrName>ppt_h</p:attrName>
                                        </p:attrNameLst>
                                      </p:cBhvr>
                                      <p:tavLst>
                                        <p:tav tm="0">
                                          <p:val>
                                            <p:fltVal val="0"/>
                                          </p:val>
                                        </p:tav>
                                        <p:tav tm="100000">
                                          <p:val>
                                            <p:strVal val="#ppt_h"/>
                                          </p:val>
                                        </p:tav>
                                      </p:tavLst>
                                    </p:anim>
                                    <p:anim calcmode="lin" valueType="num">
                                      <p:cBhvr>
                                        <p:cTn id="14" dur="1000" fill="hold"/>
                                        <p:tgtEl>
                                          <p:spTgt spid="452610"/>
                                        </p:tgtEl>
                                        <p:attrNameLst>
                                          <p:attrName>style.rotation</p:attrName>
                                        </p:attrNameLst>
                                      </p:cBhvr>
                                      <p:tavLst>
                                        <p:tav tm="0">
                                          <p:val>
                                            <p:fltVal val="90"/>
                                          </p:val>
                                        </p:tav>
                                        <p:tav tm="100000">
                                          <p:val>
                                            <p:fltVal val="0"/>
                                          </p:val>
                                        </p:tav>
                                      </p:tavLst>
                                    </p:anim>
                                    <p:animEffect transition="in" filter="fade">
                                      <p:cBhvr>
                                        <p:cTn id="15" dur="1000"/>
                                        <p:tgtEl>
                                          <p:spTgt spid="452610"/>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3">
                                            <p:bg/>
                                          </p:spTgt>
                                        </p:tgtEl>
                                        <p:attrNameLst>
                                          <p:attrName>style.visibility</p:attrName>
                                        </p:attrNameLst>
                                      </p:cBhvr>
                                      <p:to>
                                        <p:strVal val="visible"/>
                                      </p:to>
                                    </p:set>
                                    <p:anim calcmode="lin" valueType="num">
                                      <p:cBhvr>
                                        <p:cTn id="20" dur="1000" fill="hold"/>
                                        <p:tgtEl>
                                          <p:spTgt spid="3">
                                            <p:bg/>
                                          </p:spTgt>
                                        </p:tgtEl>
                                        <p:attrNameLst>
                                          <p:attrName>ppt_w</p:attrName>
                                        </p:attrNameLst>
                                      </p:cBhvr>
                                      <p:tavLst>
                                        <p:tav tm="0">
                                          <p:val>
                                            <p:fltVal val="0"/>
                                          </p:val>
                                        </p:tav>
                                        <p:tav tm="100000">
                                          <p:val>
                                            <p:strVal val="#ppt_w"/>
                                          </p:val>
                                        </p:tav>
                                      </p:tavLst>
                                    </p:anim>
                                    <p:anim calcmode="lin" valueType="num">
                                      <p:cBhvr>
                                        <p:cTn id="21" dur="1000" fill="hold"/>
                                        <p:tgtEl>
                                          <p:spTgt spid="3">
                                            <p:bg/>
                                          </p:spTgt>
                                        </p:tgtEl>
                                        <p:attrNameLst>
                                          <p:attrName>ppt_h</p:attrName>
                                        </p:attrNameLst>
                                      </p:cBhvr>
                                      <p:tavLst>
                                        <p:tav tm="0">
                                          <p:val>
                                            <p:fltVal val="0"/>
                                          </p:val>
                                        </p:tav>
                                        <p:tav tm="100000">
                                          <p:val>
                                            <p:strVal val="#ppt_h"/>
                                          </p:val>
                                        </p:tav>
                                      </p:tavLst>
                                    </p:anim>
                                    <p:anim calcmode="lin" valueType="num">
                                      <p:cBhvr>
                                        <p:cTn id="22" dur="1000" fill="hold"/>
                                        <p:tgtEl>
                                          <p:spTgt spid="3">
                                            <p:bg/>
                                          </p:spTgt>
                                        </p:tgtEl>
                                        <p:attrNameLst>
                                          <p:attrName>style.rotation</p:attrName>
                                        </p:attrNameLst>
                                      </p:cBhvr>
                                      <p:tavLst>
                                        <p:tav tm="0">
                                          <p:val>
                                            <p:fltVal val="90"/>
                                          </p:val>
                                        </p:tav>
                                        <p:tav tm="100000">
                                          <p:val>
                                            <p:fltVal val="0"/>
                                          </p:val>
                                        </p:tav>
                                      </p:tavLst>
                                    </p:anim>
                                    <p:animEffect transition="in" filter="fade">
                                      <p:cBhvr>
                                        <p:cTn id="23" dur="1000"/>
                                        <p:tgtEl>
                                          <p:spTgt spid="3">
                                            <p:bg/>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 calcmode="lin" valueType="num">
                                      <p:cBhvr>
                                        <p:cTn id="28"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9"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30"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31" dur="1000"/>
                                        <p:tgtEl>
                                          <p:spTgt spid="3">
                                            <p:txEl>
                                              <p:pRg st="0" end="0"/>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randombar(horizontal)">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randombar(horizontal)">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26" presetClass="entr" presetSubtype="0"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down)">
                                      <p:cBhvr>
                                        <p:cTn id="44" dur="580">
                                          <p:stCondLst>
                                            <p:cond delay="0"/>
                                          </p:stCondLst>
                                        </p:cTn>
                                        <p:tgtEl>
                                          <p:spTgt spid="5"/>
                                        </p:tgtEl>
                                      </p:cBhvr>
                                    </p:animEffect>
                                    <p:anim calcmode="lin" valueType="num">
                                      <p:cBhvr>
                                        <p:cTn id="4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50" dur="26">
                                          <p:stCondLst>
                                            <p:cond delay="650"/>
                                          </p:stCondLst>
                                        </p:cTn>
                                        <p:tgtEl>
                                          <p:spTgt spid="5"/>
                                        </p:tgtEl>
                                      </p:cBhvr>
                                      <p:to x="100000" y="60000"/>
                                    </p:animScale>
                                    <p:animScale>
                                      <p:cBhvr>
                                        <p:cTn id="51" dur="166" decel="50000">
                                          <p:stCondLst>
                                            <p:cond delay="676"/>
                                          </p:stCondLst>
                                        </p:cTn>
                                        <p:tgtEl>
                                          <p:spTgt spid="5"/>
                                        </p:tgtEl>
                                      </p:cBhvr>
                                      <p:to x="100000" y="100000"/>
                                    </p:animScale>
                                    <p:animScale>
                                      <p:cBhvr>
                                        <p:cTn id="52" dur="26">
                                          <p:stCondLst>
                                            <p:cond delay="1312"/>
                                          </p:stCondLst>
                                        </p:cTn>
                                        <p:tgtEl>
                                          <p:spTgt spid="5"/>
                                        </p:tgtEl>
                                      </p:cBhvr>
                                      <p:to x="100000" y="80000"/>
                                    </p:animScale>
                                    <p:animScale>
                                      <p:cBhvr>
                                        <p:cTn id="53" dur="166" decel="50000">
                                          <p:stCondLst>
                                            <p:cond delay="1338"/>
                                          </p:stCondLst>
                                        </p:cTn>
                                        <p:tgtEl>
                                          <p:spTgt spid="5"/>
                                        </p:tgtEl>
                                      </p:cBhvr>
                                      <p:to x="100000" y="100000"/>
                                    </p:animScale>
                                    <p:animScale>
                                      <p:cBhvr>
                                        <p:cTn id="54" dur="26">
                                          <p:stCondLst>
                                            <p:cond delay="1642"/>
                                          </p:stCondLst>
                                        </p:cTn>
                                        <p:tgtEl>
                                          <p:spTgt spid="5"/>
                                        </p:tgtEl>
                                      </p:cBhvr>
                                      <p:to x="100000" y="90000"/>
                                    </p:animScale>
                                    <p:animScale>
                                      <p:cBhvr>
                                        <p:cTn id="55" dur="166" decel="50000">
                                          <p:stCondLst>
                                            <p:cond delay="1668"/>
                                          </p:stCondLst>
                                        </p:cTn>
                                        <p:tgtEl>
                                          <p:spTgt spid="5"/>
                                        </p:tgtEl>
                                      </p:cBhvr>
                                      <p:to x="100000" y="100000"/>
                                    </p:animScale>
                                    <p:animScale>
                                      <p:cBhvr>
                                        <p:cTn id="56" dur="26">
                                          <p:stCondLst>
                                            <p:cond delay="1808"/>
                                          </p:stCondLst>
                                        </p:cTn>
                                        <p:tgtEl>
                                          <p:spTgt spid="5"/>
                                        </p:tgtEl>
                                      </p:cBhvr>
                                      <p:to x="100000" y="95000"/>
                                    </p:animScale>
                                    <p:animScale>
                                      <p:cBhvr>
                                        <p:cTn id="57" dur="166" decel="50000">
                                          <p:stCondLst>
                                            <p:cond delay="1834"/>
                                          </p:stCondLst>
                                        </p:cTn>
                                        <p:tgtEl>
                                          <p:spTgt spid="5"/>
                                        </p:tgtEl>
                                      </p:cBhvr>
                                      <p:to x="100000" y="100000"/>
                                    </p:animScale>
                                  </p:childTnLst>
                                </p:cTn>
                              </p:par>
                            </p:childTnLst>
                          </p:cTn>
                        </p:par>
                      </p:childTnLst>
                    </p:cTn>
                  </p:par>
                  <p:par>
                    <p:cTn id="58" fill="hold">
                      <p:stCondLst>
                        <p:cond delay="indefinite"/>
                      </p:stCondLst>
                      <p:childTnLst>
                        <p:par>
                          <p:cTn id="59" fill="hold">
                            <p:stCondLst>
                              <p:cond delay="0"/>
                            </p:stCondLst>
                            <p:childTnLst>
                              <p:par>
                                <p:cTn id="60" presetID="31" presetClass="entr" presetSubtype="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 calcmode="lin" valueType="num">
                                      <p:cBhvr>
                                        <p:cTn id="62" dur="1000" fill="hold"/>
                                        <p:tgtEl>
                                          <p:spTgt spid="9"/>
                                        </p:tgtEl>
                                        <p:attrNameLst>
                                          <p:attrName>ppt_w</p:attrName>
                                        </p:attrNameLst>
                                      </p:cBhvr>
                                      <p:tavLst>
                                        <p:tav tm="0">
                                          <p:val>
                                            <p:fltVal val="0"/>
                                          </p:val>
                                        </p:tav>
                                        <p:tav tm="100000">
                                          <p:val>
                                            <p:strVal val="#ppt_w"/>
                                          </p:val>
                                        </p:tav>
                                      </p:tavLst>
                                    </p:anim>
                                    <p:anim calcmode="lin" valueType="num">
                                      <p:cBhvr>
                                        <p:cTn id="63" dur="1000" fill="hold"/>
                                        <p:tgtEl>
                                          <p:spTgt spid="9"/>
                                        </p:tgtEl>
                                        <p:attrNameLst>
                                          <p:attrName>ppt_h</p:attrName>
                                        </p:attrNameLst>
                                      </p:cBhvr>
                                      <p:tavLst>
                                        <p:tav tm="0">
                                          <p:val>
                                            <p:fltVal val="0"/>
                                          </p:val>
                                        </p:tav>
                                        <p:tav tm="100000">
                                          <p:val>
                                            <p:strVal val="#ppt_h"/>
                                          </p:val>
                                        </p:tav>
                                      </p:tavLst>
                                    </p:anim>
                                    <p:anim calcmode="lin" valueType="num">
                                      <p:cBhvr>
                                        <p:cTn id="64" dur="1000" fill="hold"/>
                                        <p:tgtEl>
                                          <p:spTgt spid="9"/>
                                        </p:tgtEl>
                                        <p:attrNameLst>
                                          <p:attrName>style.rotation</p:attrName>
                                        </p:attrNameLst>
                                      </p:cBhvr>
                                      <p:tavLst>
                                        <p:tav tm="0">
                                          <p:val>
                                            <p:fltVal val="90"/>
                                          </p:val>
                                        </p:tav>
                                        <p:tav tm="100000">
                                          <p:val>
                                            <p:fltVal val="0"/>
                                          </p:val>
                                        </p:tav>
                                      </p:tavLst>
                                    </p:anim>
                                    <p:animEffect transition="in" filter="fade">
                                      <p:cBhvr>
                                        <p:cTn id="6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0" grpId="0" animBg="1"/>
      <p:bldP spid="452610" grpId="1" animBg="1"/>
      <p:bldP spid="3" grpId="0" uiExpand="1" build="p" animBg="1"/>
      <p:bldP spid="7"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C74CD78E-7CC8-482C-9AED-140B803BC9F7}"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8A24332E-386D-4447-B288-CDB9775E3978}" type="slidenum">
              <a:rPr lang="en-US"/>
              <a:pPr>
                <a:defRPr/>
              </a:pPr>
              <a:t>22</a:t>
            </a:fld>
            <a:endParaRPr lang="en-US"/>
          </a:p>
        </p:txBody>
      </p:sp>
      <p:sp>
        <p:nvSpPr>
          <p:cNvPr id="452610" name="Rectangle 2" descr="Papel seda azul"/>
          <p:cNvSpPr>
            <a:spLocks noGrp="1" noChangeArrowheads="1"/>
          </p:cNvSpPr>
          <p:nvPr>
            <p:ph type="title"/>
          </p:nvPr>
        </p:nvSpPr>
        <p:spPr>
          <a:xfrm>
            <a:off x="1045195" y="184213"/>
            <a:ext cx="7413005" cy="1143000"/>
          </a:xfrm>
          <a:solidFill>
            <a:schemeClr val="accent2">
              <a:lumMod val="40000"/>
              <a:lumOff val="60000"/>
            </a:schemeClr>
          </a:solidFill>
          <a:ln w="76200" cap="flat">
            <a:solidFill>
              <a:srgbClr val="0000FF"/>
            </a:solidFill>
          </a:ln>
        </p:spPr>
        <p:txBody>
          <a:bodyPr/>
          <a:lstStyle/>
          <a:p>
            <a:pPr>
              <a:defRPr/>
            </a:pPr>
            <a:r>
              <a:rPr lang="es-DO" sz="3200" b="1" i="1" dirty="0">
                <a:solidFill>
                  <a:schemeClr val="accent2">
                    <a:lumMod val="75000"/>
                  </a:schemeClr>
                </a:solidFill>
                <a:effectLst>
                  <a:outerShdw blurRad="38100" dist="38100" dir="2700000" algn="tl">
                    <a:srgbClr val="000000"/>
                  </a:outerShdw>
                </a:effectLst>
                <a:latin typeface="Arial" charset="0"/>
              </a:rPr>
              <a:t>Estructura de un Nombre</a:t>
            </a:r>
            <a:br>
              <a:rPr lang="es-DO" sz="3200" b="1" i="1" dirty="0">
                <a:solidFill>
                  <a:schemeClr val="accent2">
                    <a:lumMod val="75000"/>
                  </a:schemeClr>
                </a:solidFill>
                <a:effectLst>
                  <a:outerShdw blurRad="38100" dist="38100" dir="2700000" algn="tl">
                    <a:srgbClr val="000000"/>
                  </a:outerShdw>
                </a:effectLst>
                <a:latin typeface="Arial" charset="0"/>
              </a:rPr>
            </a:br>
            <a:r>
              <a:rPr lang="es-DO" sz="3200" b="1" i="1" dirty="0">
                <a:solidFill>
                  <a:schemeClr val="accent2">
                    <a:lumMod val="75000"/>
                  </a:schemeClr>
                </a:solidFill>
                <a:effectLst>
                  <a:outerShdw blurRad="38100" dist="38100" dir="2700000" algn="tl">
                    <a:srgbClr val="000000"/>
                  </a:outerShdw>
                </a:effectLst>
                <a:latin typeface="Arial" charset="0"/>
              </a:rPr>
              <a:t>Sintaxis de nombre de Dominio</a:t>
            </a:r>
          </a:p>
        </p:txBody>
      </p:sp>
      <p:pic>
        <p:nvPicPr>
          <p:cNvPr id="15365" name="Picture 15" descr="Dominios 4"/>
          <p:cNvPicPr>
            <a:picLocks noGrp="1" noChangeAspect="1" noChangeArrowheads="1"/>
          </p:cNvPicPr>
          <p:nvPr>
            <p:ph idx="1"/>
          </p:nvPr>
        </p:nvPicPr>
        <p:blipFill>
          <a:blip r:embed="rId3" cstate="print"/>
          <a:srcRect/>
          <a:stretch>
            <a:fillRect/>
          </a:stretch>
        </p:blipFill>
        <p:spPr>
          <a:xfrm>
            <a:off x="179512" y="1501775"/>
            <a:ext cx="8640960" cy="5356225"/>
          </a:xfrm>
          <a:blipFill dpi="0" rotWithShape="0">
            <a:blip r:embed="rId4" cstate="print"/>
            <a:srcRect/>
            <a:tile tx="0" ty="0" sx="100000" sy="100000" flip="none" algn="tl"/>
          </a:blipFill>
          <a:ln w="76200" cap="flat" algn="ctr">
            <a:solidFill>
              <a:srgbClr val="0000FF"/>
            </a:solidFill>
          </a:ln>
        </p:spPr>
      </p:pic>
    </p:spTree>
    <p:extLst>
      <p:ext uri="{BB962C8B-B14F-4D97-AF65-F5344CB8AC3E}">
        <p14:creationId xmlns:p14="http://schemas.microsoft.com/office/powerpoint/2010/main" val="172945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2610"/>
                                        </p:tgtEl>
                                        <p:attrNameLst>
                                          <p:attrName>style.visibility</p:attrName>
                                        </p:attrNameLst>
                                      </p:cBhvr>
                                      <p:to>
                                        <p:strVal val="visible"/>
                                      </p:to>
                                    </p:set>
                                    <p:animEffect transition="in" filter="fade">
                                      <p:cBhvr>
                                        <p:cTn id="7" dur="500"/>
                                        <p:tgtEl>
                                          <p:spTgt spid="4526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5365"/>
                                        </p:tgtEl>
                                        <p:attrNameLst>
                                          <p:attrName>style.visibility</p:attrName>
                                        </p:attrNameLst>
                                      </p:cBhvr>
                                      <p:to>
                                        <p:strVal val="visible"/>
                                      </p:to>
                                    </p:set>
                                    <p:animEffect transition="in" filter="circle(in)">
                                      <p:cBhvr>
                                        <p:cTn id="12" dur="2000"/>
                                        <p:tgtEl>
                                          <p:spTgt spid="1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0"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BD4F5AA4-DF22-4E6D-85E4-FD887A637F30}"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6CF59A04-1805-478E-9E5C-F9947BBB9067}" type="slidenum">
              <a:rPr lang="en-US"/>
              <a:pPr>
                <a:defRPr/>
              </a:pPr>
              <a:t>23</a:t>
            </a:fld>
            <a:endParaRPr lang="en-US"/>
          </a:p>
        </p:txBody>
      </p:sp>
      <p:sp>
        <p:nvSpPr>
          <p:cNvPr id="362498" name="Rectangle 2" descr="Papel seda azul"/>
          <p:cNvSpPr>
            <a:spLocks noGrp="1" noChangeArrowheads="1"/>
          </p:cNvSpPr>
          <p:nvPr>
            <p:ph type="title"/>
          </p:nvPr>
        </p:nvSpPr>
        <p:spPr>
          <a:xfrm>
            <a:off x="533400" y="260648"/>
            <a:ext cx="8305800" cy="914400"/>
          </a:xfrm>
          <a:solidFill>
            <a:schemeClr val="accent2">
              <a:lumMod val="20000"/>
              <a:lumOff val="80000"/>
            </a:schemeClr>
          </a:solidFill>
          <a:ln w="76200" cap="flat">
            <a:solidFill>
              <a:srgbClr val="0000FF"/>
            </a:solidFill>
          </a:ln>
        </p:spPr>
        <p:txBody>
          <a:bodyPr/>
          <a:lstStyle/>
          <a:p>
            <a:pPr>
              <a:defRPr/>
            </a:pPr>
            <a:r>
              <a:rPr lang="es-ES_tradnl" sz="3200" b="1" i="1">
                <a:solidFill>
                  <a:schemeClr val="accent2">
                    <a:lumMod val="75000"/>
                  </a:schemeClr>
                </a:solidFill>
                <a:effectLst>
                  <a:outerShdw blurRad="38100" dist="38100" dir="2700000" algn="tl">
                    <a:srgbClr val="000000"/>
                  </a:outerShdw>
                </a:effectLst>
                <a:latin typeface="Arial" charset="0"/>
              </a:rPr>
              <a:t>DNS - Sistema de Nombres de Dominio</a:t>
            </a:r>
          </a:p>
        </p:txBody>
      </p:sp>
      <p:pic>
        <p:nvPicPr>
          <p:cNvPr id="16389" name="Picture 3" descr="F24_3"/>
          <p:cNvPicPr>
            <a:picLocks noChangeAspect="1" noChangeArrowheads="1"/>
          </p:cNvPicPr>
          <p:nvPr/>
        </p:nvPicPr>
        <p:blipFill>
          <a:blip r:embed="rId2" cstate="print">
            <a:lum bright="-40000" contrast="60000"/>
          </a:blip>
          <a:srcRect/>
          <a:stretch>
            <a:fillRect/>
          </a:stretch>
        </p:blipFill>
        <p:spPr bwMode="auto">
          <a:xfrm>
            <a:off x="609600" y="1524000"/>
            <a:ext cx="8229600" cy="5086350"/>
          </a:xfrm>
          <a:prstGeom prst="rect">
            <a:avLst/>
          </a:prstGeom>
          <a:noFill/>
          <a:ln w="76200">
            <a:solidFill>
              <a:schemeClr val="accent2"/>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24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16389"/>
                                        </p:tgtEl>
                                        <p:attrNameLst>
                                          <p:attrName>style.visibility</p:attrName>
                                        </p:attrNameLst>
                                      </p:cBhvr>
                                      <p:to>
                                        <p:strVal val="visible"/>
                                      </p:to>
                                    </p:set>
                                    <p:animEffect transition="in" filter="circle(in)">
                                      <p:cBhvr>
                                        <p:cTn id="11" dur="20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0093BB9A-A3F6-4BDA-A115-DAF6144FB4C1}"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19DBDD6D-3ABB-4E80-8B94-C5A2DD2B6B06}" type="slidenum">
              <a:rPr lang="en-US"/>
              <a:pPr>
                <a:defRPr/>
              </a:pPr>
              <a:t>24</a:t>
            </a:fld>
            <a:endParaRPr lang="en-US"/>
          </a:p>
        </p:txBody>
      </p:sp>
      <p:sp>
        <p:nvSpPr>
          <p:cNvPr id="364546" name="Rectangle 2" descr="Papel seda azul"/>
          <p:cNvSpPr>
            <a:spLocks noGrp="1" noChangeArrowheads="1"/>
          </p:cNvSpPr>
          <p:nvPr>
            <p:ph type="title"/>
          </p:nvPr>
        </p:nvSpPr>
        <p:spPr>
          <a:xfrm>
            <a:off x="448470" y="188640"/>
            <a:ext cx="6931841" cy="1143000"/>
          </a:xfrm>
          <a:solidFill>
            <a:schemeClr val="accent2">
              <a:lumMod val="20000"/>
              <a:lumOff val="80000"/>
            </a:schemeClr>
          </a:solidFill>
          <a:ln w="76200" cap="flat">
            <a:solidFill>
              <a:srgbClr val="0000FF"/>
            </a:solidFill>
          </a:ln>
        </p:spPr>
        <p:txBody>
          <a:bodyPr/>
          <a:lstStyle/>
          <a:p>
            <a:pPr>
              <a:defRPr/>
            </a:pPr>
            <a:r>
              <a:rPr lang="es-ES_tradnl" sz="3600" b="1" i="1" dirty="0">
                <a:solidFill>
                  <a:schemeClr val="accent2">
                    <a:lumMod val="75000"/>
                  </a:schemeClr>
                </a:solidFill>
                <a:effectLst>
                  <a:outerShdw blurRad="38100" dist="38100" dir="2700000" algn="tl">
                    <a:srgbClr val="000000"/>
                  </a:outerShdw>
                </a:effectLst>
                <a:latin typeface="Arial" charset="0"/>
              </a:rPr>
              <a:t>InterNIC</a:t>
            </a:r>
            <a:r>
              <a:rPr lang="es-ES_tradnl" sz="3200" b="1" i="1" dirty="0">
                <a:solidFill>
                  <a:schemeClr val="accent2">
                    <a:lumMod val="75000"/>
                  </a:schemeClr>
                </a:solidFill>
                <a:effectLst>
                  <a:outerShdw blurRad="38100" dist="38100" dir="2700000" algn="tl">
                    <a:srgbClr val="000000"/>
                  </a:outerShdw>
                </a:effectLst>
                <a:latin typeface="Arial" charset="0"/>
              </a:rPr>
              <a:t> Servicio de Base de Datos y de Directorio  </a:t>
            </a:r>
          </a:p>
        </p:txBody>
      </p:sp>
      <p:sp>
        <p:nvSpPr>
          <p:cNvPr id="364547" name="Rectangle 3" descr="Papel bouquet"/>
          <p:cNvSpPr>
            <a:spLocks noGrp="1" noChangeArrowheads="1"/>
          </p:cNvSpPr>
          <p:nvPr>
            <p:ph type="body" idx="1"/>
          </p:nvPr>
        </p:nvSpPr>
        <p:spPr>
          <a:xfrm>
            <a:off x="467544" y="1484784"/>
            <a:ext cx="8208912" cy="5373216"/>
          </a:xfrm>
          <a:solidFill>
            <a:schemeClr val="accent2">
              <a:lumMod val="20000"/>
              <a:lumOff val="80000"/>
            </a:schemeClr>
          </a:solidFill>
          <a:ln w="76200" cap="flat">
            <a:solidFill>
              <a:srgbClr val="000080"/>
            </a:solidFill>
          </a:ln>
        </p:spPr>
        <p:txBody>
          <a:bodyPr/>
          <a:lstStyle/>
          <a:p>
            <a:pPr>
              <a:defRPr/>
            </a:pPr>
            <a:r>
              <a:rPr lang="es-ES_tradnl" sz="2800" i="1" dirty="0">
                <a:solidFill>
                  <a:srgbClr val="000099"/>
                </a:solidFill>
                <a:effectLst>
                  <a:outerShdw blurRad="38100" dist="38100" dir="2700000" algn="tl">
                    <a:srgbClr val="000000"/>
                  </a:outerShdw>
                </a:effectLst>
                <a:latin typeface="Arial" charset="0"/>
              </a:rPr>
              <a:t>Servicio Internacional y fuente de información de documentos de Internet.</a:t>
            </a:r>
          </a:p>
          <a:p>
            <a:pPr>
              <a:defRPr/>
            </a:pPr>
            <a:r>
              <a:rPr lang="es-ES_tradnl" sz="2800" i="1" dirty="0">
                <a:solidFill>
                  <a:srgbClr val="000099"/>
                </a:solidFill>
                <a:effectLst>
                  <a:outerShdw blurRad="38100" dist="38100" dir="2700000" algn="tl">
                    <a:srgbClr val="000000"/>
                  </a:outerShdw>
                </a:effectLst>
                <a:latin typeface="Arial" charset="0"/>
              </a:rPr>
              <a:t>Administración de elementos técnicos del DNS.</a:t>
            </a:r>
          </a:p>
          <a:p>
            <a:pPr>
              <a:defRPr/>
            </a:pPr>
            <a:r>
              <a:rPr lang="es-ES_tradnl" sz="2800" i="1" dirty="0">
                <a:solidFill>
                  <a:srgbClr val="000099"/>
                </a:solidFill>
                <a:effectLst>
                  <a:outerShdw blurRad="38100" dist="38100" dir="2700000" algn="tl">
                    <a:srgbClr val="000000"/>
                  </a:outerShdw>
                </a:effectLst>
                <a:latin typeface="Arial" charset="0"/>
              </a:rPr>
              <a:t>Servicio de Registro de Red </a:t>
            </a:r>
            <a:r>
              <a:rPr lang="es-ES_tradnl" sz="2800" i="1" dirty="0">
                <a:solidFill>
                  <a:srgbClr val="000099"/>
                </a:solidFill>
                <a:effectLst>
                  <a:outerShdw blurRad="38100" dist="38100" dir="2700000" algn="tl">
                    <a:srgbClr val="000000"/>
                  </a:outerShdw>
                </a:effectLst>
                <a:latin typeface="Arial" charset="0"/>
                <a:sym typeface="Wingdings 3" pitchFamily="18" charset="2"/>
              </a:rPr>
              <a:t> Registro de Direcciones IP y Nombres de dominio.  IANA</a:t>
            </a:r>
          </a:p>
          <a:p>
            <a:pPr>
              <a:defRPr/>
            </a:pPr>
            <a:endParaRPr lang="es-ES_tradnl" sz="3600" i="1" dirty="0">
              <a:solidFill>
                <a:srgbClr val="800000"/>
              </a:solidFill>
              <a:effectLst>
                <a:outerShdw blurRad="38100" dist="38100" dir="2700000" algn="tl">
                  <a:srgbClr val="000000"/>
                </a:outerShdw>
              </a:effectLst>
              <a:latin typeface="Arial" charset="0"/>
              <a:sym typeface="Wingdings 3" pitchFamily="18" charset="2"/>
            </a:endParaRPr>
          </a:p>
          <a:p>
            <a:pPr>
              <a:defRPr/>
            </a:pPr>
            <a:r>
              <a:rPr lang="es-ES_tradnl" sz="3600" i="1" dirty="0">
                <a:solidFill>
                  <a:srgbClr val="800000"/>
                </a:solidFill>
                <a:effectLst>
                  <a:outerShdw blurRad="38100" dist="38100" dir="2700000" algn="tl">
                    <a:srgbClr val="000000"/>
                  </a:outerShdw>
                </a:effectLst>
                <a:latin typeface="Arial" charset="0"/>
                <a:sym typeface="Wingdings 3" pitchFamily="18" charset="2"/>
              </a:rPr>
              <a:t>InterNIC :</a:t>
            </a:r>
            <a:r>
              <a:rPr lang="es-ES_tradnl" sz="2800" i="1" dirty="0">
                <a:solidFill>
                  <a:srgbClr val="800000"/>
                </a:solidFill>
                <a:effectLst>
                  <a:outerShdw blurRad="38100" dist="38100" dir="2700000" algn="tl">
                    <a:srgbClr val="000000"/>
                  </a:outerShdw>
                </a:effectLst>
                <a:latin typeface="Arial" charset="0"/>
                <a:sym typeface="Wingdings 3" pitchFamily="18" charset="2"/>
              </a:rPr>
              <a:t> </a:t>
            </a:r>
            <a:r>
              <a:rPr lang="es-ES_tradnl" sz="2800" i="1" dirty="0">
                <a:solidFill>
                  <a:srgbClr val="000099"/>
                </a:solidFill>
                <a:effectLst>
                  <a:outerShdw blurRad="38100" dist="38100" dir="2700000" algn="tl">
                    <a:srgbClr val="000000"/>
                  </a:outerShdw>
                </a:effectLst>
                <a:latin typeface="Arial" charset="0"/>
                <a:sym typeface="Wingdings 3" pitchFamily="18" charset="2"/>
              </a:rPr>
              <a:t>delega sus funciones en los NIC de cada País. </a:t>
            </a:r>
          </a:p>
          <a:p>
            <a:pPr marL="266700" indent="-266700">
              <a:defRPr/>
            </a:pPr>
            <a:r>
              <a:rPr lang="es-ES_tradnl" i="1" dirty="0">
                <a:solidFill>
                  <a:srgbClr val="C00000"/>
                </a:solidFill>
                <a:effectLst>
                  <a:outerShdw blurRad="38100" dist="38100" dir="2700000" algn="tl">
                    <a:srgbClr val="000000"/>
                  </a:outerShdw>
                </a:effectLst>
                <a:latin typeface="Arial" charset="0"/>
                <a:sym typeface="Wingdings 3" pitchFamily="18" charset="2"/>
              </a:rPr>
              <a:t>NIC</a:t>
            </a:r>
            <a:r>
              <a:rPr lang="es-ES_tradnl" sz="2800" i="1" dirty="0">
                <a:solidFill>
                  <a:srgbClr val="C00000"/>
                </a:solidFill>
                <a:effectLst>
                  <a:outerShdw blurRad="38100" dist="38100" dir="2700000" algn="tl">
                    <a:srgbClr val="000000"/>
                  </a:outerShdw>
                </a:effectLst>
                <a:latin typeface="Arial" charset="0"/>
                <a:sym typeface="Wingdings 3" pitchFamily="18" charset="2"/>
              </a:rPr>
              <a:t> Argentina :</a:t>
            </a:r>
          </a:p>
          <a:p>
            <a:pPr marL="0" indent="0">
              <a:buNone/>
              <a:defRPr/>
            </a:pPr>
            <a:r>
              <a:rPr lang="es-ES_tradnl" sz="2800" i="1" dirty="0">
                <a:solidFill>
                  <a:srgbClr val="000099"/>
                </a:solidFill>
                <a:effectLst>
                  <a:outerShdw blurRad="38100" dist="38100" dir="2700000" algn="tl">
                    <a:srgbClr val="000000"/>
                  </a:outerShdw>
                </a:effectLst>
                <a:latin typeface="Arial" charset="0"/>
                <a:sym typeface="Wingdings 3" pitchFamily="18" charset="2"/>
              </a:rPr>
              <a:t>  Secretaria  Legal  y Técnica de la PN.</a:t>
            </a:r>
            <a:r>
              <a:rPr lang="es-ES_tradnl" sz="2800" i="1" dirty="0">
                <a:solidFill>
                  <a:srgbClr val="000099"/>
                </a:solidFill>
                <a:effectLst>
                  <a:outerShdw blurRad="38100" dist="38100" dir="2700000" algn="tl">
                    <a:srgbClr val="000000"/>
                  </a:outerShdw>
                </a:effectLst>
                <a:latin typeface="Arial" charset="0"/>
              </a:rPr>
              <a:t> </a:t>
            </a:r>
          </a:p>
        </p:txBody>
      </p:sp>
      <p:pic>
        <p:nvPicPr>
          <p:cNvPr id="7" name="Picture 2053" descr="icaan"/>
          <p:cNvPicPr>
            <a:picLocks noChangeAspect="1" noChangeArrowheads="1"/>
          </p:cNvPicPr>
          <p:nvPr/>
        </p:nvPicPr>
        <p:blipFill>
          <a:blip r:embed="rId2" cstate="print"/>
          <a:srcRect/>
          <a:stretch>
            <a:fillRect/>
          </a:stretch>
        </p:blipFill>
        <p:spPr bwMode="auto">
          <a:xfrm>
            <a:off x="7710394" y="220390"/>
            <a:ext cx="936625" cy="1079500"/>
          </a:xfrm>
          <a:prstGeom prst="rect">
            <a:avLst/>
          </a:prstGeom>
          <a:noFill/>
          <a:ln w="57150">
            <a:solidFill>
              <a:schemeClr val="accent2">
                <a:lumMod val="75000"/>
              </a:schemeClr>
            </a:solidFill>
            <a:miter lim="800000"/>
            <a:headEnd/>
            <a:tailEnd/>
          </a:ln>
        </p:spPr>
      </p:pic>
      <p:pic>
        <p:nvPicPr>
          <p:cNvPr id="8" name="Picture 2062"/>
          <p:cNvPicPr>
            <a:picLocks noChangeAspect="1" noChangeArrowheads="1"/>
          </p:cNvPicPr>
          <p:nvPr/>
        </p:nvPicPr>
        <p:blipFill>
          <a:blip r:embed="rId3" cstate="print"/>
          <a:srcRect/>
          <a:stretch>
            <a:fillRect/>
          </a:stretch>
        </p:blipFill>
        <p:spPr bwMode="auto">
          <a:xfrm>
            <a:off x="3635896" y="3933056"/>
            <a:ext cx="1872208" cy="731250"/>
          </a:xfrm>
          <a:prstGeom prst="rect">
            <a:avLst/>
          </a:prstGeom>
          <a:noFill/>
          <a:ln w="57150">
            <a:solidFill>
              <a:schemeClr val="accent2">
                <a:lumMod val="75000"/>
              </a:schemeClr>
            </a:solidFill>
            <a:miter lim="800000"/>
            <a:headEnd/>
            <a:tailEnd/>
          </a:ln>
        </p:spPr>
      </p:pic>
      <p:pic>
        <p:nvPicPr>
          <p:cNvPr id="9" name="Imagen 8"/>
          <p:cNvPicPr>
            <a:picLocks noChangeAspect="1"/>
          </p:cNvPicPr>
          <p:nvPr/>
        </p:nvPicPr>
        <p:blipFill>
          <a:blip r:embed="rId4"/>
          <a:stretch>
            <a:fillRect/>
          </a:stretch>
        </p:blipFill>
        <p:spPr>
          <a:xfrm>
            <a:off x="5456066" y="5290369"/>
            <a:ext cx="970124" cy="930365"/>
          </a:xfrm>
          <a:prstGeom prst="rect">
            <a:avLst/>
          </a:prstGeom>
          <a:ln w="76200">
            <a:solidFill>
              <a:schemeClr val="bg2">
                <a:lumMod val="90000"/>
                <a:lumOff val="10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4546"/>
                                        </p:tgtEl>
                                        <p:attrNameLst>
                                          <p:attrName>style.visibility</p:attrName>
                                        </p:attrNameLst>
                                      </p:cBhvr>
                                      <p:to>
                                        <p:strVal val="visible"/>
                                      </p:to>
                                    </p:set>
                                    <p:animEffect transition="in" filter="fade">
                                      <p:cBhvr>
                                        <p:cTn id="7" dur="500"/>
                                        <p:tgtEl>
                                          <p:spTgt spid="364546"/>
                                        </p:tgtEl>
                                      </p:cBhvr>
                                    </p:animEffect>
                                  </p:childTnLst>
                                </p:cTn>
                              </p:par>
                              <p:par>
                                <p:cTn id="8" presetID="31"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anim calcmode="lin" valueType="num">
                                      <p:cBhvr>
                                        <p:cTn id="12" dur="500" fill="hold"/>
                                        <p:tgtEl>
                                          <p:spTgt spid="7"/>
                                        </p:tgtEl>
                                        <p:attrNameLst>
                                          <p:attrName>style.rotation</p:attrName>
                                        </p:attrNameLst>
                                      </p:cBhvr>
                                      <p:tavLst>
                                        <p:tav tm="0">
                                          <p:val>
                                            <p:fltVal val="90"/>
                                          </p:val>
                                        </p:tav>
                                        <p:tav tm="100000">
                                          <p:val>
                                            <p:fltVal val="0"/>
                                          </p:val>
                                        </p:tav>
                                      </p:tavLst>
                                    </p:anim>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64547">
                                            <p:bg/>
                                          </p:spTgt>
                                        </p:tgtEl>
                                        <p:attrNameLst>
                                          <p:attrName>style.visibility</p:attrName>
                                        </p:attrNameLst>
                                      </p:cBhvr>
                                      <p:to>
                                        <p:strVal val="visible"/>
                                      </p:to>
                                    </p:set>
                                    <p:animEffect transition="in" filter="fade">
                                      <p:cBhvr>
                                        <p:cTn id="18" dur="500"/>
                                        <p:tgtEl>
                                          <p:spTgt spid="364547">
                                            <p:bg/>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64547">
                                            <p:txEl>
                                              <p:pRg st="0" end="0"/>
                                            </p:txEl>
                                          </p:spTgt>
                                        </p:tgtEl>
                                        <p:attrNameLst>
                                          <p:attrName>style.visibility</p:attrName>
                                        </p:attrNameLst>
                                      </p:cBhvr>
                                      <p:to>
                                        <p:strVal val="visible"/>
                                      </p:to>
                                    </p:set>
                                    <p:animEffect transition="in" filter="fade">
                                      <p:cBhvr>
                                        <p:cTn id="23" dur="500"/>
                                        <p:tgtEl>
                                          <p:spTgt spid="364547">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64547">
                                            <p:txEl>
                                              <p:pRg st="1" end="1"/>
                                            </p:txEl>
                                          </p:spTgt>
                                        </p:tgtEl>
                                        <p:attrNameLst>
                                          <p:attrName>style.visibility</p:attrName>
                                        </p:attrNameLst>
                                      </p:cBhvr>
                                      <p:to>
                                        <p:strVal val="visible"/>
                                      </p:to>
                                    </p:set>
                                    <p:animEffect transition="in" filter="fade">
                                      <p:cBhvr>
                                        <p:cTn id="28" dur="500"/>
                                        <p:tgtEl>
                                          <p:spTgt spid="364547">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64547">
                                            <p:txEl>
                                              <p:pRg st="2" end="2"/>
                                            </p:txEl>
                                          </p:spTgt>
                                        </p:tgtEl>
                                        <p:attrNameLst>
                                          <p:attrName>style.visibility</p:attrName>
                                        </p:attrNameLst>
                                      </p:cBhvr>
                                      <p:to>
                                        <p:strVal val="visible"/>
                                      </p:to>
                                    </p:set>
                                    <p:animEffect transition="in" filter="fade">
                                      <p:cBhvr>
                                        <p:cTn id="33" dur="500"/>
                                        <p:tgtEl>
                                          <p:spTgt spid="364547">
                                            <p:txEl>
                                              <p:pRg st="2" end="2"/>
                                            </p:txEl>
                                          </p:spTgt>
                                        </p:tgtEl>
                                      </p:cBhvr>
                                    </p:animEffect>
                                  </p:childTnLst>
                                </p:cTn>
                              </p:par>
                              <p:par>
                                <p:cTn id="34" presetID="31"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1000" fill="hold"/>
                                        <p:tgtEl>
                                          <p:spTgt spid="8"/>
                                        </p:tgtEl>
                                        <p:attrNameLst>
                                          <p:attrName>ppt_w</p:attrName>
                                        </p:attrNameLst>
                                      </p:cBhvr>
                                      <p:tavLst>
                                        <p:tav tm="0">
                                          <p:val>
                                            <p:fltVal val="0"/>
                                          </p:val>
                                        </p:tav>
                                        <p:tav tm="100000">
                                          <p:val>
                                            <p:strVal val="#ppt_w"/>
                                          </p:val>
                                        </p:tav>
                                      </p:tavLst>
                                    </p:anim>
                                    <p:anim calcmode="lin" valueType="num">
                                      <p:cBhvr>
                                        <p:cTn id="37" dur="1000" fill="hold"/>
                                        <p:tgtEl>
                                          <p:spTgt spid="8"/>
                                        </p:tgtEl>
                                        <p:attrNameLst>
                                          <p:attrName>ppt_h</p:attrName>
                                        </p:attrNameLst>
                                      </p:cBhvr>
                                      <p:tavLst>
                                        <p:tav tm="0">
                                          <p:val>
                                            <p:fltVal val="0"/>
                                          </p:val>
                                        </p:tav>
                                        <p:tav tm="100000">
                                          <p:val>
                                            <p:strVal val="#ppt_h"/>
                                          </p:val>
                                        </p:tav>
                                      </p:tavLst>
                                    </p:anim>
                                    <p:anim calcmode="lin" valueType="num">
                                      <p:cBhvr>
                                        <p:cTn id="38" dur="1000" fill="hold"/>
                                        <p:tgtEl>
                                          <p:spTgt spid="8"/>
                                        </p:tgtEl>
                                        <p:attrNameLst>
                                          <p:attrName>style.rotation</p:attrName>
                                        </p:attrNameLst>
                                      </p:cBhvr>
                                      <p:tavLst>
                                        <p:tav tm="0">
                                          <p:val>
                                            <p:fltVal val="90"/>
                                          </p:val>
                                        </p:tav>
                                        <p:tav tm="100000">
                                          <p:val>
                                            <p:fltVal val="0"/>
                                          </p:val>
                                        </p:tav>
                                      </p:tavLst>
                                    </p:anim>
                                    <p:animEffect transition="in" filter="fade">
                                      <p:cBhvr>
                                        <p:cTn id="39" dur="10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64547">
                                            <p:txEl>
                                              <p:pRg st="4" end="4"/>
                                            </p:txEl>
                                          </p:spTgt>
                                        </p:tgtEl>
                                        <p:attrNameLst>
                                          <p:attrName>style.visibility</p:attrName>
                                        </p:attrNameLst>
                                      </p:cBhvr>
                                      <p:to>
                                        <p:strVal val="visible"/>
                                      </p:to>
                                    </p:set>
                                    <p:animEffect transition="in" filter="fade">
                                      <p:cBhvr>
                                        <p:cTn id="44" dur="500"/>
                                        <p:tgtEl>
                                          <p:spTgt spid="364547">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64547">
                                            <p:txEl>
                                              <p:pRg st="5" end="5"/>
                                            </p:txEl>
                                          </p:spTgt>
                                        </p:tgtEl>
                                        <p:attrNameLst>
                                          <p:attrName>style.visibility</p:attrName>
                                        </p:attrNameLst>
                                      </p:cBhvr>
                                      <p:to>
                                        <p:strVal val="visible"/>
                                      </p:to>
                                    </p:set>
                                    <p:animEffect transition="in" filter="fade">
                                      <p:cBhvr>
                                        <p:cTn id="49" dur="500"/>
                                        <p:tgtEl>
                                          <p:spTgt spid="364547">
                                            <p:txEl>
                                              <p:pRg st="5" end="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64547">
                                            <p:txEl>
                                              <p:pRg st="6" end="6"/>
                                            </p:txEl>
                                          </p:spTgt>
                                        </p:tgtEl>
                                        <p:attrNameLst>
                                          <p:attrName>style.visibility</p:attrName>
                                        </p:attrNameLst>
                                      </p:cBhvr>
                                      <p:to>
                                        <p:strVal val="visible"/>
                                      </p:to>
                                    </p:set>
                                    <p:animEffect transition="in" filter="fade">
                                      <p:cBhvr>
                                        <p:cTn id="54" dur="500"/>
                                        <p:tgtEl>
                                          <p:spTgt spid="364547">
                                            <p:txEl>
                                              <p:pRg st="6" end="6"/>
                                            </p:txEl>
                                          </p:spTgt>
                                        </p:tgtEl>
                                      </p:cBhvr>
                                    </p:animEffect>
                                  </p:childTnLst>
                                </p:cTn>
                              </p:par>
                              <p:par>
                                <p:cTn id="55" presetID="31" presetClass="entr" presetSubtype="0" fill="hold" nodeType="with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p:cTn id="57" dur="1000" fill="hold"/>
                                        <p:tgtEl>
                                          <p:spTgt spid="9"/>
                                        </p:tgtEl>
                                        <p:attrNameLst>
                                          <p:attrName>ppt_w</p:attrName>
                                        </p:attrNameLst>
                                      </p:cBhvr>
                                      <p:tavLst>
                                        <p:tav tm="0">
                                          <p:val>
                                            <p:fltVal val="0"/>
                                          </p:val>
                                        </p:tav>
                                        <p:tav tm="100000">
                                          <p:val>
                                            <p:strVal val="#ppt_w"/>
                                          </p:val>
                                        </p:tav>
                                      </p:tavLst>
                                    </p:anim>
                                    <p:anim calcmode="lin" valueType="num">
                                      <p:cBhvr>
                                        <p:cTn id="58" dur="1000" fill="hold"/>
                                        <p:tgtEl>
                                          <p:spTgt spid="9"/>
                                        </p:tgtEl>
                                        <p:attrNameLst>
                                          <p:attrName>ppt_h</p:attrName>
                                        </p:attrNameLst>
                                      </p:cBhvr>
                                      <p:tavLst>
                                        <p:tav tm="0">
                                          <p:val>
                                            <p:fltVal val="0"/>
                                          </p:val>
                                        </p:tav>
                                        <p:tav tm="100000">
                                          <p:val>
                                            <p:strVal val="#ppt_h"/>
                                          </p:val>
                                        </p:tav>
                                      </p:tavLst>
                                    </p:anim>
                                    <p:anim calcmode="lin" valueType="num">
                                      <p:cBhvr>
                                        <p:cTn id="59" dur="1000" fill="hold"/>
                                        <p:tgtEl>
                                          <p:spTgt spid="9"/>
                                        </p:tgtEl>
                                        <p:attrNameLst>
                                          <p:attrName>style.rotation</p:attrName>
                                        </p:attrNameLst>
                                      </p:cBhvr>
                                      <p:tavLst>
                                        <p:tav tm="0">
                                          <p:val>
                                            <p:fltVal val="90"/>
                                          </p:val>
                                        </p:tav>
                                        <p:tav tm="100000">
                                          <p:val>
                                            <p:fltVal val="0"/>
                                          </p:val>
                                        </p:tav>
                                      </p:tavLst>
                                    </p:anim>
                                    <p:animEffect transition="in" filter="fade">
                                      <p:cBhvr>
                                        <p:cTn id="6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6" grpId="0" animBg="1"/>
      <p:bldP spid="364547" grpId="0" uiExpand="1"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D7FE884B-C2D8-4FF2-97BE-6AF3A42D7DD5}"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D2C64FEE-E217-4283-97F4-6BFFE24BFC1B}" type="slidenum">
              <a:rPr lang="en-US"/>
              <a:pPr>
                <a:defRPr/>
              </a:pPr>
              <a:t>25</a:t>
            </a:fld>
            <a:endParaRPr lang="en-US"/>
          </a:p>
        </p:txBody>
      </p:sp>
      <p:sp>
        <p:nvSpPr>
          <p:cNvPr id="431106" name="Rectangle 1026" descr="Papel seda azul"/>
          <p:cNvSpPr>
            <a:spLocks noGrp="1" noChangeArrowheads="1"/>
          </p:cNvSpPr>
          <p:nvPr>
            <p:ph type="title"/>
          </p:nvPr>
        </p:nvSpPr>
        <p:spPr>
          <a:xfrm>
            <a:off x="533400" y="457200"/>
            <a:ext cx="8153400" cy="1143000"/>
          </a:xfrm>
          <a:solidFill>
            <a:schemeClr val="accent2">
              <a:lumMod val="20000"/>
              <a:lumOff val="80000"/>
            </a:schemeClr>
          </a:solidFill>
          <a:ln w="76200" cap="flat">
            <a:solidFill>
              <a:srgbClr val="0000FF"/>
            </a:solidFill>
          </a:ln>
        </p:spPr>
        <p:txBody>
          <a:bodyPr/>
          <a:lstStyle/>
          <a:p>
            <a:pPr>
              <a:defRPr/>
            </a:pPr>
            <a:r>
              <a:rPr lang="es-ES_tradnl" sz="3200" b="1" i="1">
                <a:solidFill>
                  <a:schemeClr val="accent2">
                    <a:lumMod val="50000"/>
                  </a:schemeClr>
                </a:solidFill>
                <a:effectLst>
                  <a:outerShdw blurRad="38100" dist="38100" dir="2700000" algn="tl">
                    <a:srgbClr val="000000"/>
                  </a:outerShdw>
                </a:effectLst>
                <a:latin typeface="Arial" charset="0"/>
              </a:rPr>
              <a:t>DNS – Servidor de Nombre de DOMINIO</a:t>
            </a:r>
          </a:p>
        </p:txBody>
      </p:sp>
      <p:sp>
        <p:nvSpPr>
          <p:cNvPr id="431107" name="Rectangle 1027" descr="Papel bouquet"/>
          <p:cNvSpPr>
            <a:spLocks noGrp="1" noChangeArrowheads="1"/>
          </p:cNvSpPr>
          <p:nvPr>
            <p:ph type="body" idx="1"/>
          </p:nvPr>
        </p:nvSpPr>
        <p:spPr>
          <a:xfrm>
            <a:off x="228600" y="1752600"/>
            <a:ext cx="8686800" cy="4343400"/>
          </a:xfrm>
          <a:solidFill>
            <a:schemeClr val="accent2">
              <a:lumMod val="20000"/>
              <a:lumOff val="80000"/>
            </a:schemeClr>
          </a:solidFill>
          <a:ln w="76200" cap="flat">
            <a:solidFill>
              <a:srgbClr val="000080"/>
            </a:solidFill>
          </a:ln>
        </p:spPr>
        <p:txBody>
          <a:bodyPr/>
          <a:lstStyle/>
          <a:p>
            <a:pPr>
              <a:defRPr/>
            </a:pPr>
            <a:r>
              <a:rPr lang="es-AR" sz="2800" i="1" dirty="0">
                <a:solidFill>
                  <a:srgbClr val="000099"/>
                </a:solidFill>
                <a:effectLst>
                  <a:outerShdw blurRad="38100" dist="38100" dir="2700000" algn="tl">
                    <a:srgbClr val="000000"/>
                  </a:outerShdw>
                </a:effectLst>
                <a:latin typeface="Arial" charset="0"/>
              </a:rPr>
              <a:t>El S</a:t>
            </a:r>
            <a:r>
              <a:rPr lang="es-ES" sz="2800" i="1" dirty="0">
                <a:solidFill>
                  <a:srgbClr val="000099"/>
                </a:solidFill>
                <a:effectLst>
                  <a:outerShdw blurRad="38100" dist="38100" dir="2700000" algn="tl">
                    <a:srgbClr val="000000"/>
                  </a:outerShdw>
                </a:effectLst>
                <a:latin typeface="Arial" charset="0"/>
              </a:rPr>
              <a:t>ERVIDOR</a:t>
            </a:r>
            <a:r>
              <a:rPr lang="es-AR" sz="2800" i="1" dirty="0">
                <a:solidFill>
                  <a:srgbClr val="000099"/>
                </a:solidFill>
                <a:effectLst>
                  <a:outerShdw blurRad="38100" dist="38100" dir="2700000" algn="tl">
                    <a:srgbClr val="000000"/>
                  </a:outerShdw>
                </a:effectLst>
                <a:latin typeface="Arial" charset="0"/>
              </a:rPr>
              <a:t> de Nombres de Dominios (DNS) es</a:t>
            </a:r>
            <a:r>
              <a:rPr lang="es-ES" sz="2800" i="1" dirty="0">
                <a:solidFill>
                  <a:srgbClr val="000099"/>
                </a:solidFill>
                <a:effectLst>
                  <a:outerShdw blurRad="38100" dist="38100" dir="2700000" algn="tl">
                    <a:srgbClr val="000000"/>
                  </a:outerShdw>
                </a:effectLst>
                <a:latin typeface="Arial" charset="0"/>
              </a:rPr>
              <a:t> servicio que</a:t>
            </a:r>
            <a:r>
              <a:rPr lang="es-AR" sz="2800" i="1" dirty="0">
                <a:solidFill>
                  <a:srgbClr val="000099"/>
                </a:solidFill>
                <a:effectLst>
                  <a:outerShdw blurRad="38100" dist="38100" dir="2700000" algn="tl">
                    <a:srgbClr val="000000"/>
                  </a:outerShdw>
                </a:effectLst>
                <a:latin typeface="Arial" charset="0"/>
              </a:rPr>
              <a:t> permite a los usuarios de red </a:t>
            </a:r>
            <a:r>
              <a:rPr lang="es-ES" sz="2800" i="1" dirty="0">
                <a:solidFill>
                  <a:srgbClr val="000099"/>
                </a:solidFill>
                <a:effectLst>
                  <a:outerShdw blurRad="38100" dist="38100" dir="2700000" algn="tl">
                    <a:srgbClr val="000000"/>
                  </a:outerShdw>
                </a:effectLst>
                <a:latin typeface="Arial" charset="0"/>
              </a:rPr>
              <a:t>entregar una URL y recibir una Dirección IP para realizar la conexión.</a:t>
            </a:r>
          </a:p>
          <a:p>
            <a:pPr>
              <a:defRPr/>
            </a:pPr>
            <a:r>
              <a:rPr lang="es-ES" sz="2800" i="1" dirty="0">
                <a:solidFill>
                  <a:srgbClr val="000099"/>
                </a:solidFill>
                <a:effectLst>
                  <a:outerShdw blurRad="38100" dist="38100" dir="2700000" algn="tl">
                    <a:srgbClr val="000000"/>
                  </a:outerShdw>
                </a:effectLst>
                <a:latin typeface="Arial" charset="0"/>
              </a:rPr>
              <a:t>Trabajan el forma Jerárquica y se estructuran de acuerdo a la Topología/ Tipo de Red.</a:t>
            </a:r>
          </a:p>
          <a:p>
            <a:pPr lvl="1">
              <a:defRPr/>
            </a:pPr>
            <a:r>
              <a:rPr lang="es-ES_tradnl" sz="2400" i="1" dirty="0">
                <a:solidFill>
                  <a:srgbClr val="000099"/>
                </a:solidFill>
                <a:effectLst>
                  <a:outerShdw blurRad="38100" dist="38100" dir="2700000" algn="tl">
                    <a:srgbClr val="000000"/>
                  </a:outerShdw>
                </a:effectLst>
                <a:latin typeface="Arial" charset="0"/>
              </a:rPr>
              <a:t>DNS Primario (Extranet).</a:t>
            </a:r>
          </a:p>
          <a:p>
            <a:pPr lvl="1">
              <a:defRPr/>
            </a:pPr>
            <a:r>
              <a:rPr lang="es-ES_tradnl" sz="2400" i="1" dirty="0" err="1">
                <a:solidFill>
                  <a:srgbClr val="000099"/>
                </a:solidFill>
                <a:effectLst>
                  <a:outerShdw blurRad="38100" dist="38100" dir="2700000" algn="tl">
                    <a:srgbClr val="000000"/>
                  </a:outerShdw>
                </a:effectLst>
                <a:latin typeface="Arial" charset="0"/>
              </a:rPr>
              <a:t>DNSs</a:t>
            </a:r>
            <a:r>
              <a:rPr lang="es-ES_tradnl" sz="2400" i="1" dirty="0">
                <a:solidFill>
                  <a:srgbClr val="000099"/>
                </a:solidFill>
                <a:effectLst>
                  <a:outerShdw blurRad="38100" dist="38100" dir="2700000" algn="tl">
                    <a:srgbClr val="000000"/>
                  </a:outerShdw>
                </a:effectLst>
                <a:latin typeface="Arial" charset="0"/>
              </a:rPr>
              <a:t> Secundarios (Intranet).</a:t>
            </a:r>
          </a:p>
          <a:p>
            <a:pPr lvl="1">
              <a:defRPr/>
            </a:pPr>
            <a:endParaRPr lang="es-ES_tradnl" sz="2400" i="1" dirty="0">
              <a:solidFill>
                <a:srgbClr val="000099"/>
              </a:solidFill>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31106"/>
                                        </p:tgtEl>
                                        <p:attrNameLst>
                                          <p:attrName>style.visibility</p:attrName>
                                        </p:attrNameLst>
                                      </p:cBhvr>
                                      <p:to>
                                        <p:strVal val="visible"/>
                                      </p:to>
                                    </p:set>
                                    <p:animEffect transition="in" filter="circle(in)">
                                      <p:cBhvr>
                                        <p:cTn id="7" dur="2000"/>
                                        <p:tgtEl>
                                          <p:spTgt spid="43110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31107">
                                            <p:bg/>
                                          </p:spTgt>
                                        </p:tgtEl>
                                        <p:attrNameLst>
                                          <p:attrName>style.visibility</p:attrName>
                                        </p:attrNameLst>
                                      </p:cBhvr>
                                      <p:to>
                                        <p:strVal val="visible"/>
                                      </p:to>
                                    </p:set>
                                    <p:animEffect transition="in" filter="circle(in)">
                                      <p:cBhvr>
                                        <p:cTn id="12" dur="2000"/>
                                        <p:tgtEl>
                                          <p:spTgt spid="43110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31107">
                                            <p:txEl>
                                              <p:pRg st="0" end="0"/>
                                            </p:txEl>
                                          </p:spTgt>
                                        </p:tgtEl>
                                        <p:attrNameLst>
                                          <p:attrName>style.visibility</p:attrName>
                                        </p:attrNameLst>
                                      </p:cBhvr>
                                      <p:to>
                                        <p:strVal val="visible"/>
                                      </p:to>
                                    </p:set>
                                    <p:animEffect transition="in" filter="circle(in)">
                                      <p:cBhvr>
                                        <p:cTn id="17" dur="2000"/>
                                        <p:tgtEl>
                                          <p:spTgt spid="43110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31107">
                                            <p:txEl>
                                              <p:pRg st="1" end="1"/>
                                            </p:txEl>
                                          </p:spTgt>
                                        </p:tgtEl>
                                        <p:attrNameLst>
                                          <p:attrName>style.visibility</p:attrName>
                                        </p:attrNameLst>
                                      </p:cBhvr>
                                      <p:to>
                                        <p:strVal val="visible"/>
                                      </p:to>
                                    </p:set>
                                    <p:animEffect transition="in" filter="circle(in)">
                                      <p:cBhvr>
                                        <p:cTn id="22" dur="2000"/>
                                        <p:tgtEl>
                                          <p:spTgt spid="431107">
                                            <p:txEl>
                                              <p:pRg st="1" end="1"/>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431107">
                                            <p:txEl>
                                              <p:pRg st="2" end="2"/>
                                            </p:txEl>
                                          </p:spTgt>
                                        </p:tgtEl>
                                        <p:attrNameLst>
                                          <p:attrName>style.visibility</p:attrName>
                                        </p:attrNameLst>
                                      </p:cBhvr>
                                      <p:to>
                                        <p:strVal val="visible"/>
                                      </p:to>
                                    </p:set>
                                    <p:animEffect transition="in" filter="circle(in)">
                                      <p:cBhvr>
                                        <p:cTn id="25" dur="2000"/>
                                        <p:tgtEl>
                                          <p:spTgt spid="431107">
                                            <p:txEl>
                                              <p:pRg st="2" end="2"/>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431107">
                                            <p:txEl>
                                              <p:pRg st="3" end="3"/>
                                            </p:txEl>
                                          </p:spTgt>
                                        </p:tgtEl>
                                        <p:attrNameLst>
                                          <p:attrName>style.visibility</p:attrName>
                                        </p:attrNameLst>
                                      </p:cBhvr>
                                      <p:to>
                                        <p:strVal val="visible"/>
                                      </p:to>
                                    </p:set>
                                    <p:animEffect transition="in" filter="circle(in)">
                                      <p:cBhvr>
                                        <p:cTn id="28" dur="2000"/>
                                        <p:tgtEl>
                                          <p:spTgt spid="4311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6" grpId="0" animBg="1"/>
      <p:bldP spid="431107"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D7FE884B-C2D8-4FF2-97BE-6AF3A42D7DD5}"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D2C64FEE-E217-4283-97F4-6BFFE24BFC1B}" type="slidenum">
              <a:rPr lang="en-US"/>
              <a:pPr>
                <a:defRPr/>
              </a:pPr>
              <a:t>26</a:t>
            </a:fld>
            <a:endParaRPr lang="en-US"/>
          </a:p>
        </p:txBody>
      </p:sp>
      <p:sp>
        <p:nvSpPr>
          <p:cNvPr id="431106" name="Rectangle 1026" descr="Papel seda azul"/>
          <p:cNvSpPr>
            <a:spLocks noGrp="1" noChangeArrowheads="1"/>
          </p:cNvSpPr>
          <p:nvPr>
            <p:ph type="title"/>
          </p:nvPr>
        </p:nvSpPr>
        <p:spPr>
          <a:xfrm>
            <a:off x="685800" y="423948"/>
            <a:ext cx="8153400" cy="1143000"/>
          </a:xfrm>
          <a:solidFill>
            <a:schemeClr val="accent2">
              <a:lumMod val="20000"/>
              <a:lumOff val="80000"/>
            </a:schemeClr>
          </a:solidFill>
          <a:ln w="76200" cap="flat">
            <a:solidFill>
              <a:srgbClr val="0000FF"/>
            </a:solidFill>
          </a:ln>
        </p:spPr>
        <p:txBody>
          <a:bodyPr/>
          <a:lstStyle/>
          <a:p>
            <a:pPr>
              <a:defRPr/>
            </a:pPr>
            <a:r>
              <a:rPr lang="es-ES_tradnl" sz="3200" b="1" i="1" dirty="0">
                <a:solidFill>
                  <a:schemeClr val="accent2">
                    <a:lumMod val="50000"/>
                  </a:schemeClr>
                </a:solidFill>
                <a:effectLst>
                  <a:outerShdw blurRad="38100" dist="38100" dir="2700000" algn="tl">
                    <a:srgbClr val="000000"/>
                  </a:outerShdw>
                </a:effectLst>
                <a:latin typeface="Arial" charset="0"/>
              </a:rPr>
              <a:t>DNS – Registros DNS</a:t>
            </a:r>
          </a:p>
        </p:txBody>
      </p:sp>
      <p:sp>
        <p:nvSpPr>
          <p:cNvPr id="431107" name="Rectangle 1027" descr="Papel bouquet"/>
          <p:cNvSpPr>
            <a:spLocks noGrp="1" noChangeArrowheads="1"/>
          </p:cNvSpPr>
          <p:nvPr>
            <p:ph type="body" idx="1"/>
          </p:nvPr>
        </p:nvSpPr>
        <p:spPr>
          <a:xfrm>
            <a:off x="194721" y="1905000"/>
            <a:ext cx="8915400" cy="4343400"/>
          </a:xfrm>
          <a:solidFill>
            <a:schemeClr val="accent2">
              <a:lumMod val="20000"/>
              <a:lumOff val="80000"/>
            </a:schemeClr>
          </a:solidFill>
          <a:ln w="76200" cap="flat">
            <a:solidFill>
              <a:srgbClr val="000080"/>
            </a:solidFill>
          </a:ln>
        </p:spPr>
        <p:txBody>
          <a:bodyPr/>
          <a:lstStyle/>
          <a:p>
            <a:r>
              <a:rPr lang="es-ES" sz="2400" b="1" i="1" dirty="0">
                <a:solidFill>
                  <a:srgbClr val="000099"/>
                </a:solidFill>
                <a:effectLst>
                  <a:outerShdw blurRad="38100" dist="38100" dir="2700000" algn="tl">
                    <a:srgbClr val="000000"/>
                  </a:outerShdw>
                </a:effectLst>
                <a:latin typeface="Arial" charset="0"/>
              </a:rPr>
              <a:t>Registro A: </a:t>
            </a:r>
            <a:r>
              <a:rPr lang="es-ES" sz="2400" i="1" dirty="0">
                <a:solidFill>
                  <a:srgbClr val="000099"/>
                </a:solidFill>
                <a:effectLst>
                  <a:outerShdw blurRad="38100" dist="38100" dir="2700000" algn="tl">
                    <a:srgbClr val="000000"/>
                  </a:outerShdw>
                </a:effectLst>
                <a:latin typeface="Arial" charset="0"/>
              </a:rPr>
              <a:t>Convertir nombres de host en direcciones IP.</a:t>
            </a:r>
            <a:r>
              <a:rPr lang="es-ES" sz="2400" b="1" kern="1200" dirty="0">
                <a:latin typeface="Times New Roman" pitchFamily="18" charset="0"/>
              </a:rPr>
              <a:t> </a:t>
            </a:r>
          </a:p>
          <a:p>
            <a:r>
              <a:rPr lang="es-ES" sz="2400" b="1" i="1" dirty="0">
                <a:solidFill>
                  <a:srgbClr val="000099"/>
                </a:solidFill>
                <a:effectLst>
                  <a:outerShdw blurRad="38100" dist="38100" dir="2700000" algn="tl">
                    <a:srgbClr val="000000"/>
                  </a:outerShdw>
                </a:effectLst>
                <a:latin typeface="Arial" charset="0"/>
              </a:rPr>
              <a:t>Registro CNAME: </a:t>
            </a:r>
            <a:r>
              <a:rPr lang="es-ES" sz="2400" i="1" dirty="0">
                <a:solidFill>
                  <a:srgbClr val="000099"/>
                </a:solidFill>
                <a:effectLst>
                  <a:outerShdw blurRad="38100" dist="38100" dir="2700000" algn="tl">
                    <a:srgbClr val="000000"/>
                  </a:outerShdw>
                </a:effectLst>
                <a:latin typeface="Arial" charset="0"/>
              </a:rPr>
              <a:t>Se utiliza para crear nombres de host adicionales (alias), y para crear diferentes servicios bajo una misma dirección IP.</a:t>
            </a:r>
          </a:p>
          <a:p>
            <a:r>
              <a:rPr lang="es-ES" sz="2400" b="1" i="1" dirty="0">
                <a:solidFill>
                  <a:srgbClr val="000099"/>
                </a:solidFill>
                <a:effectLst>
                  <a:outerShdw blurRad="38100" dist="38100" dir="2700000" algn="tl">
                    <a:srgbClr val="000000"/>
                  </a:outerShdw>
                </a:effectLst>
                <a:latin typeface="Arial" charset="0"/>
              </a:rPr>
              <a:t>Registro NS:</a:t>
            </a:r>
            <a:r>
              <a:rPr lang="es-ES" sz="2400" i="1" dirty="0">
                <a:solidFill>
                  <a:srgbClr val="000099"/>
                </a:solidFill>
                <a:effectLst>
                  <a:outerShdw blurRad="38100" dist="38100" dir="2700000" algn="tl">
                    <a:srgbClr val="000000"/>
                  </a:outerShdw>
                </a:effectLst>
                <a:latin typeface="Arial" charset="0"/>
              </a:rPr>
              <a:t> indica los servidores de DNS autorizados para el dominio.</a:t>
            </a:r>
          </a:p>
          <a:p>
            <a:r>
              <a:rPr lang="es-ES" sz="2400" b="1" i="1" dirty="0">
                <a:solidFill>
                  <a:srgbClr val="000099"/>
                </a:solidFill>
                <a:effectLst>
                  <a:outerShdw blurRad="38100" dist="38100" dir="2700000" algn="tl">
                    <a:srgbClr val="000000"/>
                  </a:outerShdw>
                </a:effectLst>
                <a:latin typeface="Arial" charset="0"/>
              </a:rPr>
              <a:t>Registro MX: </a:t>
            </a:r>
            <a:r>
              <a:rPr lang="es-ES" sz="2400" i="1" dirty="0">
                <a:solidFill>
                  <a:srgbClr val="000099"/>
                </a:solidFill>
                <a:effectLst>
                  <a:outerShdw blurRad="38100" dist="38100" dir="2700000" algn="tl">
                    <a:srgbClr val="000000"/>
                  </a:outerShdw>
                </a:effectLst>
                <a:latin typeface="Arial" charset="0"/>
              </a:rPr>
              <a:t>Se utiliza para asociar un nombre de dominio a una lista de servidores de correo para la recepción de emails. </a:t>
            </a:r>
          </a:p>
          <a:p>
            <a:r>
              <a:rPr lang="es-ES" sz="2400" b="1" i="1" dirty="0">
                <a:solidFill>
                  <a:srgbClr val="000099"/>
                </a:solidFill>
                <a:effectLst>
                  <a:outerShdw blurRad="38100" dist="38100" dir="2700000" algn="tl">
                    <a:srgbClr val="000000"/>
                  </a:outerShdw>
                </a:effectLst>
                <a:latin typeface="Arial" charset="0"/>
              </a:rPr>
              <a:t>Registro SPF:</a:t>
            </a:r>
            <a:r>
              <a:rPr lang="es-ES" sz="2400" i="1" dirty="0">
                <a:solidFill>
                  <a:srgbClr val="000099"/>
                </a:solidFill>
                <a:effectLst>
                  <a:outerShdw blurRad="38100" dist="38100" dir="2700000" algn="tl">
                    <a:srgbClr val="000000"/>
                  </a:outerShdw>
                </a:effectLst>
                <a:latin typeface="Arial" charset="0"/>
              </a:rPr>
              <a:t> define qué servidores están autorizados para enviar correo electrónico con nuestro dominio.</a:t>
            </a:r>
          </a:p>
          <a:p>
            <a:endParaRPr lang="es-ES" sz="2400" i="1" dirty="0">
              <a:solidFill>
                <a:srgbClr val="000099"/>
              </a:solidFill>
              <a:effectLst>
                <a:outerShdw blurRad="38100" dist="38100" dir="2700000" algn="tl">
                  <a:srgbClr val="000000"/>
                </a:outerShdw>
              </a:effectLst>
              <a:latin typeface="Arial" charset="0"/>
            </a:endParaRPr>
          </a:p>
          <a:p>
            <a:pPr marL="457200" lvl="1" indent="0">
              <a:buNone/>
              <a:defRPr/>
            </a:pPr>
            <a:endParaRPr lang="es-ES_tradnl" sz="2400" i="1" dirty="0">
              <a:solidFill>
                <a:srgbClr val="000099"/>
              </a:solidFill>
              <a:effectLst>
                <a:outerShdw blurRad="38100" dist="38100" dir="2700000" algn="tl">
                  <a:srgbClr val="000000"/>
                </a:outerShdw>
              </a:effectLst>
              <a:latin typeface="Arial" charset="0"/>
              <a:ea typeface="+mn-ea"/>
              <a:cs typeface="+mn-cs"/>
            </a:endParaRPr>
          </a:p>
        </p:txBody>
      </p:sp>
    </p:spTree>
    <p:extLst>
      <p:ext uri="{BB962C8B-B14F-4D97-AF65-F5344CB8AC3E}">
        <p14:creationId xmlns:p14="http://schemas.microsoft.com/office/powerpoint/2010/main" val="1397599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31106"/>
                                        </p:tgtEl>
                                        <p:attrNameLst>
                                          <p:attrName>style.visibility</p:attrName>
                                        </p:attrNameLst>
                                      </p:cBhvr>
                                      <p:to>
                                        <p:strVal val="visible"/>
                                      </p:to>
                                    </p:set>
                                    <p:animEffect transition="in" filter="circle(in)">
                                      <p:cBhvr>
                                        <p:cTn id="7" dur="2000"/>
                                        <p:tgtEl>
                                          <p:spTgt spid="43110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31107">
                                            <p:bg/>
                                          </p:spTgt>
                                        </p:tgtEl>
                                        <p:attrNameLst>
                                          <p:attrName>style.visibility</p:attrName>
                                        </p:attrNameLst>
                                      </p:cBhvr>
                                      <p:to>
                                        <p:strVal val="visible"/>
                                      </p:to>
                                    </p:set>
                                    <p:animEffect transition="in" filter="circle(in)">
                                      <p:cBhvr>
                                        <p:cTn id="12" dur="2000"/>
                                        <p:tgtEl>
                                          <p:spTgt spid="43110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31107">
                                            <p:txEl>
                                              <p:pRg st="0" end="0"/>
                                            </p:txEl>
                                          </p:spTgt>
                                        </p:tgtEl>
                                        <p:attrNameLst>
                                          <p:attrName>style.visibility</p:attrName>
                                        </p:attrNameLst>
                                      </p:cBhvr>
                                      <p:to>
                                        <p:strVal val="visible"/>
                                      </p:to>
                                    </p:set>
                                    <p:animEffect transition="in" filter="circle(in)">
                                      <p:cBhvr>
                                        <p:cTn id="17" dur="2000"/>
                                        <p:tgtEl>
                                          <p:spTgt spid="43110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31107">
                                            <p:txEl>
                                              <p:pRg st="1" end="1"/>
                                            </p:txEl>
                                          </p:spTgt>
                                        </p:tgtEl>
                                        <p:attrNameLst>
                                          <p:attrName>style.visibility</p:attrName>
                                        </p:attrNameLst>
                                      </p:cBhvr>
                                      <p:to>
                                        <p:strVal val="visible"/>
                                      </p:to>
                                    </p:set>
                                    <p:animEffect transition="in" filter="circle(in)">
                                      <p:cBhvr>
                                        <p:cTn id="22" dur="2000"/>
                                        <p:tgtEl>
                                          <p:spTgt spid="43110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431107">
                                            <p:txEl>
                                              <p:pRg st="2" end="2"/>
                                            </p:txEl>
                                          </p:spTgt>
                                        </p:tgtEl>
                                        <p:attrNameLst>
                                          <p:attrName>style.visibility</p:attrName>
                                        </p:attrNameLst>
                                      </p:cBhvr>
                                      <p:to>
                                        <p:strVal val="visible"/>
                                      </p:to>
                                    </p:set>
                                    <p:animEffect transition="in" filter="circle(in)">
                                      <p:cBhvr>
                                        <p:cTn id="27" dur="2000"/>
                                        <p:tgtEl>
                                          <p:spTgt spid="43110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431107">
                                            <p:txEl>
                                              <p:pRg st="3" end="3"/>
                                            </p:txEl>
                                          </p:spTgt>
                                        </p:tgtEl>
                                        <p:attrNameLst>
                                          <p:attrName>style.visibility</p:attrName>
                                        </p:attrNameLst>
                                      </p:cBhvr>
                                      <p:to>
                                        <p:strVal val="visible"/>
                                      </p:to>
                                    </p:set>
                                    <p:animEffect transition="in" filter="circle(in)">
                                      <p:cBhvr>
                                        <p:cTn id="32" dur="2000"/>
                                        <p:tgtEl>
                                          <p:spTgt spid="43110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431107">
                                            <p:txEl>
                                              <p:pRg st="4" end="4"/>
                                            </p:txEl>
                                          </p:spTgt>
                                        </p:tgtEl>
                                        <p:attrNameLst>
                                          <p:attrName>style.visibility</p:attrName>
                                        </p:attrNameLst>
                                      </p:cBhvr>
                                      <p:to>
                                        <p:strVal val="visible"/>
                                      </p:to>
                                    </p:set>
                                    <p:animEffect transition="in" filter="circle(in)">
                                      <p:cBhvr>
                                        <p:cTn id="37" dur="2000"/>
                                        <p:tgtEl>
                                          <p:spTgt spid="4311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6" grpId="0" animBg="1"/>
      <p:bldP spid="431107"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EC429C4C-1BFF-4170-BD65-6E5BF8E29428}"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4C10BF9B-419C-49E2-8926-679F96928223}" type="slidenum">
              <a:rPr lang="en-US"/>
              <a:pPr>
                <a:defRPr/>
              </a:pPr>
              <a:t>27</a:t>
            </a:fld>
            <a:endParaRPr lang="en-US"/>
          </a:p>
        </p:txBody>
      </p:sp>
      <p:sp>
        <p:nvSpPr>
          <p:cNvPr id="457730" name="Rectangle 2" descr="Papel seda azul"/>
          <p:cNvSpPr>
            <a:spLocks noGrp="1" noChangeArrowheads="1"/>
          </p:cNvSpPr>
          <p:nvPr>
            <p:ph type="title"/>
          </p:nvPr>
        </p:nvSpPr>
        <p:spPr>
          <a:xfrm>
            <a:off x="685800" y="188640"/>
            <a:ext cx="7772400" cy="156396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3200" b="1" i="1">
                <a:solidFill>
                  <a:schemeClr val="accent2">
                    <a:lumMod val="75000"/>
                  </a:schemeClr>
                </a:solidFill>
                <a:effectLst>
                  <a:outerShdw blurRad="38100" dist="38100" dir="2700000" algn="tl">
                    <a:srgbClr val="000000"/>
                  </a:outerShdw>
                </a:effectLst>
                <a:latin typeface="Arial" charset="0"/>
              </a:rPr>
              <a:t>DNS – Servidor de Nombre de DOMINIO</a:t>
            </a:r>
          </a:p>
        </p:txBody>
      </p:sp>
      <p:pic>
        <p:nvPicPr>
          <p:cNvPr id="20485" name="Picture 5" descr="Dominios 6"/>
          <p:cNvPicPr>
            <a:picLocks noGrp="1" noChangeAspect="1" noChangeArrowheads="1"/>
          </p:cNvPicPr>
          <p:nvPr>
            <p:ph idx="1"/>
          </p:nvPr>
        </p:nvPicPr>
        <p:blipFill>
          <a:blip r:embed="rId2" cstate="print"/>
          <a:srcRect/>
          <a:stretch>
            <a:fillRect/>
          </a:stretch>
        </p:blipFill>
        <p:spPr>
          <a:xfrm>
            <a:off x="827088" y="1916113"/>
            <a:ext cx="7705725" cy="4676775"/>
          </a:xfrm>
          <a:blipFill dpi="0" rotWithShape="0">
            <a:blip r:embed="rId3" cstate="print"/>
            <a:srcRect/>
            <a:tile tx="0" ty="0" sx="100000" sy="100000" flip="none" algn="tl"/>
          </a:blipFill>
          <a:ln w="76200" cap="flat" algn="ctr">
            <a:solidFill>
              <a:srgbClr val="0000FF"/>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57730"/>
                                        </p:tgtEl>
                                        <p:attrNameLst>
                                          <p:attrName>style.visibility</p:attrName>
                                        </p:attrNameLst>
                                      </p:cBhvr>
                                      <p:to>
                                        <p:strVal val="visible"/>
                                      </p:to>
                                    </p:set>
                                    <p:animEffect transition="in" filter="circle(in)">
                                      <p:cBhvr>
                                        <p:cTn id="7" dur="2000"/>
                                        <p:tgtEl>
                                          <p:spTgt spid="457730"/>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0485"/>
                                        </p:tgtEl>
                                        <p:attrNameLst>
                                          <p:attrName>style.visibility</p:attrName>
                                        </p:attrNameLst>
                                      </p:cBhvr>
                                      <p:to>
                                        <p:strVal val="visible"/>
                                      </p:to>
                                    </p:set>
                                    <p:anim calcmode="lin" valueType="num">
                                      <p:cBhvr>
                                        <p:cTn id="12" dur="500" fill="hold"/>
                                        <p:tgtEl>
                                          <p:spTgt spid="20485"/>
                                        </p:tgtEl>
                                        <p:attrNameLst>
                                          <p:attrName>ppt_w</p:attrName>
                                        </p:attrNameLst>
                                      </p:cBhvr>
                                      <p:tavLst>
                                        <p:tav tm="0">
                                          <p:val>
                                            <p:fltVal val="0"/>
                                          </p:val>
                                        </p:tav>
                                        <p:tav tm="100000">
                                          <p:val>
                                            <p:strVal val="#ppt_w"/>
                                          </p:val>
                                        </p:tav>
                                      </p:tavLst>
                                    </p:anim>
                                    <p:anim calcmode="lin" valueType="num">
                                      <p:cBhvr>
                                        <p:cTn id="13" dur="500" fill="hold"/>
                                        <p:tgtEl>
                                          <p:spTgt spid="20485"/>
                                        </p:tgtEl>
                                        <p:attrNameLst>
                                          <p:attrName>ppt_h</p:attrName>
                                        </p:attrNameLst>
                                      </p:cBhvr>
                                      <p:tavLst>
                                        <p:tav tm="0">
                                          <p:val>
                                            <p:fltVal val="0"/>
                                          </p:val>
                                        </p:tav>
                                        <p:tav tm="100000">
                                          <p:val>
                                            <p:strVal val="#ppt_h"/>
                                          </p:val>
                                        </p:tav>
                                      </p:tavLst>
                                    </p:anim>
                                    <p:animEffect transition="in" filter="fade">
                                      <p:cBhvr>
                                        <p:cTn id="14" dur="500"/>
                                        <p:tgtEl>
                                          <p:spTgt spid="20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18EEC53C-C6F5-426B-A197-EEE5FB28C5DB}"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B8EFDC25-46ED-47C9-9B03-6283B17A993E}" type="slidenum">
              <a:rPr lang="en-US"/>
              <a:pPr>
                <a:defRPr/>
              </a:pPr>
              <a:t>28</a:t>
            </a:fld>
            <a:endParaRPr lang="en-US"/>
          </a:p>
        </p:txBody>
      </p:sp>
      <p:sp>
        <p:nvSpPr>
          <p:cNvPr id="459778" name="Rectangle 2" descr="Papel seda azul"/>
          <p:cNvSpPr>
            <a:spLocks noGrp="1" noChangeArrowheads="1"/>
          </p:cNvSpPr>
          <p:nvPr>
            <p:ph type="title"/>
          </p:nvPr>
        </p:nvSpPr>
        <p:spPr>
          <a:xfrm>
            <a:off x="684213" y="260350"/>
            <a:ext cx="7772400" cy="11430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3200" b="1" i="1">
                <a:solidFill>
                  <a:schemeClr val="accent2">
                    <a:lumMod val="75000"/>
                  </a:schemeClr>
                </a:solidFill>
                <a:effectLst>
                  <a:outerShdw blurRad="38100" dist="38100" dir="2700000" algn="tl">
                    <a:srgbClr val="000000"/>
                  </a:outerShdw>
                </a:effectLst>
                <a:latin typeface="Arial" charset="0"/>
              </a:rPr>
              <a:t>DNS – Servidor de Nombre de DOMINIO</a:t>
            </a:r>
          </a:p>
        </p:txBody>
      </p:sp>
      <p:pic>
        <p:nvPicPr>
          <p:cNvPr id="21509" name="Picture 8" descr="Dominios 7"/>
          <p:cNvPicPr>
            <a:picLocks noGrp="1" noChangeAspect="1" noChangeArrowheads="1"/>
          </p:cNvPicPr>
          <p:nvPr>
            <p:ph idx="1"/>
          </p:nvPr>
        </p:nvPicPr>
        <p:blipFill>
          <a:blip r:embed="rId2" cstate="print"/>
          <a:srcRect/>
          <a:stretch>
            <a:fillRect/>
          </a:stretch>
        </p:blipFill>
        <p:spPr>
          <a:xfrm>
            <a:off x="539750" y="1700213"/>
            <a:ext cx="7920038" cy="4872037"/>
          </a:xfrm>
          <a:blipFill dpi="0" rotWithShape="0">
            <a:blip r:embed="rId3" cstate="print"/>
            <a:srcRect/>
            <a:tile tx="0" ty="0" sx="100000" sy="100000" flip="none" algn="tl"/>
          </a:blipFill>
          <a:ln w="76200" cap="flat" algn="ctr">
            <a:solidFill>
              <a:srgbClr val="0000FF"/>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nodeType="clickEffect">
                                  <p:stCondLst>
                                    <p:cond delay="0"/>
                                  </p:stCondLst>
                                  <p:childTnLst>
                                    <p:set>
                                      <p:cBhvr>
                                        <p:cTn id="10" dur="1" fill="hold">
                                          <p:stCondLst>
                                            <p:cond delay="0"/>
                                          </p:stCondLst>
                                        </p:cTn>
                                        <p:tgtEl>
                                          <p:spTgt spid="21509"/>
                                        </p:tgtEl>
                                        <p:attrNameLst>
                                          <p:attrName>style.visibility</p:attrName>
                                        </p:attrNameLst>
                                      </p:cBhvr>
                                      <p:to>
                                        <p:strVal val="visible"/>
                                      </p:to>
                                    </p:set>
                                    <p:animEffect transition="in" filter="wipe(down)">
                                      <p:cBhvr>
                                        <p:cTn id="11" dur="580">
                                          <p:stCondLst>
                                            <p:cond delay="0"/>
                                          </p:stCondLst>
                                        </p:cTn>
                                        <p:tgtEl>
                                          <p:spTgt spid="21509"/>
                                        </p:tgtEl>
                                      </p:cBhvr>
                                    </p:animEffect>
                                    <p:anim calcmode="lin" valueType="num">
                                      <p:cBhvr>
                                        <p:cTn id="12" dur="1822" tmFilter="0,0; 0.14,0.36; 0.43,0.73; 0.71,0.91; 1.0,1.0">
                                          <p:stCondLst>
                                            <p:cond delay="0"/>
                                          </p:stCondLst>
                                        </p:cTn>
                                        <p:tgtEl>
                                          <p:spTgt spid="21509"/>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21509"/>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21509"/>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21509"/>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21509"/>
                                        </p:tgtEl>
                                        <p:attrNameLst>
                                          <p:attrName>ppt_y</p:attrName>
                                        </p:attrNameLst>
                                      </p:cBhvr>
                                      <p:tavLst>
                                        <p:tav tm="0" fmla="#ppt_y-sin(pi*$)/81">
                                          <p:val>
                                            <p:fltVal val="0"/>
                                          </p:val>
                                        </p:tav>
                                        <p:tav tm="100000">
                                          <p:val>
                                            <p:fltVal val="1"/>
                                          </p:val>
                                        </p:tav>
                                      </p:tavLst>
                                    </p:anim>
                                    <p:animScale>
                                      <p:cBhvr>
                                        <p:cTn id="17" dur="26">
                                          <p:stCondLst>
                                            <p:cond delay="650"/>
                                          </p:stCondLst>
                                        </p:cTn>
                                        <p:tgtEl>
                                          <p:spTgt spid="21509"/>
                                        </p:tgtEl>
                                      </p:cBhvr>
                                      <p:to x="100000" y="60000"/>
                                    </p:animScale>
                                    <p:animScale>
                                      <p:cBhvr>
                                        <p:cTn id="18" dur="166" decel="50000">
                                          <p:stCondLst>
                                            <p:cond delay="676"/>
                                          </p:stCondLst>
                                        </p:cTn>
                                        <p:tgtEl>
                                          <p:spTgt spid="21509"/>
                                        </p:tgtEl>
                                      </p:cBhvr>
                                      <p:to x="100000" y="100000"/>
                                    </p:animScale>
                                    <p:animScale>
                                      <p:cBhvr>
                                        <p:cTn id="19" dur="26">
                                          <p:stCondLst>
                                            <p:cond delay="1312"/>
                                          </p:stCondLst>
                                        </p:cTn>
                                        <p:tgtEl>
                                          <p:spTgt spid="21509"/>
                                        </p:tgtEl>
                                      </p:cBhvr>
                                      <p:to x="100000" y="80000"/>
                                    </p:animScale>
                                    <p:animScale>
                                      <p:cBhvr>
                                        <p:cTn id="20" dur="166" decel="50000">
                                          <p:stCondLst>
                                            <p:cond delay="1338"/>
                                          </p:stCondLst>
                                        </p:cTn>
                                        <p:tgtEl>
                                          <p:spTgt spid="21509"/>
                                        </p:tgtEl>
                                      </p:cBhvr>
                                      <p:to x="100000" y="100000"/>
                                    </p:animScale>
                                    <p:animScale>
                                      <p:cBhvr>
                                        <p:cTn id="21" dur="26">
                                          <p:stCondLst>
                                            <p:cond delay="1642"/>
                                          </p:stCondLst>
                                        </p:cTn>
                                        <p:tgtEl>
                                          <p:spTgt spid="21509"/>
                                        </p:tgtEl>
                                      </p:cBhvr>
                                      <p:to x="100000" y="90000"/>
                                    </p:animScale>
                                    <p:animScale>
                                      <p:cBhvr>
                                        <p:cTn id="22" dur="166" decel="50000">
                                          <p:stCondLst>
                                            <p:cond delay="1668"/>
                                          </p:stCondLst>
                                        </p:cTn>
                                        <p:tgtEl>
                                          <p:spTgt spid="21509"/>
                                        </p:tgtEl>
                                      </p:cBhvr>
                                      <p:to x="100000" y="100000"/>
                                    </p:animScale>
                                    <p:animScale>
                                      <p:cBhvr>
                                        <p:cTn id="23" dur="26">
                                          <p:stCondLst>
                                            <p:cond delay="1808"/>
                                          </p:stCondLst>
                                        </p:cTn>
                                        <p:tgtEl>
                                          <p:spTgt spid="21509"/>
                                        </p:tgtEl>
                                      </p:cBhvr>
                                      <p:to x="100000" y="95000"/>
                                    </p:animScale>
                                    <p:animScale>
                                      <p:cBhvr>
                                        <p:cTn id="24" dur="166" decel="50000">
                                          <p:stCondLst>
                                            <p:cond delay="1834"/>
                                          </p:stCondLst>
                                        </p:cTn>
                                        <p:tgtEl>
                                          <p:spTgt spid="2150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18EEC53C-C6F5-426B-A197-EEE5FB28C5DB}"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B8EFDC25-46ED-47C9-9B03-6283B17A993E}" type="slidenum">
              <a:rPr lang="en-US"/>
              <a:pPr>
                <a:defRPr/>
              </a:pPr>
              <a:t>29</a:t>
            </a:fld>
            <a:endParaRPr lang="en-US"/>
          </a:p>
        </p:txBody>
      </p:sp>
      <p:sp>
        <p:nvSpPr>
          <p:cNvPr id="459778" name="Rectangle 2" descr="Papel seda azul"/>
          <p:cNvSpPr>
            <a:spLocks noGrp="1" noChangeArrowheads="1"/>
          </p:cNvSpPr>
          <p:nvPr>
            <p:ph type="title"/>
          </p:nvPr>
        </p:nvSpPr>
        <p:spPr>
          <a:xfrm>
            <a:off x="757808" y="260648"/>
            <a:ext cx="7772400" cy="11430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3200" b="1" i="1">
                <a:solidFill>
                  <a:schemeClr val="accent2">
                    <a:lumMod val="75000"/>
                  </a:schemeClr>
                </a:solidFill>
                <a:effectLst>
                  <a:outerShdw blurRad="38100" dist="38100" dir="2700000" algn="tl">
                    <a:srgbClr val="000000"/>
                  </a:outerShdw>
                </a:effectLst>
                <a:latin typeface="Arial" charset="0"/>
              </a:rPr>
              <a:t>DNS – Servidor de Nombre de DOMINIO</a:t>
            </a:r>
          </a:p>
        </p:txBody>
      </p:sp>
      <p:pic>
        <p:nvPicPr>
          <p:cNvPr id="3" name="Marcador de contenid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700808"/>
            <a:ext cx="8208912" cy="4958155"/>
          </a:xfrm>
          <a:blipFill dpi="0" rotWithShape="0">
            <a:blip r:embed="rId3" cstate="print"/>
            <a:srcRect/>
            <a:tile tx="0" ty="0" sx="100000" sy="100000" flip="none" algn="tl"/>
          </a:blipFill>
          <a:ln w="76200" cap="flat" algn="ctr">
            <a:solidFill>
              <a:srgbClr val="0000FF"/>
            </a:solidFill>
          </a:ln>
        </p:spPr>
      </p:pic>
    </p:spTree>
    <p:extLst>
      <p:ext uri="{BB962C8B-B14F-4D97-AF65-F5344CB8AC3E}">
        <p14:creationId xmlns:p14="http://schemas.microsoft.com/office/powerpoint/2010/main" val="95774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5"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1000" fill="hold"/>
                                        <p:tgtEl>
                                          <p:spTgt spid="3"/>
                                        </p:tgtEl>
                                        <p:attrNameLst>
                                          <p:attrName>ppt_w</p:attrName>
                                        </p:attrNameLst>
                                      </p:cBhvr>
                                      <p:tavLst>
                                        <p:tav tm="0">
                                          <p:val>
                                            <p:strVal val="#ppt_w*0.70"/>
                                          </p:val>
                                        </p:tav>
                                        <p:tav tm="100000">
                                          <p:val>
                                            <p:strVal val="#ppt_w"/>
                                          </p:val>
                                        </p:tav>
                                      </p:tavLst>
                                    </p:anim>
                                    <p:anim calcmode="lin" valueType="num">
                                      <p:cBhvr>
                                        <p:cTn id="12" dur="1000" fill="hold"/>
                                        <p:tgtEl>
                                          <p:spTgt spid="3"/>
                                        </p:tgtEl>
                                        <p:attrNameLst>
                                          <p:attrName>ppt_h</p:attrName>
                                        </p:attrNameLst>
                                      </p:cBhvr>
                                      <p:tavLst>
                                        <p:tav tm="0">
                                          <p:val>
                                            <p:strVal val="#ppt_h"/>
                                          </p:val>
                                        </p:tav>
                                        <p:tav tm="100000">
                                          <p:val>
                                            <p:strVal val="#ppt_h"/>
                                          </p:val>
                                        </p:tav>
                                      </p:tavLst>
                                    </p:anim>
                                    <p:animEffect transition="in" filter="fade">
                                      <p:cBhvr>
                                        <p:cTn id="13"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4F3A1668-8A5D-4D34-A35A-9D73B61E0E17}"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07425952-2260-4E98-A2A3-7591F96682C0}" type="slidenum">
              <a:rPr lang="en-US"/>
              <a:pPr>
                <a:defRPr/>
              </a:pPr>
              <a:t>3</a:t>
            </a:fld>
            <a:endParaRPr lang="en-US"/>
          </a:p>
        </p:txBody>
      </p:sp>
      <p:sp>
        <p:nvSpPr>
          <p:cNvPr id="358402" name="Rectangle 2" descr="Papel seda azul"/>
          <p:cNvSpPr>
            <a:spLocks noGrp="1" noChangeArrowheads="1"/>
          </p:cNvSpPr>
          <p:nvPr>
            <p:ph type="title"/>
          </p:nvPr>
        </p:nvSpPr>
        <p:spPr>
          <a:xfrm>
            <a:off x="685800" y="457200"/>
            <a:ext cx="7772400" cy="1387624"/>
          </a:xfrm>
          <a:solidFill>
            <a:schemeClr val="accent2">
              <a:lumMod val="40000"/>
              <a:lumOff val="60000"/>
            </a:schemeClr>
          </a:solidFill>
          <a:ln w="76200" cap="flat">
            <a:solidFill>
              <a:schemeClr val="accent2">
                <a:lumMod val="50000"/>
              </a:schemeClr>
            </a:solidFill>
          </a:ln>
        </p:spPr>
        <p:txBody>
          <a:bodyPr/>
          <a:lstStyle/>
          <a:p>
            <a:pPr>
              <a:defRPr/>
            </a:pPr>
            <a:r>
              <a:rPr lang="es-ES_tradnl" sz="4000" b="1" i="1" dirty="0">
                <a:solidFill>
                  <a:schemeClr val="accent2">
                    <a:lumMod val="75000"/>
                  </a:schemeClr>
                </a:solidFill>
                <a:effectLst>
                  <a:outerShdw blurRad="38100" dist="38100" dir="2700000" algn="tl">
                    <a:srgbClr val="000000"/>
                  </a:outerShdw>
                </a:effectLst>
                <a:latin typeface="Arial" charset="0"/>
              </a:rPr>
              <a:t>Servicios de Internet  </a:t>
            </a:r>
            <a:br>
              <a:rPr lang="es-ES_tradnl" sz="4000" b="1" i="1" dirty="0">
                <a:solidFill>
                  <a:schemeClr val="accent2">
                    <a:lumMod val="75000"/>
                  </a:schemeClr>
                </a:solidFill>
                <a:effectLst>
                  <a:outerShdw blurRad="38100" dist="38100" dir="2700000" algn="tl">
                    <a:srgbClr val="000000"/>
                  </a:outerShdw>
                </a:effectLst>
                <a:latin typeface="Arial" charset="0"/>
              </a:rPr>
            </a:br>
            <a:r>
              <a:rPr lang="es-ES_tradnl" sz="4000" b="1" i="1" dirty="0">
                <a:solidFill>
                  <a:schemeClr val="accent2">
                    <a:lumMod val="75000"/>
                  </a:schemeClr>
                </a:solidFill>
                <a:effectLst>
                  <a:outerShdw blurRad="38100" dist="38100" dir="2700000" algn="tl">
                    <a:srgbClr val="000000"/>
                  </a:outerShdw>
                </a:effectLst>
                <a:latin typeface="Arial" charset="0"/>
              </a:rPr>
              <a:t>Arquitectura Cliente-Servidor</a:t>
            </a:r>
          </a:p>
        </p:txBody>
      </p:sp>
      <p:pic>
        <p:nvPicPr>
          <p:cNvPr id="7173" name="Picture 3" descr="F21_2"/>
          <p:cNvPicPr>
            <a:picLocks noChangeAspect="1" noChangeArrowheads="1"/>
          </p:cNvPicPr>
          <p:nvPr/>
        </p:nvPicPr>
        <p:blipFill>
          <a:blip r:embed="rId2" cstate="print">
            <a:lum bright="-20000" contrast="20000"/>
          </a:blip>
          <a:srcRect/>
          <a:stretch>
            <a:fillRect/>
          </a:stretch>
        </p:blipFill>
        <p:spPr bwMode="auto">
          <a:xfrm>
            <a:off x="659333" y="2286000"/>
            <a:ext cx="7772400" cy="4191000"/>
          </a:xfrm>
          <a:prstGeom prst="rect">
            <a:avLst/>
          </a:prstGeom>
          <a:noFill/>
          <a:ln w="76200">
            <a:solidFill>
              <a:schemeClr val="accent2">
                <a:lumMod val="50000"/>
              </a:schemeClr>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8402"/>
                                        </p:tgtEl>
                                        <p:attrNameLst>
                                          <p:attrName>style.visibility</p:attrName>
                                        </p:attrNameLst>
                                      </p:cBhvr>
                                      <p:to>
                                        <p:strVal val="visible"/>
                                      </p:to>
                                    </p:set>
                                    <p:animEffect transition="in" filter="fade">
                                      <p:cBhvr>
                                        <p:cTn id="7" dur="500"/>
                                        <p:tgtEl>
                                          <p:spTgt spid="35840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173"/>
                                        </p:tgtEl>
                                        <p:attrNameLst>
                                          <p:attrName>style.visibility</p:attrName>
                                        </p:attrNameLst>
                                      </p:cBhvr>
                                      <p:to>
                                        <p:strVal val="visible"/>
                                      </p:to>
                                    </p:set>
                                    <p:animEffect transition="in" filter="circle(in)">
                                      <p:cBhvr>
                                        <p:cTn id="12" dur="20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33AED263-59F3-4893-9593-19FADD9503C5}"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604C5A04-CCF3-4179-B60D-D7BDA420F06F}" type="slidenum">
              <a:rPr lang="en-US"/>
              <a:pPr>
                <a:defRPr/>
              </a:pPr>
              <a:t>30</a:t>
            </a:fld>
            <a:endParaRPr lang="en-US"/>
          </a:p>
        </p:txBody>
      </p:sp>
      <p:sp>
        <p:nvSpPr>
          <p:cNvPr id="373762" name="Rectangle 2" descr="Papel seda azul"/>
          <p:cNvSpPr>
            <a:spLocks noGrp="1" noChangeArrowheads="1"/>
          </p:cNvSpPr>
          <p:nvPr>
            <p:ph type="title"/>
          </p:nvPr>
        </p:nvSpPr>
        <p:spPr>
          <a:xfrm>
            <a:off x="710972" y="332656"/>
            <a:ext cx="7965484" cy="1447800"/>
          </a:xfrm>
          <a:solidFill>
            <a:schemeClr val="accent2">
              <a:lumMod val="20000"/>
              <a:lumOff val="80000"/>
            </a:schemeClr>
          </a:solidFill>
          <a:ln w="76200" cap="flat">
            <a:solidFill>
              <a:srgbClr val="0000FF"/>
            </a:solidFill>
          </a:ln>
        </p:spPr>
        <p:txBody>
          <a:bodyPr/>
          <a:lstStyle/>
          <a:p>
            <a:pPr>
              <a:defRPr/>
            </a:pPr>
            <a:r>
              <a:rPr lang="es-ES_tradnl" sz="3200" b="1" i="1" dirty="0">
                <a:solidFill>
                  <a:schemeClr val="accent2">
                    <a:lumMod val="50000"/>
                  </a:schemeClr>
                </a:solidFill>
                <a:effectLst>
                  <a:outerShdw blurRad="38100" dist="38100" dir="2700000" algn="tl">
                    <a:srgbClr val="000000"/>
                  </a:outerShdw>
                </a:effectLst>
                <a:latin typeface="Arial" charset="0"/>
              </a:rPr>
              <a:t>Servicios de Internet - </a:t>
            </a:r>
            <a:r>
              <a:rPr lang="es-ES_tradnl" sz="3200" b="1" i="1" dirty="0" err="1">
                <a:solidFill>
                  <a:schemeClr val="accent2">
                    <a:lumMod val="50000"/>
                  </a:schemeClr>
                </a:solidFill>
                <a:effectLst>
                  <a:outerShdw blurRad="38100" dist="38100" dir="2700000" algn="tl">
                    <a:srgbClr val="000000"/>
                  </a:outerShdw>
                </a:effectLst>
                <a:latin typeface="Arial" charset="0"/>
              </a:rPr>
              <a:t>Wais</a:t>
            </a:r>
            <a:r>
              <a:rPr lang="es-ES_tradnl" sz="3200" b="1" i="1" dirty="0">
                <a:solidFill>
                  <a:schemeClr val="accent2">
                    <a:lumMod val="50000"/>
                  </a:schemeClr>
                </a:solidFill>
                <a:effectLst>
                  <a:outerShdw blurRad="38100" dist="38100" dir="2700000" algn="tl">
                    <a:srgbClr val="000000"/>
                  </a:outerShdw>
                </a:effectLst>
                <a:latin typeface="Arial" charset="0"/>
              </a:rPr>
              <a:t> </a:t>
            </a:r>
            <a:br>
              <a:rPr lang="es-ES_tradnl" sz="3200" b="1" i="1" dirty="0">
                <a:solidFill>
                  <a:schemeClr val="accent2">
                    <a:lumMod val="50000"/>
                  </a:schemeClr>
                </a:solidFill>
                <a:effectLst>
                  <a:outerShdw blurRad="38100" dist="38100" dir="2700000" algn="tl">
                    <a:srgbClr val="000000"/>
                  </a:outerShdw>
                </a:effectLst>
                <a:latin typeface="Arial" charset="0"/>
              </a:rPr>
            </a:br>
            <a:r>
              <a:rPr lang="es-ES_tradnl" sz="2400" b="1" i="1" dirty="0">
                <a:solidFill>
                  <a:schemeClr val="accent2">
                    <a:lumMod val="50000"/>
                  </a:schemeClr>
                </a:solidFill>
                <a:effectLst>
                  <a:outerShdw blurRad="38100" dist="38100" dir="2700000" algn="tl">
                    <a:srgbClr val="000000"/>
                  </a:outerShdw>
                </a:effectLst>
                <a:latin typeface="Arial" charset="0"/>
              </a:rPr>
              <a:t>Servidores de Información de Largo Alcance</a:t>
            </a:r>
          </a:p>
        </p:txBody>
      </p:sp>
      <p:sp>
        <p:nvSpPr>
          <p:cNvPr id="37893" name="Rectangle 3"/>
          <p:cNvSpPr>
            <a:spLocks noGrp="1" noChangeArrowheads="1"/>
          </p:cNvSpPr>
          <p:nvPr>
            <p:ph type="body" idx="1"/>
          </p:nvPr>
        </p:nvSpPr>
        <p:spPr>
          <a:xfrm>
            <a:off x="467544" y="2133600"/>
            <a:ext cx="8352928" cy="3887688"/>
          </a:xfrm>
          <a:solidFill>
            <a:schemeClr val="accent2">
              <a:lumMod val="20000"/>
              <a:lumOff val="80000"/>
            </a:schemeClr>
          </a:solidFill>
          <a:ln w="76200">
            <a:solidFill>
              <a:schemeClr val="accent2"/>
            </a:solidFill>
          </a:ln>
        </p:spPr>
        <p:txBody>
          <a:bodyPr/>
          <a:lstStyle/>
          <a:p>
            <a:pPr>
              <a:lnSpc>
                <a:spcPct val="90000"/>
              </a:lnSpc>
            </a:pPr>
            <a:r>
              <a:rPr lang="es-ES_tradnl" sz="2800" i="1" dirty="0">
                <a:solidFill>
                  <a:schemeClr val="accent2">
                    <a:lumMod val="50000"/>
                  </a:schemeClr>
                </a:solidFill>
                <a:latin typeface="Arial" charset="0"/>
              </a:rPr>
              <a:t>Son Bases de datos de documentos indexados.</a:t>
            </a:r>
          </a:p>
          <a:p>
            <a:pPr>
              <a:lnSpc>
                <a:spcPct val="90000"/>
              </a:lnSpc>
            </a:pPr>
            <a:r>
              <a:rPr lang="es-ES_tradnl" sz="2800" i="1" dirty="0">
                <a:solidFill>
                  <a:schemeClr val="accent2">
                    <a:lumMod val="50000"/>
                  </a:schemeClr>
                </a:solidFill>
                <a:latin typeface="Arial" charset="0"/>
              </a:rPr>
              <a:t>Basado en el Protocolo ANSI Z39.50.</a:t>
            </a:r>
          </a:p>
          <a:p>
            <a:pPr>
              <a:lnSpc>
                <a:spcPct val="90000"/>
              </a:lnSpc>
            </a:pPr>
            <a:r>
              <a:rPr lang="es-ES_tradnl" sz="2800" i="1" dirty="0">
                <a:solidFill>
                  <a:schemeClr val="accent2">
                    <a:lumMod val="50000"/>
                  </a:schemeClr>
                </a:solidFill>
                <a:latin typeface="Arial" charset="0"/>
              </a:rPr>
              <a:t>Pueden accederse a través de Telnet.</a:t>
            </a:r>
          </a:p>
          <a:p>
            <a:pPr>
              <a:lnSpc>
                <a:spcPct val="90000"/>
              </a:lnSpc>
            </a:pPr>
            <a:r>
              <a:rPr lang="es-ES_tradnl" sz="2800" i="1" dirty="0">
                <a:solidFill>
                  <a:schemeClr val="accent2">
                    <a:lumMod val="50000"/>
                  </a:schemeClr>
                </a:solidFill>
                <a:latin typeface="Arial" charset="0"/>
              </a:rPr>
              <a:t>Pueden accederse a través de WWW.</a:t>
            </a:r>
          </a:p>
          <a:p>
            <a:pPr>
              <a:lnSpc>
                <a:spcPct val="90000"/>
              </a:lnSpc>
            </a:pPr>
            <a:r>
              <a:rPr lang="es-ES_tradnl" sz="2800" i="1" dirty="0">
                <a:solidFill>
                  <a:schemeClr val="accent2">
                    <a:lumMod val="50000"/>
                  </a:schemeClr>
                </a:solidFill>
                <a:latin typeface="Arial" charset="0"/>
              </a:rPr>
              <a:t>Busca un tópico en todas las bases de datos disponibles en la red. </a:t>
            </a:r>
          </a:p>
          <a:p>
            <a:pPr>
              <a:lnSpc>
                <a:spcPct val="90000"/>
              </a:lnSpc>
            </a:pPr>
            <a:r>
              <a:rPr lang="es-ES_tradnl" sz="2800" i="1" dirty="0">
                <a:solidFill>
                  <a:schemeClr val="accent2">
                    <a:lumMod val="50000"/>
                  </a:schemeClr>
                </a:solidFill>
                <a:latin typeface="Arial" charset="0"/>
              </a:rPr>
              <a:t>El Servidor mantiene un índice global de todo el mundo lo que permite una búsqueda de alto detalle.</a:t>
            </a:r>
            <a:endParaRPr lang="es-ES_tradnl" sz="2800" dirty="0">
              <a:solidFill>
                <a:schemeClr val="accent2">
                  <a:lumMod val="50000"/>
                </a:schemeClr>
              </a:solidFill>
            </a:endParaRPr>
          </a:p>
        </p:txBody>
      </p:sp>
    </p:spTree>
    <p:extLst>
      <p:ext uri="{BB962C8B-B14F-4D97-AF65-F5344CB8AC3E}">
        <p14:creationId xmlns:p14="http://schemas.microsoft.com/office/powerpoint/2010/main" val="9555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73762"/>
                                        </p:tgtEl>
                                        <p:attrNameLst>
                                          <p:attrName>style.visibility</p:attrName>
                                        </p:attrNameLst>
                                      </p:cBhvr>
                                      <p:to>
                                        <p:strVal val="visible"/>
                                      </p:to>
                                    </p:set>
                                    <p:animEffect transition="in" filter="wipe(down)">
                                      <p:cBhvr>
                                        <p:cTn id="7" dur="580">
                                          <p:stCondLst>
                                            <p:cond delay="0"/>
                                          </p:stCondLst>
                                        </p:cTn>
                                        <p:tgtEl>
                                          <p:spTgt spid="373762"/>
                                        </p:tgtEl>
                                      </p:cBhvr>
                                    </p:animEffect>
                                    <p:anim calcmode="lin" valueType="num">
                                      <p:cBhvr>
                                        <p:cTn id="8" dur="1822" tmFilter="0,0; 0.14,0.36; 0.43,0.73; 0.71,0.91; 1.0,1.0">
                                          <p:stCondLst>
                                            <p:cond delay="0"/>
                                          </p:stCondLst>
                                        </p:cTn>
                                        <p:tgtEl>
                                          <p:spTgt spid="37376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7376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7376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7376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73762"/>
                                        </p:tgtEl>
                                        <p:attrNameLst>
                                          <p:attrName>ppt_y</p:attrName>
                                        </p:attrNameLst>
                                      </p:cBhvr>
                                      <p:tavLst>
                                        <p:tav tm="0" fmla="#ppt_y-sin(pi*$)/81">
                                          <p:val>
                                            <p:fltVal val="0"/>
                                          </p:val>
                                        </p:tav>
                                        <p:tav tm="100000">
                                          <p:val>
                                            <p:fltVal val="1"/>
                                          </p:val>
                                        </p:tav>
                                      </p:tavLst>
                                    </p:anim>
                                    <p:animScale>
                                      <p:cBhvr>
                                        <p:cTn id="13" dur="26">
                                          <p:stCondLst>
                                            <p:cond delay="650"/>
                                          </p:stCondLst>
                                        </p:cTn>
                                        <p:tgtEl>
                                          <p:spTgt spid="373762"/>
                                        </p:tgtEl>
                                      </p:cBhvr>
                                      <p:to x="100000" y="60000"/>
                                    </p:animScale>
                                    <p:animScale>
                                      <p:cBhvr>
                                        <p:cTn id="14" dur="166" decel="50000">
                                          <p:stCondLst>
                                            <p:cond delay="676"/>
                                          </p:stCondLst>
                                        </p:cTn>
                                        <p:tgtEl>
                                          <p:spTgt spid="373762"/>
                                        </p:tgtEl>
                                      </p:cBhvr>
                                      <p:to x="100000" y="100000"/>
                                    </p:animScale>
                                    <p:animScale>
                                      <p:cBhvr>
                                        <p:cTn id="15" dur="26">
                                          <p:stCondLst>
                                            <p:cond delay="1312"/>
                                          </p:stCondLst>
                                        </p:cTn>
                                        <p:tgtEl>
                                          <p:spTgt spid="373762"/>
                                        </p:tgtEl>
                                      </p:cBhvr>
                                      <p:to x="100000" y="80000"/>
                                    </p:animScale>
                                    <p:animScale>
                                      <p:cBhvr>
                                        <p:cTn id="16" dur="166" decel="50000">
                                          <p:stCondLst>
                                            <p:cond delay="1338"/>
                                          </p:stCondLst>
                                        </p:cTn>
                                        <p:tgtEl>
                                          <p:spTgt spid="373762"/>
                                        </p:tgtEl>
                                      </p:cBhvr>
                                      <p:to x="100000" y="100000"/>
                                    </p:animScale>
                                    <p:animScale>
                                      <p:cBhvr>
                                        <p:cTn id="17" dur="26">
                                          <p:stCondLst>
                                            <p:cond delay="1642"/>
                                          </p:stCondLst>
                                        </p:cTn>
                                        <p:tgtEl>
                                          <p:spTgt spid="373762"/>
                                        </p:tgtEl>
                                      </p:cBhvr>
                                      <p:to x="100000" y="90000"/>
                                    </p:animScale>
                                    <p:animScale>
                                      <p:cBhvr>
                                        <p:cTn id="18" dur="166" decel="50000">
                                          <p:stCondLst>
                                            <p:cond delay="1668"/>
                                          </p:stCondLst>
                                        </p:cTn>
                                        <p:tgtEl>
                                          <p:spTgt spid="373762"/>
                                        </p:tgtEl>
                                      </p:cBhvr>
                                      <p:to x="100000" y="100000"/>
                                    </p:animScale>
                                    <p:animScale>
                                      <p:cBhvr>
                                        <p:cTn id="19" dur="26">
                                          <p:stCondLst>
                                            <p:cond delay="1808"/>
                                          </p:stCondLst>
                                        </p:cTn>
                                        <p:tgtEl>
                                          <p:spTgt spid="373762"/>
                                        </p:tgtEl>
                                      </p:cBhvr>
                                      <p:to x="100000" y="95000"/>
                                    </p:animScale>
                                    <p:animScale>
                                      <p:cBhvr>
                                        <p:cTn id="20" dur="166" decel="50000">
                                          <p:stCondLst>
                                            <p:cond delay="1834"/>
                                          </p:stCondLst>
                                        </p:cTn>
                                        <p:tgtEl>
                                          <p:spTgt spid="37376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37893">
                                            <p:bg/>
                                          </p:spTgt>
                                        </p:tgtEl>
                                        <p:attrNameLst>
                                          <p:attrName>style.visibility</p:attrName>
                                        </p:attrNameLst>
                                      </p:cBhvr>
                                      <p:to>
                                        <p:strVal val="visible"/>
                                      </p:to>
                                    </p:set>
                                    <p:anim calcmode="lin" valueType="num">
                                      <p:cBhvr>
                                        <p:cTn id="25" dur="500" fill="hold"/>
                                        <p:tgtEl>
                                          <p:spTgt spid="37893">
                                            <p:bg/>
                                          </p:spTgt>
                                        </p:tgtEl>
                                        <p:attrNameLst>
                                          <p:attrName>ppt_w</p:attrName>
                                        </p:attrNameLst>
                                      </p:cBhvr>
                                      <p:tavLst>
                                        <p:tav tm="0">
                                          <p:val>
                                            <p:fltVal val="0"/>
                                          </p:val>
                                        </p:tav>
                                        <p:tav tm="100000">
                                          <p:val>
                                            <p:strVal val="#ppt_w"/>
                                          </p:val>
                                        </p:tav>
                                      </p:tavLst>
                                    </p:anim>
                                    <p:anim calcmode="lin" valueType="num">
                                      <p:cBhvr>
                                        <p:cTn id="26" dur="500" fill="hold"/>
                                        <p:tgtEl>
                                          <p:spTgt spid="37893">
                                            <p:bg/>
                                          </p:spTgt>
                                        </p:tgtEl>
                                        <p:attrNameLst>
                                          <p:attrName>ppt_h</p:attrName>
                                        </p:attrNameLst>
                                      </p:cBhvr>
                                      <p:tavLst>
                                        <p:tav tm="0">
                                          <p:val>
                                            <p:fltVal val="0"/>
                                          </p:val>
                                        </p:tav>
                                        <p:tav tm="100000">
                                          <p:val>
                                            <p:strVal val="#ppt_h"/>
                                          </p:val>
                                        </p:tav>
                                      </p:tavLst>
                                    </p:anim>
                                    <p:animEffect transition="in" filter="fade">
                                      <p:cBhvr>
                                        <p:cTn id="27" dur="500"/>
                                        <p:tgtEl>
                                          <p:spTgt spid="37893">
                                            <p:bg/>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37893">
                                            <p:txEl>
                                              <p:pRg st="0" end="0"/>
                                            </p:txEl>
                                          </p:spTgt>
                                        </p:tgtEl>
                                        <p:attrNameLst>
                                          <p:attrName>style.visibility</p:attrName>
                                        </p:attrNameLst>
                                      </p:cBhvr>
                                      <p:to>
                                        <p:strVal val="visible"/>
                                      </p:to>
                                    </p:set>
                                    <p:anim calcmode="lin" valueType="num">
                                      <p:cBhvr>
                                        <p:cTn id="32" dur="500" fill="hold"/>
                                        <p:tgtEl>
                                          <p:spTgt spid="37893">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37893">
                                            <p:txEl>
                                              <p:pRg st="0" end="0"/>
                                            </p:txEl>
                                          </p:spTgt>
                                        </p:tgtEl>
                                        <p:attrNameLst>
                                          <p:attrName>ppt_h</p:attrName>
                                        </p:attrNameLst>
                                      </p:cBhvr>
                                      <p:tavLst>
                                        <p:tav tm="0">
                                          <p:val>
                                            <p:fltVal val="0"/>
                                          </p:val>
                                        </p:tav>
                                        <p:tav tm="100000">
                                          <p:val>
                                            <p:strVal val="#ppt_h"/>
                                          </p:val>
                                        </p:tav>
                                      </p:tavLst>
                                    </p:anim>
                                    <p:animEffect transition="in" filter="fade">
                                      <p:cBhvr>
                                        <p:cTn id="34" dur="500"/>
                                        <p:tgtEl>
                                          <p:spTgt spid="37893">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37893">
                                            <p:txEl>
                                              <p:pRg st="1" end="1"/>
                                            </p:txEl>
                                          </p:spTgt>
                                        </p:tgtEl>
                                        <p:attrNameLst>
                                          <p:attrName>style.visibility</p:attrName>
                                        </p:attrNameLst>
                                      </p:cBhvr>
                                      <p:to>
                                        <p:strVal val="visible"/>
                                      </p:to>
                                    </p:set>
                                    <p:anim calcmode="lin" valueType="num">
                                      <p:cBhvr>
                                        <p:cTn id="39" dur="500" fill="hold"/>
                                        <p:tgtEl>
                                          <p:spTgt spid="37893">
                                            <p:txEl>
                                              <p:pRg st="1" end="1"/>
                                            </p:txEl>
                                          </p:spTgt>
                                        </p:tgtEl>
                                        <p:attrNameLst>
                                          <p:attrName>ppt_w</p:attrName>
                                        </p:attrNameLst>
                                      </p:cBhvr>
                                      <p:tavLst>
                                        <p:tav tm="0">
                                          <p:val>
                                            <p:fltVal val="0"/>
                                          </p:val>
                                        </p:tav>
                                        <p:tav tm="100000">
                                          <p:val>
                                            <p:strVal val="#ppt_w"/>
                                          </p:val>
                                        </p:tav>
                                      </p:tavLst>
                                    </p:anim>
                                    <p:anim calcmode="lin" valueType="num">
                                      <p:cBhvr>
                                        <p:cTn id="40" dur="500" fill="hold"/>
                                        <p:tgtEl>
                                          <p:spTgt spid="37893">
                                            <p:txEl>
                                              <p:pRg st="1" end="1"/>
                                            </p:txEl>
                                          </p:spTgt>
                                        </p:tgtEl>
                                        <p:attrNameLst>
                                          <p:attrName>ppt_h</p:attrName>
                                        </p:attrNameLst>
                                      </p:cBhvr>
                                      <p:tavLst>
                                        <p:tav tm="0">
                                          <p:val>
                                            <p:fltVal val="0"/>
                                          </p:val>
                                        </p:tav>
                                        <p:tav tm="100000">
                                          <p:val>
                                            <p:strVal val="#ppt_h"/>
                                          </p:val>
                                        </p:tav>
                                      </p:tavLst>
                                    </p:anim>
                                    <p:animEffect transition="in" filter="fade">
                                      <p:cBhvr>
                                        <p:cTn id="41" dur="500"/>
                                        <p:tgtEl>
                                          <p:spTgt spid="37893">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37893">
                                            <p:txEl>
                                              <p:pRg st="2" end="2"/>
                                            </p:txEl>
                                          </p:spTgt>
                                        </p:tgtEl>
                                        <p:attrNameLst>
                                          <p:attrName>style.visibility</p:attrName>
                                        </p:attrNameLst>
                                      </p:cBhvr>
                                      <p:to>
                                        <p:strVal val="visible"/>
                                      </p:to>
                                    </p:set>
                                    <p:anim calcmode="lin" valueType="num">
                                      <p:cBhvr>
                                        <p:cTn id="46" dur="500" fill="hold"/>
                                        <p:tgtEl>
                                          <p:spTgt spid="37893">
                                            <p:txEl>
                                              <p:pRg st="2" end="2"/>
                                            </p:txEl>
                                          </p:spTgt>
                                        </p:tgtEl>
                                        <p:attrNameLst>
                                          <p:attrName>ppt_w</p:attrName>
                                        </p:attrNameLst>
                                      </p:cBhvr>
                                      <p:tavLst>
                                        <p:tav tm="0">
                                          <p:val>
                                            <p:fltVal val="0"/>
                                          </p:val>
                                        </p:tav>
                                        <p:tav tm="100000">
                                          <p:val>
                                            <p:strVal val="#ppt_w"/>
                                          </p:val>
                                        </p:tav>
                                      </p:tavLst>
                                    </p:anim>
                                    <p:anim calcmode="lin" valueType="num">
                                      <p:cBhvr>
                                        <p:cTn id="47" dur="500" fill="hold"/>
                                        <p:tgtEl>
                                          <p:spTgt spid="37893">
                                            <p:txEl>
                                              <p:pRg st="2" end="2"/>
                                            </p:txEl>
                                          </p:spTgt>
                                        </p:tgtEl>
                                        <p:attrNameLst>
                                          <p:attrName>ppt_h</p:attrName>
                                        </p:attrNameLst>
                                      </p:cBhvr>
                                      <p:tavLst>
                                        <p:tav tm="0">
                                          <p:val>
                                            <p:fltVal val="0"/>
                                          </p:val>
                                        </p:tav>
                                        <p:tav tm="100000">
                                          <p:val>
                                            <p:strVal val="#ppt_h"/>
                                          </p:val>
                                        </p:tav>
                                      </p:tavLst>
                                    </p:anim>
                                    <p:animEffect transition="in" filter="fade">
                                      <p:cBhvr>
                                        <p:cTn id="48" dur="500"/>
                                        <p:tgtEl>
                                          <p:spTgt spid="37893">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37893">
                                            <p:txEl>
                                              <p:pRg st="3" end="3"/>
                                            </p:txEl>
                                          </p:spTgt>
                                        </p:tgtEl>
                                        <p:attrNameLst>
                                          <p:attrName>style.visibility</p:attrName>
                                        </p:attrNameLst>
                                      </p:cBhvr>
                                      <p:to>
                                        <p:strVal val="visible"/>
                                      </p:to>
                                    </p:set>
                                    <p:anim calcmode="lin" valueType="num">
                                      <p:cBhvr>
                                        <p:cTn id="53" dur="500" fill="hold"/>
                                        <p:tgtEl>
                                          <p:spTgt spid="37893">
                                            <p:txEl>
                                              <p:pRg st="3" end="3"/>
                                            </p:txEl>
                                          </p:spTgt>
                                        </p:tgtEl>
                                        <p:attrNameLst>
                                          <p:attrName>ppt_w</p:attrName>
                                        </p:attrNameLst>
                                      </p:cBhvr>
                                      <p:tavLst>
                                        <p:tav tm="0">
                                          <p:val>
                                            <p:fltVal val="0"/>
                                          </p:val>
                                        </p:tav>
                                        <p:tav tm="100000">
                                          <p:val>
                                            <p:strVal val="#ppt_w"/>
                                          </p:val>
                                        </p:tav>
                                      </p:tavLst>
                                    </p:anim>
                                    <p:anim calcmode="lin" valueType="num">
                                      <p:cBhvr>
                                        <p:cTn id="54" dur="500" fill="hold"/>
                                        <p:tgtEl>
                                          <p:spTgt spid="37893">
                                            <p:txEl>
                                              <p:pRg st="3" end="3"/>
                                            </p:txEl>
                                          </p:spTgt>
                                        </p:tgtEl>
                                        <p:attrNameLst>
                                          <p:attrName>ppt_h</p:attrName>
                                        </p:attrNameLst>
                                      </p:cBhvr>
                                      <p:tavLst>
                                        <p:tav tm="0">
                                          <p:val>
                                            <p:fltVal val="0"/>
                                          </p:val>
                                        </p:tav>
                                        <p:tav tm="100000">
                                          <p:val>
                                            <p:strVal val="#ppt_h"/>
                                          </p:val>
                                        </p:tav>
                                      </p:tavLst>
                                    </p:anim>
                                    <p:animEffect transition="in" filter="fade">
                                      <p:cBhvr>
                                        <p:cTn id="55" dur="500"/>
                                        <p:tgtEl>
                                          <p:spTgt spid="37893">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37893">
                                            <p:txEl>
                                              <p:pRg st="4" end="4"/>
                                            </p:txEl>
                                          </p:spTgt>
                                        </p:tgtEl>
                                        <p:attrNameLst>
                                          <p:attrName>style.visibility</p:attrName>
                                        </p:attrNameLst>
                                      </p:cBhvr>
                                      <p:to>
                                        <p:strVal val="visible"/>
                                      </p:to>
                                    </p:set>
                                    <p:anim calcmode="lin" valueType="num">
                                      <p:cBhvr>
                                        <p:cTn id="60" dur="500" fill="hold"/>
                                        <p:tgtEl>
                                          <p:spTgt spid="37893">
                                            <p:txEl>
                                              <p:pRg st="4" end="4"/>
                                            </p:txEl>
                                          </p:spTgt>
                                        </p:tgtEl>
                                        <p:attrNameLst>
                                          <p:attrName>ppt_w</p:attrName>
                                        </p:attrNameLst>
                                      </p:cBhvr>
                                      <p:tavLst>
                                        <p:tav tm="0">
                                          <p:val>
                                            <p:fltVal val="0"/>
                                          </p:val>
                                        </p:tav>
                                        <p:tav tm="100000">
                                          <p:val>
                                            <p:strVal val="#ppt_w"/>
                                          </p:val>
                                        </p:tav>
                                      </p:tavLst>
                                    </p:anim>
                                    <p:anim calcmode="lin" valueType="num">
                                      <p:cBhvr>
                                        <p:cTn id="61" dur="500" fill="hold"/>
                                        <p:tgtEl>
                                          <p:spTgt spid="37893">
                                            <p:txEl>
                                              <p:pRg st="4" end="4"/>
                                            </p:txEl>
                                          </p:spTgt>
                                        </p:tgtEl>
                                        <p:attrNameLst>
                                          <p:attrName>ppt_h</p:attrName>
                                        </p:attrNameLst>
                                      </p:cBhvr>
                                      <p:tavLst>
                                        <p:tav tm="0">
                                          <p:val>
                                            <p:fltVal val="0"/>
                                          </p:val>
                                        </p:tav>
                                        <p:tav tm="100000">
                                          <p:val>
                                            <p:strVal val="#ppt_h"/>
                                          </p:val>
                                        </p:tav>
                                      </p:tavLst>
                                    </p:anim>
                                    <p:animEffect transition="in" filter="fade">
                                      <p:cBhvr>
                                        <p:cTn id="62" dur="500"/>
                                        <p:tgtEl>
                                          <p:spTgt spid="37893">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37893">
                                            <p:txEl>
                                              <p:pRg st="5" end="5"/>
                                            </p:txEl>
                                          </p:spTgt>
                                        </p:tgtEl>
                                        <p:attrNameLst>
                                          <p:attrName>style.visibility</p:attrName>
                                        </p:attrNameLst>
                                      </p:cBhvr>
                                      <p:to>
                                        <p:strVal val="visible"/>
                                      </p:to>
                                    </p:set>
                                    <p:anim calcmode="lin" valueType="num">
                                      <p:cBhvr>
                                        <p:cTn id="67" dur="500" fill="hold"/>
                                        <p:tgtEl>
                                          <p:spTgt spid="37893">
                                            <p:txEl>
                                              <p:pRg st="5" end="5"/>
                                            </p:txEl>
                                          </p:spTgt>
                                        </p:tgtEl>
                                        <p:attrNameLst>
                                          <p:attrName>ppt_w</p:attrName>
                                        </p:attrNameLst>
                                      </p:cBhvr>
                                      <p:tavLst>
                                        <p:tav tm="0">
                                          <p:val>
                                            <p:fltVal val="0"/>
                                          </p:val>
                                        </p:tav>
                                        <p:tav tm="100000">
                                          <p:val>
                                            <p:strVal val="#ppt_w"/>
                                          </p:val>
                                        </p:tav>
                                      </p:tavLst>
                                    </p:anim>
                                    <p:anim calcmode="lin" valueType="num">
                                      <p:cBhvr>
                                        <p:cTn id="68" dur="500" fill="hold"/>
                                        <p:tgtEl>
                                          <p:spTgt spid="37893">
                                            <p:txEl>
                                              <p:pRg st="5" end="5"/>
                                            </p:txEl>
                                          </p:spTgt>
                                        </p:tgtEl>
                                        <p:attrNameLst>
                                          <p:attrName>ppt_h</p:attrName>
                                        </p:attrNameLst>
                                      </p:cBhvr>
                                      <p:tavLst>
                                        <p:tav tm="0">
                                          <p:val>
                                            <p:fltVal val="0"/>
                                          </p:val>
                                        </p:tav>
                                        <p:tav tm="100000">
                                          <p:val>
                                            <p:strVal val="#ppt_h"/>
                                          </p:val>
                                        </p:tav>
                                      </p:tavLst>
                                    </p:anim>
                                    <p:animEffect transition="in" filter="fade">
                                      <p:cBhvr>
                                        <p:cTn id="69" dur="500"/>
                                        <p:tgtEl>
                                          <p:spTgt spid="3789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2" grpId="0" animBg="1"/>
      <p:bldP spid="37893"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1E5369E5-9425-4811-9D6F-F99D95D9783B}"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32695F35-B351-45D2-AC22-C9231BB9A600}" type="slidenum">
              <a:rPr lang="en-US"/>
              <a:pPr>
                <a:defRPr/>
              </a:pPr>
              <a:t>31</a:t>
            </a:fld>
            <a:endParaRPr lang="en-US"/>
          </a:p>
        </p:txBody>
      </p:sp>
      <p:sp>
        <p:nvSpPr>
          <p:cNvPr id="374786" name="Rectangle 2" descr="Papel seda azul"/>
          <p:cNvSpPr>
            <a:spLocks noGrp="1" noChangeArrowheads="1"/>
          </p:cNvSpPr>
          <p:nvPr>
            <p:ph type="title"/>
          </p:nvPr>
        </p:nvSpPr>
        <p:spPr>
          <a:xfrm>
            <a:off x="609600" y="381000"/>
            <a:ext cx="8153400" cy="1143000"/>
          </a:xfrm>
          <a:solidFill>
            <a:schemeClr val="accent2">
              <a:lumMod val="20000"/>
              <a:lumOff val="80000"/>
            </a:schemeClr>
          </a:solidFill>
          <a:ln w="76200" cap="flat">
            <a:solidFill>
              <a:srgbClr val="0000FF"/>
            </a:solidFill>
          </a:ln>
        </p:spPr>
        <p:txBody>
          <a:bodyPr/>
          <a:lstStyle/>
          <a:p>
            <a:pPr>
              <a:defRPr/>
            </a:pPr>
            <a:r>
              <a:rPr lang="es-ES_tradnl" sz="3200" b="1" i="1">
                <a:solidFill>
                  <a:schemeClr val="accent2">
                    <a:lumMod val="50000"/>
                  </a:schemeClr>
                </a:solidFill>
                <a:effectLst>
                  <a:outerShdw blurRad="38100" dist="38100" dir="2700000" algn="tl">
                    <a:srgbClr val="000000"/>
                  </a:outerShdw>
                </a:effectLst>
                <a:latin typeface="Arial" charset="0"/>
              </a:rPr>
              <a:t>Servicios de Internet - Gopher</a:t>
            </a:r>
            <a:br>
              <a:rPr lang="es-ES_tradnl" sz="3200" b="1" i="1">
                <a:solidFill>
                  <a:schemeClr val="accent2">
                    <a:lumMod val="50000"/>
                  </a:schemeClr>
                </a:solidFill>
                <a:effectLst>
                  <a:outerShdw blurRad="38100" dist="38100" dir="2700000" algn="tl">
                    <a:srgbClr val="000000"/>
                  </a:outerShdw>
                </a:effectLst>
                <a:latin typeface="Arial" charset="0"/>
              </a:rPr>
            </a:br>
            <a:r>
              <a:rPr lang="es-ES_tradnl" sz="2400" b="1" i="1">
                <a:solidFill>
                  <a:schemeClr val="accent2">
                    <a:lumMod val="50000"/>
                  </a:schemeClr>
                </a:solidFill>
                <a:effectLst>
                  <a:outerShdw blurRad="38100" dist="38100" dir="2700000" algn="tl">
                    <a:srgbClr val="000000"/>
                  </a:outerShdw>
                </a:effectLst>
                <a:latin typeface="Arial" charset="0"/>
              </a:rPr>
              <a:t>Servicio de Distribución de Información </a:t>
            </a:r>
          </a:p>
        </p:txBody>
      </p:sp>
      <p:sp>
        <p:nvSpPr>
          <p:cNvPr id="374787" name="Rectangle 3"/>
          <p:cNvSpPr>
            <a:spLocks noGrp="1" noChangeArrowheads="1"/>
          </p:cNvSpPr>
          <p:nvPr>
            <p:ph type="body" idx="1"/>
          </p:nvPr>
        </p:nvSpPr>
        <p:spPr>
          <a:xfrm>
            <a:off x="609600" y="1676400"/>
            <a:ext cx="8077200" cy="4419600"/>
          </a:xfrm>
          <a:solidFill>
            <a:schemeClr val="accent2">
              <a:lumMod val="20000"/>
              <a:lumOff val="80000"/>
            </a:schemeClr>
          </a:solidFill>
          <a:ln w="76200">
            <a:solidFill>
              <a:schemeClr val="accent2">
                <a:lumMod val="75000"/>
              </a:schemeClr>
            </a:solidFill>
          </a:ln>
        </p:spPr>
        <p:txBody>
          <a:bodyPr/>
          <a:lstStyle/>
          <a:p>
            <a:pPr>
              <a:lnSpc>
                <a:spcPct val="90000"/>
              </a:lnSpc>
              <a:defRPr/>
            </a:pPr>
            <a:r>
              <a:rPr lang="es-ES_tradnl" i="1" dirty="0">
                <a:solidFill>
                  <a:schemeClr val="accent2">
                    <a:lumMod val="50000"/>
                  </a:schemeClr>
                </a:solidFill>
                <a:latin typeface="Arial" charset="0"/>
              </a:rPr>
              <a:t>Gopher permite visualizar Directorios y bajar información.</a:t>
            </a:r>
          </a:p>
          <a:p>
            <a:pPr>
              <a:lnSpc>
                <a:spcPct val="90000"/>
              </a:lnSpc>
              <a:defRPr/>
            </a:pPr>
            <a:r>
              <a:rPr lang="es-ES_tradnl" i="1" dirty="0">
                <a:solidFill>
                  <a:schemeClr val="accent2">
                    <a:lumMod val="50000"/>
                  </a:schemeClr>
                </a:solidFill>
                <a:latin typeface="Arial" charset="0"/>
              </a:rPr>
              <a:t>Posee una interfaz basada en menú y trabaja con los siguientes componentes.</a:t>
            </a:r>
          </a:p>
          <a:p>
            <a:pPr lvl="1">
              <a:lnSpc>
                <a:spcPct val="90000"/>
              </a:lnSpc>
              <a:defRPr/>
            </a:pPr>
            <a:r>
              <a:rPr lang="es-ES_tradnl" sz="2200" b="1" i="1" dirty="0" err="1">
                <a:solidFill>
                  <a:schemeClr val="accent2">
                    <a:lumMod val="50000"/>
                  </a:schemeClr>
                </a:solidFill>
                <a:latin typeface="Arial" charset="0"/>
              </a:rPr>
              <a:t>Items</a:t>
            </a:r>
            <a:r>
              <a:rPr lang="es-ES_tradnl" sz="2200" b="1" i="1" dirty="0">
                <a:solidFill>
                  <a:schemeClr val="accent2">
                    <a:lumMod val="50000"/>
                  </a:schemeClr>
                </a:solidFill>
                <a:latin typeface="Arial" charset="0"/>
              </a:rPr>
              <a:t> </a:t>
            </a:r>
            <a:r>
              <a:rPr lang="es-ES_tradnl" sz="2200" b="1" i="1" dirty="0">
                <a:solidFill>
                  <a:schemeClr val="accent2">
                    <a:lumMod val="50000"/>
                  </a:schemeClr>
                </a:solidFill>
                <a:latin typeface="Arial" charset="0"/>
                <a:sym typeface="Wingdings 3" pitchFamily="18" charset="2"/>
              </a:rPr>
              <a:t></a:t>
            </a:r>
            <a:r>
              <a:rPr lang="es-ES_tradnl" sz="2200" b="1" i="1" dirty="0">
                <a:solidFill>
                  <a:schemeClr val="accent2">
                    <a:lumMod val="50000"/>
                  </a:schemeClr>
                </a:solidFill>
                <a:latin typeface="Arial" charset="0"/>
              </a:rPr>
              <a:t> Directorios, Archivos de Texto, Una Imagen o Búsqueda.</a:t>
            </a:r>
          </a:p>
          <a:p>
            <a:pPr lvl="1">
              <a:lnSpc>
                <a:spcPct val="90000"/>
              </a:lnSpc>
              <a:defRPr/>
            </a:pPr>
            <a:r>
              <a:rPr lang="es-ES_tradnl" sz="2200" b="1" i="1" dirty="0">
                <a:solidFill>
                  <a:schemeClr val="accent2">
                    <a:lumMod val="50000"/>
                  </a:schemeClr>
                </a:solidFill>
                <a:latin typeface="Arial" charset="0"/>
              </a:rPr>
              <a:t>Documento  </a:t>
            </a:r>
            <a:r>
              <a:rPr lang="es-ES_tradnl" sz="2200" b="1" i="1" dirty="0">
                <a:solidFill>
                  <a:schemeClr val="accent2">
                    <a:lumMod val="50000"/>
                  </a:schemeClr>
                </a:solidFill>
                <a:latin typeface="Arial" charset="0"/>
                <a:sym typeface="Wingdings 3" pitchFamily="18" charset="2"/>
              </a:rPr>
              <a:t></a:t>
            </a:r>
            <a:r>
              <a:rPr lang="es-ES_tradnl" sz="2200" b="1" i="1" dirty="0">
                <a:solidFill>
                  <a:schemeClr val="accent2">
                    <a:lumMod val="50000"/>
                  </a:schemeClr>
                </a:solidFill>
                <a:latin typeface="Arial" charset="0"/>
              </a:rPr>
              <a:t> Información incluida en un </a:t>
            </a:r>
            <a:r>
              <a:rPr lang="es-ES_tradnl" sz="2200" b="1" i="1" dirty="0" err="1">
                <a:solidFill>
                  <a:schemeClr val="accent2">
                    <a:lumMod val="50000"/>
                  </a:schemeClr>
                </a:solidFill>
                <a:latin typeface="Arial" charset="0"/>
              </a:rPr>
              <a:t>Item</a:t>
            </a:r>
            <a:r>
              <a:rPr lang="es-ES_tradnl" sz="2200" b="1" i="1" dirty="0">
                <a:solidFill>
                  <a:schemeClr val="accent2">
                    <a:lumMod val="50000"/>
                  </a:schemeClr>
                </a:solidFill>
                <a:latin typeface="Arial" charset="0"/>
              </a:rPr>
              <a:t>.</a:t>
            </a:r>
          </a:p>
          <a:p>
            <a:pPr lvl="1">
              <a:lnSpc>
                <a:spcPct val="90000"/>
              </a:lnSpc>
              <a:defRPr/>
            </a:pPr>
            <a:r>
              <a:rPr lang="es-ES_tradnl" sz="2200" b="1" i="1" dirty="0" err="1">
                <a:solidFill>
                  <a:schemeClr val="accent2">
                    <a:lumMod val="50000"/>
                  </a:schemeClr>
                </a:solidFill>
                <a:latin typeface="Arial" charset="0"/>
              </a:rPr>
              <a:t>Bookmark</a:t>
            </a:r>
            <a:r>
              <a:rPr lang="es-ES_tradnl" sz="2200" b="1" i="1" dirty="0">
                <a:solidFill>
                  <a:schemeClr val="accent2">
                    <a:lumMod val="50000"/>
                  </a:schemeClr>
                </a:solidFill>
                <a:latin typeface="Arial" charset="0"/>
              </a:rPr>
              <a:t>  </a:t>
            </a:r>
            <a:r>
              <a:rPr lang="es-ES_tradnl" sz="2200" b="1" i="1" dirty="0">
                <a:solidFill>
                  <a:schemeClr val="accent2">
                    <a:lumMod val="50000"/>
                  </a:schemeClr>
                </a:solidFill>
                <a:latin typeface="Arial" charset="0"/>
                <a:sym typeface="Wingdings 3" pitchFamily="18" charset="2"/>
              </a:rPr>
              <a:t> </a:t>
            </a:r>
            <a:r>
              <a:rPr lang="es-ES_tradnl" sz="2200" b="1" i="1" dirty="0">
                <a:solidFill>
                  <a:schemeClr val="accent2">
                    <a:lumMod val="50000"/>
                  </a:schemeClr>
                </a:solidFill>
                <a:latin typeface="Arial" charset="0"/>
              </a:rPr>
              <a:t>Señalador o entrada de menú asociada.</a:t>
            </a:r>
          </a:p>
          <a:p>
            <a:pPr lvl="1">
              <a:lnSpc>
                <a:spcPct val="90000"/>
              </a:lnSpc>
              <a:defRPr/>
            </a:pPr>
            <a:r>
              <a:rPr lang="es-ES_tradnl" sz="2200" b="1" i="1" dirty="0">
                <a:solidFill>
                  <a:schemeClr val="accent2">
                    <a:lumMod val="50000"/>
                  </a:schemeClr>
                </a:solidFill>
                <a:latin typeface="Arial" charset="0"/>
              </a:rPr>
              <a:t>Server  </a:t>
            </a:r>
            <a:r>
              <a:rPr lang="es-ES_tradnl" sz="2200" b="1" i="1" dirty="0">
                <a:solidFill>
                  <a:schemeClr val="accent2">
                    <a:lumMod val="50000"/>
                  </a:schemeClr>
                </a:solidFill>
                <a:latin typeface="Arial" charset="0"/>
                <a:sym typeface="Wingdings 3" pitchFamily="18" charset="2"/>
              </a:rPr>
              <a:t></a:t>
            </a:r>
            <a:r>
              <a:rPr lang="es-ES_tradnl" sz="2200" b="1" i="1" dirty="0">
                <a:solidFill>
                  <a:schemeClr val="accent2">
                    <a:lumMod val="50000"/>
                  </a:schemeClr>
                </a:solidFill>
                <a:latin typeface="Arial" charset="0"/>
              </a:rPr>
              <a:t> Servidor de Documentos</a:t>
            </a:r>
            <a:r>
              <a:rPr lang="es-ES_tradnl" sz="2200" i="1" dirty="0">
                <a:solidFill>
                  <a:schemeClr val="accent2">
                    <a:lumMod val="50000"/>
                  </a:schemeClr>
                </a:solidFill>
                <a:latin typeface="Arial" charset="0"/>
              </a:rPr>
              <a:t>.</a:t>
            </a:r>
            <a:r>
              <a:rPr lang="es-ES_tradnl" sz="2400" i="1" dirty="0">
                <a:solidFill>
                  <a:schemeClr val="accent2">
                    <a:lumMod val="50000"/>
                  </a:schemeClr>
                </a:solidFill>
                <a:latin typeface="Arial" charset="0"/>
              </a:rPr>
              <a:t>      </a:t>
            </a:r>
          </a:p>
        </p:txBody>
      </p:sp>
    </p:spTree>
    <p:extLst>
      <p:ext uri="{BB962C8B-B14F-4D97-AF65-F5344CB8AC3E}">
        <p14:creationId xmlns:p14="http://schemas.microsoft.com/office/powerpoint/2010/main" val="233723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74786"/>
                                        </p:tgtEl>
                                        <p:attrNameLst>
                                          <p:attrName>style.visibility</p:attrName>
                                        </p:attrNameLst>
                                      </p:cBhvr>
                                      <p:to>
                                        <p:strVal val="visible"/>
                                      </p:to>
                                    </p:set>
                                    <p:anim calcmode="lin" valueType="num">
                                      <p:cBhvr>
                                        <p:cTn id="7" dur="1000" fill="hold"/>
                                        <p:tgtEl>
                                          <p:spTgt spid="374786"/>
                                        </p:tgtEl>
                                        <p:attrNameLst>
                                          <p:attrName>ppt_w</p:attrName>
                                        </p:attrNameLst>
                                      </p:cBhvr>
                                      <p:tavLst>
                                        <p:tav tm="0">
                                          <p:val>
                                            <p:fltVal val="0"/>
                                          </p:val>
                                        </p:tav>
                                        <p:tav tm="100000">
                                          <p:val>
                                            <p:strVal val="#ppt_w"/>
                                          </p:val>
                                        </p:tav>
                                      </p:tavLst>
                                    </p:anim>
                                    <p:anim calcmode="lin" valueType="num">
                                      <p:cBhvr>
                                        <p:cTn id="8" dur="1000" fill="hold"/>
                                        <p:tgtEl>
                                          <p:spTgt spid="374786"/>
                                        </p:tgtEl>
                                        <p:attrNameLst>
                                          <p:attrName>ppt_h</p:attrName>
                                        </p:attrNameLst>
                                      </p:cBhvr>
                                      <p:tavLst>
                                        <p:tav tm="0">
                                          <p:val>
                                            <p:fltVal val="0"/>
                                          </p:val>
                                        </p:tav>
                                        <p:tav tm="100000">
                                          <p:val>
                                            <p:strVal val="#ppt_h"/>
                                          </p:val>
                                        </p:tav>
                                      </p:tavLst>
                                    </p:anim>
                                    <p:anim calcmode="lin" valueType="num">
                                      <p:cBhvr>
                                        <p:cTn id="9" dur="1000" fill="hold"/>
                                        <p:tgtEl>
                                          <p:spTgt spid="374786"/>
                                        </p:tgtEl>
                                        <p:attrNameLst>
                                          <p:attrName>style.rotation</p:attrName>
                                        </p:attrNameLst>
                                      </p:cBhvr>
                                      <p:tavLst>
                                        <p:tav tm="0">
                                          <p:val>
                                            <p:fltVal val="90"/>
                                          </p:val>
                                        </p:tav>
                                        <p:tav tm="100000">
                                          <p:val>
                                            <p:fltVal val="0"/>
                                          </p:val>
                                        </p:tav>
                                      </p:tavLst>
                                    </p:anim>
                                    <p:animEffect transition="in" filter="fade">
                                      <p:cBhvr>
                                        <p:cTn id="10" dur="1000"/>
                                        <p:tgtEl>
                                          <p:spTgt spid="37478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74787">
                                            <p:bg/>
                                          </p:spTgt>
                                        </p:tgtEl>
                                        <p:attrNameLst>
                                          <p:attrName>style.visibility</p:attrName>
                                        </p:attrNameLst>
                                      </p:cBhvr>
                                      <p:to>
                                        <p:strVal val="visible"/>
                                      </p:to>
                                    </p:set>
                                    <p:anim calcmode="lin" valueType="num">
                                      <p:cBhvr>
                                        <p:cTn id="15" dur="1000" fill="hold"/>
                                        <p:tgtEl>
                                          <p:spTgt spid="374787">
                                            <p:bg/>
                                          </p:spTgt>
                                        </p:tgtEl>
                                        <p:attrNameLst>
                                          <p:attrName>ppt_w</p:attrName>
                                        </p:attrNameLst>
                                      </p:cBhvr>
                                      <p:tavLst>
                                        <p:tav tm="0">
                                          <p:val>
                                            <p:fltVal val="0"/>
                                          </p:val>
                                        </p:tav>
                                        <p:tav tm="100000">
                                          <p:val>
                                            <p:strVal val="#ppt_w"/>
                                          </p:val>
                                        </p:tav>
                                      </p:tavLst>
                                    </p:anim>
                                    <p:anim calcmode="lin" valueType="num">
                                      <p:cBhvr>
                                        <p:cTn id="16" dur="1000" fill="hold"/>
                                        <p:tgtEl>
                                          <p:spTgt spid="374787">
                                            <p:bg/>
                                          </p:spTgt>
                                        </p:tgtEl>
                                        <p:attrNameLst>
                                          <p:attrName>ppt_h</p:attrName>
                                        </p:attrNameLst>
                                      </p:cBhvr>
                                      <p:tavLst>
                                        <p:tav tm="0">
                                          <p:val>
                                            <p:fltVal val="0"/>
                                          </p:val>
                                        </p:tav>
                                        <p:tav tm="100000">
                                          <p:val>
                                            <p:strVal val="#ppt_h"/>
                                          </p:val>
                                        </p:tav>
                                      </p:tavLst>
                                    </p:anim>
                                    <p:anim calcmode="lin" valueType="num">
                                      <p:cBhvr>
                                        <p:cTn id="17" dur="1000" fill="hold"/>
                                        <p:tgtEl>
                                          <p:spTgt spid="374787">
                                            <p:bg/>
                                          </p:spTgt>
                                        </p:tgtEl>
                                        <p:attrNameLst>
                                          <p:attrName>style.rotation</p:attrName>
                                        </p:attrNameLst>
                                      </p:cBhvr>
                                      <p:tavLst>
                                        <p:tav tm="0">
                                          <p:val>
                                            <p:fltVal val="90"/>
                                          </p:val>
                                        </p:tav>
                                        <p:tav tm="100000">
                                          <p:val>
                                            <p:fltVal val="0"/>
                                          </p:val>
                                        </p:tav>
                                      </p:tavLst>
                                    </p:anim>
                                    <p:animEffect transition="in" filter="fade">
                                      <p:cBhvr>
                                        <p:cTn id="18" dur="1000"/>
                                        <p:tgtEl>
                                          <p:spTgt spid="374787">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74787">
                                            <p:txEl>
                                              <p:pRg st="0" end="0"/>
                                            </p:txEl>
                                          </p:spTgt>
                                        </p:tgtEl>
                                        <p:attrNameLst>
                                          <p:attrName>style.visibility</p:attrName>
                                        </p:attrNameLst>
                                      </p:cBhvr>
                                      <p:to>
                                        <p:strVal val="visible"/>
                                      </p:to>
                                    </p:set>
                                    <p:anim calcmode="lin" valueType="num">
                                      <p:cBhvr>
                                        <p:cTn id="23" dur="1000" fill="hold"/>
                                        <p:tgtEl>
                                          <p:spTgt spid="374787">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374787">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374787">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37478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74787">
                                            <p:txEl>
                                              <p:pRg st="1" end="1"/>
                                            </p:txEl>
                                          </p:spTgt>
                                        </p:tgtEl>
                                        <p:attrNameLst>
                                          <p:attrName>style.visibility</p:attrName>
                                        </p:attrNameLst>
                                      </p:cBhvr>
                                      <p:to>
                                        <p:strVal val="visible"/>
                                      </p:to>
                                    </p:set>
                                    <p:anim calcmode="lin" valueType="num">
                                      <p:cBhvr>
                                        <p:cTn id="31" dur="1000" fill="hold"/>
                                        <p:tgtEl>
                                          <p:spTgt spid="374787">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374787">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374787">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374787">
                                            <p:txEl>
                                              <p:pRg st="1" end="1"/>
                                            </p:txEl>
                                          </p:spTgt>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374787">
                                            <p:txEl>
                                              <p:pRg st="2" end="2"/>
                                            </p:txEl>
                                          </p:spTgt>
                                        </p:tgtEl>
                                        <p:attrNameLst>
                                          <p:attrName>style.visibility</p:attrName>
                                        </p:attrNameLst>
                                      </p:cBhvr>
                                      <p:to>
                                        <p:strVal val="visible"/>
                                      </p:to>
                                    </p:set>
                                    <p:anim calcmode="lin" valueType="num">
                                      <p:cBhvr>
                                        <p:cTn id="37" dur="1000" fill="hold"/>
                                        <p:tgtEl>
                                          <p:spTgt spid="374787">
                                            <p:txEl>
                                              <p:pRg st="2" end="2"/>
                                            </p:txEl>
                                          </p:spTgt>
                                        </p:tgtEl>
                                        <p:attrNameLst>
                                          <p:attrName>ppt_w</p:attrName>
                                        </p:attrNameLst>
                                      </p:cBhvr>
                                      <p:tavLst>
                                        <p:tav tm="0">
                                          <p:val>
                                            <p:fltVal val="0"/>
                                          </p:val>
                                        </p:tav>
                                        <p:tav tm="100000">
                                          <p:val>
                                            <p:strVal val="#ppt_w"/>
                                          </p:val>
                                        </p:tav>
                                      </p:tavLst>
                                    </p:anim>
                                    <p:anim calcmode="lin" valueType="num">
                                      <p:cBhvr>
                                        <p:cTn id="38" dur="1000" fill="hold"/>
                                        <p:tgtEl>
                                          <p:spTgt spid="374787">
                                            <p:txEl>
                                              <p:pRg st="2" end="2"/>
                                            </p:txEl>
                                          </p:spTgt>
                                        </p:tgtEl>
                                        <p:attrNameLst>
                                          <p:attrName>ppt_h</p:attrName>
                                        </p:attrNameLst>
                                      </p:cBhvr>
                                      <p:tavLst>
                                        <p:tav tm="0">
                                          <p:val>
                                            <p:fltVal val="0"/>
                                          </p:val>
                                        </p:tav>
                                        <p:tav tm="100000">
                                          <p:val>
                                            <p:strVal val="#ppt_h"/>
                                          </p:val>
                                        </p:tav>
                                      </p:tavLst>
                                    </p:anim>
                                    <p:anim calcmode="lin" valueType="num">
                                      <p:cBhvr>
                                        <p:cTn id="39" dur="1000" fill="hold"/>
                                        <p:tgtEl>
                                          <p:spTgt spid="374787">
                                            <p:txEl>
                                              <p:pRg st="2" end="2"/>
                                            </p:txEl>
                                          </p:spTgt>
                                        </p:tgtEl>
                                        <p:attrNameLst>
                                          <p:attrName>style.rotation</p:attrName>
                                        </p:attrNameLst>
                                      </p:cBhvr>
                                      <p:tavLst>
                                        <p:tav tm="0">
                                          <p:val>
                                            <p:fltVal val="90"/>
                                          </p:val>
                                        </p:tav>
                                        <p:tav tm="100000">
                                          <p:val>
                                            <p:fltVal val="0"/>
                                          </p:val>
                                        </p:tav>
                                      </p:tavLst>
                                    </p:anim>
                                    <p:animEffect transition="in" filter="fade">
                                      <p:cBhvr>
                                        <p:cTn id="40" dur="1000"/>
                                        <p:tgtEl>
                                          <p:spTgt spid="374787">
                                            <p:txEl>
                                              <p:pRg st="2" end="2"/>
                                            </p:txEl>
                                          </p:spTgt>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374787">
                                            <p:txEl>
                                              <p:pRg st="3" end="3"/>
                                            </p:txEl>
                                          </p:spTgt>
                                        </p:tgtEl>
                                        <p:attrNameLst>
                                          <p:attrName>style.visibility</p:attrName>
                                        </p:attrNameLst>
                                      </p:cBhvr>
                                      <p:to>
                                        <p:strVal val="visible"/>
                                      </p:to>
                                    </p:set>
                                    <p:anim calcmode="lin" valueType="num">
                                      <p:cBhvr>
                                        <p:cTn id="43" dur="1000" fill="hold"/>
                                        <p:tgtEl>
                                          <p:spTgt spid="374787">
                                            <p:txEl>
                                              <p:pRg st="3" end="3"/>
                                            </p:txEl>
                                          </p:spTgt>
                                        </p:tgtEl>
                                        <p:attrNameLst>
                                          <p:attrName>ppt_w</p:attrName>
                                        </p:attrNameLst>
                                      </p:cBhvr>
                                      <p:tavLst>
                                        <p:tav tm="0">
                                          <p:val>
                                            <p:fltVal val="0"/>
                                          </p:val>
                                        </p:tav>
                                        <p:tav tm="100000">
                                          <p:val>
                                            <p:strVal val="#ppt_w"/>
                                          </p:val>
                                        </p:tav>
                                      </p:tavLst>
                                    </p:anim>
                                    <p:anim calcmode="lin" valueType="num">
                                      <p:cBhvr>
                                        <p:cTn id="44" dur="1000" fill="hold"/>
                                        <p:tgtEl>
                                          <p:spTgt spid="374787">
                                            <p:txEl>
                                              <p:pRg st="3" end="3"/>
                                            </p:txEl>
                                          </p:spTgt>
                                        </p:tgtEl>
                                        <p:attrNameLst>
                                          <p:attrName>ppt_h</p:attrName>
                                        </p:attrNameLst>
                                      </p:cBhvr>
                                      <p:tavLst>
                                        <p:tav tm="0">
                                          <p:val>
                                            <p:fltVal val="0"/>
                                          </p:val>
                                        </p:tav>
                                        <p:tav tm="100000">
                                          <p:val>
                                            <p:strVal val="#ppt_h"/>
                                          </p:val>
                                        </p:tav>
                                      </p:tavLst>
                                    </p:anim>
                                    <p:anim calcmode="lin" valueType="num">
                                      <p:cBhvr>
                                        <p:cTn id="45" dur="1000" fill="hold"/>
                                        <p:tgtEl>
                                          <p:spTgt spid="374787">
                                            <p:txEl>
                                              <p:pRg st="3" end="3"/>
                                            </p:txEl>
                                          </p:spTgt>
                                        </p:tgtEl>
                                        <p:attrNameLst>
                                          <p:attrName>style.rotation</p:attrName>
                                        </p:attrNameLst>
                                      </p:cBhvr>
                                      <p:tavLst>
                                        <p:tav tm="0">
                                          <p:val>
                                            <p:fltVal val="90"/>
                                          </p:val>
                                        </p:tav>
                                        <p:tav tm="100000">
                                          <p:val>
                                            <p:fltVal val="0"/>
                                          </p:val>
                                        </p:tav>
                                      </p:tavLst>
                                    </p:anim>
                                    <p:animEffect transition="in" filter="fade">
                                      <p:cBhvr>
                                        <p:cTn id="46" dur="1000"/>
                                        <p:tgtEl>
                                          <p:spTgt spid="374787">
                                            <p:txEl>
                                              <p:pRg st="3" end="3"/>
                                            </p:txEl>
                                          </p:spTgt>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374787">
                                            <p:txEl>
                                              <p:pRg st="4" end="4"/>
                                            </p:txEl>
                                          </p:spTgt>
                                        </p:tgtEl>
                                        <p:attrNameLst>
                                          <p:attrName>style.visibility</p:attrName>
                                        </p:attrNameLst>
                                      </p:cBhvr>
                                      <p:to>
                                        <p:strVal val="visible"/>
                                      </p:to>
                                    </p:set>
                                    <p:anim calcmode="lin" valueType="num">
                                      <p:cBhvr>
                                        <p:cTn id="49" dur="1000" fill="hold"/>
                                        <p:tgtEl>
                                          <p:spTgt spid="374787">
                                            <p:txEl>
                                              <p:pRg st="4" end="4"/>
                                            </p:txEl>
                                          </p:spTgt>
                                        </p:tgtEl>
                                        <p:attrNameLst>
                                          <p:attrName>ppt_w</p:attrName>
                                        </p:attrNameLst>
                                      </p:cBhvr>
                                      <p:tavLst>
                                        <p:tav tm="0">
                                          <p:val>
                                            <p:fltVal val="0"/>
                                          </p:val>
                                        </p:tav>
                                        <p:tav tm="100000">
                                          <p:val>
                                            <p:strVal val="#ppt_w"/>
                                          </p:val>
                                        </p:tav>
                                      </p:tavLst>
                                    </p:anim>
                                    <p:anim calcmode="lin" valueType="num">
                                      <p:cBhvr>
                                        <p:cTn id="50" dur="1000" fill="hold"/>
                                        <p:tgtEl>
                                          <p:spTgt spid="374787">
                                            <p:txEl>
                                              <p:pRg st="4" end="4"/>
                                            </p:txEl>
                                          </p:spTgt>
                                        </p:tgtEl>
                                        <p:attrNameLst>
                                          <p:attrName>ppt_h</p:attrName>
                                        </p:attrNameLst>
                                      </p:cBhvr>
                                      <p:tavLst>
                                        <p:tav tm="0">
                                          <p:val>
                                            <p:fltVal val="0"/>
                                          </p:val>
                                        </p:tav>
                                        <p:tav tm="100000">
                                          <p:val>
                                            <p:strVal val="#ppt_h"/>
                                          </p:val>
                                        </p:tav>
                                      </p:tavLst>
                                    </p:anim>
                                    <p:anim calcmode="lin" valueType="num">
                                      <p:cBhvr>
                                        <p:cTn id="51" dur="1000" fill="hold"/>
                                        <p:tgtEl>
                                          <p:spTgt spid="374787">
                                            <p:txEl>
                                              <p:pRg st="4" end="4"/>
                                            </p:txEl>
                                          </p:spTgt>
                                        </p:tgtEl>
                                        <p:attrNameLst>
                                          <p:attrName>style.rotation</p:attrName>
                                        </p:attrNameLst>
                                      </p:cBhvr>
                                      <p:tavLst>
                                        <p:tav tm="0">
                                          <p:val>
                                            <p:fltVal val="90"/>
                                          </p:val>
                                        </p:tav>
                                        <p:tav tm="100000">
                                          <p:val>
                                            <p:fltVal val="0"/>
                                          </p:val>
                                        </p:tav>
                                      </p:tavLst>
                                    </p:anim>
                                    <p:animEffect transition="in" filter="fade">
                                      <p:cBhvr>
                                        <p:cTn id="52" dur="1000"/>
                                        <p:tgtEl>
                                          <p:spTgt spid="374787">
                                            <p:txEl>
                                              <p:pRg st="4" end="4"/>
                                            </p:txEl>
                                          </p:spTgt>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374787">
                                            <p:txEl>
                                              <p:pRg st="5" end="5"/>
                                            </p:txEl>
                                          </p:spTgt>
                                        </p:tgtEl>
                                        <p:attrNameLst>
                                          <p:attrName>style.visibility</p:attrName>
                                        </p:attrNameLst>
                                      </p:cBhvr>
                                      <p:to>
                                        <p:strVal val="visible"/>
                                      </p:to>
                                    </p:set>
                                    <p:anim calcmode="lin" valueType="num">
                                      <p:cBhvr>
                                        <p:cTn id="55" dur="1000" fill="hold"/>
                                        <p:tgtEl>
                                          <p:spTgt spid="374787">
                                            <p:txEl>
                                              <p:pRg st="5" end="5"/>
                                            </p:txEl>
                                          </p:spTgt>
                                        </p:tgtEl>
                                        <p:attrNameLst>
                                          <p:attrName>ppt_w</p:attrName>
                                        </p:attrNameLst>
                                      </p:cBhvr>
                                      <p:tavLst>
                                        <p:tav tm="0">
                                          <p:val>
                                            <p:fltVal val="0"/>
                                          </p:val>
                                        </p:tav>
                                        <p:tav tm="100000">
                                          <p:val>
                                            <p:strVal val="#ppt_w"/>
                                          </p:val>
                                        </p:tav>
                                      </p:tavLst>
                                    </p:anim>
                                    <p:anim calcmode="lin" valueType="num">
                                      <p:cBhvr>
                                        <p:cTn id="56" dur="1000" fill="hold"/>
                                        <p:tgtEl>
                                          <p:spTgt spid="374787">
                                            <p:txEl>
                                              <p:pRg st="5" end="5"/>
                                            </p:txEl>
                                          </p:spTgt>
                                        </p:tgtEl>
                                        <p:attrNameLst>
                                          <p:attrName>ppt_h</p:attrName>
                                        </p:attrNameLst>
                                      </p:cBhvr>
                                      <p:tavLst>
                                        <p:tav tm="0">
                                          <p:val>
                                            <p:fltVal val="0"/>
                                          </p:val>
                                        </p:tav>
                                        <p:tav tm="100000">
                                          <p:val>
                                            <p:strVal val="#ppt_h"/>
                                          </p:val>
                                        </p:tav>
                                      </p:tavLst>
                                    </p:anim>
                                    <p:anim calcmode="lin" valueType="num">
                                      <p:cBhvr>
                                        <p:cTn id="57" dur="1000" fill="hold"/>
                                        <p:tgtEl>
                                          <p:spTgt spid="374787">
                                            <p:txEl>
                                              <p:pRg st="5" end="5"/>
                                            </p:txEl>
                                          </p:spTgt>
                                        </p:tgtEl>
                                        <p:attrNameLst>
                                          <p:attrName>style.rotation</p:attrName>
                                        </p:attrNameLst>
                                      </p:cBhvr>
                                      <p:tavLst>
                                        <p:tav tm="0">
                                          <p:val>
                                            <p:fltVal val="90"/>
                                          </p:val>
                                        </p:tav>
                                        <p:tav tm="100000">
                                          <p:val>
                                            <p:fltVal val="0"/>
                                          </p:val>
                                        </p:tav>
                                      </p:tavLst>
                                    </p:anim>
                                    <p:animEffect transition="in" filter="fade">
                                      <p:cBhvr>
                                        <p:cTn id="58" dur="1000"/>
                                        <p:tgtEl>
                                          <p:spTgt spid="3747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6" grpId="0" animBg="1"/>
      <p:bldP spid="374787"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1E5369E5-9425-4811-9D6F-F99D95D9783B}"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32695F35-B351-45D2-AC22-C9231BB9A600}" type="slidenum">
              <a:rPr lang="en-US"/>
              <a:pPr>
                <a:defRPr/>
              </a:pPr>
              <a:t>32</a:t>
            </a:fld>
            <a:endParaRPr lang="en-US"/>
          </a:p>
        </p:txBody>
      </p:sp>
      <p:sp>
        <p:nvSpPr>
          <p:cNvPr id="374786" name="Rectangle 2" descr="Papel seda azul"/>
          <p:cNvSpPr>
            <a:spLocks noGrp="1" noChangeArrowheads="1"/>
          </p:cNvSpPr>
          <p:nvPr>
            <p:ph type="title"/>
          </p:nvPr>
        </p:nvSpPr>
        <p:spPr>
          <a:xfrm>
            <a:off x="609600" y="381000"/>
            <a:ext cx="8153400" cy="11430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3200" b="1" i="1" dirty="0">
                <a:solidFill>
                  <a:schemeClr val="accent2">
                    <a:lumMod val="50000"/>
                  </a:schemeClr>
                </a:solidFill>
                <a:effectLst>
                  <a:outerShdw blurRad="38100" dist="38100" dir="2700000" algn="tl">
                    <a:srgbClr val="000000"/>
                  </a:outerShdw>
                </a:effectLst>
                <a:latin typeface="Arial" charset="0"/>
              </a:rPr>
              <a:t>Servicios de Internet - Gopher</a:t>
            </a:r>
            <a:br>
              <a:rPr lang="es-ES_tradnl" sz="3200" b="1" i="1" dirty="0">
                <a:solidFill>
                  <a:schemeClr val="accent2">
                    <a:lumMod val="50000"/>
                  </a:schemeClr>
                </a:solidFill>
                <a:effectLst>
                  <a:outerShdw blurRad="38100" dist="38100" dir="2700000" algn="tl">
                    <a:srgbClr val="000000"/>
                  </a:outerShdw>
                </a:effectLst>
                <a:latin typeface="Arial" charset="0"/>
              </a:rPr>
            </a:br>
            <a:r>
              <a:rPr lang="es-ES_tradnl" sz="3200" b="1" i="1" dirty="0">
                <a:solidFill>
                  <a:schemeClr val="accent2">
                    <a:lumMod val="50000"/>
                  </a:schemeClr>
                </a:solidFill>
                <a:effectLst>
                  <a:outerShdw blurRad="38100" dist="38100" dir="2700000" algn="tl">
                    <a:srgbClr val="000000"/>
                  </a:outerShdw>
                </a:effectLst>
                <a:latin typeface="Arial" charset="0"/>
              </a:rPr>
              <a:t>Servicio de Distribución de Información </a:t>
            </a:r>
          </a:p>
        </p:txBody>
      </p:sp>
      <p:pic>
        <p:nvPicPr>
          <p:cNvPr id="3" name="Imagen 2"/>
          <p:cNvPicPr>
            <a:picLocks noChangeAspect="1"/>
          </p:cNvPicPr>
          <p:nvPr/>
        </p:nvPicPr>
        <p:blipFill>
          <a:blip r:embed="rId2"/>
          <a:stretch>
            <a:fillRect/>
          </a:stretch>
        </p:blipFill>
        <p:spPr>
          <a:xfrm>
            <a:off x="685800" y="1708403"/>
            <a:ext cx="8077199" cy="4962525"/>
          </a:xfrm>
          <a:prstGeom prst="rect">
            <a:avLst/>
          </a:prstGeom>
          <a:blipFill dpi="0" rotWithShape="0">
            <a:blip r:embed="rId3" cstate="print"/>
            <a:srcRect/>
            <a:tile tx="0" ty="0" sx="100000" sy="100000" flip="none" algn="tl"/>
          </a:blipFill>
          <a:ln w="76200" cap="flat">
            <a:solidFill>
              <a:srgbClr val="0000FF"/>
            </a:solidFill>
            <a:miter lim="800000"/>
            <a:headEnd/>
            <a:tailEnd/>
          </a:ln>
        </p:spPr>
      </p:pic>
    </p:spTree>
    <p:extLst>
      <p:ext uri="{BB962C8B-B14F-4D97-AF65-F5344CB8AC3E}">
        <p14:creationId xmlns:p14="http://schemas.microsoft.com/office/powerpoint/2010/main" val="174181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74786"/>
                                        </p:tgtEl>
                                        <p:attrNameLst>
                                          <p:attrName>style.visibility</p:attrName>
                                        </p:attrNameLst>
                                      </p:cBhvr>
                                      <p:to>
                                        <p:strVal val="visible"/>
                                      </p:to>
                                    </p:set>
                                    <p:anim calcmode="lin" valueType="num">
                                      <p:cBhvr>
                                        <p:cTn id="7" dur="1000" fill="hold"/>
                                        <p:tgtEl>
                                          <p:spTgt spid="374786"/>
                                        </p:tgtEl>
                                        <p:attrNameLst>
                                          <p:attrName>ppt_w</p:attrName>
                                        </p:attrNameLst>
                                      </p:cBhvr>
                                      <p:tavLst>
                                        <p:tav tm="0">
                                          <p:val>
                                            <p:fltVal val="0"/>
                                          </p:val>
                                        </p:tav>
                                        <p:tav tm="100000">
                                          <p:val>
                                            <p:strVal val="#ppt_w"/>
                                          </p:val>
                                        </p:tav>
                                      </p:tavLst>
                                    </p:anim>
                                    <p:anim calcmode="lin" valueType="num">
                                      <p:cBhvr>
                                        <p:cTn id="8" dur="1000" fill="hold"/>
                                        <p:tgtEl>
                                          <p:spTgt spid="374786"/>
                                        </p:tgtEl>
                                        <p:attrNameLst>
                                          <p:attrName>ppt_h</p:attrName>
                                        </p:attrNameLst>
                                      </p:cBhvr>
                                      <p:tavLst>
                                        <p:tav tm="0">
                                          <p:val>
                                            <p:fltVal val="0"/>
                                          </p:val>
                                        </p:tav>
                                        <p:tav tm="100000">
                                          <p:val>
                                            <p:strVal val="#ppt_h"/>
                                          </p:val>
                                        </p:tav>
                                      </p:tavLst>
                                    </p:anim>
                                    <p:anim calcmode="lin" valueType="num">
                                      <p:cBhvr>
                                        <p:cTn id="9" dur="1000" fill="hold"/>
                                        <p:tgtEl>
                                          <p:spTgt spid="374786"/>
                                        </p:tgtEl>
                                        <p:attrNameLst>
                                          <p:attrName>style.rotation</p:attrName>
                                        </p:attrNameLst>
                                      </p:cBhvr>
                                      <p:tavLst>
                                        <p:tav tm="0">
                                          <p:val>
                                            <p:fltVal val="90"/>
                                          </p:val>
                                        </p:tav>
                                        <p:tav tm="100000">
                                          <p:val>
                                            <p:fltVal val="0"/>
                                          </p:val>
                                        </p:tav>
                                      </p:tavLst>
                                    </p:anim>
                                    <p:animEffect transition="in" filter="fade">
                                      <p:cBhvr>
                                        <p:cTn id="10" dur="1000"/>
                                        <p:tgtEl>
                                          <p:spTgt spid="37478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D54D3D1A-473F-4430-A94E-08C769BDDCD0}"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B4D1DCE9-89A3-4F86-8366-3255C647C2D6}" type="slidenum">
              <a:rPr lang="en-US"/>
              <a:pPr>
                <a:defRPr/>
              </a:pPr>
              <a:t>33</a:t>
            </a:fld>
            <a:endParaRPr lang="en-US"/>
          </a:p>
        </p:txBody>
      </p:sp>
      <p:sp>
        <p:nvSpPr>
          <p:cNvPr id="375810" name="Rectangle 2" descr="Papel seda azul"/>
          <p:cNvSpPr>
            <a:spLocks noGrp="1" noChangeArrowheads="1"/>
          </p:cNvSpPr>
          <p:nvPr>
            <p:ph type="title"/>
          </p:nvPr>
        </p:nvSpPr>
        <p:spPr>
          <a:xfrm>
            <a:off x="762000" y="457200"/>
            <a:ext cx="8001000" cy="11430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3200" b="1" i="1" dirty="0">
                <a:solidFill>
                  <a:schemeClr val="accent2">
                    <a:lumMod val="50000"/>
                  </a:schemeClr>
                </a:solidFill>
                <a:effectLst>
                  <a:outerShdw blurRad="38100" dist="38100" dir="2700000" algn="tl">
                    <a:srgbClr val="000000"/>
                  </a:outerShdw>
                </a:effectLst>
                <a:latin typeface="Arial" charset="0"/>
              </a:rPr>
              <a:t>Servicios de Internet - Archie</a:t>
            </a:r>
            <a:br>
              <a:rPr lang="es-ES_tradnl" sz="3200" b="1" i="1" dirty="0">
                <a:solidFill>
                  <a:schemeClr val="accent2">
                    <a:lumMod val="50000"/>
                  </a:schemeClr>
                </a:solidFill>
                <a:effectLst>
                  <a:outerShdw blurRad="38100" dist="38100" dir="2700000" algn="tl">
                    <a:srgbClr val="000000"/>
                  </a:outerShdw>
                </a:effectLst>
                <a:latin typeface="Arial" charset="0"/>
              </a:rPr>
            </a:br>
            <a:r>
              <a:rPr lang="es-ES_tradnl" sz="3200" b="1" i="1" dirty="0">
                <a:solidFill>
                  <a:schemeClr val="accent2">
                    <a:lumMod val="50000"/>
                  </a:schemeClr>
                </a:solidFill>
                <a:effectLst>
                  <a:outerShdw blurRad="38100" dist="38100" dir="2700000" algn="tl">
                    <a:srgbClr val="000000"/>
                  </a:outerShdw>
                </a:effectLst>
                <a:latin typeface="Arial" charset="0"/>
              </a:rPr>
              <a:t> Servicio de Distribución de Información </a:t>
            </a:r>
          </a:p>
        </p:txBody>
      </p:sp>
      <p:sp>
        <p:nvSpPr>
          <p:cNvPr id="375811" name="Rectangle 3"/>
          <p:cNvSpPr>
            <a:spLocks noGrp="1" noChangeArrowheads="1"/>
          </p:cNvSpPr>
          <p:nvPr>
            <p:ph type="body" idx="1"/>
          </p:nvPr>
        </p:nvSpPr>
        <p:spPr>
          <a:xfrm>
            <a:off x="251520" y="1828800"/>
            <a:ext cx="8712967" cy="4876800"/>
          </a:xfrm>
          <a:solidFill>
            <a:schemeClr val="accent2">
              <a:lumMod val="20000"/>
              <a:lumOff val="80000"/>
            </a:schemeClr>
          </a:solidFill>
          <a:ln w="76200">
            <a:solidFill>
              <a:schemeClr val="accent2"/>
            </a:solidFill>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s-ES_tradnl" sz="3600" i="1" dirty="0">
                <a:solidFill>
                  <a:schemeClr val="accent2">
                    <a:lumMod val="50000"/>
                  </a:schemeClr>
                </a:solidFill>
                <a:latin typeface="Arial" charset="0"/>
              </a:rPr>
              <a:t>Permite la localización de información y transferirlos utilizando FTP.</a:t>
            </a:r>
          </a:p>
          <a:p>
            <a:pPr>
              <a:lnSpc>
                <a:spcPct val="90000"/>
              </a:lnSpc>
            </a:pPr>
            <a:r>
              <a:rPr lang="es-ES_tradnl" sz="3600" i="1" dirty="0">
                <a:solidFill>
                  <a:schemeClr val="accent2">
                    <a:lumMod val="50000"/>
                  </a:schemeClr>
                </a:solidFill>
                <a:latin typeface="Arial" charset="0"/>
              </a:rPr>
              <a:t>También las búsquedas pueden encararse a través de Telnet o Correo Electrónico.</a:t>
            </a:r>
          </a:p>
          <a:p>
            <a:pPr>
              <a:lnSpc>
                <a:spcPct val="90000"/>
              </a:lnSpc>
            </a:pPr>
            <a:r>
              <a:rPr lang="es-ES_tradnl" sz="3600" i="1" dirty="0">
                <a:solidFill>
                  <a:schemeClr val="accent2">
                    <a:lumMod val="50000"/>
                  </a:schemeClr>
                </a:solidFill>
                <a:latin typeface="Arial" charset="0"/>
              </a:rPr>
              <a:t>Trabaja con Arquitectura Cliente-Servidor, necesita de la interfaz de cliente para el usuario.-    </a:t>
            </a:r>
          </a:p>
          <a:p>
            <a:pPr>
              <a:lnSpc>
                <a:spcPct val="90000"/>
              </a:lnSpc>
            </a:pPr>
            <a:endParaRPr lang="es-ES_tradnl" sz="3600" i="1" dirty="0">
              <a:solidFill>
                <a:schemeClr val="accent2">
                  <a:lumMod val="50000"/>
                </a:schemeClr>
              </a:solidFill>
              <a:latin typeface="Arial" charset="0"/>
            </a:endParaRPr>
          </a:p>
        </p:txBody>
      </p:sp>
    </p:spTree>
    <p:extLst>
      <p:ext uri="{BB962C8B-B14F-4D97-AF65-F5344CB8AC3E}">
        <p14:creationId xmlns:p14="http://schemas.microsoft.com/office/powerpoint/2010/main" val="77731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75810"/>
                                        </p:tgtEl>
                                        <p:attrNameLst>
                                          <p:attrName>style.visibility</p:attrName>
                                        </p:attrNameLst>
                                      </p:cBhvr>
                                      <p:to>
                                        <p:strVal val="visible"/>
                                      </p:to>
                                    </p:set>
                                    <p:anim calcmode="lin" valueType="num">
                                      <p:cBhvr>
                                        <p:cTn id="7" dur="1000" fill="hold"/>
                                        <p:tgtEl>
                                          <p:spTgt spid="375810"/>
                                        </p:tgtEl>
                                        <p:attrNameLst>
                                          <p:attrName>ppt_w</p:attrName>
                                        </p:attrNameLst>
                                      </p:cBhvr>
                                      <p:tavLst>
                                        <p:tav tm="0">
                                          <p:val>
                                            <p:fltVal val="0"/>
                                          </p:val>
                                        </p:tav>
                                        <p:tav tm="100000">
                                          <p:val>
                                            <p:strVal val="#ppt_w"/>
                                          </p:val>
                                        </p:tav>
                                      </p:tavLst>
                                    </p:anim>
                                    <p:anim calcmode="lin" valueType="num">
                                      <p:cBhvr>
                                        <p:cTn id="8" dur="1000" fill="hold"/>
                                        <p:tgtEl>
                                          <p:spTgt spid="375810"/>
                                        </p:tgtEl>
                                        <p:attrNameLst>
                                          <p:attrName>ppt_h</p:attrName>
                                        </p:attrNameLst>
                                      </p:cBhvr>
                                      <p:tavLst>
                                        <p:tav tm="0">
                                          <p:val>
                                            <p:fltVal val="0"/>
                                          </p:val>
                                        </p:tav>
                                        <p:tav tm="100000">
                                          <p:val>
                                            <p:strVal val="#ppt_h"/>
                                          </p:val>
                                        </p:tav>
                                      </p:tavLst>
                                    </p:anim>
                                    <p:anim calcmode="lin" valueType="num">
                                      <p:cBhvr>
                                        <p:cTn id="9" dur="1000" fill="hold"/>
                                        <p:tgtEl>
                                          <p:spTgt spid="375810"/>
                                        </p:tgtEl>
                                        <p:attrNameLst>
                                          <p:attrName>style.rotation</p:attrName>
                                        </p:attrNameLst>
                                      </p:cBhvr>
                                      <p:tavLst>
                                        <p:tav tm="0">
                                          <p:val>
                                            <p:fltVal val="90"/>
                                          </p:val>
                                        </p:tav>
                                        <p:tav tm="100000">
                                          <p:val>
                                            <p:fltVal val="0"/>
                                          </p:val>
                                        </p:tav>
                                      </p:tavLst>
                                    </p:anim>
                                    <p:animEffect transition="in" filter="fade">
                                      <p:cBhvr>
                                        <p:cTn id="10" dur="1000"/>
                                        <p:tgtEl>
                                          <p:spTgt spid="375810"/>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375811">
                                            <p:bg/>
                                          </p:spTgt>
                                        </p:tgtEl>
                                        <p:attrNameLst>
                                          <p:attrName>style.visibility</p:attrName>
                                        </p:attrNameLst>
                                      </p:cBhvr>
                                      <p:to>
                                        <p:strVal val="visible"/>
                                      </p:to>
                                    </p:set>
                                    <p:anim calcmode="lin" valueType="num">
                                      <p:cBhvr additive="base">
                                        <p:cTn id="15" dur="500"/>
                                        <p:tgtEl>
                                          <p:spTgt spid="375811">
                                            <p:bg/>
                                          </p:spTgt>
                                        </p:tgtEl>
                                        <p:attrNameLst>
                                          <p:attrName>ppt_y</p:attrName>
                                        </p:attrNameLst>
                                      </p:cBhvr>
                                      <p:tavLst>
                                        <p:tav tm="0">
                                          <p:val>
                                            <p:strVal val="#ppt_y+#ppt_h*1.125000"/>
                                          </p:val>
                                        </p:tav>
                                        <p:tav tm="100000">
                                          <p:val>
                                            <p:strVal val="#ppt_y"/>
                                          </p:val>
                                        </p:tav>
                                      </p:tavLst>
                                    </p:anim>
                                    <p:animEffect transition="in" filter="wipe(up)">
                                      <p:cBhvr>
                                        <p:cTn id="16" dur="500"/>
                                        <p:tgtEl>
                                          <p:spTgt spid="375811">
                                            <p:bg/>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375811">
                                            <p:txEl>
                                              <p:pRg st="0" end="0"/>
                                            </p:txEl>
                                          </p:spTgt>
                                        </p:tgtEl>
                                        <p:attrNameLst>
                                          <p:attrName>style.visibility</p:attrName>
                                        </p:attrNameLst>
                                      </p:cBhvr>
                                      <p:to>
                                        <p:strVal val="visible"/>
                                      </p:to>
                                    </p:set>
                                    <p:anim calcmode="lin" valueType="num">
                                      <p:cBhvr additive="base">
                                        <p:cTn id="21" dur="500"/>
                                        <p:tgtEl>
                                          <p:spTgt spid="375811">
                                            <p:txEl>
                                              <p:pRg st="0" end="0"/>
                                            </p:txEl>
                                          </p:spTgt>
                                        </p:tgtEl>
                                        <p:attrNameLst>
                                          <p:attrName>ppt_y</p:attrName>
                                        </p:attrNameLst>
                                      </p:cBhvr>
                                      <p:tavLst>
                                        <p:tav tm="0">
                                          <p:val>
                                            <p:strVal val="#ppt_y+#ppt_h*1.125000"/>
                                          </p:val>
                                        </p:tav>
                                        <p:tav tm="100000">
                                          <p:val>
                                            <p:strVal val="#ppt_y"/>
                                          </p:val>
                                        </p:tav>
                                      </p:tavLst>
                                    </p:anim>
                                    <p:animEffect transition="in" filter="wipe(up)">
                                      <p:cBhvr>
                                        <p:cTn id="22" dur="500"/>
                                        <p:tgtEl>
                                          <p:spTgt spid="37581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75811">
                                            <p:txEl>
                                              <p:pRg st="1" end="1"/>
                                            </p:txEl>
                                          </p:spTgt>
                                        </p:tgtEl>
                                        <p:attrNameLst>
                                          <p:attrName>style.visibility</p:attrName>
                                        </p:attrNameLst>
                                      </p:cBhvr>
                                      <p:to>
                                        <p:strVal val="visible"/>
                                      </p:to>
                                    </p:set>
                                    <p:anim calcmode="lin" valueType="num">
                                      <p:cBhvr additive="base">
                                        <p:cTn id="27" dur="500"/>
                                        <p:tgtEl>
                                          <p:spTgt spid="375811">
                                            <p:txEl>
                                              <p:pRg st="1" end="1"/>
                                            </p:txEl>
                                          </p:spTgt>
                                        </p:tgtEl>
                                        <p:attrNameLst>
                                          <p:attrName>ppt_y</p:attrName>
                                        </p:attrNameLst>
                                      </p:cBhvr>
                                      <p:tavLst>
                                        <p:tav tm="0">
                                          <p:val>
                                            <p:strVal val="#ppt_y+#ppt_h*1.125000"/>
                                          </p:val>
                                        </p:tav>
                                        <p:tav tm="100000">
                                          <p:val>
                                            <p:strVal val="#ppt_y"/>
                                          </p:val>
                                        </p:tav>
                                      </p:tavLst>
                                    </p:anim>
                                    <p:animEffect transition="in" filter="wipe(up)">
                                      <p:cBhvr>
                                        <p:cTn id="28" dur="500"/>
                                        <p:tgtEl>
                                          <p:spTgt spid="375811">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375811">
                                            <p:txEl>
                                              <p:pRg st="2" end="2"/>
                                            </p:txEl>
                                          </p:spTgt>
                                        </p:tgtEl>
                                        <p:attrNameLst>
                                          <p:attrName>style.visibility</p:attrName>
                                        </p:attrNameLst>
                                      </p:cBhvr>
                                      <p:to>
                                        <p:strVal val="visible"/>
                                      </p:to>
                                    </p:set>
                                    <p:anim calcmode="lin" valueType="num">
                                      <p:cBhvr additive="base">
                                        <p:cTn id="33" dur="500"/>
                                        <p:tgtEl>
                                          <p:spTgt spid="375811">
                                            <p:txEl>
                                              <p:pRg st="2" end="2"/>
                                            </p:txEl>
                                          </p:spTgt>
                                        </p:tgtEl>
                                        <p:attrNameLst>
                                          <p:attrName>ppt_y</p:attrName>
                                        </p:attrNameLst>
                                      </p:cBhvr>
                                      <p:tavLst>
                                        <p:tav tm="0">
                                          <p:val>
                                            <p:strVal val="#ppt_y+#ppt_h*1.125000"/>
                                          </p:val>
                                        </p:tav>
                                        <p:tav tm="100000">
                                          <p:val>
                                            <p:strVal val="#ppt_y"/>
                                          </p:val>
                                        </p:tav>
                                      </p:tavLst>
                                    </p:anim>
                                    <p:animEffect transition="in" filter="wipe(up)">
                                      <p:cBhvr>
                                        <p:cTn id="34" dur="500"/>
                                        <p:tgtEl>
                                          <p:spTgt spid="3758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0" grpId="0" animBg="1"/>
      <p:bldP spid="375811"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47769B49-5410-4E28-AFF8-A93F29F61C5D}"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5CF5E7D6-781A-46E0-A666-F4F52E685EEF}" type="slidenum">
              <a:rPr lang="en-US"/>
              <a:pPr>
                <a:defRPr/>
              </a:pPr>
              <a:t>34</a:t>
            </a:fld>
            <a:endParaRPr lang="en-US"/>
          </a:p>
        </p:txBody>
      </p:sp>
      <p:sp>
        <p:nvSpPr>
          <p:cNvPr id="376834" name="Rectangle 2" descr="Papel seda azul"/>
          <p:cNvSpPr>
            <a:spLocks noGrp="1" noChangeArrowheads="1"/>
          </p:cNvSpPr>
          <p:nvPr>
            <p:ph type="title"/>
          </p:nvPr>
        </p:nvSpPr>
        <p:spPr>
          <a:xfrm>
            <a:off x="685800" y="116632"/>
            <a:ext cx="7772400" cy="1331168"/>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a:solidFill>
                  <a:schemeClr val="accent2">
                    <a:lumMod val="50000"/>
                  </a:schemeClr>
                </a:solidFill>
                <a:effectLst>
                  <a:outerShdw blurRad="38100" dist="38100" dir="2700000" algn="tl">
                    <a:srgbClr val="000000"/>
                  </a:outerShdw>
                </a:effectLst>
                <a:latin typeface="Arial" charset="0"/>
              </a:rPr>
              <a:t>Servicios de Internet - Archie</a:t>
            </a:r>
            <a:br>
              <a:rPr lang="es-ES_tradnl" sz="2800" b="1" i="1">
                <a:solidFill>
                  <a:schemeClr val="accent2">
                    <a:lumMod val="50000"/>
                  </a:schemeClr>
                </a:solidFill>
                <a:effectLst>
                  <a:outerShdw blurRad="38100" dist="38100" dir="2700000" algn="tl">
                    <a:srgbClr val="000000"/>
                  </a:outerShdw>
                </a:effectLst>
                <a:latin typeface="Arial" charset="0"/>
              </a:rPr>
            </a:br>
            <a:r>
              <a:rPr lang="es-ES_tradnl" sz="2800" b="1" i="1">
                <a:solidFill>
                  <a:schemeClr val="accent2">
                    <a:lumMod val="50000"/>
                  </a:schemeClr>
                </a:solidFill>
                <a:effectLst>
                  <a:outerShdw blurRad="38100" dist="38100" dir="2700000" algn="tl">
                    <a:srgbClr val="000000"/>
                  </a:outerShdw>
                </a:effectLst>
                <a:latin typeface="Arial" charset="0"/>
              </a:rPr>
              <a:t> Servicio de Distribución de Información</a:t>
            </a:r>
          </a:p>
        </p:txBody>
      </p:sp>
      <p:sp>
        <p:nvSpPr>
          <p:cNvPr id="376835" name="Rectangle 3"/>
          <p:cNvSpPr>
            <a:spLocks noGrp="1" noChangeArrowheads="1"/>
          </p:cNvSpPr>
          <p:nvPr>
            <p:ph type="body" idx="1"/>
          </p:nvPr>
        </p:nvSpPr>
        <p:spPr>
          <a:xfrm>
            <a:off x="107504" y="1676400"/>
            <a:ext cx="8856984" cy="5029200"/>
          </a:xfrm>
          <a:solidFill>
            <a:schemeClr val="accent2">
              <a:lumMod val="20000"/>
              <a:lumOff val="80000"/>
            </a:schemeClr>
          </a:solidFill>
          <a:ln w="76200">
            <a:solidFill>
              <a:schemeClr val="accent2"/>
            </a:solidFill>
            <a:miter lim="800000"/>
            <a:headEnd/>
            <a:tailEnd/>
          </a:ln>
        </p:spPr>
        <p:txBody>
          <a:bodyPr vert="horz" wrap="square" lIns="91440" tIns="45720" rIns="91440" bIns="45720" numCol="1" anchor="t" anchorCtr="0" compatLnSpc="1">
            <a:prstTxWarp prst="textNoShape">
              <a:avLst/>
            </a:prstTxWarp>
          </a:bodyPr>
          <a:lstStyle/>
          <a:p>
            <a:pPr algn="just">
              <a:lnSpc>
                <a:spcPct val="90000"/>
              </a:lnSpc>
            </a:pPr>
            <a:r>
              <a:rPr lang="es-ES_tradnl" sz="3600" i="1" dirty="0">
                <a:solidFill>
                  <a:schemeClr val="accent2">
                    <a:lumMod val="50000"/>
                  </a:schemeClr>
                </a:solidFill>
                <a:latin typeface="Arial" charset="0"/>
              </a:rPr>
              <a:t>Descendiente del servicio Gopher.</a:t>
            </a:r>
          </a:p>
          <a:p>
            <a:pPr algn="just">
              <a:lnSpc>
                <a:spcPct val="90000"/>
              </a:lnSpc>
            </a:pPr>
            <a:r>
              <a:rPr lang="es-ES_tradnl" sz="3600" i="1" dirty="0">
                <a:solidFill>
                  <a:schemeClr val="accent2">
                    <a:lumMod val="50000"/>
                  </a:schemeClr>
                </a:solidFill>
                <a:latin typeface="Arial" charset="0"/>
              </a:rPr>
              <a:t>Protocolo que interpreta ficheros de una maquina remota.</a:t>
            </a:r>
          </a:p>
          <a:p>
            <a:pPr algn="just">
              <a:lnSpc>
                <a:spcPct val="90000"/>
              </a:lnSpc>
            </a:pPr>
            <a:r>
              <a:rPr lang="es-ES_tradnl" sz="3600" i="1" dirty="0">
                <a:solidFill>
                  <a:schemeClr val="accent2">
                    <a:lumMod val="50000"/>
                  </a:schemeClr>
                </a:solidFill>
                <a:latin typeface="Arial" charset="0"/>
              </a:rPr>
              <a:t>Puede interpretar Texto, , imágenes, sonidos y Secuencias de video.</a:t>
            </a:r>
          </a:p>
          <a:p>
            <a:pPr algn="just">
              <a:lnSpc>
                <a:spcPct val="90000"/>
              </a:lnSpc>
            </a:pPr>
            <a:r>
              <a:rPr lang="es-ES_tradnl" sz="3600" i="1" dirty="0">
                <a:solidFill>
                  <a:schemeClr val="accent2">
                    <a:lumMod val="50000"/>
                  </a:schemeClr>
                </a:solidFill>
                <a:latin typeface="Arial" charset="0"/>
              </a:rPr>
              <a:t>Para ello utiliza el HTML (</a:t>
            </a:r>
            <a:r>
              <a:rPr lang="es-ES_tradnl" sz="3600" i="1" dirty="0" err="1">
                <a:solidFill>
                  <a:schemeClr val="accent2">
                    <a:lumMod val="50000"/>
                  </a:schemeClr>
                </a:solidFill>
                <a:latin typeface="Arial" charset="0"/>
              </a:rPr>
              <a:t>Hypertext</a:t>
            </a:r>
            <a:r>
              <a:rPr lang="es-ES_tradnl" sz="3600" i="1" dirty="0">
                <a:solidFill>
                  <a:schemeClr val="accent2">
                    <a:lumMod val="50000"/>
                  </a:schemeClr>
                </a:solidFill>
                <a:latin typeface="Arial" charset="0"/>
              </a:rPr>
              <a:t> Markup Language) Mucha información en archivos pequeños. </a:t>
            </a:r>
          </a:p>
        </p:txBody>
      </p:sp>
    </p:spTree>
    <p:extLst>
      <p:ext uri="{BB962C8B-B14F-4D97-AF65-F5344CB8AC3E}">
        <p14:creationId xmlns:p14="http://schemas.microsoft.com/office/powerpoint/2010/main" val="299939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76834"/>
                                        </p:tgtEl>
                                        <p:attrNameLst>
                                          <p:attrName>style.visibility</p:attrName>
                                        </p:attrNameLst>
                                      </p:cBhvr>
                                      <p:to>
                                        <p:strVal val="visible"/>
                                      </p:to>
                                    </p:set>
                                    <p:anim calcmode="lin" valueType="num">
                                      <p:cBhvr>
                                        <p:cTn id="7" dur="1000" fill="hold"/>
                                        <p:tgtEl>
                                          <p:spTgt spid="376834"/>
                                        </p:tgtEl>
                                        <p:attrNameLst>
                                          <p:attrName>ppt_w</p:attrName>
                                        </p:attrNameLst>
                                      </p:cBhvr>
                                      <p:tavLst>
                                        <p:tav tm="0">
                                          <p:val>
                                            <p:fltVal val="0"/>
                                          </p:val>
                                        </p:tav>
                                        <p:tav tm="100000">
                                          <p:val>
                                            <p:strVal val="#ppt_w"/>
                                          </p:val>
                                        </p:tav>
                                      </p:tavLst>
                                    </p:anim>
                                    <p:anim calcmode="lin" valueType="num">
                                      <p:cBhvr>
                                        <p:cTn id="8" dur="1000" fill="hold"/>
                                        <p:tgtEl>
                                          <p:spTgt spid="376834"/>
                                        </p:tgtEl>
                                        <p:attrNameLst>
                                          <p:attrName>ppt_h</p:attrName>
                                        </p:attrNameLst>
                                      </p:cBhvr>
                                      <p:tavLst>
                                        <p:tav tm="0">
                                          <p:val>
                                            <p:fltVal val="0"/>
                                          </p:val>
                                        </p:tav>
                                        <p:tav tm="100000">
                                          <p:val>
                                            <p:strVal val="#ppt_h"/>
                                          </p:val>
                                        </p:tav>
                                      </p:tavLst>
                                    </p:anim>
                                    <p:anim calcmode="lin" valueType="num">
                                      <p:cBhvr>
                                        <p:cTn id="9" dur="1000" fill="hold"/>
                                        <p:tgtEl>
                                          <p:spTgt spid="376834"/>
                                        </p:tgtEl>
                                        <p:attrNameLst>
                                          <p:attrName>style.rotation</p:attrName>
                                        </p:attrNameLst>
                                      </p:cBhvr>
                                      <p:tavLst>
                                        <p:tav tm="0">
                                          <p:val>
                                            <p:fltVal val="90"/>
                                          </p:val>
                                        </p:tav>
                                        <p:tav tm="100000">
                                          <p:val>
                                            <p:fltVal val="0"/>
                                          </p:val>
                                        </p:tav>
                                      </p:tavLst>
                                    </p:anim>
                                    <p:animEffect transition="in" filter="fade">
                                      <p:cBhvr>
                                        <p:cTn id="10" dur="1000"/>
                                        <p:tgtEl>
                                          <p:spTgt spid="376834"/>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376835">
                                            <p:bg/>
                                          </p:spTgt>
                                        </p:tgtEl>
                                        <p:attrNameLst>
                                          <p:attrName>style.visibility</p:attrName>
                                        </p:attrNameLst>
                                      </p:cBhvr>
                                      <p:to>
                                        <p:strVal val="visible"/>
                                      </p:to>
                                    </p:set>
                                    <p:anim calcmode="lin" valueType="num">
                                      <p:cBhvr additive="base">
                                        <p:cTn id="15" dur="500"/>
                                        <p:tgtEl>
                                          <p:spTgt spid="376835">
                                            <p:bg/>
                                          </p:spTgt>
                                        </p:tgtEl>
                                        <p:attrNameLst>
                                          <p:attrName>ppt_y</p:attrName>
                                        </p:attrNameLst>
                                      </p:cBhvr>
                                      <p:tavLst>
                                        <p:tav tm="0">
                                          <p:val>
                                            <p:strVal val="#ppt_y+#ppt_h*1.125000"/>
                                          </p:val>
                                        </p:tav>
                                        <p:tav tm="100000">
                                          <p:val>
                                            <p:strVal val="#ppt_y"/>
                                          </p:val>
                                        </p:tav>
                                      </p:tavLst>
                                    </p:anim>
                                    <p:animEffect transition="in" filter="wipe(up)">
                                      <p:cBhvr>
                                        <p:cTn id="16" dur="500"/>
                                        <p:tgtEl>
                                          <p:spTgt spid="376835">
                                            <p:bg/>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376835">
                                            <p:txEl>
                                              <p:pRg st="0" end="0"/>
                                            </p:txEl>
                                          </p:spTgt>
                                        </p:tgtEl>
                                        <p:attrNameLst>
                                          <p:attrName>style.visibility</p:attrName>
                                        </p:attrNameLst>
                                      </p:cBhvr>
                                      <p:to>
                                        <p:strVal val="visible"/>
                                      </p:to>
                                    </p:set>
                                    <p:anim calcmode="lin" valueType="num">
                                      <p:cBhvr additive="base">
                                        <p:cTn id="21" dur="500"/>
                                        <p:tgtEl>
                                          <p:spTgt spid="376835">
                                            <p:txEl>
                                              <p:pRg st="0" end="0"/>
                                            </p:txEl>
                                          </p:spTgt>
                                        </p:tgtEl>
                                        <p:attrNameLst>
                                          <p:attrName>ppt_y</p:attrName>
                                        </p:attrNameLst>
                                      </p:cBhvr>
                                      <p:tavLst>
                                        <p:tav tm="0">
                                          <p:val>
                                            <p:strVal val="#ppt_y+#ppt_h*1.125000"/>
                                          </p:val>
                                        </p:tav>
                                        <p:tav tm="100000">
                                          <p:val>
                                            <p:strVal val="#ppt_y"/>
                                          </p:val>
                                        </p:tav>
                                      </p:tavLst>
                                    </p:anim>
                                    <p:animEffect transition="in" filter="wipe(up)">
                                      <p:cBhvr>
                                        <p:cTn id="22" dur="500"/>
                                        <p:tgtEl>
                                          <p:spTgt spid="37683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76835">
                                            <p:txEl>
                                              <p:pRg st="1" end="1"/>
                                            </p:txEl>
                                          </p:spTgt>
                                        </p:tgtEl>
                                        <p:attrNameLst>
                                          <p:attrName>style.visibility</p:attrName>
                                        </p:attrNameLst>
                                      </p:cBhvr>
                                      <p:to>
                                        <p:strVal val="visible"/>
                                      </p:to>
                                    </p:set>
                                    <p:anim calcmode="lin" valueType="num">
                                      <p:cBhvr additive="base">
                                        <p:cTn id="27" dur="500"/>
                                        <p:tgtEl>
                                          <p:spTgt spid="376835">
                                            <p:txEl>
                                              <p:pRg st="1" end="1"/>
                                            </p:txEl>
                                          </p:spTgt>
                                        </p:tgtEl>
                                        <p:attrNameLst>
                                          <p:attrName>ppt_y</p:attrName>
                                        </p:attrNameLst>
                                      </p:cBhvr>
                                      <p:tavLst>
                                        <p:tav tm="0">
                                          <p:val>
                                            <p:strVal val="#ppt_y+#ppt_h*1.125000"/>
                                          </p:val>
                                        </p:tav>
                                        <p:tav tm="100000">
                                          <p:val>
                                            <p:strVal val="#ppt_y"/>
                                          </p:val>
                                        </p:tav>
                                      </p:tavLst>
                                    </p:anim>
                                    <p:animEffect transition="in" filter="wipe(up)">
                                      <p:cBhvr>
                                        <p:cTn id="28" dur="500"/>
                                        <p:tgtEl>
                                          <p:spTgt spid="376835">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376835">
                                            <p:txEl>
                                              <p:pRg st="2" end="2"/>
                                            </p:txEl>
                                          </p:spTgt>
                                        </p:tgtEl>
                                        <p:attrNameLst>
                                          <p:attrName>style.visibility</p:attrName>
                                        </p:attrNameLst>
                                      </p:cBhvr>
                                      <p:to>
                                        <p:strVal val="visible"/>
                                      </p:to>
                                    </p:set>
                                    <p:anim calcmode="lin" valueType="num">
                                      <p:cBhvr additive="base">
                                        <p:cTn id="33" dur="500"/>
                                        <p:tgtEl>
                                          <p:spTgt spid="376835">
                                            <p:txEl>
                                              <p:pRg st="2" end="2"/>
                                            </p:txEl>
                                          </p:spTgt>
                                        </p:tgtEl>
                                        <p:attrNameLst>
                                          <p:attrName>ppt_y</p:attrName>
                                        </p:attrNameLst>
                                      </p:cBhvr>
                                      <p:tavLst>
                                        <p:tav tm="0">
                                          <p:val>
                                            <p:strVal val="#ppt_y+#ppt_h*1.125000"/>
                                          </p:val>
                                        </p:tav>
                                        <p:tav tm="100000">
                                          <p:val>
                                            <p:strVal val="#ppt_y"/>
                                          </p:val>
                                        </p:tav>
                                      </p:tavLst>
                                    </p:anim>
                                    <p:animEffect transition="in" filter="wipe(up)">
                                      <p:cBhvr>
                                        <p:cTn id="34" dur="500"/>
                                        <p:tgtEl>
                                          <p:spTgt spid="376835">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376835">
                                            <p:txEl>
                                              <p:pRg st="3" end="3"/>
                                            </p:txEl>
                                          </p:spTgt>
                                        </p:tgtEl>
                                        <p:attrNameLst>
                                          <p:attrName>style.visibility</p:attrName>
                                        </p:attrNameLst>
                                      </p:cBhvr>
                                      <p:to>
                                        <p:strVal val="visible"/>
                                      </p:to>
                                    </p:set>
                                    <p:anim calcmode="lin" valueType="num">
                                      <p:cBhvr additive="base">
                                        <p:cTn id="39" dur="500"/>
                                        <p:tgtEl>
                                          <p:spTgt spid="376835">
                                            <p:txEl>
                                              <p:pRg st="3" end="3"/>
                                            </p:txEl>
                                          </p:spTgt>
                                        </p:tgtEl>
                                        <p:attrNameLst>
                                          <p:attrName>ppt_y</p:attrName>
                                        </p:attrNameLst>
                                      </p:cBhvr>
                                      <p:tavLst>
                                        <p:tav tm="0">
                                          <p:val>
                                            <p:strVal val="#ppt_y+#ppt_h*1.125000"/>
                                          </p:val>
                                        </p:tav>
                                        <p:tav tm="100000">
                                          <p:val>
                                            <p:strVal val="#ppt_y"/>
                                          </p:val>
                                        </p:tav>
                                      </p:tavLst>
                                    </p:anim>
                                    <p:animEffect transition="in" filter="wipe(up)">
                                      <p:cBhvr>
                                        <p:cTn id="40" dur="500"/>
                                        <p:tgtEl>
                                          <p:spTgt spid="3768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4" grpId="0" animBg="1"/>
      <p:bldP spid="376835"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B3F85FC7-F546-4ABF-8217-47A4D7D0EA50}"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CAE7CD28-810E-4710-AE74-6ED23AF55E6B}" type="slidenum">
              <a:rPr lang="en-US"/>
              <a:pPr>
                <a:defRPr/>
              </a:pPr>
              <a:t>35</a:t>
            </a:fld>
            <a:endParaRPr lang="en-US"/>
          </a:p>
        </p:txBody>
      </p:sp>
      <p:sp>
        <p:nvSpPr>
          <p:cNvPr id="377858" name="Rectangle 2"/>
          <p:cNvSpPr>
            <a:spLocks noGrp="1" noChangeArrowheads="1"/>
          </p:cNvSpPr>
          <p:nvPr>
            <p:ph type="title"/>
          </p:nvPr>
        </p:nvSpPr>
        <p:spPr>
          <a:xfrm>
            <a:off x="666766" y="81116"/>
            <a:ext cx="7772400" cy="11430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3600" b="1" i="1" dirty="0">
                <a:solidFill>
                  <a:schemeClr val="accent2">
                    <a:lumMod val="50000"/>
                  </a:schemeClr>
                </a:solidFill>
                <a:effectLst>
                  <a:outerShdw blurRad="38100" dist="38100" dir="2700000" algn="tl">
                    <a:srgbClr val="000000"/>
                  </a:outerShdw>
                </a:effectLst>
                <a:latin typeface="Arial" charset="0"/>
              </a:rPr>
              <a:t>Servicios de Internet - WWW </a:t>
            </a:r>
            <a:br>
              <a:rPr lang="es-ES_tradnl" sz="3600" b="1" i="1" dirty="0">
                <a:solidFill>
                  <a:schemeClr val="accent2">
                    <a:lumMod val="50000"/>
                  </a:schemeClr>
                </a:solidFill>
                <a:effectLst>
                  <a:outerShdw blurRad="38100" dist="38100" dir="2700000" algn="tl">
                    <a:srgbClr val="000000"/>
                  </a:outerShdw>
                </a:effectLst>
                <a:latin typeface="Arial" charset="0"/>
              </a:rPr>
            </a:br>
            <a:r>
              <a:rPr lang="es-ES_tradnl" sz="3600" b="1" i="1" dirty="0">
                <a:solidFill>
                  <a:schemeClr val="accent2">
                    <a:lumMod val="50000"/>
                  </a:schemeClr>
                </a:solidFill>
                <a:effectLst>
                  <a:outerShdw blurRad="38100" dist="38100" dir="2700000" algn="tl">
                    <a:srgbClr val="000000"/>
                  </a:outerShdw>
                </a:effectLst>
                <a:latin typeface="Arial" charset="0"/>
              </a:rPr>
              <a:t>WORLD WIDE WEB </a:t>
            </a:r>
          </a:p>
        </p:txBody>
      </p:sp>
      <p:sp>
        <p:nvSpPr>
          <p:cNvPr id="377859" name="Rectangle 3"/>
          <p:cNvSpPr>
            <a:spLocks noGrp="1" noChangeArrowheads="1"/>
          </p:cNvSpPr>
          <p:nvPr>
            <p:ph type="body" idx="1"/>
          </p:nvPr>
        </p:nvSpPr>
        <p:spPr>
          <a:xfrm>
            <a:off x="0" y="1340768"/>
            <a:ext cx="9144000" cy="5364832"/>
          </a:xfrm>
          <a:solidFill>
            <a:schemeClr val="accent2">
              <a:lumMod val="20000"/>
              <a:lumOff val="80000"/>
            </a:schemeClr>
          </a:solidFill>
          <a:ln w="76200">
            <a:solidFill>
              <a:schemeClr val="accent2"/>
            </a:solidFill>
            <a:miter lim="800000"/>
            <a:headEnd/>
            <a:tailEnd/>
          </a:ln>
        </p:spPr>
        <p:txBody>
          <a:bodyPr vert="horz" wrap="square" lIns="91440" tIns="45720" rIns="91440" bIns="45720" numCol="1" anchor="t" anchorCtr="0" compatLnSpc="1">
            <a:prstTxWarp prst="textNoShape">
              <a:avLst/>
            </a:prstTxWarp>
          </a:bodyPr>
          <a:lstStyle/>
          <a:p>
            <a:pPr algn="just">
              <a:lnSpc>
                <a:spcPct val="90000"/>
              </a:lnSpc>
            </a:pPr>
            <a:r>
              <a:rPr lang="es-ES_tradnl" i="1" dirty="0">
                <a:solidFill>
                  <a:schemeClr val="accent2">
                    <a:lumMod val="50000"/>
                  </a:schemeClr>
                </a:solidFill>
                <a:latin typeface="Arial" charset="0"/>
              </a:rPr>
              <a:t>Colección de Ficheros o Páginas WEB que incluyen información  en forma de textos, gráficos, sonidos y video además de Links o Vínculos con otros ficheros.</a:t>
            </a:r>
          </a:p>
          <a:p>
            <a:pPr algn="just">
              <a:lnSpc>
                <a:spcPct val="90000"/>
              </a:lnSpc>
            </a:pPr>
            <a:r>
              <a:rPr lang="es-ES_tradnl" i="1" dirty="0">
                <a:solidFill>
                  <a:schemeClr val="accent2">
                    <a:lumMod val="50000"/>
                  </a:schemeClr>
                </a:solidFill>
                <a:latin typeface="Arial" charset="0"/>
              </a:rPr>
              <a:t>Los ficheros son identificados por un Localizador Universal de Ficheros (URL) que especifica el Protocolo de Transferencia, la dirección de Internet de la máquina y el Nombre del fichero .</a:t>
            </a:r>
          </a:p>
          <a:p>
            <a:pPr marL="0" indent="0" algn="ctr">
              <a:lnSpc>
                <a:spcPct val="90000"/>
              </a:lnSpc>
              <a:buNone/>
            </a:pPr>
            <a:r>
              <a:rPr lang="es-ES" sz="2800" i="1" dirty="0">
                <a:solidFill>
                  <a:schemeClr val="accent2">
                    <a:lumMod val="50000"/>
                  </a:schemeClr>
                </a:solidFill>
                <a:latin typeface="Arial" charset="0"/>
              </a:rPr>
              <a:t> </a:t>
            </a:r>
            <a:r>
              <a:rPr lang="es-ES" b="1" i="1" dirty="0">
                <a:solidFill>
                  <a:schemeClr val="accent6">
                    <a:lumMod val="50000"/>
                  </a:schemeClr>
                </a:solidFill>
                <a:effectLst>
                  <a:outerShdw blurRad="38100" dist="38100" dir="2700000" algn="tl">
                    <a:srgbClr val="000000">
                      <a:alpha val="43137"/>
                    </a:srgbClr>
                  </a:outerShdw>
                </a:effectLst>
                <a:latin typeface="Arial" charset="0"/>
              </a:rPr>
              <a:t>https://www.argentina.gob.ar/salud/sarampion</a:t>
            </a:r>
            <a:r>
              <a:rPr lang="es-ES_tradnl" b="1" i="1" dirty="0">
                <a:solidFill>
                  <a:schemeClr val="accent6">
                    <a:lumMod val="50000"/>
                  </a:schemeClr>
                </a:solidFill>
                <a:effectLst>
                  <a:outerShdw blurRad="38100" dist="38100" dir="2700000" algn="tl">
                    <a:srgbClr val="000000">
                      <a:alpha val="43137"/>
                    </a:srgbClr>
                  </a:outerShdw>
                </a:effectLst>
                <a:latin typeface="Arial" charset="0"/>
              </a:rPr>
              <a:t>     </a:t>
            </a:r>
            <a:endParaRPr lang="es-ES_tradnl" sz="2800" b="1" i="1" dirty="0">
              <a:solidFill>
                <a:schemeClr val="accent6">
                  <a:lumMod val="50000"/>
                </a:schemeClr>
              </a:solidFill>
              <a:effectLst>
                <a:outerShdw blurRad="38100" dist="38100" dir="2700000" algn="tl">
                  <a:srgbClr val="000000">
                    <a:alpha val="43137"/>
                  </a:srgbClr>
                </a:outerShdw>
              </a:effectLst>
              <a:latin typeface="Arial" charset="0"/>
            </a:endParaRPr>
          </a:p>
        </p:txBody>
      </p:sp>
    </p:spTree>
    <p:extLst>
      <p:ext uri="{BB962C8B-B14F-4D97-AF65-F5344CB8AC3E}">
        <p14:creationId xmlns:p14="http://schemas.microsoft.com/office/powerpoint/2010/main" val="31729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77858"/>
                                        </p:tgtEl>
                                        <p:attrNameLst>
                                          <p:attrName>style.visibility</p:attrName>
                                        </p:attrNameLst>
                                      </p:cBhvr>
                                      <p:to>
                                        <p:strVal val="visible"/>
                                      </p:to>
                                    </p:set>
                                    <p:anim calcmode="lin" valueType="num">
                                      <p:cBhvr>
                                        <p:cTn id="7" dur="1000" fill="hold"/>
                                        <p:tgtEl>
                                          <p:spTgt spid="377858"/>
                                        </p:tgtEl>
                                        <p:attrNameLst>
                                          <p:attrName>ppt_w</p:attrName>
                                        </p:attrNameLst>
                                      </p:cBhvr>
                                      <p:tavLst>
                                        <p:tav tm="0">
                                          <p:val>
                                            <p:fltVal val="0"/>
                                          </p:val>
                                        </p:tav>
                                        <p:tav tm="100000">
                                          <p:val>
                                            <p:strVal val="#ppt_w"/>
                                          </p:val>
                                        </p:tav>
                                      </p:tavLst>
                                    </p:anim>
                                    <p:anim calcmode="lin" valueType="num">
                                      <p:cBhvr>
                                        <p:cTn id="8" dur="1000" fill="hold"/>
                                        <p:tgtEl>
                                          <p:spTgt spid="377858"/>
                                        </p:tgtEl>
                                        <p:attrNameLst>
                                          <p:attrName>ppt_h</p:attrName>
                                        </p:attrNameLst>
                                      </p:cBhvr>
                                      <p:tavLst>
                                        <p:tav tm="0">
                                          <p:val>
                                            <p:fltVal val="0"/>
                                          </p:val>
                                        </p:tav>
                                        <p:tav tm="100000">
                                          <p:val>
                                            <p:strVal val="#ppt_h"/>
                                          </p:val>
                                        </p:tav>
                                      </p:tavLst>
                                    </p:anim>
                                    <p:anim calcmode="lin" valueType="num">
                                      <p:cBhvr>
                                        <p:cTn id="9" dur="1000" fill="hold"/>
                                        <p:tgtEl>
                                          <p:spTgt spid="377858"/>
                                        </p:tgtEl>
                                        <p:attrNameLst>
                                          <p:attrName>style.rotation</p:attrName>
                                        </p:attrNameLst>
                                      </p:cBhvr>
                                      <p:tavLst>
                                        <p:tav tm="0">
                                          <p:val>
                                            <p:fltVal val="90"/>
                                          </p:val>
                                        </p:tav>
                                        <p:tav tm="100000">
                                          <p:val>
                                            <p:fltVal val="0"/>
                                          </p:val>
                                        </p:tav>
                                      </p:tavLst>
                                    </p:anim>
                                    <p:animEffect transition="in" filter="fade">
                                      <p:cBhvr>
                                        <p:cTn id="10" dur="1000"/>
                                        <p:tgtEl>
                                          <p:spTgt spid="377858"/>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77859">
                                            <p:bg/>
                                          </p:spTgt>
                                        </p:tgtEl>
                                        <p:attrNameLst>
                                          <p:attrName>style.visibility</p:attrName>
                                        </p:attrNameLst>
                                      </p:cBhvr>
                                      <p:to>
                                        <p:strVal val="visible"/>
                                      </p:to>
                                    </p:set>
                                    <p:animEffect transition="in" filter="fade">
                                      <p:cBhvr>
                                        <p:cTn id="15" dur="1000"/>
                                        <p:tgtEl>
                                          <p:spTgt spid="377859">
                                            <p:bg/>
                                          </p:spTgt>
                                        </p:tgtEl>
                                      </p:cBhvr>
                                    </p:animEffect>
                                    <p:anim calcmode="lin" valueType="num">
                                      <p:cBhvr>
                                        <p:cTn id="16" dur="1000" fill="hold"/>
                                        <p:tgtEl>
                                          <p:spTgt spid="377859">
                                            <p:bg/>
                                          </p:spTgt>
                                        </p:tgtEl>
                                        <p:attrNameLst>
                                          <p:attrName>ppt_x</p:attrName>
                                        </p:attrNameLst>
                                      </p:cBhvr>
                                      <p:tavLst>
                                        <p:tav tm="0">
                                          <p:val>
                                            <p:strVal val="#ppt_x"/>
                                          </p:val>
                                        </p:tav>
                                        <p:tav tm="100000">
                                          <p:val>
                                            <p:strVal val="#ppt_x"/>
                                          </p:val>
                                        </p:tav>
                                      </p:tavLst>
                                    </p:anim>
                                    <p:anim calcmode="lin" valueType="num">
                                      <p:cBhvr>
                                        <p:cTn id="17" dur="1000" fill="hold"/>
                                        <p:tgtEl>
                                          <p:spTgt spid="377859">
                                            <p:bg/>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377859">
                                            <p:txEl>
                                              <p:pRg st="0" end="0"/>
                                            </p:txEl>
                                          </p:spTgt>
                                        </p:tgtEl>
                                        <p:attrNameLst>
                                          <p:attrName>style.visibility</p:attrName>
                                        </p:attrNameLst>
                                      </p:cBhvr>
                                      <p:to>
                                        <p:strVal val="visible"/>
                                      </p:to>
                                    </p:set>
                                    <p:animEffect transition="in" filter="fade">
                                      <p:cBhvr>
                                        <p:cTn id="20" dur="1000"/>
                                        <p:tgtEl>
                                          <p:spTgt spid="377859">
                                            <p:txEl>
                                              <p:pRg st="0" end="0"/>
                                            </p:txEl>
                                          </p:spTgt>
                                        </p:tgtEl>
                                      </p:cBhvr>
                                    </p:animEffect>
                                    <p:anim calcmode="lin" valueType="num">
                                      <p:cBhvr>
                                        <p:cTn id="21" dur="1000" fill="hold"/>
                                        <p:tgtEl>
                                          <p:spTgt spid="377859">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37785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77859">
                                            <p:txEl>
                                              <p:pRg st="1" end="1"/>
                                            </p:txEl>
                                          </p:spTgt>
                                        </p:tgtEl>
                                        <p:attrNameLst>
                                          <p:attrName>style.visibility</p:attrName>
                                        </p:attrNameLst>
                                      </p:cBhvr>
                                      <p:to>
                                        <p:strVal val="visible"/>
                                      </p:to>
                                    </p:set>
                                    <p:animEffect transition="in" filter="fade">
                                      <p:cBhvr>
                                        <p:cTn id="27" dur="1000"/>
                                        <p:tgtEl>
                                          <p:spTgt spid="377859">
                                            <p:txEl>
                                              <p:pRg st="1" end="1"/>
                                            </p:txEl>
                                          </p:spTgt>
                                        </p:tgtEl>
                                      </p:cBhvr>
                                    </p:animEffect>
                                    <p:anim calcmode="lin" valueType="num">
                                      <p:cBhvr>
                                        <p:cTn id="28" dur="1000" fill="hold"/>
                                        <p:tgtEl>
                                          <p:spTgt spid="377859">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37785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77859">
                                            <p:txEl>
                                              <p:pRg st="2" end="2"/>
                                            </p:txEl>
                                          </p:spTgt>
                                        </p:tgtEl>
                                        <p:attrNameLst>
                                          <p:attrName>style.visibility</p:attrName>
                                        </p:attrNameLst>
                                      </p:cBhvr>
                                      <p:to>
                                        <p:strVal val="visible"/>
                                      </p:to>
                                    </p:set>
                                    <p:animEffect transition="in" filter="fade">
                                      <p:cBhvr>
                                        <p:cTn id="34" dur="1000"/>
                                        <p:tgtEl>
                                          <p:spTgt spid="377859">
                                            <p:txEl>
                                              <p:pRg st="2" end="2"/>
                                            </p:txEl>
                                          </p:spTgt>
                                        </p:tgtEl>
                                      </p:cBhvr>
                                    </p:animEffect>
                                    <p:anim calcmode="lin" valueType="num">
                                      <p:cBhvr>
                                        <p:cTn id="35" dur="1000" fill="hold"/>
                                        <p:tgtEl>
                                          <p:spTgt spid="377859">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37785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8" grpId="0" animBg="1"/>
      <p:bldP spid="377859" grpId="0" uiExpand="1" build="p"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7F055A16-1844-4900-9495-7EC87B58A574}"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F52C5CC1-5CFC-4935-ACCB-7346BB8B8FB4}" type="slidenum">
              <a:rPr lang="en-US"/>
              <a:pPr>
                <a:defRPr/>
              </a:pPr>
              <a:t>36</a:t>
            </a:fld>
            <a:endParaRPr lang="en-US"/>
          </a:p>
        </p:txBody>
      </p:sp>
      <p:sp>
        <p:nvSpPr>
          <p:cNvPr id="378882" name="Rectangle 2"/>
          <p:cNvSpPr>
            <a:spLocks noGrp="1" noChangeArrowheads="1"/>
          </p:cNvSpPr>
          <p:nvPr>
            <p:ph type="title"/>
          </p:nvPr>
        </p:nvSpPr>
        <p:spPr>
          <a:xfrm>
            <a:off x="685800" y="332656"/>
            <a:ext cx="7772400" cy="1419944"/>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3600" b="1" i="1">
                <a:solidFill>
                  <a:schemeClr val="accent2">
                    <a:lumMod val="50000"/>
                  </a:schemeClr>
                </a:solidFill>
                <a:effectLst>
                  <a:outerShdw blurRad="38100" dist="38100" dir="2700000" algn="tl">
                    <a:srgbClr val="000000"/>
                  </a:outerShdw>
                </a:effectLst>
                <a:latin typeface="Arial" charset="0"/>
              </a:rPr>
              <a:t>Servicios de Internet - WWW </a:t>
            </a:r>
            <a:br>
              <a:rPr lang="es-ES_tradnl" sz="3600" b="1" i="1">
                <a:solidFill>
                  <a:schemeClr val="accent2">
                    <a:lumMod val="50000"/>
                  </a:schemeClr>
                </a:solidFill>
                <a:effectLst>
                  <a:outerShdw blurRad="38100" dist="38100" dir="2700000" algn="tl">
                    <a:srgbClr val="000000"/>
                  </a:outerShdw>
                </a:effectLst>
                <a:latin typeface="Arial" charset="0"/>
              </a:rPr>
            </a:br>
            <a:r>
              <a:rPr lang="es-ES_tradnl" sz="3600" b="1" i="1">
                <a:solidFill>
                  <a:schemeClr val="accent2">
                    <a:lumMod val="50000"/>
                  </a:schemeClr>
                </a:solidFill>
                <a:effectLst>
                  <a:outerShdw blurRad="38100" dist="38100" dir="2700000" algn="tl">
                    <a:srgbClr val="000000"/>
                  </a:outerShdw>
                </a:effectLst>
                <a:latin typeface="Arial" charset="0"/>
              </a:rPr>
              <a:t>WORLD WIDE WEB</a:t>
            </a:r>
          </a:p>
        </p:txBody>
      </p:sp>
      <p:sp>
        <p:nvSpPr>
          <p:cNvPr id="43013" name="Rectangle 3"/>
          <p:cNvSpPr>
            <a:spLocks noGrp="1" noChangeArrowheads="1"/>
          </p:cNvSpPr>
          <p:nvPr>
            <p:ph type="body" idx="1"/>
          </p:nvPr>
        </p:nvSpPr>
        <p:spPr>
          <a:xfrm>
            <a:off x="381000" y="1981200"/>
            <a:ext cx="8382000" cy="4114800"/>
          </a:xfrm>
          <a:solidFill>
            <a:schemeClr val="accent2">
              <a:lumMod val="20000"/>
              <a:lumOff val="80000"/>
            </a:schemeClr>
          </a:solidFill>
          <a:ln w="76200">
            <a:solidFill>
              <a:schemeClr val="accent2"/>
            </a:solidFill>
            <a:miter lim="800000"/>
            <a:headEnd/>
            <a:tailEnd/>
          </a:ln>
        </p:spPr>
        <p:txBody>
          <a:bodyPr vert="horz" wrap="square" lIns="91440" tIns="45720" rIns="91440" bIns="45720" numCol="1" anchor="t" anchorCtr="0" compatLnSpc="1">
            <a:prstTxWarp prst="textNoShape">
              <a:avLst/>
            </a:prstTxWarp>
          </a:bodyPr>
          <a:lstStyle/>
          <a:p>
            <a:pPr algn="just">
              <a:lnSpc>
                <a:spcPct val="90000"/>
              </a:lnSpc>
            </a:pPr>
            <a:r>
              <a:rPr lang="es-ES_tradnl" i="1">
                <a:solidFill>
                  <a:schemeClr val="accent2">
                    <a:lumMod val="50000"/>
                  </a:schemeClr>
                </a:solidFill>
                <a:latin typeface="Arial" charset="0"/>
              </a:rPr>
              <a:t>El visualizador (Navegador) es un programa interactivo que permite al usuario ver la información de la WWW. La  información tiene objetos seleccionables para que el usuario vea otra información.</a:t>
            </a:r>
          </a:p>
          <a:p>
            <a:pPr algn="just">
              <a:lnSpc>
                <a:spcPct val="90000"/>
              </a:lnSpc>
            </a:pPr>
            <a:r>
              <a:rPr lang="es-ES_tradnl" i="1">
                <a:solidFill>
                  <a:schemeClr val="accent2">
                    <a:lumMod val="50000"/>
                  </a:schemeClr>
                </a:solidFill>
                <a:latin typeface="Arial" charset="0"/>
              </a:rPr>
              <a:t>La mayoría tiene una interfaz para apuntar y seleccionar elementos de Hipertexto/Hipermedia.</a:t>
            </a:r>
          </a:p>
        </p:txBody>
      </p:sp>
    </p:spTree>
    <p:extLst>
      <p:ext uri="{BB962C8B-B14F-4D97-AF65-F5344CB8AC3E}">
        <p14:creationId xmlns:p14="http://schemas.microsoft.com/office/powerpoint/2010/main" val="737584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78882"/>
                                        </p:tgtEl>
                                        <p:attrNameLst>
                                          <p:attrName>style.visibility</p:attrName>
                                        </p:attrNameLst>
                                      </p:cBhvr>
                                      <p:to>
                                        <p:strVal val="visible"/>
                                      </p:to>
                                    </p:set>
                                    <p:anim calcmode="lin" valueType="num">
                                      <p:cBhvr>
                                        <p:cTn id="7" dur="1000" fill="hold"/>
                                        <p:tgtEl>
                                          <p:spTgt spid="378882"/>
                                        </p:tgtEl>
                                        <p:attrNameLst>
                                          <p:attrName>ppt_w</p:attrName>
                                        </p:attrNameLst>
                                      </p:cBhvr>
                                      <p:tavLst>
                                        <p:tav tm="0">
                                          <p:val>
                                            <p:fltVal val="0"/>
                                          </p:val>
                                        </p:tav>
                                        <p:tav tm="100000">
                                          <p:val>
                                            <p:strVal val="#ppt_w"/>
                                          </p:val>
                                        </p:tav>
                                      </p:tavLst>
                                    </p:anim>
                                    <p:anim calcmode="lin" valueType="num">
                                      <p:cBhvr>
                                        <p:cTn id="8" dur="1000" fill="hold"/>
                                        <p:tgtEl>
                                          <p:spTgt spid="378882"/>
                                        </p:tgtEl>
                                        <p:attrNameLst>
                                          <p:attrName>ppt_h</p:attrName>
                                        </p:attrNameLst>
                                      </p:cBhvr>
                                      <p:tavLst>
                                        <p:tav tm="0">
                                          <p:val>
                                            <p:fltVal val="0"/>
                                          </p:val>
                                        </p:tav>
                                        <p:tav tm="100000">
                                          <p:val>
                                            <p:strVal val="#ppt_h"/>
                                          </p:val>
                                        </p:tav>
                                      </p:tavLst>
                                    </p:anim>
                                    <p:anim calcmode="lin" valueType="num">
                                      <p:cBhvr>
                                        <p:cTn id="9" dur="1000" fill="hold"/>
                                        <p:tgtEl>
                                          <p:spTgt spid="378882"/>
                                        </p:tgtEl>
                                        <p:attrNameLst>
                                          <p:attrName>style.rotation</p:attrName>
                                        </p:attrNameLst>
                                      </p:cBhvr>
                                      <p:tavLst>
                                        <p:tav tm="0">
                                          <p:val>
                                            <p:fltVal val="90"/>
                                          </p:val>
                                        </p:tav>
                                        <p:tav tm="100000">
                                          <p:val>
                                            <p:fltVal val="0"/>
                                          </p:val>
                                        </p:tav>
                                      </p:tavLst>
                                    </p:anim>
                                    <p:animEffect transition="in" filter="fade">
                                      <p:cBhvr>
                                        <p:cTn id="10" dur="1000"/>
                                        <p:tgtEl>
                                          <p:spTgt spid="37888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3013">
                                            <p:bg/>
                                          </p:spTgt>
                                        </p:tgtEl>
                                        <p:attrNameLst>
                                          <p:attrName>style.visibility</p:attrName>
                                        </p:attrNameLst>
                                      </p:cBhvr>
                                      <p:to>
                                        <p:strVal val="visible"/>
                                      </p:to>
                                    </p:set>
                                    <p:anim calcmode="lin" valueType="num">
                                      <p:cBhvr>
                                        <p:cTn id="15" dur="1000" fill="hold"/>
                                        <p:tgtEl>
                                          <p:spTgt spid="43013">
                                            <p:bg/>
                                          </p:spTgt>
                                        </p:tgtEl>
                                        <p:attrNameLst>
                                          <p:attrName>ppt_w</p:attrName>
                                        </p:attrNameLst>
                                      </p:cBhvr>
                                      <p:tavLst>
                                        <p:tav tm="0">
                                          <p:val>
                                            <p:fltVal val="0"/>
                                          </p:val>
                                        </p:tav>
                                        <p:tav tm="100000">
                                          <p:val>
                                            <p:strVal val="#ppt_w"/>
                                          </p:val>
                                        </p:tav>
                                      </p:tavLst>
                                    </p:anim>
                                    <p:anim calcmode="lin" valueType="num">
                                      <p:cBhvr>
                                        <p:cTn id="16" dur="1000" fill="hold"/>
                                        <p:tgtEl>
                                          <p:spTgt spid="43013">
                                            <p:bg/>
                                          </p:spTgt>
                                        </p:tgtEl>
                                        <p:attrNameLst>
                                          <p:attrName>ppt_h</p:attrName>
                                        </p:attrNameLst>
                                      </p:cBhvr>
                                      <p:tavLst>
                                        <p:tav tm="0">
                                          <p:val>
                                            <p:fltVal val="0"/>
                                          </p:val>
                                        </p:tav>
                                        <p:tav tm="100000">
                                          <p:val>
                                            <p:strVal val="#ppt_h"/>
                                          </p:val>
                                        </p:tav>
                                      </p:tavLst>
                                    </p:anim>
                                    <p:anim calcmode="lin" valueType="num">
                                      <p:cBhvr>
                                        <p:cTn id="17" dur="1000" fill="hold"/>
                                        <p:tgtEl>
                                          <p:spTgt spid="43013">
                                            <p:bg/>
                                          </p:spTgt>
                                        </p:tgtEl>
                                        <p:attrNameLst>
                                          <p:attrName>style.rotation</p:attrName>
                                        </p:attrNameLst>
                                      </p:cBhvr>
                                      <p:tavLst>
                                        <p:tav tm="0">
                                          <p:val>
                                            <p:fltVal val="90"/>
                                          </p:val>
                                        </p:tav>
                                        <p:tav tm="100000">
                                          <p:val>
                                            <p:fltVal val="0"/>
                                          </p:val>
                                        </p:tav>
                                      </p:tavLst>
                                    </p:anim>
                                    <p:animEffect transition="in" filter="fade">
                                      <p:cBhvr>
                                        <p:cTn id="18" dur="1000"/>
                                        <p:tgtEl>
                                          <p:spTgt spid="43013">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3013">
                                            <p:txEl>
                                              <p:pRg st="0" end="0"/>
                                            </p:txEl>
                                          </p:spTgt>
                                        </p:tgtEl>
                                        <p:attrNameLst>
                                          <p:attrName>style.visibility</p:attrName>
                                        </p:attrNameLst>
                                      </p:cBhvr>
                                      <p:to>
                                        <p:strVal val="visible"/>
                                      </p:to>
                                    </p:set>
                                    <p:anim calcmode="lin" valueType="num">
                                      <p:cBhvr>
                                        <p:cTn id="23" dur="1000" fill="hold"/>
                                        <p:tgtEl>
                                          <p:spTgt spid="43013">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3013">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3013">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301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3013">
                                            <p:txEl>
                                              <p:pRg st="1" end="1"/>
                                            </p:txEl>
                                          </p:spTgt>
                                        </p:tgtEl>
                                        <p:attrNameLst>
                                          <p:attrName>style.visibility</p:attrName>
                                        </p:attrNameLst>
                                      </p:cBhvr>
                                      <p:to>
                                        <p:strVal val="visible"/>
                                      </p:to>
                                    </p:set>
                                    <p:anim calcmode="lin" valueType="num">
                                      <p:cBhvr>
                                        <p:cTn id="31" dur="1000" fill="hold"/>
                                        <p:tgtEl>
                                          <p:spTgt spid="43013">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43013">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43013">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430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2" grpId="0" animBg="1"/>
      <p:bldP spid="43013" grpId="0" build="p"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DE1C097C-461E-4CC8-8C4E-4D273FF7A0A0}"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F76061AF-0D5B-4340-9846-E508A5E2C693}" type="slidenum">
              <a:rPr lang="en-US"/>
              <a:pPr>
                <a:defRPr/>
              </a:pPr>
              <a:t>37</a:t>
            </a:fld>
            <a:endParaRPr lang="en-US"/>
          </a:p>
        </p:txBody>
      </p:sp>
      <p:sp>
        <p:nvSpPr>
          <p:cNvPr id="379906" name="Rectangle 2"/>
          <p:cNvSpPr>
            <a:spLocks noGrp="1" noChangeArrowheads="1"/>
          </p:cNvSpPr>
          <p:nvPr>
            <p:ph type="title"/>
          </p:nvPr>
        </p:nvSpPr>
        <p:spPr>
          <a:xfrm>
            <a:off x="381000" y="381000"/>
            <a:ext cx="8305800" cy="11430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3600" b="1" i="1" dirty="0">
                <a:solidFill>
                  <a:schemeClr val="accent2">
                    <a:lumMod val="50000"/>
                  </a:schemeClr>
                </a:solidFill>
                <a:effectLst>
                  <a:outerShdw blurRad="38100" dist="38100" dir="2700000" algn="tl">
                    <a:srgbClr val="000000"/>
                  </a:outerShdw>
                </a:effectLst>
                <a:latin typeface="Arial" charset="0"/>
              </a:rPr>
              <a:t>Servicios de Internet - WWW </a:t>
            </a:r>
            <a:br>
              <a:rPr lang="es-ES_tradnl" sz="3600" b="1" i="1" dirty="0">
                <a:solidFill>
                  <a:schemeClr val="accent2">
                    <a:lumMod val="50000"/>
                  </a:schemeClr>
                </a:solidFill>
                <a:effectLst>
                  <a:outerShdw blurRad="38100" dist="38100" dir="2700000" algn="tl">
                    <a:srgbClr val="000000"/>
                  </a:outerShdw>
                </a:effectLst>
                <a:latin typeface="Arial" charset="0"/>
              </a:rPr>
            </a:br>
            <a:r>
              <a:rPr lang="es-ES_tradnl" sz="3600" b="1" i="1" dirty="0">
                <a:solidFill>
                  <a:schemeClr val="accent2">
                    <a:lumMod val="50000"/>
                  </a:schemeClr>
                </a:solidFill>
                <a:effectLst>
                  <a:outerShdw blurRad="38100" dist="38100" dir="2700000" algn="tl">
                    <a:srgbClr val="000000"/>
                  </a:outerShdw>
                </a:effectLst>
                <a:latin typeface="Arial" charset="0"/>
              </a:rPr>
              <a:t>Visualizador - Componentes </a:t>
            </a:r>
          </a:p>
        </p:txBody>
      </p:sp>
      <p:pic>
        <p:nvPicPr>
          <p:cNvPr id="44037" name="Picture 3" descr="F27_4"/>
          <p:cNvPicPr>
            <a:picLocks noChangeAspect="1" noChangeArrowheads="1"/>
          </p:cNvPicPr>
          <p:nvPr/>
        </p:nvPicPr>
        <p:blipFill>
          <a:blip r:embed="rId2" cstate="print">
            <a:lum bright="-40000" contrast="60000"/>
          </a:blip>
          <a:srcRect/>
          <a:stretch>
            <a:fillRect/>
          </a:stretch>
        </p:blipFill>
        <p:spPr bwMode="auto">
          <a:xfrm>
            <a:off x="381000" y="1752600"/>
            <a:ext cx="8305800" cy="4800600"/>
          </a:xfrm>
          <a:prstGeom prst="rect">
            <a:avLst/>
          </a:prstGeom>
          <a:noFill/>
          <a:ln w="76200">
            <a:solidFill>
              <a:schemeClr val="accent2"/>
            </a:solidFill>
            <a:miter lim="800000"/>
            <a:headEnd/>
            <a:tailEnd/>
          </a:ln>
        </p:spPr>
      </p:pic>
    </p:spTree>
    <p:extLst>
      <p:ext uri="{BB962C8B-B14F-4D97-AF65-F5344CB8AC3E}">
        <p14:creationId xmlns:p14="http://schemas.microsoft.com/office/powerpoint/2010/main" val="219847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79906"/>
                                        </p:tgtEl>
                                        <p:attrNameLst>
                                          <p:attrName>style.visibility</p:attrName>
                                        </p:attrNameLst>
                                      </p:cBhvr>
                                      <p:to>
                                        <p:strVal val="visible"/>
                                      </p:to>
                                    </p:set>
                                    <p:animEffect transition="in" filter="randombar(horizontal)">
                                      <p:cBhvr>
                                        <p:cTn id="7" dur="500"/>
                                        <p:tgtEl>
                                          <p:spTgt spid="379906"/>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44037"/>
                                        </p:tgtEl>
                                        <p:attrNameLst>
                                          <p:attrName>style.visibility</p:attrName>
                                        </p:attrNameLst>
                                      </p:cBhvr>
                                      <p:to>
                                        <p:strVal val="visible"/>
                                      </p:to>
                                    </p:set>
                                    <p:anim calcmode="lin" valueType="num">
                                      <p:cBhvr>
                                        <p:cTn id="12" dur="500" fill="hold"/>
                                        <p:tgtEl>
                                          <p:spTgt spid="44037"/>
                                        </p:tgtEl>
                                        <p:attrNameLst>
                                          <p:attrName>ppt_w</p:attrName>
                                        </p:attrNameLst>
                                      </p:cBhvr>
                                      <p:tavLst>
                                        <p:tav tm="0">
                                          <p:val>
                                            <p:fltVal val="0"/>
                                          </p:val>
                                        </p:tav>
                                        <p:tav tm="100000">
                                          <p:val>
                                            <p:strVal val="#ppt_w"/>
                                          </p:val>
                                        </p:tav>
                                      </p:tavLst>
                                    </p:anim>
                                    <p:anim calcmode="lin" valueType="num">
                                      <p:cBhvr>
                                        <p:cTn id="13" dur="500" fill="hold"/>
                                        <p:tgtEl>
                                          <p:spTgt spid="44037"/>
                                        </p:tgtEl>
                                        <p:attrNameLst>
                                          <p:attrName>ppt_h</p:attrName>
                                        </p:attrNameLst>
                                      </p:cBhvr>
                                      <p:tavLst>
                                        <p:tav tm="0">
                                          <p:val>
                                            <p:fltVal val="0"/>
                                          </p:val>
                                        </p:tav>
                                        <p:tav tm="100000">
                                          <p:val>
                                            <p:strVal val="#ppt_h"/>
                                          </p:val>
                                        </p:tav>
                                      </p:tavLst>
                                    </p:anim>
                                    <p:anim calcmode="lin" valueType="num">
                                      <p:cBhvr>
                                        <p:cTn id="14" dur="500" fill="hold"/>
                                        <p:tgtEl>
                                          <p:spTgt spid="44037"/>
                                        </p:tgtEl>
                                        <p:attrNameLst>
                                          <p:attrName>style.rotation</p:attrName>
                                        </p:attrNameLst>
                                      </p:cBhvr>
                                      <p:tavLst>
                                        <p:tav tm="0">
                                          <p:val>
                                            <p:fltVal val="90"/>
                                          </p:val>
                                        </p:tav>
                                        <p:tav tm="100000">
                                          <p:val>
                                            <p:fltVal val="0"/>
                                          </p:val>
                                        </p:tav>
                                      </p:tavLst>
                                    </p:anim>
                                    <p:animEffect transition="in" filter="fade">
                                      <p:cBhvr>
                                        <p:cTn id="15" dur="500"/>
                                        <p:tgtEl>
                                          <p:spTgt spid="44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8E9C8EE7-79A8-4511-A92C-10CF1587608D}" type="datetime1">
              <a:rPr lang="es-ES"/>
              <a:pPr>
                <a:defRPr/>
              </a:pPr>
              <a:t>26/03/2023</a:t>
            </a:fld>
            <a:endParaRPr lang="en-US"/>
          </a:p>
        </p:txBody>
      </p:sp>
      <p:sp>
        <p:nvSpPr>
          <p:cNvPr id="7" name="5 Marcador de número de diapositiva"/>
          <p:cNvSpPr>
            <a:spLocks noGrp="1"/>
          </p:cNvSpPr>
          <p:nvPr>
            <p:ph type="sldNum" sz="quarter" idx="12"/>
          </p:nvPr>
        </p:nvSpPr>
        <p:spPr/>
        <p:txBody>
          <a:bodyPr/>
          <a:lstStyle/>
          <a:p>
            <a:pPr>
              <a:defRPr/>
            </a:pPr>
            <a:fld id="{A16511A3-C50A-438B-93E7-69CFD91B6252}" type="slidenum">
              <a:rPr lang="en-US"/>
              <a:pPr>
                <a:defRPr/>
              </a:pPr>
              <a:t>38</a:t>
            </a:fld>
            <a:endParaRPr lang="en-US"/>
          </a:p>
        </p:txBody>
      </p:sp>
      <p:sp>
        <p:nvSpPr>
          <p:cNvPr id="366594" name="Rectangle 2" descr="Papel seda azul"/>
          <p:cNvSpPr>
            <a:spLocks noGrp="1" noChangeArrowheads="1"/>
          </p:cNvSpPr>
          <p:nvPr>
            <p:ph type="title"/>
          </p:nvPr>
        </p:nvSpPr>
        <p:spPr>
          <a:xfrm>
            <a:off x="179512" y="260648"/>
            <a:ext cx="8784976" cy="1415752"/>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dirty="0">
                <a:solidFill>
                  <a:schemeClr val="accent2">
                    <a:lumMod val="50000"/>
                  </a:schemeClr>
                </a:solidFill>
                <a:effectLst>
                  <a:outerShdw blurRad="38100" dist="38100" dir="2700000" algn="tl">
                    <a:srgbClr val="000000"/>
                  </a:outerShdw>
                </a:effectLst>
                <a:latin typeface="Arial" charset="0"/>
              </a:rPr>
              <a:t>Servicios de Internet</a:t>
            </a:r>
            <a:br>
              <a:rPr lang="es-ES_tradnl" sz="2800" b="1" i="1" dirty="0">
                <a:solidFill>
                  <a:schemeClr val="accent2">
                    <a:lumMod val="50000"/>
                  </a:schemeClr>
                </a:solidFill>
                <a:effectLst>
                  <a:outerShdw blurRad="38100" dist="38100" dir="2700000" algn="tl">
                    <a:srgbClr val="000000"/>
                  </a:outerShdw>
                </a:effectLst>
                <a:latin typeface="Arial" charset="0"/>
              </a:rPr>
            </a:br>
            <a:r>
              <a:rPr lang="es-ES_tradnl" sz="2800" b="1" i="1" dirty="0">
                <a:solidFill>
                  <a:schemeClr val="accent2">
                    <a:lumMod val="50000"/>
                  </a:schemeClr>
                </a:solidFill>
                <a:effectLst>
                  <a:outerShdw blurRad="38100" dist="38100" dir="2700000" algn="tl">
                    <a:srgbClr val="000000"/>
                  </a:outerShdw>
                </a:effectLst>
                <a:latin typeface="Arial" charset="0"/>
              </a:rPr>
              <a:t>FTP :Protocolo de Transferencia de Archivos </a:t>
            </a:r>
          </a:p>
        </p:txBody>
      </p:sp>
      <p:sp>
        <p:nvSpPr>
          <p:cNvPr id="366595" name="Rectangle 3" descr="Papel bouquet"/>
          <p:cNvSpPr>
            <a:spLocks noGrp="1" noChangeArrowheads="1"/>
          </p:cNvSpPr>
          <p:nvPr>
            <p:ph type="body" idx="1"/>
          </p:nvPr>
        </p:nvSpPr>
        <p:spPr>
          <a:xfrm>
            <a:off x="179512" y="1905000"/>
            <a:ext cx="8784976" cy="4800600"/>
          </a:xfrm>
          <a:solidFill>
            <a:schemeClr val="accent2">
              <a:lumMod val="20000"/>
              <a:lumOff val="80000"/>
            </a:schemeClr>
          </a:solidFill>
          <a:ln w="76200" cap="flat">
            <a:solidFill>
              <a:srgbClr val="000080"/>
            </a:solidFill>
          </a:ln>
        </p:spPr>
        <p:txBody>
          <a:bodyPr/>
          <a:lstStyle/>
          <a:p>
            <a:pPr>
              <a:defRPr/>
            </a:pPr>
            <a:r>
              <a:rPr lang="es-ES_tradnl" sz="2400" i="1" dirty="0">
                <a:solidFill>
                  <a:srgbClr val="000099"/>
                </a:solidFill>
                <a:effectLst>
                  <a:outerShdw blurRad="38100" dist="38100" dir="2700000" algn="tl">
                    <a:srgbClr val="000000"/>
                  </a:outerShdw>
                </a:effectLst>
                <a:latin typeface="Arial" charset="0"/>
              </a:rPr>
              <a:t>Aplicación que opera sobre TCP.  (RFC 959).</a:t>
            </a:r>
          </a:p>
          <a:p>
            <a:pPr>
              <a:defRPr/>
            </a:pPr>
            <a:r>
              <a:rPr lang="es-ES_tradnl" sz="2400" i="1" dirty="0">
                <a:solidFill>
                  <a:srgbClr val="000099"/>
                </a:solidFill>
                <a:effectLst>
                  <a:outerShdw blurRad="38100" dist="38100" dir="2700000" algn="tl">
                    <a:srgbClr val="000000"/>
                  </a:outerShdw>
                </a:effectLst>
                <a:latin typeface="Arial" charset="0"/>
              </a:rPr>
              <a:t>Se utiliza para Operaciones Básicas sobre Archivos y Transferencias en Redes de Área Extensa.</a:t>
            </a:r>
          </a:p>
          <a:p>
            <a:pPr>
              <a:defRPr/>
            </a:pPr>
            <a:r>
              <a:rPr lang="es-ES_tradnl" sz="2400" i="1" dirty="0">
                <a:solidFill>
                  <a:srgbClr val="000099"/>
                </a:solidFill>
                <a:effectLst>
                  <a:outerShdw blurRad="38100" dist="38100" dir="2700000" algn="tl">
                    <a:srgbClr val="000000"/>
                  </a:outerShdw>
                </a:effectLst>
                <a:latin typeface="Arial" charset="0"/>
              </a:rPr>
              <a:t>Normalmente, para acceso a un Host solicita Nombre de Usuario y Contraseña.</a:t>
            </a:r>
          </a:p>
          <a:p>
            <a:pPr>
              <a:defRPr/>
            </a:pPr>
            <a:r>
              <a:rPr lang="es-ES_tradnl" sz="2400" i="1" dirty="0">
                <a:solidFill>
                  <a:srgbClr val="000099"/>
                </a:solidFill>
                <a:effectLst>
                  <a:outerShdw blurRad="38100" dist="38100" dir="2700000" algn="tl">
                    <a:srgbClr val="000000"/>
                  </a:outerShdw>
                </a:effectLst>
                <a:latin typeface="Arial" charset="0"/>
              </a:rPr>
              <a:t>Las contraseñas las envía encriptadas </a:t>
            </a:r>
            <a:r>
              <a:rPr lang="es-ES_tradnl" sz="2400" i="1" dirty="0">
                <a:solidFill>
                  <a:srgbClr val="000099"/>
                </a:solidFill>
                <a:effectLst>
                  <a:outerShdw blurRad="38100" dist="38100" dir="2700000" algn="tl">
                    <a:srgbClr val="000000"/>
                  </a:outerShdw>
                </a:effectLst>
                <a:latin typeface="Arial" charset="0"/>
                <a:sym typeface="Wingdings 3"/>
              </a:rPr>
              <a:t></a:t>
            </a:r>
            <a:r>
              <a:rPr lang="es-ES_tradnl" sz="2400" i="1" dirty="0">
                <a:solidFill>
                  <a:srgbClr val="000099"/>
                </a:solidFill>
                <a:effectLst>
                  <a:outerShdw blurRad="38100" dist="38100" dir="2700000" algn="tl">
                    <a:srgbClr val="000000"/>
                  </a:outerShdw>
                </a:effectLst>
                <a:latin typeface="Arial" charset="0"/>
              </a:rPr>
              <a:t> garantiza su privacidad (No Hay Encriptación de Datos) .</a:t>
            </a:r>
          </a:p>
          <a:p>
            <a:pPr>
              <a:defRPr/>
            </a:pPr>
            <a:r>
              <a:rPr lang="es-ES_tradnl" sz="2400" i="1" dirty="0">
                <a:solidFill>
                  <a:srgbClr val="000099"/>
                </a:solidFill>
                <a:effectLst>
                  <a:outerShdw blurRad="38100" dist="38100" dir="2700000" algn="tl">
                    <a:srgbClr val="000000"/>
                  </a:outerShdw>
                </a:effectLst>
                <a:latin typeface="Arial" charset="0"/>
              </a:rPr>
              <a:t>Establece un canal Lógico entre ambos Host. </a:t>
            </a:r>
          </a:p>
          <a:p>
            <a:r>
              <a:rPr lang="es-ES" sz="2400" i="1" dirty="0">
                <a:solidFill>
                  <a:srgbClr val="000099"/>
                </a:solidFill>
                <a:effectLst>
                  <a:outerShdw blurRad="38100" dist="38100" dir="2700000" algn="tl">
                    <a:srgbClr val="000000"/>
                  </a:outerShdw>
                </a:effectLst>
                <a:latin typeface="Arial" charset="0"/>
              </a:rPr>
              <a:t>Conexión de control </a:t>
            </a:r>
            <a:r>
              <a:rPr lang="es-ES" sz="2400" i="1" dirty="0">
                <a:solidFill>
                  <a:srgbClr val="000099"/>
                </a:solidFill>
                <a:effectLst>
                  <a:outerShdw blurRad="38100" dist="38100" dir="2700000" algn="tl">
                    <a:srgbClr val="000000"/>
                  </a:outerShdw>
                </a:effectLst>
                <a:latin typeface="Arial" charset="0"/>
                <a:sym typeface="Wingdings 3" panose="05040102010807070707" pitchFamily="18" charset="2"/>
              </a:rPr>
              <a:t></a:t>
            </a:r>
            <a:r>
              <a:rPr lang="es-ES" sz="2400" i="1" dirty="0">
                <a:solidFill>
                  <a:srgbClr val="000099"/>
                </a:solidFill>
                <a:effectLst>
                  <a:outerShdw blurRad="38100" dist="38100" dir="2700000" algn="tl">
                    <a:srgbClr val="000000"/>
                  </a:outerShdw>
                </a:effectLst>
                <a:latin typeface="Arial" charset="0"/>
              </a:rPr>
              <a:t>  Puerto 21</a:t>
            </a:r>
          </a:p>
          <a:p>
            <a:r>
              <a:rPr lang="es-ES" sz="2400" i="1" dirty="0">
                <a:solidFill>
                  <a:srgbClr val="000099"/>
                </a:solidFill>
                <a:effectLst>
                  <a:outerShdw blurRad="38100" dist="38100" dir="2700000" algn="tl">
                    <a:srgbClr val="000000"/>
                  </a:outerShdw>
                </a:effectLst>
                <a:latin typeface="Arial" charset="0"/>
              </a:rPr>
              <a:t>Transferencia de los datos </a:t>
            </a:r>
            <a:r>
              <a:rPr lang="es-ES" sz="2400" i="1" dirty="0">
                <a:solidFill>
                  <a:srgbClr val="000099"/>
                </a:solidFill>
                <a:effectLst>
                  <a:outerShdw blurRad="38100" dist="38100" dir="2700000" algn="tl">
                    <a:srgbClr val="000000"/>
                  </a:outerShdw>
                </a:effectLst>
                <a:latin typeface="Arial" charset="0"/>
                <a:sym typeface="Wingdings 3" panose="05040102010807070707" pitchFamily="18" charset="2"/>
              </a:rPr>
              <a:t> P</a:t>
            </a:r>
            <a:r>
              <a:rPr lang="es-ES" sz="2400" i="1" dirty="0">
                <a:solidFill>
                  <a:srgbClr val="000099"/>
                </a:solidFill>
                <a:effectLst>
                  <a:outerShdw blurRad="38100" dist="38100" dir="2700000" algn="tl">
                    <a:srgbClr val="000000"/>
                  </a:outerShdw>
                </a:effectLst>
                <a:latin typeface="Arial" charset="0"/>
              </a:rPr>
              <a:t>uerto 20 o superior a 1023</a:t>
            </a:r>
          </a:p>
          <a:p>
            <a:endParaRPr lang="es-ES_tradnl" sz="2400" i="1" dirty="0">
              <a:solidFill>
                <a:srgbClr val="000099"/>
              </a:solidFill>
              <a:effectLst>
                <a:outerShdw blurRad="38100" dist="38100" dir="2700000" algn="tl">
                  <a:srgbClr val="000000"/>
                </a:outerShdw>
              </a:effectLst>
              <a:latin typeface="Arial" charset="0"/>
            </a:endParaRPr>
          </a:p>
        </p:txBody>
      </p:sp>
    </p:spTree>
    <p:extLst>
      <p:ext uri="{BB962C8B-B14F-4D97-AF65-F5344CB8AC3E}">
        <p14:creationId xmlns:p14="http://schemas.microsoft.com/office/powerpoint/2010/main" val="322718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66594"/>
                                        </p:tgtEl>
                                        <p:attrNameLst>
                                          <p:attrName>style.visibility</p:attrName>
                                        </p:attrNameLst>
                                      </p:cBhvr>
                                      <p:to>
                                        <p:strVal val="visible"/>
                                      </p:to>
                                    </p:set>
                                    <p:anim calcmode="lin" valueType="num">
                                      <p:cBhvr>
                                        <p:cTn id="7" dur="1000" fill="hold"/>
                                        <p:tgtEl>
                                          <p:spTgt spid="366594"/>
                                        </p:tgtEl>
                                        <p:attrNameLst>
                                          <p:attrName>ppt_w</p:attrName>
                                        </p:attrNameLst>
                                      </p:cBhvr>
                                      <p:tavLst>
                                        <p:tav tm="0">
                                          <p:val>
                                            <p:fltVal val="0"/>
                                          </p:val>
                                        </p:tav>
                                        <p:tav tm="100000">
                                          <p:val>
                                            <p:strVal val="#ppt_w"/>
                                          </p:val>
                                        </p:tav>
                                      </p:tavLst>
                                    </p:anim>
                                    <p:anim calcmode="lin" valueType="num">
                                      <p:cBhvr>
                                        <p:cTn id="8" dur="1000" fill="hold"/>
                                        <p:tgtEl>
                                          <p:spTgt spid="366594"/>
                                        </p:tgtEl>
                                        <p:attrNameLst>
                                          <p:attrName>ppt_h</p:attrName>
                                        </p:attrNameLst>
                                      </p:cBhvr>
                                      <p:tavLst>
                                        <p:tav tm="0">
                                          <p:val>
                                            <p:fltVal val="0"/>
                                          </p:val>
                                        </p:tav>
                                        <p:tav tm="100000">
                                          <p:val>
                                            <p:strVal val="#ppt_h"/>
                                          </p:val>
                                        </p:tav>
                                      </p:tavLst>
                                    </p:anim>
                                    <p:anim calcmode="lin" valueType="num">
                                      <p:cBhvr>
                                        <p:cTn id="9" dur="1000" fill="hold"/>
                                        <p:tgtEl>
                                          <p:spTgt spid="366594"/>
                                        </p:tgtEl>
                                        <p:attrNameLst>
                                          <p:attrName>style.rotation</p:attrName>
                                        </p:attrNameLst>
                                      </p:cBhvr>
                                      <p:tavLst>
                                        <p:tav tm="0">
                                          <p:val>
                                            <p:fltVal val="90"/>
                                          </p:val>
                                        </p:tav>
                                        <p:tav tm="100000">
                                          <p:val>
                                            <p:fltVal val="0"/>
                                          </p:val>
                                        </p:tav>
                                      </p:tavLst>
                                    </p:anim>
                                    <p:animEffect transition="in" filter="fade">
                                      <p:cBhvr>
                                        <p:cTn id="10" dur="1000"/>
                                        <p:tgtEl>
                                          <p:spTgt spid="36659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66595">
                                            <p:bg/>
                                          </p:spTgt>
                                        </p:tgtEl>
                                        <p:attrNameLst>
                                          <p:attrName>style.visibility</p:attrName>
                                        </p:attrNameLst>
                                      </p:cBhvr>
                                      <p:to>
                                        <p:strVal val="visible"/>
                                      </p:to>
                                    </p:set>
                                    <p:anim calcmode="lin" valueType="num">
                                      <p:cBhvr>
                                        <p:cTn id="15" dur="1000" fill="hold"/>
                                        <p:tgtEl>
                                          <p:spTgt spid="366595">
                                            <p:bg/>
                                          </p:spTgt>
                                        </p:tgtEl>
                                        <p:attrNameLst>
                                          <p:attrName>ppt_w</p:attrName>
                                        </p:attrNameLst>
                                      </p:cBhvr>
                                      <p:tavLst>
                                        <p:tav tm="0">
                                          <p:val>
                                            <p:fltVal val="0"/>
                                          </p:val>
                                        </p:tav>
                                        <p:tav tm="100000">
                                          <p:val>
                                            <p:strVal val="#ppt_w"/>
                                          </p:val>
                                        </p:tav>
                                      </p:tavLst>
                                    </p:anim>
                                    <p:anim calcmode="lin" valueType="num">
                                      <p:cBhvr>
                                        <p:cTn id="16" dur="1000" fill="hold"/>
                                        <p:tgtEl>
                                          <p:spTgt spid="366595">
                                            <p:bg/>
                                          </p:spTgt>
                                        </p:tgtEl>
                                        <p:attrNameLst>
                                          <p:attrName>ppt_h</p:attrName>
                                        </p:attrNameLst>
                                      </p:cBhvr>
                                      <p:tavLst>
                                        <p:tav tm="0">
                                          <p:val>
                                            <p:fltVal val="0"/>
                                          </p:val>
                                        </p:tav>
                                        <p:tav tm="100000">
                                          <p:val>
                                            <p:strVal val="#ppt_h"/>
                                          </p:val>
                                        </p:tav>
                                      </p:tavLst>
                                    </p:anim>
                                    <p:anim calcmode="lin" valueType="num">
                                      <p:cBhvr>
                                        <p:cTn id="17" dur="1000" fill="hold"/>
                                        <p:tgtEl>
                                          <p:spTgt spid="366595">
                                            <p:bg/>
                                          </p:spTgt>
                                        </p:tgtEl>
                                        <p:attrNameLst>
                                          <p:attrName>style.rotation</p:attrName>
                                        </p:attrNameLst>
                                      </p:cBhvr>
                                      <p:tavLst>
                                        <p:tav tm="0">
                                          <p:val>
                                            <p:fltVal val="90"/>
                                          </p:val>
                                        </p:tav>
                                        <p:tav tm="100000">
                                          <p:val>
                                            <p:fltVal val="0"/>
                                          </p:val>
                                        </p:tav>
                                      </p:tavLst>
                                    </p:anim>
                                    <p:animEffect transition="in" filter="fade">
                                      <p:cBhvr>
                                        <p:cTn id="18" dur="1000"/>
                                        <p:tgtEl>
                                          <p:spTgt spid="366595">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66595">
                                            <p:txEl>
                                              <p:pRg st="0" end="0"/>
                                            </p:txEl>
                                          </p:spTgt>
                                        </p:tgtEl>
                                        <p:attrNameLst>
                                          <p:attrName>style.visibility</p:attrName>
                                        </p:attrNameLst>
                                      </p:cBhvr>
                                      <p:to>
                                        <p:strVal val="visible"/>
                                      </p:to>
                                    </p:set>
                                    <p:anim calcmode="lin" valueType="num">
                                      <p:cBhvr>
                                        <p:cTn id="23" dur="1000" fill="hold"/>
                                        <p:tgtEl>
                                          <p:spTgt spid="366595">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366595">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366595">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36659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66595">
                                            <p:txEl>
                                              <p:pRg st="1" end="1"/>
                                            </p:txEl>
                                          </p:spTgt>
                                        </p:tgtEl>
                                        <p:attrNameLst>
                                          <p:attrName>style.visibility</p:attrName>
                                        </p:attrNameLst>
                                      </p:cBhvr>
                                      <p:to>
                                        <p:strVal val="visible"/>
                                      </p:to>
                                    </p:set>
                                    <p:anim calcmode="lin" valueType="num">
                                      <p:cBhvr>
                                        <p:cTn id="31" dur="1000" fill="hold"/>
                                        <p:tgtEl>
                                          <p:spTgt spid="366595">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366595">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366595">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366595">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366595">
                                            <p:txEl>
                                              <p:pRg st="2" end="2"/>
                                            </p:txEl>
                                          </p:spTgt>
                                        </p:tgtEl>
                                        <p:attrNameLst>
                                          <p:attrName>style.visibility</p:attrName>
                                        </p:attrNameLst>
                                      </p:cBhvr>
                                      <p:to>
                                        <p:strVal val="visible"/>
                                      </p:to>
                                    </p:set>
                                    <p:anim calcmode="lin" valueType="num">
                                      <p:cBhvr>
                                        <p:cTn id="39" dur="1000" fill="hold"/>
                                        <p:tgtEl>
                                          <p:spTgt spid="366595">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366595">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366595">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366595">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366595">
                                            <p:txEl>
                                              <p:pRg st="3" end="3"/>
                                            </p:txEl>
                                          </p:spTgt>
                                        </p:tgtEl>
                                        <p:attrNameLst>
                                          <p:attrName>style.visibility</p:attrName>
                                        </p:attrNameLst>
                                      </p:cBhvr>
                                      <p:to>
                                        <p:strVal val="visible"/>
                                      </p:to>
                                    </p:set>
                                    <p:anim calcmode="lin" valueType="num">
                                      <p:cBhvr>
                                        <p:cTn id="47" dur="1000" fill="hold"/>
                                        <p:tgtEl>
                                          <p:spTgt spid="366595">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366595">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366595">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366595">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366595">
                                            <p:txEl>
                                              <p:pRg st="4" end="4"/>
                                            </p:txEl>
                                          </p:spTgt>
                                        </p:tgtEl>
                                        <p:attrNameLst>
                                          <p:attrName>style.visibility</p:attrName>
                                        </p:attrNameLst>
                                      </p:cBhvr>
                                      <p:to>
                                        <p:strVal val="visible"/>
                                      </p:to>
                                    </p:set>
                                    <p:anim calcmode="lin" valueType="num">
                                      <p:cBhvr>
                                        <p:cTn id="55" dur="1000" fill="hold"/>
                                        <p:tgtEl>
                                          <p:spTgt spid="366595">
                                            <p:txEl>
                                              <p:pRg st="4" end="4"/>
                                            </p:txEl>
                                          </p:spTgt>
                                        </p:tgtEl>
                                        <p:attrNameLst>
                                          <p:attrName>ppt_w</p:attrName>
                                        </p:attrNameLst>
                                      </p:cBhvr>
                                      <p:tavLst>
                                        <p:tav tm="0">
                                          <p:val>
                                            <p:fltVal val="0"/>
                                          </p:val>
                                        </p:tav>
                                        <p:tav tm="100000">
                                          <p:val>
                                            <p:strVal val="#ppt_w"/>
                                          </p:val>
                                        </p:tav>
                                      </p:tavLst>
                                    </p:anim>
                                    <p:anim calcmode="lin" valueType="num">
                                      <p:cBhvr>
                                        <p:cTn id="56" dur="1000" fill="hold"/>
                                        <p:tgtEl>
                                          <p:spTgt spid="366595">
                                            <p:txEl>
                                              <p:pRg st="4" end="4"/>
                                            </p:txEl>
                                          </p:spTgt>
                                        </p:tgtEl>
                                        <p:attrNameLst>
                                          <p:attrName>ppt_h</p:attrName>
                                        </p:attrNameLst>
                                      </p:cBhvr>
                                      <p:tavLst>
                                        <p:tav tm="0">
                                          <p:val>
                                            <p:fltVal val="0"/>
                                          </p:val>
                                        </p:tav>
                                        <p:tav tm="100000">
                                          <p:val>
                                            <p:strVal val="#ppt_h"/>
                                          </p:val>
                                        </p:tav>
                                      </p:tavLst>
                                    </p:anim>
                                    <p:anim calcmode="lin" valueType="num">
                                      <p:cBhvr>
                                        <p:cTn id="57" dur="1000" fill="hold"/>
                                        <p:tgtEl>
                                          <p:spTgt spid="366595">
                                            <p:txEl>
                                              <p:pRg st="4" end="4"/>
                                            </p:txEl>
                                          </p:spTgt>
                                        </p:tgtEl>
                                        <p:attrNameLst>
                                          <p:attrName>style.rotation</p:attrName>
                                        </p:attrNameLst>
                                      </p:cBhvr>
                                      <p:tavLst>
                                        <p:tav tm="0">
                                          <p:val>
                                            <p:fltVal val="90"/>
                                          </p:val>
                                        </p:tav>
                                        <p:tav tm="100000">
                                          <p:val>
                                            <p:fltVal val="0"/>
                                          </p:val>
                                        </p:tav>
                                      </p:tavLst>
                                    </p:anim>
                                    <p:animEffect transition="in" filter="fade">
                                      <p:cBhvr>
                                        <p:cTn id="58" dur="1000"/>
                                        <p:tgtEl>
                                          <p:spTgt spid="366595">
                                            <p:txEl>
                                              <p:pRg st="4" end="4"/>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366595">
                                            <p:txEl>
                                              <p:pRg st="5" end="5"/>
                                            </p:txEl>
                                          </p:spTgt>
                                        </p:tgtEl>
                                        <p:attrNameLst>
                                          <p:attrName>style.visibility</p:attrName>
                                        </p:attrNameLst>
                                      </p:cBhvr>
                                      <p:to>
                                        <p:strVal val="visible"/>
                                      </p:to>
                                    </p:set>
                                    <p:anim calcmode="lin" valueType="num">
                                      <p:cBhvr>
                                        <p:cTn id="63" dur="1000" fill="hold"/>
                                        <p:tgtEl>
                                          <p:spTgt spid="366595">
                                            <p:txEl>
                                              <p:pRg st="5" end="5"/>
                                            </p:txEl>
                                          </p:spTgt>
                                        </p:tgtEl>
                                        <p:attrNameLst>
                                          <p:attrName>ppt_w</p:attrName>
                                        </p:attrNameLst>
                                      </p:cBhvr>
                                      <p:tavLst>
                                        <p:tav tm="0">
                                          <p:val>
                                            <p:fltVal val="0"/>
                                          </p:val>
                                        </p:tav>
                                        <p:tav tm="100000">
                                          <p:val>
                                            <p:strVal val="#ppt_w"/>
                                          </p:val>
                                        </p:tav>
                                      </p:tavLst>
                                    </p:anim>
                                    <p:anim calcmode="lin" valueType="num">
                                      <p:cBhvr>
                                        <p:cTn id="64" dur="1000" fill="hold"/>
                                        <p:tgtEl>
                                          <p:spTgt spid="366595">
                                            <p:txEl>
                                              <p:pRg st="5" end="5"/>
                                            </p:txEl>
                                          </p:spTgt>
                                        </p:tgtEl>
                                        <p:attrNameLst>
                                          <p:attrName>ppt_h</p:attrName>
                                        </p:attrNameLst>
                                      </p:cBhvr>
                                      <p:tavLst>
                                        <p:tav tm="0">
                                          <p:val>
                                            <p:fltVal val="0"/>
                                          </p:val>
                                        </p:tav>
                                        <p:tav tm="100000">
                                          <p:val>
                                            <p:strVal val="#ppt_h"/>
                                          </p:val>
                                        </p:tav>
                                      </p:tavLst>
                                    </p:anim>
                                    <p:anim calcmode="lin" valueType="num">
                                      <p:cBhvr>
                                        <p:cTn id="65" dur="1000" fill="hold"/>
                                        <p:tgtEl>
                                          <p:spTgt spid="366595">
                                            <p:txEl>
                                              <p:pRg st="5" end="5"/>
                                            </p:txEl>
                                          </p:spTgt>
                                        </p:tgtEl>
                                        <p:attrNameLst>
                                          <p:attrName>style.rotation</p:attrName>
                                        </p:attrNameLst>
                                      </p:cBhvr>
                                      <p:tavLst>
                                        <p:tav tm="0">
                                          <p:val>
                                            <p:fltVal val="90"/>
                                          </p:val>
                                        </p:tav>
                                        <p:tav tm="100000">
                                          <p:val>
                                            <p:fltVal val="0"/>
                                          </p:val>
                                        </p:tav>
                                      </p:tavLst>
                                    </p:anim>
                                    <p:animEffect transition="in" filter="fade">
                                      <p:cBhvr>
                                        <p:cTn id="66" dur="1000"/>
                                        <p:tgtEl>
                                          <p:spTgt spid="366595">
                                            <p:txEl>
                                              <p:pRg st="5" end="5"/>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1" presetClass="entr" presetSubtype="0" fill="hold" grpId="0" nodeType="clickEffect">
                                  <p:stCondLst>
                                    <p:cond delay="0"/>
                                  </p:stCondLst>
                                  <p:childTnLst>
                                    <p:set>
                                      <p:cBhvr>
                                        <p:cTn id="70" dur="1" fill="hold">
                                          <p:stCondLst>
                                            <p:cond delay="0"/>
                                          </p:stCondLst>
                                        </p:cTn>
                                        <p:tgtEl>
                                          <p:spTgt spid="366595">
                                            <p:txEl>
                                              <p:pRg st="6" end="6"/>
                                            </p:txEl>
                                          </p:spTgt>
                                        </p:tgtEl>
                                        <p:attrNameLst>
                                          <p:attrName>style.visibility</p:attrName>
                                        </p:attrNameLst>
                                      </p:cBhvr>
                                      <p:to>
                                        <p:strVal val="visible"/>
                                      </p:to>
                                    </p:set>
                                    <p:anim calcmode="lin" valueType="num">
                                      <p:cBhvr>
                                        <p:cTn id="71" dur="1000" fill="hold"/>
                                        <p:tgtEl>
                                          <p:spTgt spid="366595">
                                            <p:txEl>
                                              <p:pRg st="6" end="6"/>
                                            </p:txEl>
                                          </p:spTgt>
                                        </p:tgtEl>
                                        <p:attrNameLst>
                                          <p:attrName>ppt_w</p:attrName>
                                        </p:attrNameLst>
                                      </p:cBhvr>
                                      <p:tavLst>
                                        <p:tav tm="0">
                                          <p:val>
                                            <p:fltVal val="0"/>
                                          </p:val>
                                        </p:tav>
                                        <p:tav tm="100000">
                                          <p:val>
                                            <p:strVal val="#ppt_w"/>
                                          </p:val>
                                        </p:tav>
                                      </p:tavLst>
                                    </p:anim>
                                    <p:anim calcmode="lin" valueType="num">
                                      <p:cBhvr>
                                        <p:cTn id="72" dur="1000" fill="hold"/>
                                        <p:tgtEl>
                                          <p:spTgt spid="366595">
                                            <p:txEl>
                                              <p:pRg st="6" end="6"/>
                                            </p:txEl>
                                          </p:spTgt>
                                        </p:tgtEl>
                                        <p:attrNameLst>
                                          <p:attrName>ppt_h</p:attrName>
                                        </p:attrNameLst>
                                      </p:cBhvr>
                                      <p:tavLst>
                                        <p:tav tm="0">
                                          <p:val>
                                            <p:fltVal val="0"/>
                                          </p:val>
                                        </p:tav>
                                        <p:tav tm="100000">
                                          <p:val>
                                            <p:strVal val="#ppt_h"/>
                                          </p:val>
                                        </p:tav>
                                      </p:tavLst>
                                    </p:anim>
                                    <p:anim calcmode="lin" valueType="num">
                                      <p:cBhvr>
                                        <p:cTn id="73" dur="1000" fill="hold"/>
                                        <p:tgtEl>
                                          <p:spTgt spid="366595">
                                            <p:txEl>
                                              <p:pRg st="6" end="6"/>
                                            </p:txEl>
                                          </p:spTgt>
                                        </p:tgtEl>
                                        <p:attrNameLst>
                                          <p:attrName>style.rotation</p:attrName>
                                        </p:attrNameLst>
                                      </p:cBhvr>
                                      <p:tavLst>
                                        <p:tav tm="0">
                                          <p:val>
                                            <p:fltVal val="90"/>
                                          </p:val>
                                        </p:tav>
                                        <p:tav tm="100000">
                                          <p:val>
                                            <p:fltVal val="0"/>
                                          </p:val>
                                        </p:tav>
                                      </p:tavLst>
                                    </p:anim>
                                    <p:animEffect transition="in" filter="fade">
                                      <p:cBhvr>
                                        <p:cTn id="74" dur="1000"/>
                                        <p:tgtEl>
                                          <p:spTgt spid="3665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4" grpId="0" animBg="1"/>
      <p:bldP spid="366595" grpId="0" build="p"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EA07030-C21B-4A11-8067-74853C628AD7}"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C98EFDB5-0AA7-4BF6-B63F-0B78E0E5016C}" type="slidenum">
              <a:rPr lang="en-US"/>
              <a:pPr>
                <a:defRPr/>
              </a:pPr>
              <a:t>39</a:t>
            </a:fld>
            <a:endParaRPr lang="en-US"/>
          </a:p>
        </p:txBody>
      </p:sp>
      <p:sp>
        <p:nvSpPr>
          <p:cNvPr id="367618" name="Rectangle 2" descr="Papel seda azul"/>
          <p:cNvSpPr>
            <a:spLocks noGrp="1" noChangeArrowheads="1"/>
          </p:cNvSpPr>
          <p:nvPr>
            <p:ph type="title"/>
          </p:nvPr>
        </p:nvSpPr>
        <p:spPr>
          <a:xfrm>
            <a:off x="457200" y="209326"/>
            <a:ext cx="8435280" cy="9906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a:solidFill>
                  <a:schemeClr val="accent2">
                    <a:lumMod val="50000"/>
                  </a:schemeClr>
                </a:solidFill>
                <a:effectLst>
                  <a:outerShdw blurRad="38100" dist="38100" dir="2700000" algn="tl">
                    <a:srgbClr val="000000"/>
                  </a:outerShdw>
                </a:effectLst>
                <a:latin typeface="Arial" charset="0"/>
              </a:rPr>
              <a:t>Servicios de Internet</a:t>
            </a:r>
            <a:br>
              <a:rPr lang="es-ES_tradnl" sz="2800" b="1" i="1">
                <a:solidFill>
                  <a:schemeClr val="accent2">
                    <a:lumMod val="50000"/>
                  </a:schemeClr>
                </a:solidFill>
                <a:effectLst>
                  <a:outerShdw blurRad="38100" dist="38100" dir="2700000" algn="tl">
                    <a:srgbClr val="000000"/>
                  </a:outerShdw>
                </a:effectLst>
                <a:latin typeface="Arial" charset="0"/>
              </a:rPr>
            </a:br>
            <a:r>
              <a:rPr lang="es-ES_tradnl" sz="2800" b="1" i="1">
                <a:solidFill>
                  <a:schemeClr val="accent2">
                    <a:lumMod val="50000"/>
                  </a:schemeClr>
                </a:solidFill>
                <a:effectLst>
                  <a:outerShdw blurRad="38100" dist="38100" dir="2700000" algn="tl">
                    <a:srgbClr val="000000"/>
                  </a:outerShdw>
                </a:effectLst>
                <a:latin typeface="Arial" charset="0"/>
              </a:rPr>
              <a:t>FTP :Protocolo de Transferencia de Archivos</a:t>
            </a:r>
          </a:p>
        </p:txBody>
      </p:sp>
      <p:pic>
        <p:nvPicPr>
          <p:cNvPr id="27653" name="Picture 3" descr="F26_2"/>
          <p:cNvPicPr>
            <a:picLocks noChangeAspect="1" noChangeArrowheads="1"/>
          </p:cNvPicPr>
          <p:nvPr/>
        </p:nvPicPr>
        <p:blipFill>
          <a:blip r:embed="rId2" cstate="print">
            <a:lum bright="-40000" contrast="40000"/>
          </a:blip>
          <a:srcRect/>
          <a:stretch>
            <a:fillRect/>
          </a:stretch>
        </p:blipFill>
        <p:spPr bwMode="auto">
          <a:xfrm>
            <a:off x="457200" y="1752600"/>
            <a:ext cx="8305800" cy="4419600"/>
          </a:xfrm>
          <a:prstGeom prst="rect">
            <a:avLst/>
          </a:prstGeom>
          <a:noFill/>
          <a:ln w="76200">
            <a:solidFill>
              <a:schemeClr val="accent2"/>
            </a:solidFill>
            <a:miter lim="800000"/>
            <a:headEnd/>
            <a:tailEnd/>
          </a:ln>
        </p:spPr>
      </p:pic>
    </p:spTree>
    <p:extLst>
      <p:ext uri="{BB962C8B-B14F-4D97-AF65-F5344CB8AC3E}">
        <p14:creationId xmlns:p14="http://schemas.microsoft.com/office/powerpoint/2010/main" val="394235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67618"/>
                                        </p:tgtEl>
                                        <p:attrNameLst>
                                          <p:attrName>style.visibility</p:attrName>
                                        </p:attrNameLst>
                                      </p:cBhvr>
                                      <p:to>
                                        <p:strVal val="visible"/>
                                      </p:to>
                                    </p:set>
                                    <p:anim calcmode="lin" valueType="num">
                                      <p:cBhvr>
                                        <p:cTn id="7" dur="1000" fill="hold"/>
                                        <p:tgtEl>
                                          <p:spTgt spid="367618"/>
                                        </p:tgtEl>
                                        <p:attrNameLst>
                                          <p:attrName>ppt_w</p:attrName>
                                        </p:attrNameLst>
                                      </p:cBhvr>
                                      <p:tavLst>
                                        <p:tav tm="0">
                                          <p:val>
                                            <p:fltVal val="0"/>
                                          </p:val>
                                        </p:tav>
                                        <p:tav tm="100000">
                                          <p:val>
                                            <p:strVal val="#ppt_w"/>
                                          </p:val>
                                        </p:tav>
                                      </p:tavLst>
                                    </p:anim>
                                    <p:anim calcmode="lin" valueType="num">
                                      <p:cBhvr>
                                        <p:cTn id="8" dur="1000" fill="hold"/>
                                        <p:tgtEl>
                                          <p:spTgt spid="367618"/>
                                        </p:tgtEl>
                                        <p:attrNameLst>
                                          <p:attrName>ppt_h</p:attrName>
                                        </p:attrNameLst>
                                      </p:cBhvr>
                                      <p:tavLst>
                                        <p:tav tm="0">
                                          <p:val>
                                            <p:fltVal val="0"/>
                                          </p:val>
                                        </p:tav>
                                        <p:tav tm="100000">
                                          <p:val>
                                            <p:strVal val="#ppt_h"/>
                                          </p:val>
                                        </p:tav>
                                      </p:tavLst>
                                    </p:anim>
                                    <p:anim calcmode="lin" valueType="num">
                                      <p:cBhvr>
                                        <p:cTn id="9" dur="1000" fill="hold"/>
                                        <p:tgtEl>
                                          <p:spTgt spid="367618"/>
                                        </p:tgtEl>
                                        <p:attrNameLst>
                                          <p:attrName>style.rotation</p:attrName>
                                        </p:attrNameLst>
                                      </p:cBhvr>
                                      <p:tavLst>
                                        <p:tav tm="0">
                                          <p:val>
                                            <p:fltVal val="90"/>
                                          </p:val>
                                        </p:tav>
                                        <p:tav tm="100000">
                                          <p:val>
                                            <p:fltVal val="0"/>
                                          </p:val>
                                        </p:tav>
                                      </p:tavLst>
                                    </p:anim>
                                    <p:animEffect transition="in" filter="fade">
                                      <p:cBhvr>
                                        <p:cTn id="10" dur="1000"/>
                                        <p:tgtEl>
                                          <p:spTgt spid="36761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7653"/>
                                        </p:tgtEl>
                                        <p:attrNameLst>
                                          <p:attrName>style.visibility</p:attrName>
                                        </p:attrNameLst>
                                      </p:cBhvr>
                                      <p:to>
                                        <p:strVal val="visible"/>
                                      </p:to>
                                    </p:set>
                                    <p:animEffect transition="in" filter="randombar(horizontal)">
                                      <p:cBhvr>
                                        <p:cTn id="15" dur="500"/>
                                        <p:tgtEl>
                                          <p:spTgt spid="2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184375"/>
            <a:ext cx="8718140" cy="1368152"/>
          </a:xfrm>
          <a:solidFill>
            <a:schemeClr val="accent2">
              <a:lumMod val="40000"/>
              <a:lumOff val="60000"/>
            </a:schemeClr>
          </a:solidFill>
          <a:ln w="76200" cap="flat">
            <a:solidFill>
              <a:schemeClr val="accent2">
                <a:lumMod val="50000"/>
              </a:schemeClr>
            </a:solidFill>
            <a:miter lim="800000"/>
            <a:headEnd/>
            <a:tailEnd/>
          </a:ln>
        </p:spPr>
        <p:txBody>
          <a:bodyPr vert="horz" wrap="square" lIns="91440" tIns="45720" rIns="91440" bIns="45720" numCol="1" anchor="ctr" anchorCtr="0" compatLnSpc="1">
            <a:prstTxWarp prst="textNoShape">
              <a:avLst/>
            </a:prstTxWarp>
          </a:bodyPr>
          <a:lstStyle/>
          <a:p>
            <a:r>
              <a:rPr lang="es-ES" sz="4000" b="1" i="1" dirty="0">
                <a:solidFill>
                  <a:schemeClr val="accent2">
                    <a:lumMod val="75000"/>
                  </a:schemeClr>
                </a:solidFill>
                <a:effectLst>
                  <a:outerShdw blurRad="38100" dist="38100" dir="2700000" algn="tl">
                    <a:srgbClr val="000000"/>
                  </a:outerShdw>
                </a:effectLst>
                <a:latin typeface="Arial" charset="0"/>
              </a:rPr>
              <a:t>Arquitectura de Cloud - Computing</a:t>
            </a:r>
          </a:p>
        </p:txBody>
      </p:sp>
      <p:sp>
        <p:nvSpPr>
          <p:cNvPr id="6150" name="Rectangle 6">
            <a:hlinkClick r:id="rId2"/>
          </p:cNvPr>
          <p:cNvSpPr>
            <a:spLocks noChangeArrowheads="1"/>
          </p:cNvSpPr>
          <p:nvPr/>
        </p:nvSpPr>
        <p:spPr bwMode="auto">
          <a:xfrm>
            <a:off x="0" y="0"/>
            <a:ext cx="914400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s-E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166" y="2043468"/>
            <a:ext cx="7632848" cy="4317134"/>
          </a:xfrm>
          <a:prstGeom prst="rect">
            <a:avLst/>
          </a:prstGeom>
          <a:blipFill dpi="0" rotWithShape="0">
            <a:blip r:embed="rId4" cstate="print"/>
            <a:srcRect/>
            <a:tile tx="0" ty="0" sx="100000" sy="100000" flip="none" algn="tl"/>
          </a:blipFill>
          <a:ln w="76200" cap="flat">
            <a:solidFill>
              <a:schemeClr val="accent2">
                <a:lumMod val="50000"/>
              </a:schemeClr>
            </a:solidFill>
            <a:miter lim="800000"/>
            <a:headEnd/>
            <a:tailEnd/>
          </a:ln>
        </p:spPr>
      </p:pic>
    </p:spTree>
    <p:extLst>
      <p:ext uri="{BB962C8B-B14F-4D97-AF65-F5344CB8AC3E}">
        <p14:creationId xmlns:p14="http://schemas.microsoft.com/office/powerpoint/2010/main" val="410494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ipe(down)">
                                      <p:cBhvr>
                                        <p:cTn id="12" dur="580">
                                          <p:stCondLst>
                                            <p:cond delay="0"/>
                                          </p:stCondLst>
                                        </p:cTn>
                                        <p:tgtEl>
                                          <p:spTgt spid="1026"/>
                                        </p:tgtEl>
                                      </p:cBhvr>
                                    </p:animEffect>
                                    <p:anim calcmode="lin" valueType="num">
                                      <p:cBhvr>
                                        <p:cTn id="13"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18" dur="26">
                                          <p:stCondLst>
                                            <p:cond delay="650"/>
                                          </p:stCondLst>
                                        </p:cTn>
                                        <p:tgtEl>
                                          <p:spTgt spid="1026"/>
                                        </p:tgtEl>
                                      </p:cBhvr>
                                      <p:to x="100000" y="60000"/>
                                    </p:animScale>
                                    <p:animScale>
                                      <p:cBhvr>
                                        <p:cTn id="19" dur="166" decel="50000">
                                          <p:stCondLst>
                                            <p:cond delay="676"/>
                                          </p:stCondLst>
                                        </p:cTn>
                                        <p:tgtEl>
                                          <p:spTgt spid="1026"/>
                                        </p:tgtEl>
                                      </p:cBhvr>
                                      <p:to x="100000" y="100000"/>
                                    </p:animScale>
                                    <p:animScale>
                                      <p:cBhvr>
                                        <p:cTn id="20" dur="26">
                                          <p:stCondLst>
                                            <p:cond delay="1312"/>
                                          </p:stCondLst>
                                        </p:cTn>
                                        <p:tgtEl>
                                          <p:spTgt spid="1026"/>
                                        </p:tgtEl>
                                      </p:cBhvr>
                                      <p:to x="100000" y="80000"/>
                                    </p:animScale>
                                    <p:animScale>
                                      <p:cBhvr>
                                        <p:cTn id="21" dur="166" decel="50000">
                                          <p:stCondLst>
                                            <p:cond delay="1338"/>
                                          </p:stCondLst>
                                        </p:cTn>
                                        <p:tgtEl>
                                          <p:spTgt spid="1026"/>
                                        </p:tgtEl>
                                      </p:cBhvr>
                                      <p:to x="100000" y="100000"/>
                                    </p:animScale>
                                    <p:animScale>
                                      <p:cBhvr>
                                        <p:cTn id="22" dur="26">
                                          <p:stCondLst>
                                            <p:cond delay="1642"/>
                                          </p:stCondLst>
                                        </p:cTn>
                                        <p:tgtEl>
                                          <p:spTgt spid="1026"/>
                                        </p:tgtEl>
                                      </p:cBhvr>
                                      <p:to x="100000" y="90000"/>
                                    </p:animScale>
                                    <p:animScale>
                                      <p:cBhvr>
                                        <p:cTn id="23" dur="166" decel="50000">
                                          <p:stCondLst>
                                            <p:cond delay="1668"/>
                                          </p:stCondLst>
                                        </p:cTn>
                                        <p:tgtEl>
                                          <p:spTgt spid="1026"/>
                                        </p:tgtEl>
                                      </p:cBhvr>
                                      <p:to x="100000" y="100000"/>
                                    </p:animScale>
                                    <p:animScale>
                                      <p:cBhvr>
                                        <p:cTn id="24" dur="26">
                                          <p:stCondLst>
                                            <p:cond delay="1808"/>
                                          </p:stCondLst>
                                        </p:cTn>
                                        <p:tgtEl>
                                          <p:spTgt spid="1026"/>
                                        </p:tgtEl>
                                      </p:cBhvr>
                                      <p:to x="100000" y="95000"/>
                                    </p:animScale>
                                    <p:animScale>
                                      <p:cBhvr>
                                        <p:cTn id="25" dur="166" decel="50000">
                                          <p:stCondLst>
                                            <p:cond delay="1834"/>
                                          </p:stCondLst>
                                        </p:cTn>
                                        <p:tgtEl>
                                          <p:spTgt spid="10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11880058-5520-4F4B-AF49-488B68B865EF}"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6911E09D-6169-4ECF-9EBB-B94E9556953A}" type="slidenum">
              <a:rPr lang="en-US"/>
              <a:pPr>
                <a:defRPr/>
              </a:pPr>
              <a:t>40</a:t>
            </a:fld>
            <a:endParaRPr lang="en-US"/>
          </a:p>
        </p:txBody>
      </p:sp>
      <p:sp>
        <p:nvSpPr>
          <p:cNvPr id="368642" name="Rectangle 2" descr="Papel seda azul"/>
          <p:cNvSpPr>
            <a:spLocks noGrp="1" noChangeArrowheads="1"/>
          </p:cNvSpPr>
          <p:nvPr>
            <p:ph type="title"/>
          </p:nvPr>
        </p:nvSpPr>
        <p:spPr>
          <a:xfrm>
            <a:off x="179512" y="332656"/>
            <a:ext cx="8784976" cy="13716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a:solidFill>
                  <a:schemeClr val="accent2">
                    <a:lumMod val="50000"/>
                  </a:schemeClr>
                </a:solidFill>
                <a:effectLst>
                  <a:outerShdw blurRad="38100" dist="38100" dir="2700000" algn="tl">
                    <a:srgbClr val="000000"/>
                  </a:outerShdw>
                </a:effectLst>
                <a:latin typeface="Arial" charset="0"/>
              </a:rPr>
              <a:t>Servicios de Internet</a:t>
            </a:r>
            <a:br>
              <a:rPr lang="es-ES_tradnl" sz="2800" b="1" i="1">
                <a:solidFill>
                  <a:schemeClr val="accent2">
                    <a:lumMod val="50000"/>
                  </a:schemeClr>
                </a:solidFill>
                <a:effectLst>
                  <a:outerShdw blurRad="38100" dist="38100" dir="2700000" algn="tl">
                    <a:srgbClr val="000000"/>
                  </a:outerShdw>
                </a:effectLst>
                <a:latin typeface="Arial" charset="0"/>
              </a:rPr>
            </a:br>
            <a:r>
              <a:rPr lang="es-ES_tradnl" sz="2800" b="1" i="1">
                <a:solidFill>
                  <a:schemeClr val="accent2">
                    <a:lumMod val="50000"/>
                  </a:schemeClr>
                </a:solidFill>
                <a:effectLst>
                  <a:outerShdw blurRad="38100" dist="38100" dir="2700000" algn="tl">
                    <a:srgbClr val="000000"/>
                  </a:outerShdw>
                </a:effectLst>
                <a:latin typeface="Arial" charset="0"/>
              </a:rPr>
              <a:t>TFTP :Protocolo de Trivial de Transferencia de Archivos</a:t>
            </a:r>
          </a:p>
        </p:txBody>
      </p:sp>
      <p:sp>
        <p:nvSpPr>
          <p:cNvPr id="368643" name="Rectangle 3" descr="Papel bouquet"/>
          <p:cNvSpPr>
            <a:spLocks noGrp="1" noChangeArrowheads="1"/>
          </p:cNvSpPr>
          <p:nvPr>
            <p:ph type="body" idx="1"/>
          </p:nvPr>
        </p:nvSpPr>
        <p:spPr>
          <a:xfrm>
            <a:off x="179512" y="1981200"/>
            <a:ext cx="8784976" cy="4114800"/>
          </a:xfrm>
          <a:solidFill>
            <a:schemeClr val="accent2">
              <a:lumMod val="20000"/>
              <a:lumOff val="80000"/>
            </a:schemeClr>
          </a:solidFill>
          <a:ln w="76200" cap="flat">
            <a:solidFill>
              <a:srgbClr val="000080"/>
            </a:solidFill>
            <a:miter lim="800000"/>
            <a:headEnd/>
            <a:tailEnd/>
          </a:ln>
        </p:spPr>
        <p:txBody>
          <a:bodyPr vert="horz" wrap="square" lIns="91440" tIns="45720" rIns="91440" bIns="45720" numCol="1" anchor="t" anchorCtr="0" compatLnSpc="1">
            <a:prstTxWarp prst="textNoShape">
              <a:avLst/>
            </a:prstTxWarp>
          </a:bodyPr>
          <a:lstStyle/>
          <a:p>
            <a:r>
              <a:rPr lang="es-ES_tradnl" sz="2800" i="1" dirty="0">
                <a:solidFill>
                  <a:srgbClr val="000099"/>
                </a:solidFill>
                <a:effectLst>
                  <a:outerShdw blurRad="38100" dist="38100" dir="2700000" algn="tl">
                    <a:srgbClr val="000000"/>
                  </a:outerShdw>
                </a:effectLst>
                <a:latin typeface="Arial" charset="0"/>
              </a:rPr>
              <a:t>Diseñado para realizar transporte de archivos en forma sencilla  </a:t>
            </a:r>
            <a:r>
              <a:rPr lang="es-ES_tradnl" sz="2800" i="1" dirty="0">
                <a:solidFill>
                  <a:srgbClr val="000099"/>
                </a:solidFill>
                <a:effectLst>
                  <a:outerShdw blurRad="38100" dist="38100" dir="2700000" algn="tl">
                    <a:srgbClr val="000000"/>
                  </a:outerShdw>
                </a:effectLst>
                <a:latin typeface="Arial" charset="0"/>
                <a:sym typeface="Wingdings 3" panose="05040102010807070707" pitchFamily="18" charset="2"/>
              </a:rPr>
              <a:t> </a:t>
            </a:r>
            <a:r>
              <a:rPr lang="es-ES" sz="2800" i="1" dirty="0">
                <a:solidFill>
                  <a:srgbClr val="000099"/>
                </a:solidFill>
                <a:effectLst>
                  <a:outerShdw blurRad="38100" dist="38100" dir="2700000" algn="tl">
                    <a:srgbClr val="000000"/>
                  </a:outerShdw>
                </a:effectLst>
                <a:latin typeface="Arial" charset="0"/>
                <a:sym typeface="Wingdings 3" panose="05040102010807070707" pitchFamily="18" charset="2"/>
              </a:rPr>
              <a:t>V</a:t>
            </a:r>
            <a:r>
              <a:rPr lang="es-ES" sz="2800" i="1" dirty="0">
                <a:solidFill>
                  <a:srgbClr val="000099"/>
                </a:solidFill>
                <a:effectLst>
                  <a:outerShdw blurRad="38100" dist="38100" dir="2700000" algn="tl">
                    <a:srgbClr val="000000"/>
                  </a:outerShdw>
                </a:effectLst>
                <a:latin typeface="Arial" charset="0"/>
              </a:rPr>
              <a:t>ariante del protocolo FTP</a:t>
            </a:r>
            <a:r>
              <a:rPr lang="es-ES_tradnl" sz="2800" i="1" dirty="0">
                <a:solidFill>
                  <a:srgbClr val="000099"/>
                </a:solidFill>
                <a:effectLst>
                  <a:outerShdw blurRad="38100" dist="38100" dir="2700000" algn="tl">
                    <a:srgbClr val="000000"/>
                  </a:outerShdw>
                </a:effectLst>
                <a:latin typeface="Arial" charset="0"/>
              </a:rPr>
              <a:t>. </a:t>
            </a:r>
          </a:p>
          <a:p>
            <a:r>
              <a:rPr lang="es-ES" sz="2800" i="1" dirty="0">
                <a:solidFill>
                  <a:srgbClr val="000099"/>
                </a:solidFill>
                <a:effectLst>
                  <a:outerShdw blurRad="38100" dist="38100" dir="2700000" algn="tl">
                    <a:srgbClr val="000000"/>
                  </a:outerShdw>
                </a:effectLst>
                <a:latin typeface="Arial" charset="0"/>
              </a:rPr>
              <a:t>Prescinde de la conexión de control</a:t>
            </a:r>
            <a:r>
              <a:rPr lang="es-ES_tradnl" sz="2800" i="1" dirty="0">
                <a:solidFill>
                  <a:srgbClr val="000099"/>
                </a:solidFill>
                <a:effectLst>
                  <a:outerShdw blurRad="38100" dist="38100" dir="2700000" algn="tl">
                    <a:srgbClr val="000000"/>
                  </a:outerShdw>
                </a:effectLst>
                <a:latin typeface="Arial" charset="0"/>
              </a:rPr>
              <a:t>. </a:t>
            </a:r>
          </a:p>
          <a:p>
            <a:r>
              <a:rPr lang="es-ES_tradnl" sz="2800" i="1" dirty="0">
                <a:solidFill>
                  <a:srgbClr val="000099"/>
                </a:solidFill>
                <a:effectLst>
                  <a:outerShdw blurRad="38100" dist="38100" dir="2700000" algn="tl">
                    <a:srgbClr val="000000"/>
                  </a:outerShdw>
                </a:effectLst>
                <a:latin typeface="Arial" charset="0"/>
              </a:rPr>
              <a:t>Sin autenticaciones de seguridad.</a:t>
            </a:r>
          </a:p>
          <a:p>
            <a:r>
              <a:rPr lang="es-ES_tradnl" sz="2800" i="1" dirty="0">
                <a:solidFill>
                  <a:srgbClr val="000099"/>
                </a:solidFill>
                <a:effectLst>
                  <a:outerShdw blurRad="38100" dist="38100" dir="2700000" algn="tl">
                    <a:srgbClr val="000000"/>
                  </a:outerShdw>
                </a:effectLst>
                <a:latin typeface="Arial" charset="0"/>
              </a:rPr>
              <a:t>Se utiliza para anular la carga de trabajo de FTP. Es muy eficiente.</a:t>
            </a:r>
          </a:p>
          <a:p>
            <a:r>
              <a:rPr lang="es-ES_tradnl" sz="2800" i="1" dirty="0">
                <a:solidFill>
                  <a:srgbClr val="000099"/>
                </a:solidFill>
                <a:effectLst>
                  <a:outerShdw blurRad="38100" dist="38100" dir="2700000" algn="tl">
                    <a:srgbClr val="000000"/>
                  </a:outerShdw>
                </a:effectLst>
                <a:latin typeface="Arial" charset="0"/>
              </a:rPr>
              <a:t>Es usado normalmente dentro de una LAN.</a:t>
            </a:r>
          </a:p>
          <a:p>
            <a:r>
              <a:rPr lang="es-ES_tradnl" sz="2800" i="1" dirty="0">
                <a:solidFill>
                  <a:srgbClr val="000099"/>
                </a:solidFill>
                <a:effectLst>
                  <a:outerShdw blurRad="38100" dist="38100" dir="2700000" algn="tl">
                    <a:srgbClr val="000000"/>
                  </a:outerShdw>
                </a:effectLst>
                <a:latin typeface="Arial" charset="0"/>
              </a:rPr>
              <a:t>Es arriesgado su Uso en WAN. </a:t>
            </a:r>
          </a:p>
        </p:txBody>
      </p:sp>
    </p:spTree>
    <p:extLst>
      <p:ext uri="{BB962C8B-B14F-4D97-AF65-F5344CB8AC3E}">
        <p14:creationId xmlns:p14="http://schemas.microsoft.com/office/powerpoint/2010/main" val="4274646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8E9C8EE7-79A8-4511-A92C-10CF1587608D}" type="datetime1">
              <a:rPr lang="es-ES"/>
              <a:pPr>
                <a:defRPr/>
              </a:pPr>
              <a:t>26/03/2023</a:t>
            </a:fld>
            <a:endParaRPr lang="en-US"/>
          </a:p>
        </p:txBody>
      </p:sp>
      <p:sp>
        <p:nvSpPr>
          <p:cNvPr id="7" name="5 Marcador de número de diapositiva"/>
          <p:cNvSpPr>
            <a:spLocks noGrp="1"/>
          </p:cNvSpPr>
          <p:nvPr>
            <p:ph type="sldNum" sz="quarter" idx="12"/>
          </p:nvPr>
        </p:nvSpPr>
        <p:spPr/>
        <p:txBody>
          <a:bodyPr/>
          <a:lstStyle/>
          <a:p>
            <a:pPr>
              <a:defRPr/>
            </a:pPr>
            <a:fld id="{A16511A3-C50A-438B-93E7-69CFD91B6252}" type="slidenum">
              <a:rPr lang="en-US"/>
              <a:pPr>
                <a:defRPr/>
              </a:pPr>
              <a:t>41</a:t>
            </a:fld>
            <a:endParaRPr lang="en-US"/>
          </a:p>
        </p:txBody>
      </p:sp>
      <p:sp>
        <p:nvSpPr>
          <p:cNvPr id="366594" name="Rectangle 2" descr="Papel seda azul"/>
          <p:cNvSpPr>
            <a:spLocks noGrp="1" noChangeArrowheads="1"/>
          </p:cNvSpPr>
          <p:nvPr>
            <p:ph type="title"/>
          </p:nvPr>
        </p:nvSpPr>
        <p:spPr>
          <a:xfrm>
            <a:off x="179512" y="260648"/>
            <a:ext cx="8784976" cy="1415752"/>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dirty="0">
                <a:solidFill>
                  <a:schemeClr val="accent2">
                    <a:lumMod val="50000"/>
                  </a:schemeClr>
                </a:solidFill>
                <a:effectLst>
                  <a:outerShdw blurRad="38100" dist="38100" dir="2700000" algn="tl">
                    <a:srgbClr val="000000"/>
                  </a:outerShdw>
                </a:effectLst>
                <a:latin typeface="Arial" charset="0"/>
              </a:rPr>
              <a:t>Servicios de Internet</a:t>
            </a:r>
            <a:br>
              <a:rPr lang="es-ES_tradnl" sz="2800" b="1" i="1" dirty="0">
                <a:solidFill>
                  <a:schemeClr val="accent2">
                    <a:lumMod val="50000"/>
                  </a:schemeClr>
                </a:solidFill>
                <a:effectLst>
                  <a:outerShdw blurRad="38100" dist="38100" dir="2700000" algn="tl">
                    <a:srgbClr val="000000"/>
                  </a:outerShdw>
                </a:effectLst>
                <a:latin typeface="Arial" charset="0"/>
              </a:rPr>
            </a:br>
            <a:r>
              <a:rPr lang="es-ES_tradnl" sz="2800" b="1" i="1" dirty="0">
                <a:solidFill>
                  <a:schemeClr val="accent2">
                    <a:lumMod val="50000"/>
                  </a:schemeClr>
                </a:solidFill>
                <a:effectLst>
                  <a:outerShdw blurRad="38100" dist="38100" dir="2700000" algn="tl">
                    <a:srgbClr val="000000"/>
                  </a:outerShdw>
                </a:effectLst>
                <a:latin typeface="Arial" charset="0"/>
              </a:rPr>
              <a:t>SFTP :</a:t>
            </a:r>
            <a:r>
              <a:rPr lang="es-ES_tradnl" sz="2400" b="1" i="1" dirty="0">
                <a:solidFill>
                  <a:schemeClr val="accent2">
                    <a:lumMod val="50000"/>
                  </a:schemeClr>
                </a:solidFill>
                <a:effectLst>
                  <a:outerShdw blurRad="38100" dist="38100" dir="2700000" algn="tl">
                    <a:srgbClr val="000000"/>
                  </a:outerShdw>
                </a:effectLst>
                <a:latin typeface="Arial" charset="0"/>
              </a:rPr>
              <a:t>Protocolo de Transferencia de Archivos Seguro </a:t>
            </a:r>
            <a:br>
              <a:rPr lang="es-ES_tradnl" sz="2400" b="1" i="1" dirty="0">
                <a:solidFill>
                  <a:schemeClr val="accent2">
                    <a:lumMod val="50000"/>
                  </a:schemeClr>
                </a:solidFill>
                <a:effectLst>
                  <a:outerShdw blurRad="38100" dist="38100" dir="2700000" algn="tl">
                    <a:srgbClr val="000000"/>
                  </a:outerShdw>
                </a:effectLst>
                <a:latin typeface="Arial" charset="0"/>
              </a:rPr>
            </a:br>
            <a:r>
              <a:rPr lang="es-ES_tradnl" sz="2400" b="1" i="1" dirty="0">
                <a:solidFill>
                  <a:schemeClr val="accent2">
                    <a:lumMod val="50000"/>
                  </a:schemeClr>
                </a:solidFill>
                <a:effectLst>
                  <a:outerShdw blurRad="38100" dist="38100" dir="2700000" algn="tl">
                    <a:srgbClr val="000000"/>
                  </a:outerShdw>
                </a:effectLst>
                <a:latin typeface="Arial" charset="0"/>
              </a:rPr>
              <a:t>FTPS : </a:t>
            </a:r>
            <a:r>
              <a:rPr lang="pt-BR" sz="2400" b="1" i="1" dirty="0">
                <a:solidFill>
                  <a:schemeClr val="accent2">
                    <a:lumMod val="50000"/>
                  </a:schemeClr>
                </a:solidFill>
                <a:effectLst>
                  <a:outerShdw blurRad="38100" dist="38100" dir="2700000" algn="tl">
                    <a:srgbClr val="000000"/>
                  </a:outerShdw>
                </a:effectLst>
                <a:latin typeface="Arial" charset="0"/>
              </a:rPr>
              <a:t>Protocolo Seguro de Transferencia de </a:t>
            </a:r>
            <a:r>
              <a:rPr lang="pt-BR" sz="2400" b="1" i="1" dirty="0" err="1">
                <a:solidFill>
                  <a:schemeClr val="accent2">
                    <a:lumMod val="50000"/>
                  </a:schemeClr>
                </a:solidFill>
                <a:effectLst>
                  <a:outerShdw blurRad="38100" dist="38100" dir="2700000" algn="tl">
                    <a:srgbClr val="000000"/>
                  </a:outerShdw>
                </a:effectLst>
                <a:latin typeface="Arial" charset="0"/>
              </a:rPr>
              <a:t>Archivos</a:t>
            </a:r>
            <a:endParaRPr lang="es-ES_tradnl" sz="2400" b="1" i="1" dirty="0">
              <a:solidFill>
                <a:schemeClr val="accent2">
                  <a:lumMod val="50000"/>
                </a:schemeClr>
              </a:solidFill>
              <a:effectLst>
                <a:outerShdw blurRad="38100" dist="38100" dir="2700000" algn="tl">
                  <a:srgbClr val="000000"/>
                </a:outerShdw>
              </a:effectLst>
              <a:latin typeface="Arial" charset="0"/>
            </a:endParaRPr>
          </a:p>
        </p:txBody>
      </p:sp>
      <p:sp>
        <p:nvSpPr>
          <p:cNvPr id="366595" name="Rectangle 3" descr="Papel bouquet"/>
          <p:cNvSpPr>
            <a:spLocks noGrp="1" noChangeArrowheads="1"/>
          </p:cNvSpPr>
          <p:nvPr>
            <p:ph type="body" idx="1"/>
          </p:nvPr>
        </p:nvSpPr>
        <p:spPr>
          <a:xfrm>
            <a:off x="179512" y="2111298"/>
            <a:ext cx="8964488" cy="4800600"/>
          </a:xfrm>
          <a:solidFill>
            <a:schemeClr val="accent2">
              <a:lumMod val="20000"/>
              <a:lumOff val="80000"/>
            </a:schemeClr>
          </a:solidFill>
          <a:ln w="76200" cap="flat">
            <a:solidFill>
              <a:srgbClr val="000080"/>
            </a:solidFill>
          </a:ln>
        </p:spPr>
        <p:txBody>
          <a:bodyPr/>
          <a:lstStyle/>
          <a:p>
            <a:pPr>
              <a:defRPr/>
            </a:pPr>
            <a:r>
              <a:rPr lang="es-ES_tradnl" sz="2400" b="1" i="1" dirty="0">
                <a:solidFill>
                  <a:schemeClr val="accent2">
                    <a:lumMod val="50000"/>
                  </a:schemeClr>
                </a:solidFill>
                <a:effectLst>
                  <a:outerShdw blurRad="38100" dist="38100" dir="2700000" algn="tl">
                    <a:srgbClr val="000000"/>
                  </a:outerShdw>
                </a:effectLst>
                <a:latin typeface="Arial" charset="0"/>
              </a:rPr>
              <a:t>Protocolo de Transferencia de Archivos Seguro para conexiones remotas.</a:t>
            </a:r>
          </a:p>
          <a:p>
            <a:pPr>
              <a:defRPr/>
            </a:pPr>
            <a:r>
              <a:rPr lang="es-ES_tradnl" sz="2400" b="1" i="1" dirty="0">
                <a:solidFill>
                  <a:schemeClr val="accent2">
                    <a:lumMod val="50000"/>
                  </a:schemeClr>
                </a:solidFill>
                <a:effectLst>
                  <a:outerShdw blurRad="38100" dist="38100" dir="2700000" algn="tl">
                    <a:srgbClr val="000000"/>
                  </a:outerShdw>
                </a:effectLst>
                <a:latin typeface="Arial" charset="0"/>
              </a:rPr>
              <a:t>Puede utilizar para la encripción de datos en el transporte:   </a:t>
            </a:r>
          </a:p>
          <a:p>
            <a:pPr marL="714375" lvl="1" indent="-257175">
              <a:defRPr/>
            </a:pPr>
            <a:r>
              <a:rPr lang="es-ES_tradnl" sz="2000" b="1" i="1" dirty="0">
                <a:solidFill>
                  <a:schemeClr val="accent2">
                    <a:lumMod val="50000"/>
                  </a:schemeClr>
                </a:solidFill>
                <a:effectLst>
                  <a:outerShdw blurRad="38100" dist="38100" dir="2700000" algn="tl">
                    <a:srgbClr val="000000"/>
                  </a:outerShdw>
                </a:effectLst>
                <a:latin typeface="Arial" charset="0"/>
              </a:rPr>
              <a:t>SSH en el Puerto 22 </a:t>
            </a:r>
            <a:r>
              <a:rPr lang="es-ES" sz="2000" i="1" dirty="0">
                <a:solidFill>
                  <a:srgbClr val="000099"/>
                </a:solidFill>
                <a:effectLst>
                  <a:outerShdw blurRad="38100" dist="38100" dir="2700000" algn="tl">
                    <a:srgbClr val="000000"/>
                  </a:outerShdw>
                </a:effectLst>
                <a:latin typeface="Arial" charset="0"/>
                <a:sym typeface="Wingdings 3" panose="05040102010807070707" pitchFamily="18" charset="2"/>
              </a:rPr>
              <a:t>  </a:t>
            </a:r>
            <a:r>
              <a:rPr lang="es-ES_tradnl" sz="2000" b="1" i="1" dirty="0">
                <a:solidFill>
                  <a:schemeClr val="accent2">
                    <a:lumMod val="50000"/>
                  </a:schemeClr>
                </a:solidFill>
                <a:effectLst>
                  <a:outerShdw blurRad="38100" dist="38100" dir="2700000" algn="tl">
                    <a:srgbClr val="000000"/>
                  </a:outerShdw>
                </a:effectLst>
                <a:latin typeface="Arial" charset="0"/>
              </a:rPr>
              <a:t>SFTP </a:t>
            </a:r>
          </a:p>
          <a:p>
            <a:pPr marL="714375" lvl="1" indent="-257175">
              <a:defRPr/>
            </a:pPr>
            <a:r>
              <a:rPr lang="es-ES_tradnl" sz="2000" b="1" i="1" dirty="0">
                <a:solidFill>
                  <a:schemeClr val="accent2">
                    <a:lumMod val="50000"/>
                  </a:schemeClr>
                </a:solidFill>
                <a:effectLst>
                  <a:outerShdw blurRad="38100" dist="38100" dir="2700000" algn="tl">
                    <a:srgbClr val="000000"/>
                  </a:outerShdw>
                </a:effectLst>
                <a:latin typeface="Arial" charset="0"/>
              </a:rPr>
              <a:t>SSL /TLS Puerto 990 </a:t>
            </a:r>
            <a:r>
              <a:rPr lang="es-ES" sz="2000" i="1" dirty="0">
                <a:solidFill>
                  <a:srgbClr val="000099"/>
                </a:solidFill>
                <a:effectLst>
                  <a:outerShdw blurRad="38100" dist="38100" dir="2700000" algn="tl">
                    <a:srgbClr val="000000"/>
                  </a:outerShdw>
                </a:effectLst>
                <a:latin typeface="Arial" charset="0"/>
                <a:sym typeface="Wingdings 3" panose="05040102010807070707" pitchFamily="18" charset="2"/>
              </a:rPr>
              <a:t> </a:t>
            </a:r>
            <a:r>
              <a:rPr lang="es-ES" sz="2000" b="1" i="1" dirty="0">
                <a:solidFill>
                  <a:schemeClr val="accent2">
                    <a:lumMod val="50000"/>
                  </a:schemeClr>
                </a:solidFill>
                <a:effectLst>
                  <a:outerShdw blurRad="38100" dist="38100" dir="2700000" algn="tl">
                    <a:srgbClr val="000000"/>
                  </a:outerShdw>
                </a:effectLst>
                <a:latin typeface="Arial" charset="0"/>
              </a:rPr>
              <a:t>FTPS</a:t>
            </a:r>
          </a:p>
          <a:p>
            <a:pPr marL="314325" indent="-257175">
              <a:defRPr/>
            </a:pPr>
            <a:r>
              <a:rPr lang="es-ES" sz="2400" b="1" i="1" dirty="0">
                <a:solidFill>
                  <a:schemeClr val="accent2">
                    <a:lumMod val="50000"/>
                  </a:schemeClr>
                </a:solidFill>
                <a:effectLst>
                  <a:outerShdw blurRad="38100" dist="38100" dir="2700000" algn="tl">
                    <a:srgbClr val="000000"/>
                  </a:outerShdw>
                </a:effectLst>
                <a:latin typeface="Arial" charset="0"/>
              </a:rPr>
              <a:t>Servicios que sincronizan Usuarios habilitados en AD/LDAP.</a:t>
            </a:r>
          </a:p>
          <a:p>
            <a:pPr marL="314325" indent="-257175">
              <a:defRPr/>
            </a:pPr>
            <a:r>
              <a:rPr lang="es-ES" sz="2400" b="1" i="1" dirty="0">
                <a:solidFill>
                  <a:schemeClr val="accent2">
                    <a:lumMod val="50000"/>
                  </a:schemeClr>
                </a:solidFill>
                <a:effectLst>
                  <a:outerShdw blurRad="38100" dist="38100" dir="2700000" algn="tl">
                    <a:srgbClr val="000000"/>
                  </a:outerShdw>
                </a:effectLst>
                <a:latin typeface="Arial" charset="0"/>
              </a:rPr>
              <a:t>Puede Trabajar con:</a:t>
            </a:r>
          </a:p>
          <a:p>
            <a:pPr marL="714375" lvl="1" indent="-257175">
              <a:defRPr/>
            </a:pPr>
            <a:r>
              <a:rPr lang="es-ES" sz="2000" b="1" i="1" dirty="0">
                <a:solidFill>
                  <a:schemeClr val="accent2">
                    <a:lumMod val="50000"/>
                  </a:schemeClr>
                </a:solidFill>
                <a:effectLst>
                  <a:outerShdw blurRad="38100" dist="38100" dir="2700000" algn="tl">
                    <a:srgbClr val="000000"/>
                  </a:outerShdw>
                </a:effectLst>
                <a:latin typeface="Arial" charset="0"/>
              </a:rPr>
              <a:t>Certificados SSL /X509</a:t>
            </a:r>
          </a:p>
          <a:p>
            <a:pPr marL="714375" lvl="1" indent="-257175">
              <a:defRPr/>
            </a:pPr>
            <a:r>
              <a:rPr lang="es-ES" sz="2000" b="1" i="1" dirty="0">
                <a:solidFill>
                  <a:schemeClr val="accent2">
                    <a:lumMod val="50000"/>
                  </a:schemeClr>
                </a:solidFill>
                <a:effectLst>
                  <a:outerShdw blurRad="38100" dist="38100" dir="2700000" algn="tl">
                    <a:srgbClr val="000000"/>
                  </a:outerShdw>
                </a:effectLst>
                <a:latin typeface="Arial" charset="0"/>
              </a:rPr>
              <a:t>Claves Publicas/Privadas SSH</a:t>
            </a:r>
          </a:p>
          <a:p>
            <a:pPr marL="714375" lvl="1" indent="-257175">
              <a:defRPr/>
            </a:pPr>
            <a:endParaRPr lang="es-ES_tradnl" sz="2000" i="1" dirty="0">
              <a:solidFill>
                <a:srgbClr val="000099"/>
              </a:solidFill>
              <a:effectLst>
                <a:outerShdw blurRad="38100" dist="38100" dir="2700000" algn="tl">
                  <a:srgbClr val="000000"/>
                </a:outerShdw>
              </a:effectLst>
              <a:latin typeface="Arial" charset="0"/>
            </a:endParaRPr>
          </a:p>
        </p:txBody>
      </p:sp>
    </p:spTree>
    <p:extLst>
      <p:ext uri="{BB962C8B-B14F-4D97-AF65-F5344CB8AC3E}">
        <p14:creationId xmlns:p14="http://schemas.microsoft.com/office/powerpoint/2010/main" val="2883709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66594"/>
                                        </p:tgtEl>
                                        <p:attrNameLst>
                                          <p:attrName>style.visibility</p:attrName>
                                        </p:attrNameLst>
                                      </p:cBhvr>
                                      <p:to>
                                        <p:strVal val="visible"/>
                                      </p:to>
                                    </p:set>
                                    <p:anim calcmode="lin" valueType="num">
                                      <p:cBhvr>
                                        <p:cTn id="7" dur="1000" fill="hold"/>
                                        <p:tgtEl>
                                          <p:spTgt spid="366594"/>
                                        </p:tgtEl>
                                        <p:attrNameLst>
                                          <p:attrName>ppt_w</p:attrName>
                                        </p:attrNameLst>
                                      </p:cBhvr>
                                      <p:tavLst>
                                        <p:tav tm="0">
                                          <p:val>
                                            <p:fltVal val="0"/>
                                          </p:val>
                                        </p:tav>
                                        <p:tav tm="100000">
                                          <p:val>
                                            <p:strVal val="#ppt_w"/>
                                          </p:val>
                                        </p:tav>
                                      </p:tavLst>
                                    </p:anim>
                                    <p:anim calcmode="lin" valueType="num">
                                      <p:cBhvr>
                                        <p:cTn id="8" dur="1000" fill="hold"/>
                                        <p:tgtEl>
                                          <p:spTgt spid="366594"/>
                                        </p:tgtEl>
                                        <p:attrNameLst>
                                          <p:attrName>ppt_h</p:attrName>
                                        </p:attrNameLst>
                                      </p:cBhvr>
                                      <p:tavLst>
                                        <p:tav tm="0">
                                          <p:val>
                                            <p:fltVal val="0"/>
                                          </p:val>
                                        </p:tav>
                                        <p:tav tm="100000">
                                          <p:val>
                                            <p:strVal val="#ppt_h"/>
                                          </p:val>
                                        </p:tav>
                                      </p:tavLst>
                                    </p:anim>
                                    <p:anim calcmode="lin" valueType="num">
                                      <p:cBhvr>
                                        <p:cTn id="9" dur="1000" fill="hold"/>
                                        <p:tgtEl>
                                          <p:spTgt spid="366594"/>
                                        </p:tgtEl>
                                        <p:attrNameLst>
                                          <p:attrName>style.rotation</p:attrName>
                                        </p:attrNameLst>
                                      </p:cBhvr>
                                      <p:tavLst>
                                        <p:tav tm="0">
                                          <p:val>
                                            <p:fltVal val="90"/>
                                          </p:val>
                                        </p:tav>
                                        <p:tav tm="100000">
                                          <p:val>
                                            <p:fltVal val="0"/>
                                          </p:val>
                                        </p:tav>
                                      </p:tavLst>
                                    </p:anim>
                                    <p:animEffect transition="in" filter="fade">
                                      <p:cBhvr>
                                        <p:cTn id="10" dur="1000"/>
                                        <p:tgtEl>
                                          <p:spTgt spid="36659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66595">
                                            <p:bg/>
                                          </p:spTgt>
                                        </p:tgtEl>
                                        <p:attrNameLst>
                                          <p:attrName>style.visibility</p:attrName>
                                        </p:attrNameLst>
                                      </p:cBhvr>
                                      <p:to>
                                        <p:strVal val="visible"/>
                                      </p:to>
                                    </p:set>
                                    <p:anim calcmode="lin" valueType="num">
                                      <p:cBhvr>
                                        <p:cTn id="15" dur="1000" fill="hold"/>
                                        <p:tgtEl>
                                          <p:spTgt spid="366595">
                                            <p:bg/>
                                          </p:spTgt>
                                        </p:tgtEl>
                                        <p:attrNameLst>
                                          <p:attrName>ppt_w</p:attrName>
                                        </p:attrNameLst>
                                      </p:cBhvr>
                                      <p:tavLst>
                                        <p:tav tm="0">
                                          <p:val>
                                            <p:fltVal val="0"/>
                                          </p:val>
                                        </p:tav>
                                        <p:tav tm="100000">
                                          <p:val>
                                            <p:strVal val="#ppt_w"/>
                                          </p:val>
                                        </p:tav>
                                      </p:tavLst>
                                    </p:anim>
                                    <p:anim calcmode="lin" valueType="num">
                                      <p:cBhvr>
                                        <p:cTn id="16" dur="1000" fill="hold"/>
                                        <p:tgtEl>
                                          <p:spTgt spid="366595">
                                            <p:bg/>
                                          </p:spTgt>
                                        </p:tgtEl>
                                        <p:attrNameLst>
                                          <p:attrName>ppt_h</p:attrName>
                                        </p:attrNameLst>
                                      </p:cBhvr>
                                      <p:tavLst>
                                        <p:tav tm="0">
                                          <p:val>
                                            <p:fltVal val="0"/>
                                          </p:val>
                                        </p:tav>
                                        <p:tav tm="100000">
                                          <p:val>
                                            <p:strVal val="#ppt_h"/>
                                          </p:val>
                                        </p:tav>
                                      </p:tavLst>
                                    </p:anim>
                                    <p:anim calcmode="lin" valueType="num">
                                      <p:cBhvr>
                                        <p:cTn id="17" dur="1000" fill="hold"/>
                                        <p:tgtEl>
                                          <p:spTgt spid="366595">
                                            <p:bg/>
                                          </p:spTgt>
                                        </p:tgtEl>
                                        <p:attrNameLst>
                                          <p:attrName>style.rotation</p:attrName>
                                        </p:attrNameLst>
                                      </p:cBhvr>
                                      <p:tavLst>
                                        <p:tav tm="0">
                                          <p:val>
                                            <p:fltVal val="90"/>
                                          </p:val>
                                        </p:tav>
                                        <p:tav tm="100000">
                                          <p:val>
                                            <p:fltVal val="0"/>
                                          </p:val>
                                        </p:tav>
                                      </p:tavLst>
                                    </p:anim>
                                    <p:animEffect transition="in" filter="fade">
                                      <p:cBhvr>
                                        <p:cTn id="18" dur="1000"/>
                                        <p:tgtEl>
                                          <p:spTgt spid="366595">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66595">
                                            <p:txEl>
                                              <p:pRg st="0" end="0"/>
                                            </p:txEl>
                                          </p:spTgt>
                                        </p:tgtEl>
                                        <p:attrNameLst>
                                          <p:attrName>style.visibility</p:attrName>
                                        </p:attrNameLst>
                                      </p:cBhvr>
                                      <p:to>
                                        <p:strVal val="visible"/>
                                      </p:to>
                                    </p:set>
                                    <p:anim calcmode="lin" valueType="num">
                                      <p:cBhvr>
                                        <p:cTn id="23" dur="1000" fill="hold"/>
                                        <p:tgtEl>
                                          <p:spTgt spid="366595">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366595">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366595">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36659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66595">
                                            <p:txEl>
                                              <p:pRg st="1" end="1"/>
                                            </p:txEl>
                                          </p:spTgt>
                                        </p:tgtEl>
                                        <p:attrNameLst>
                                          <p:attrName>style.visibility</p:attrName>
                                        </p:attrNameLst>
                                      </p:cBhvr>
                                      <p:to>
                                        <p:strVal val="visible"/>
                                      </p:to>
                                    </p:set>
                                    <p:anim calcmode="lin" valueType="num">
                                      <p:cBhvr>
                                        <p:cTn id="31" dur="1000" fill="hold"/>
                                        <p:tgtEl>
                                          <p:spTgt spid="366595">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366595">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366595">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366595">
                                            <p:txEl>
                                              <p:pRg st="1" end="1"/>
                                            </p:txEl>
                                          </p:spTgt>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366595">
                                            <p:txEl>
                                              <p:pRg st="2" end="2"/>
                                            </p:txEl>
                                          </p:spTgt>
                                        </p:tgtEl>
                                        <p:attrNameLst>
                                          <p:attrName>style.visibility</p:attrName>
                                        </p:attrNameLst>
                                      </p:cBhvr>
                                      <p:to>
                                        <p:strVal val="visible"/>
                                      </p:to>
                                    </p:set>
                                    <p:anim calcmode="lin" valueType="num">
                                      <p:cBhvr>
                                        <p:cTn id="37" dur="1000" fill="hold"/>
                                        <p:tgtEl>
                                          <p:spTgt spid="366595">
                                            <p:txEl>
                                              <p:pRg st="2" end="2"/>
                                            </p:txEl>
                                          </p:spTgt>
                                        </p:tgtEl>
                                        <p:attrNameLst>
                                          <p:attrName>ppt_w</p:attrName>
                                        </p:attrNameLst>
                                      </p:cBhvr>
                                      <p:tavLst>
                                        <p:tav tm="0">
                                          <p:val>
                                            <p:fltVal val="0"/>
                                          </p:val>
                                        </p:tav>
                                        <p:tav tm="100000">
                                          <p:val>
                                            <p:strVal val="#ppt_w"/>
                                          </p:val>
                                        </p:tav>
                                      </p:tavLst>
                                    </p:anim>
                                    <p:anim calcmode="lin" valueType="num">
                                      <p:cBhvr>
                                        <p:cTn id="38" dur="1000" fill="hold"/>
                                        <p:tgtEl>
                                          <p:spTgt spid="366595">
                                            <p:txEl>
                                              <p:pRg st="2" end="2"/>
                                            </p:txEl>
                                          </p:spTgt>
                                        </p:tgtEl>
                                        <p:attrNameLst>
                                          <p:attrName>ppt_h</p:attrName>
                                        </p:attrNameLst>
                                      </p:cBhvr>
                                      <p:tavLst>
                                        <p:tav tm="0">
                                          <p:val>
                                            <p:fltVal val="0"/>
                                          </p:val>
                                        </p:tav>
                                        <p:tav tm="100000">
                                          <p:val>
                                            <p:strVal val="#ppt_h"/>
                                          </p:val>
                                        </p:tav>
                                      </p:tavLst>
                                    </p:anim>
                                    <p:anim calcmode="lin" valueType="num">
                                      <p:cBhvr>
                                        <p:cTn id="39" dur="1000" fill="hold"/>
                                        <p:tgtEl>
                                          <p:spTgt spid="366595">
                                            <p:txEl>
                                              <p:pRg st="2" end="2"/>
                                            </p:txEl>
                                          </p:spTgt>
                                        </p:tgtEl>
                                        <p:attrNameLst>
                                          <p:attrName>style.rotation</p:attrName>
                                        </p:attrNameLst>
                                      </p:cBhvr>
                                      <p:tavLst>
                                        <p:tav tm="0">
                                          <p:val>
                                            <p:fltVal val="90"/>
                                          </p:val>
                                        </p:tav>
                                        <p:tav tm="100000">
                                          <p:val>
                                            <p:fltVal val="0"/>
                                          </p:val>
                                        </p:tav>
                                      </p:tavLst>
                                    </p:anim>
                                    <p:animEffect transition="in" filter="fade">
                                      <p:cBhvr>
                                        <p:cTn id="40" dur="1000"/>
                                        <p:tgtEl>
                                          <p:spTgt spid="366595">
                                            <p:txEl>
                                              <p:pRg st="2" end="2"/>
                                            </p:txEl>
                                          </p:spTgt>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366595">
                                            <p:txEl>
                                              <p:pRg st="3" end="3"/>
                                            </p:txEl>
                                          </p:spTgt>
                                        </p:tgtEl>
                                        <p:attrNameLst>
                                          <p:attrName>style.visibility</p:attrName>
                                        </p:attrNameLst>
                                      </p:cBhvr>
                                      <p:to>
                                        <p:strVal val="visible"/>
                                      </p:to>
                                    </p:set>
                                    <p:anim calcmode="lin" valueType="num">
                                      <p:cBhvr>
                                        <p:cTn id="43" dur="1000" fill="hold"/>
                                        <p:tgtEl>
                                          <p:spTgt spid="366595">
                                            <p:txEl>
                                              <p:pRg st="3" end="3"/>
                                            </p:txEl>
                                          </p:spTgt>
                                        </p:tgtEl>
                                        <p:attrNameLst>
                                          <p:attrName>ppt_w</p:attrName>
                                        </p:attrNameLst>
                                      </p:cBhvr>
                                      <p:tavLst>
                                        <p:tav tm="0">
                                          <p:val>
                                            <p:fltVal val="0"/>
                                          </p:val>
                                        </p:tav>
                                        <p:tav tm="100000">
                                          <p:val>
                                            <p:strVal val="#ppt_w"/>
                                          </p:val>
                                        </p:tav>
                                      </p:tavLst>
                                    </p:anim>
                                    <p:anim calcmode="lin" valueType="num">
                                      <p:cBhvr>
                                        <p:cTn id="44" dur="1000" fill="hold"/>
                                        <p:tgtEl>
                                          <p:spTgt spid="366595">
                                            <p:txEl>
                                              <p:pRg st="3" end="3"/>
                                            </p:txEl>
                                          </p:spTgt>
                                        </p:tgtEl>
                                        <p:attrNameLst>
                                          <p:attrName>ppt_h</p:attrName>
                                        </p:attrNameLst>
                                      </p:cBhvr>
                                      <p:tavLst>
                                        <p:tav tm="0">
                                          <p:val>
                                            <p:fltVal val="0"/>
                                          </p:val>
                                        </p:tav>
                                        <p:tav tm="100000">
                                          <p:val>
                                            <p:strVal val="#ppt_h"/>
                                          </p:val>
                                        </p:tav>
                                      </p:tavLst>
                                    </p:anim>
                                    <p:anim calcmode="lin" valueType="num">
                                      <p:cBhvr>
                                        <p:cTn id="45" dur="1000" fill="hold"/>
                                        <p:tgtEl>
                                          <p:spTgt spid="366595">
                                            <p:txEl>
                                              <p:pRg st="3" end="3"/>
                                            </p:txEl>
                                          </p:spTgt>
                                        </p:tgtEl>
                                        <p:attrNameLst>
                                          <p:attrName>style.rotation</p:attrName>
                                        </p:attrNameLst>
                                      </p:cBhvr>
                                      <p:tavLst>
                                        <p:tav tm="0">
                                          <p:val>
                                            <p:fltVal val="90"/>
                                          </p:val>
                                        </p:tav>
                                        <p:tav tm="100000">
                                          <p:val>
                                            <p:fltVal val="0"/>
                                          </p:val>
                                        </p:tav>
                                      </p:tavLst>
                                    </p:anim>
                                    <p:animEffect transition="in" filter="fade">
                                      <p:cBhvr>
                                        <p:cTn id="46" dur="1000"/>
                                        <p:tgtEl>
                                          <p:spTgt spid="366595">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366595">
                                            <p:txEl>
                                              <p:pRg st="4" end="4"/>
                                            </p:txEl>
                                          </p:spTgt>
                                        </p:tgtEl>
                                        <p:attrNameLst>
                                          <p:attrName>style.visibility</p:attrName>
                                        </p:attrNameLst>
                                      </p:cBhvr>
                                      <p:to>
                                        <p:strVal val="visible"/>
                                      </p:to>
                                    </p:set>
                                    <p:anim calcmode="lin" valueType="num">
                                      <p:cBhvr>
                                        <p:cTn id="51" dur="1000" fill="hold"/>
                                        <p:tgtEl>
                                          <p:spTgt spid="366595">
                                            <p:txEl>
                                              <p:pRg st="4" end="4"/>
                                            </p:txEl>
                                          </p:spTgt>
                                        </p:tgtEl>
                                        <p:attrNameLst>
                                          <p:attrName>ppt_w</p:attrName>
                                        </p:attrNameLst>
                                      </p:cBhvr>
                                      <p:tavLst>
                                        <p:tav tm="0">
                                          <p:val>
                                            <p:fltVal val="0"/>
                                          </p:val>
                                        </p:tav>
                                        <p:tav tm="100000">
                                          <p:val>
                                            <p:strVal val="#ppt_w"/>
                                          </p:val>
                                        </p:tav>
                                      </p:tavLst>
                                    </p:anim>
                                    <p:anim calcmode="lin" valueType="num">
                                      <p:cBhvr>
                                        <p:cTn id="52" dur="1000" fill="hold"/>
                                        <p:tgtEl>
                                          <p:spTgt spid="366595">
                                            <p:txEl>
                                              <p:pRg st="4" end="4"/>
                                            </p:txEl>
                                          </p:spTgt>
                                        </p:tgtEl>
                                        <p:attrNameLst>
                                          <p:attrName>ppt_h</p:attrName>
                                        </p:attrNameLst>
                                      </p:cBhvr>
                                      <p:tavLst>
                                        <p:tav tm="0">
                                          <p:val>
                                            <p:fltVal val="0"/>
                                          </p:val>
                                        </p:tav>
                                        <p:tav tm="100000">
                                          <p:val>
                                            <p:strVal val="#ppt_h"/>
                                          </p:val>
                                        </p:tav>
                                      </p:tavLst>
                                    </p:anim>
                                    <p:anim calcmode="lin" valueType="num">
                                      <p:cBhvr>
                                        <p:cTn id="53" dur="1000" fill="hold"/>
                                        <p:tgtEl>
                                          <p:spTgt spid="366595">
                                            <p:txEl>
                                              <p:pRg st="4" end="4"/>
                                            </p:txEl>
                                          </p:spTgt>
                                        </p:tgtEl>
                                        <p:attrNameLst>
                                          <p:attrName>style.rotation</p:attrName>
                                        </p:attrNameLst>
                                      </p:cBhvr>
                                      <p:tavLst>
                                        <p:tav tm="0">
                                          <p:val>
                                            <p:fltVal val="90"/>
                                          </p:val>
                                        </p:tav>
                                        <p:tav tm="100000">
                                          <p:val>
                                            <p:fltVal val="0"/>
                                          </p:val>
                                        </p:tav>
                                      </p:tavLst>
                                    </p:anim>
                                    <p:animEffect transition="in" filter="fade">
                                      <p:cBhvr>
                                        <p:cTn id="54" dur="1000"/>
                                        <p:tgtEl>
                                          <p:spTgt spid="366595">
                                            <p:txEl>
                                              <p:pRg st="4" end="4"/>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grpId="0" nodeType="clickEffect">
                                  <p:stCondLst>
                                    <p:cond delay="0"/>
                                  </p:stCondLst>
                                  <p:childTnLst>
                                    <p:set>
                                      <p:cBhvr>
                                        <p:cTn id="58" dur="1" fill="hold">
                                          <p:stCondLst>
                                            <p:cond delay="0"/>
                                          </p:stCondLst>
                                        </p:cTn>
                                        <p:tgtEl>
                                          <p:spTgt spid="366595">
                                            <p:txEl>
                                              <p:pRg st="5" end="5"/>
                                            </p:txEl>
                                          </p:spTgt>
                                        </p:tgtEl>
                                        <p:attrNameLst>
                                          <p:attrName>style.visibility</p:attrName>
                                        </p:attrNameLst>
                                      </p:cBhvr>
                                      <p:to>
                                        <p:strVal val="visible"/>
                                      </p:to>
                                    </p:set>
                                    <p:anim calcmode="lin" valueType="num">
                                      <p:cBhvr>
                                        <p:cTn id="59" dur="1000" fill="hold"/>
                                        <p:tgtEl>
                                          <p:spTgt spid="366595">
                                            <p:txEl>
                                              <p:pRg st="5" end="5"/>
                                            </p:txEl>
                                          </p:spTgt>
                                        </p:tgtEl>
                                        <p:attrNameLst>
                                          <p:attrName>ppt_w</p:attrName>
                                        </p:attrNameLst>
                                      </p:cBhvr>
                                      <p:tavLst>
                                        <p:tav tm="0">
                                          <p:val>
                                            <p:fltVal val="0"/>
                                          </p:val>
                                        </p:tav>
                                        <p:tav tm="100000">
                                          <p:val>
                                            <p:strVal val="#ppt_w"/>
                                          </p:val>
                                        </p:tav>
                                      </p:tavLst>
                                    </p:anim>
                                    <p:anim calcmode="lin" valueType="num">
                                      <p:cBhvr>
                                        <p:cTn id="60" dur="1000" fill="hold"/>
                                        <p:tgtEl>
                                          <p:spTgt spid="366595">
                                            <p:txEl>
                                              <p:pRg st="5" end="5"/>
                                            </p:txEl>
                                          </p:spTgt>
                                        </p:tgtEl>
                                        <p:attrNameLst>
                                          <p:attrName>ppt_h</p:attrName>
                                        </p:attrNameLst>
                                      </p:cBhvr>
                                      <p:tavLst>
                                        <p:tav tm="0">
                                          <p:val>
                                            <p:fltVal val="0"/>
                                          </p:val>
                                        </p:tav>
                                        <p:tav tm="100000">
                                          <p:val>
                                            <p:strVal val="#ppt_h"/>
                                          </p:val>
                                        </p:tav>
                                      </p:tavLst>
                                    </p:anim>
                                    <p:anim calcmode="lin" valueType="num">
                                      <p:cBhvr>
                                        <p:cTn id="61" dur="1000" fill="hold"/>
                                        <p:tgtEl>
                                          <p:spTgt spid="366595">
                                            <p:txEl>
                                              <p:pRg st="5" end="5"/>
                                            </p:txEl>
                                          </p:spTgt>
                                        </p:tgtEl>
                                        <p:attrNameLst>
                                          <p:attrName>style.rotation</p:attrName>
                                        </p:attrNameLst>
                                      </p:cBhvr>
                                      <p:tavLst>
                                        <p:tav tm="0">
                                          <p:val>
                                            <p:fltVal val="90"/>
                                          </p:val>
                                        </p:tav>
                                        <p:tav tm="100000">
                                          <p:val>
                                            <p:fltVal val="0"/>
                                          </p:val>
                                        </p:tav>
                                      </p:tavLst>
                                    </p:anim>
                                    <p:animEffect transition="in" filter="fade">
                                      <p:cBhvr>
                                        <p:cTn id="62" dur="1000"/>
                                        <p:tgtEl>
                                          <p:spTgt spid="366595">
                                            <p:txEl>
                                              <p:pRg st="5" end="5"/>
                                            </p:txEl>
                                          </p:spTgt>
                                        </p:tgtEl>
                                      </p:cBhvr>
                                    </p:animEffect>
                                  </p:childTnLst>
                                </p:cTn>
                              </p:par>
                              <p:par>
                                <p:cTn id="63" presetID="31" presetClass="entr" presetSubtype="0" fill="hold" grpId="0" nodeType="withEffect">
                                  <p:stCondLst>
                                    <p:cond delay="0"/>
                                  </p:stCondLst>
                                  <p:childTnLst>
                                    <p:set>
                                      <p:cBhvr>
                                        <p:cTn id="64" dur="1" fill="hold">
                                          <p:stCondLst>
                                            <p:cond delay="0"/>
                                          </p:stCondLst>
                                        </p:cTn>
                                        <p:tgtEl>
                                          <p:spTgt spid="366595">
                                            <p:txEl>
                                              <p:pRg st="6" end="6"/>
                                            </p:txEl>
                                          </p:spTgt>
                                        </p:tgtEl>
                                        <p:attrNameLst>
                                          <p:attrName>style.visibility</p:attrName>
                                        </p:attrNameLst>
                                      </p:cBhvr>
                                      <p:to>
                                        <p:strVal val="visible"/>
                                      </p:to>
                                    </p:set>
                                    <p:anim calcmode="lin" valueType="num">
                                      <p:cBhvr>
                                        <p:cTn id="65" dur="1000" fill="hold"/>
                                        <p:tgtEl>
                                          <p:spTgt spid="366595">
                                            <p:txEl>
                                              <p:pRg st="6" end="6"/>
                                            </p:txEl>
                                          </p:spTgt>
                                        </p:tgtEl>
                                        <p:attrNameLst>
                                          <p:attrName>ppt_w</p:attrName>
                                        </p:attrNameLst>
                                      </p:cBhvr>
                                      <p:tavLst>
                                        <p:tav tm="0">
                                          <p:val>
                                            <p:fltVal val="0"/>
                                          </p:val>
                                        </p:tav>
                                        <p:tav tm="100000">
                                          <p:val>
                                            <p:strVal val="#ppt_w"/>
                                          </p:val>
                                        </p:tav>
                                      </p:tavLst>
                                    </p:anim>
                                    <p:anim calcmode="lin" valueType="num">
                                      <p:cBhvr>
                                        <p:cTn id="66" dur="1000" fill="hold"/>
                                        <p:tgtEl>
                                          <p:spTgt spid="366595">
                                            <p:txEl>
                                              <p:pRg st="6" end="6"/>
                                            </p:txEl>
                                          </p:spTgt>
                                        </p:tgtEl>
                                        <p:attrNameLst>
                                          <p:attrName>ppt_h</p:attrName>
                                        </p:attrNameLst>
                                      </p:cBhvr>
                                      <p:tavLst>
                                        <p:tav tm="0">
                                          <p:val>
                                            <p:fltVal val="0"/>
                                          </p:val>
                                        </p:tav>
                                        <p:tav tm="100000">
                                          <p:val>
                                            <p:strVal val="#ppt_h"/>
                                          </p:val>
                                        </p:tav>
                                      </p:tavLst>
                                    </p:anim>
                                    <p:anim calcmode="lin" valueType="num">
                                      <p:cBhvr>
                                        <p:cTn id="67" dur="1000" fill="hold"/>
                                        <p:tgtEl>
                                          <p:spTgt spid="366595">
                                            <p:txEl>
                                              <p:pRg st="6" end="6"/>
                                            </p:txEl>
                                          </p:spTgt>
                                        </p:tgtEl>
                                        <p:attrNameLst>
                                          <p:attrName>style.rotation</p:attrName>
                                        </p:attrNameLst>
                                      </p:cBhvr>
                                      <p:tavLst>
                                        <p:tav tm="0">
                                          <p:val>
                                            <p:fltVal val="90"/>
                                          </p:val>
                                        </p:tav>
                                        <p:tav tm="100000">
                                          <p:val>
                                            <p:fltVal val="0"/>
                                          </p:val>
                                        </p:tav>
                                      </p:tavLst>
                                    </p:anim>
                                    <p:animEffect transition="in" filter="fade">
                                      <p:cBhvr>
                                        <p:cTn id="68" dur="1000"/>
                                        <p:tgtEl>
                                          <p:spTgt spid="366595">
                                            <p:txEl>
                                              <p:pRg st="6" end="6"/>
                                            </p:txEl>
                                          </p:spTgt>
                                        </p:tgtEl>
                                      </p:cBhvr>
                                    </p:animEffect>
                                  </p:childTnLst>
                                </p:cTn>
                              </p:par>
                              <p:par>
                                <p:cTn id="69" presetID="31" presetClass="entr" presetSubtype="0" fill="hold" grpId="0" nodeType="withEffect">
                                  <p:stCondLst>
                                    <p:cond delay="0"/>
                                  </p:stCondLst>
                                  <p:childTnLst>
                                    <p:set>
                                      <p:cBhvr>
                                        <p:cTn id="70" dur="1" fill="hold">
                                          <p:stCondLst>
                                            <p:cond delay="0"/>
                                          </p:stCondLst>
                                        </p:cTn>
                                        <p:tgtEl>
                                          <p:spTgt spid="366595">
                                            <p:txEl>
                                              <p:pRg st="7" end="7"/>
                                            </p:txEl>
                                          </p:spTgt>
                                        </p:tgtEl>
                                        <p:attrNameLst>
                                          <p:attrName>style.visibility</p:attrName>
                                        </p:attrNameLst>
                                      </p:cBhvr>
                                      <p:to>
                                        <p:strVal val="visible"/>
                                      </p:to>
                                    </p:set>
                                    <p:anim calcmode="lin" valueType="num">
                                      <p:cBhvr>
                                        <p:cTn id="71" dur="1000" fill="hold"/>
                                        <p:tgtEl>
                                          <p:spTgt spid="366595">
                                            <p:txEl>
                                              <p:pRg st="7" end="7"/>
                                            </p:txEl>
                                          </p:spTgt>
                                        </p:tgtEl>
                                        <p:attrNameLst>
                                          <p:attrName>ppt_w</p:attrName>
                                        </p:attrNameLst>
                                      </p:cBhvr>
                                      <p:tavLst>
                                        <p:tav tm="0">
                                          <p:val>
                                            <p:fltVal val="0"/>
                                          </p:val>
                                        </p:tav>
                                        <p:tav tm="100000">
                                          <p:val>
                                            <p:strVal val="#ppt_w"/>
                                          </p:val>
                                        </p:tav>
                                      </p:tavLst>
                                    </p:anim>
                                    <p:anim calcmode="lin" valueType="num">
                                      <p:cBhvr>
                                        <p:cTn id="72" dur="1000" fill="hold"/>
                                        <p:tgtEl>
                                          <p:spTgt spid="366595">
                                            <p:txEl>
                                              <p:pRg st="7" end="7"/>
                                            </p:txEl>
                                          </p:spTgt>
                                        </p:tgtEl>
                                        <p:attrNameLst>
                                          <p:attrName>ppt_h</p:attrName>
                                        </p:attrNameLst>
                                      </p:cBhvr>
                                      <p:tavLst>
                                        <p:tav tm="0">
                                          <p:val>
                                            <p:fltVal val="0"/>
                                          </p:val>
                                        </p:tav>
                                        <p:tav tm="100000">
                                          <p:val>
                                            <p:strVal val="#ppt_h"/>
                                          </p:val>
                                        </p:tav>
                                      </p:tavLst>
                                    </p:anim>
                                    <p:anim calcmode="lin" valueType="num">
                                      <p:cBhvr>
                                        <p:cTn id="73" dur="1000" fill="hold"/>
                                        <p:tgtEl>
                                          <p:spTgt spid="366595">
                                            <p:txEl>
                                              <p:pRg st="7" end="7"/>
                                            </p:txEl>
                                          </p:spTgt>
                                        </p:tgtEl>
                                        <p:attrNameLst>
                                          <p:attrName>style.rotation</p:attrName>
                                        </p:attrNameLst>
                                      </p:cBhvr>
                                      <p:tavLst>
                                        <p:tav tm="0">
                                          <p:val>
                                            <p:fltVal val="90"/>
                                          </p:val>
                                        </p:tav>
                                        <p:tav tm="100000">
                                          <p:val>
                                            <p:fltVal val="0"/>
                                          </p:val>
                                        </p:tav>
                                      </p:tavLst>
                                    </p:anim>
                                    <p:animEffect transition="in" filter="fade">
                                      <p:cBhvr>
                                        <p:cTn id="74" dur="1000"/>
                                        <p:tgtEl>
                                          <p:spTgt spid="3665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4" grpId="0" animBg="1"/>
      <p:bldP spid="366595" grpId="0" build="p"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8E9C8EE7-79A8-4511-A92C-10CF1587608D}" type="datetime1">
              <a:rPr lang="es-ES"/>
              <a:pPr>
                <a:defRPr/>
              </a:pPr>
              <a:t>26/03/2023</a:t>
            </a:fld>
            <a:endParaRPr lang="en-US"/>
          </a:p>
        </p:txBody>
      </p:sp>
      <p:sp>
        <p:nvSpPr>
          <p:cNvPr id="7" name="5 Marcador de número de diapositiva"/>
          <p:cNvSpPr>
            <a:spLocks noGrp="1"/>
          </p:cNvSpPr>
          <p:nvPr>
            <p:ph type="sldNum" sz="quarter" idx="12"/>
          </p:nvPr>
        </p:nvSpPr>
        <p:spPr/>
        <p:txBody>
          <a:bodyPr/>
          <a:lstStyle/>
          <a:p>
            <a:pPr>
              <a:defRPr/>
            </a:pPr>
            <a:fld id="{A16511A3-C50A-438B-93E7-69CFD91B6252}" type="slidenum">
              <a:rPr lang="en-US"/>
              <a:pPr>
                <a:defRPr/>
              </a:pPr>
              <a:t>42</a:t>
            </a:fld>
            <a:endParaRPr lang="en-US"/>
          </a:p>
        </p:txBody>
      </p:sp>
      <p:sp>
        <p:nvSpPr>
          <p:cNvPr id="366594" name="Rectangle 2" descr="Papel seda azul"/>
          <p:cNvSpPr>
            <a:spLocks noGrp="1" noChangeArrowheads="1"/>
          </p:cNvSpPr>
          <p:nvPr>
            <p:ph type="title"/>
          </p:nvPr>
        </p:nvSpPr>
        <p:spPr>
          <a:xfrm>
            <a:off x="179512" y="260648"/>
            <a:ext cx="8784976" cy="1415752"/>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dirty="0">
                <a:solidFill>
                  <a:schemeClr val="accent2">
                    <a:lumMod val="50000"/>
                  </a:schemeClr>
                </a:solidFill>
                <a:effectLst>
                  <a:outerShdw blurRad="38100" dist="38100" dir="2700000" algn="tl">
                    <a:srgbClr val="000000"/>
                  </a:outerShdw>
                </a:effectLst>
                <a:latin typeface="Arial" charset="0"/>
              </a:rPr>
              <a:t>Servicios de Internet</a:t>
            </a:r>
            <a:br>
              <a:rPr lang="es-ES_tradnl" sz="2800" b="1" i="1" dirty="0">
                <a:solidFill>
                  <a:schemeClr val="accent2">
                    <a:lumMod val="50000"/>
                  </a:schemeClr>
                </a:solidFill>
                <a:effectLst>
                  <a:outerShdw blurRad="38100" dist="38100" dir="2700000" algn="tl">
                    <a:srgbClr val="000000"/>
                  </a:outerShdw>
                </a:effectLst>
                <a:latin typeface="Arial" charset="0"/>
              </a:rPr>
            </a:br>
            <a:r>
              <a:rPr lang="es-ES_tradnl" sz="2800" b="1" i="1" dirty="0">
                <a:solidFill>
                  <a:schemeClr val="accent2">
                    <a:lumMod val="50000"/>
                  </a:schemeClr>
                </a:solidFill>
                <a:effectLst>
                  <a:outerShdw blurRad="38100" dist="38100" dir="2700000" algn="tl">
                    <a:srgbClr val="000000"/>
                  </a:outerShdw>
                </a:effectLst>
                <a:latin typeface="Arial" charset="0"/>
              </a:rPr>
              <a:t>SFTP :</a:t>
            </a:r>
            <a:r>
              <a:rPr lang="es-ES_tradnl" sz="2400" b="1" i="1" dirty="0">
                <a:solidFill>
                  <a:schemeClr val="accent2">
                    <a:lumMod val="50000"/>
                  </a:schemeClr>
                </a:solidFill>
                <a:effectLst>
                  <a:outerShdw blurRad="38100" dist="38100" dir="2700000" algn="tl">
                    <a:srgbClr val="000000"/>
                  </a:outerShdw>
                </a:effectLst>
                <a:latin typeface="Arial" charset="0"/>
              </a:rPr>
              <a:t>Protocolo de Transferencia de Archivos Seguro </a:t>
            </a:r>
            <a:br>
              <a:rPr lang="es-ES_tradnl" sz="2400" b="1" i="1" dirty="0">
                <a:solidFill>
                  <a:schemeClr val="accent2">
                    <a:lumMod val="50000"/>
                  </a:schemeClr>
                </a:solidFill>
                <a:effectLst>
                  <a:outerShdw blurRad="38100" dist="38100" dir="2700000" algn="tl">
                    <a:srgbClr val="000000"/>
                  </a:outerShdw>
                </a:effectLst>
                <a:latin typeface="Arial" charset="0"/>
              </a:rPr>
            </a:br>
            <a:r>
              <a:rPr lang="es-ES_tradnl" sz="2400" b="1" i="1" dirty="0">
                <a:solidFill>
                  <a:schemeClr val="accent2">
                    <a:lumMod val="50000"/>
                  </a:schemeClr>
                </a:solidFill>
                <a:effectLst>
                  <a:outerShdw blurRad="38100" dist="38100" dir="2700000" algn="tl">
                    <a:srgbClr val="000000"/>
                  </a:outerShdw>
                </a:effectLst>
                <a:latin typeface="Arial" charset="0"/>
              </a:rPr>
              <a:t>FTPS : </a:t>
            </a:r>
            <a:r>
              <a:rPr lang="pt-BR" sz="2400" b="1" i="1" dirty="0">
                <a:solidFill>
                  <a:schemeClr val="accent2">
                    <a:lumMod val="50000"/>
                  </a:schemeClr>
                </a:solidFill>
                <a:effectLst>
                  <a:outerShdw blurRad="38100" dist="38100" dir="2700000" algn="tl">
                    <a:srgbClr val="000000"/>
                  </a:outerShdw>
                </a:effectLst>
                <a:latin typeface="Arial" charset="0"/>
              </a:rPr>
              <a:t>Protocolo Seguro de Transferencia de </a:t>
            </a:r>
            <a:r>
              <a:rPr lang="pt-BR" sz="2400" b="1" i="1" dirty="0" err="1">
                <a:solidFill>
                  <a:schemeClr val="accent2">
                    <a:lumMod val="50000"/>
                  </a:schemeClr>
                </a:solidFill>
                <a:effectLst>
                  <a:outerShdw blurRad="38100" dist="38100" dir="2700000" algn="tl">
                    <a:srgbClr val="000000"/>
                  </a:outerShdw>
                </a:effectLst>
                <a:latin typeface="Arial" charset="0"/>
              </a:rPr>
              <a:t>Archivos</a:t>
            </a:r>
            <a:endParaRPr lang="es-ES_tradnl" sz="2400" b="1" i="1" dirty="0">
              <a:solidFill>
                <a:schemeClr val="accent2">
                  <a:lumMod val="50000"/>
                </a:schemeClr>
              </a:solidFill>
              <a:effectLst>
                <a:outerShdw blurRad="38100" dist="38100" dir="2700000" algn="tl">
                  <a:srgbClr val="000000"/>
                </a:outerShdw>
              </a:effectLst>
              <a:latin typeface="Arial" charset="0"/>
            </a:endParaRPr>
          </a:p>
        </p:txBody>
      </p:sp>
      <p:pic>
        <p:nvPicPr>
          <p:cNvPr id="3" name="Marcador de contenido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2492" y="1917948"/>
            <a:ext cx="8561996" cy="4716760"/>
          </a:xfrm>
          <a:solidFill>
            <a:schemeClr val="accent2">
              <a:lumMod val="20000"/>
              <a:lumOff val="80000"/>
            </a:schemeClr>
          </a:solidFill>
          <a:ln w="76200" cap="flat">
            <a:solidFill>
              <a:srgbClr val="0000FF"/>
            </a:solidFill>
            <a:miter lim="800000"/>
            <a:headEnd/>
            <a:tailEnd/>
          </a:ln>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791" y="1883688"/>
            <a:ext cx="8766697" cy="4860776"/>
          </a:xfrm>
          <a:prstGeom prst="rect">
            <a:avLst/>
          </a:prstGeom>
          <a:solidFill>
            <a:schemeClr val="accent2">
              <a:lumMod val="20000"/>
              <a:lumOff val="80000"/>
            </a:schemeClr>
          </a:solidFill>
          <a:ln w="76200" cap="flat">
            <a:solidFill>
              <a:srgbClr val="0000FF"/>
            </a:solidFill>
            <a:miter lim="800000"/>
            <a:headEnd/>
            <a:tailEnd/>
          </a:ln>
        </p:spPr>
      </p:pic>
      <p:pic>
        <p:nvPicPr>
          <p:cNvPr id="8" name="Imagen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208" y="1850989"/>
            <a:ext cx="8882025" cy="5007011"/>
          </a:xfrm>
          <a:prstGeom prst="rect">
            <a:avLst/>
          </a:prstGeom>
          <a:solidFill>
            <a:schemeClr val="accent2">
              <a:lumMod val="20000"/>
              <a:lumOff val="80000"/>
            </a:schemeClr>
          </a:solidFill>
          <a:ln w="76200" cap="flat">
            <a:solidFill>
              <a:srgbClr val="0000FF"/>
            </a:solidFill>
            <a:miter lim="800000"/>
            <a:headEnd/>
            <a:tailEnd/>
          </a:ln>
        </p:spPr>
      </p:pic>
      <p:pic>
        <p:nvPicPr>
          <p:cNvPr id="9" name="Imagen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5800" y="1837091"/>
            <a:ext cx="7918648" cy="5091884"/>
          </a:xfrm>
          <a:prstGeom prst="rect">
            <a:avLst/>
          </a:prstGeom>
          <a:solidFill>
            <a:schemeClr val="accent2">
              <a:lumMod val="20000"/>
              <a:lumOff val="80000"/>
            </a:schemeClr>
          </a:solidFill>
          <a:ln w="76200" cap="flat">
            <a:solidFill>
              <a:srgbClr val="0000FF"/>
            </a:solidFill>
            <a:miter lim="800000"/>
            <a:headEnd/>
            <a:tailEnd/>
          </a:ln>
        </p:spPr>
      </p:pic>
    </p:spTree>
    <p:extLst>
      <p:ext uri="{BB962C8B-B14F-4D97-AF65-F5344CB8AC3E}">
        <p14:creationId xmlns:p14="http://schemas.microsoft.com/office/powerpoint/2010/main" val="160536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66594"/>
                                        </p:tgtEl>
                                        <p:attrNameLst>
                                          <p:attrName>style.visibility</p:attrName>
                                        </p:attrNameLst>
                                      </p:cBhvr>
                                      <p:to>
                                        <p:strVal val="visible"/>
                                      </p:to>
                                    </p:set>
                                    <p:anim calcmode="lin" valueType="num">
                                      <p:cBhvr>
                                        <p:cTn id="7" dur="1000" fill="hold"/>
                                        <p:tgtEl>
                                          <p:spTgt spid="366594"/>
                                        </p:tgtEl>
                                        <p:attrNameLst>
                                          <p:attrName>ppt_w</p:attrName>
                                        </p:attrNameLst>
                                      </p:cBhvr>
                                      <p:tavLst>
                                        <p:tav tm="0">
                                          <p:val>
                                            <p:fltVal val="0"/>
                                          </p:val>
                                        </p:tav>
                                        <p:tav tm="100000">
                                          <p:val>
                                            <p:strVal val="#ppt_w"/>
                                          </p:val>
                                        </p:tav>
                                      </p:tavLst>
                                    </p:anim>
                                    <p:anim calcmode="lin" valueType="num">
                                      <p:cBhvr>
                                        <p:cTn id="8" dur="1000" fill="hold"/>
                                        <p:tgtEl>
                                          <p:spTgt spid="366594"/>
                                        </p:tgtEl>
                                        <p:attrNameLst>
                                          <p:attrName>ppt_h</p:attrName>
                                        </p:attrNameLst>
                                      </p:cBhvr>
                                      <p:tavLst>
                                        <p:tav tm="0">
                                          <p:val>
                                            <p:fltVal val="0"/>
                                          </p:val>
                                        </p:tav>
                                        <p:tav tm="100000">
                                          <p:val>
                                            <p:strVal val="#ppt_h"/>
                                          </p:val>
                                        </p:tav>
                                      </p:tavLst>
                                    </p:anim>
                                    <p:anim calcmode="lin" valueType="num">
                                      <p:cBhvr>
                                        <p:cTn id="9" dur="1000" fill="hold"/>
                                        <p:tgtEl>
                                          <p:spTgt spid="366594"/>
                                        </p:tgtEl>
                                        <p:attrNameLst>
                                          <p:attrName>style.rotation</p:attrName>
                                        </p:attrNameLst>
                                      </p:cBhvr>
                                      <p:tavLst>
                                        <p:tav tm="0">
                                          <p:val>
                                            <p:fltVal val="90"/>
                                          </p:val>
                                        </p:tav>
                                        <p:tav tm="100000">
                                          <p:val>
                                            <p:fltVal val="0"/>
                                          </p:val>
                                        </p:tav>
                                      </p:tavLst>
                                    </p:anim>
                                    <p:animEffect transition="in" filter="fade">
                                      <p:cBhvr>
                                        <p:cTn id="10" dur="1000"/>
                                        <p:tgtEl>
                                          <p:spTgt spid="36659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xit" presetSubtype="32" fill="hold" nodeType="clickEffect">
                                  <p:stCondLst>
                                    <p:cond delay="0"/>
                                  </p:stCondLst>
                                  <p:childTnLst>
                                    <p:anim calcmode="lin" valueType="num">
                                      <p:cBhvr>
                                        <p:cTn id="22" dur="500"/>
                                        <p:tgtEl>
                                          <p:spTgt spid="3"/>
                                        </p:tgtEl>
                                        <p:attrNameLst>
                                          <p:attrName>ppt_w</p:attrName>
                                        </p:attrNameLst>
                                      </p:cBhvr>
                                      <p:tavLst>
                                        <p:tav tm="0">
                                          <p:val>
                                            <p:strVal val="ppt_w"/>
                                          </p:val>
                                        </p:tav>
                                        <p:tav tm="100000">
                                          <p:val>
                                            <p:fltVal val="0"/>
                                          </p:val>
                                        </p:tav>
                                      </p:tavLst>
                                    </p:anim>
                                    <p:anim calcmode="lin" valueType="num">
                                      <p:cBhvr>
                                        <p:cTn id="23" dur="500"/>
                                        <p:tgtEl>
                                          <p:spTgt spid="3"/>
                                        </p:tgtEl>
                                        <p:attrNameLst>
                                          <p:attrName>ppt_h</p:attrName>
                                        </p:attrNameLst>
                                      </p:cBhvr>
                                      <p:tavLst>
                                        <p:tav tm="0">
                                          <p:val>
                                            <p:strVal val="ppt_h"/>
                                          </p:val>
                                        </p:tav>
                                        <p:tav tm="100000">
                                          <p:val>
                                            <p:fltVal val="0"/>
                                          </p:val>
                                        </p:tav>
                                      </p:tavLst>
                                    </p:anim>
                                    <p:animEffect transition="out" filter="fade">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p:cTn id="30" dur="1000" fill="hold"/>
                                        <p:tgtEl>
                                          <p:spTgt spid="4"/>
                                        </p:tgtEl>
                                        <p:attrNameLst>
                                          <p:attrName>ppt_w</p:attrName>
                                        </p:attrNameLst>
                                      </p:cBhvr>
                                      <p:tavLst>
                                        <p:tav tm="0">
                                          <p:val>
                                            <p:fltVal val="0"/>
                                          </p:val>
                                        </p:tav>
                                        <p:tav tm="100000">
                                          <p:val>
                                            <p:strVal val="#ppt_w"/>
                                          </p:val>
                                        </p:tav>
                                      </p:tavLst>
                                    </p:anim>
                                    <p:anim calcmode="lin" valueType="num">
                                      <p:cBhvr>
                                        <p:cTn id="31" dur="1000" fill="hold"/>
                                        <p:tgtEl>
                                          <p:spTgt spid="4"/>
                                        </p:tgtEl>
                                        <p:attrNameLst>
                                          <p:attrName>ppt_h</p:attrName>
                                        </p:attrNameLst>
                                      </p:cBhvr>
                                      <p:tavLst>
                                        <p:tav tm="0">
                                          <p:val>
                                            <p:fltVal val="0"/>
                                          </p:val>
                                        </p:tav>
                                        <p:tav tm="100000">
                                          <p:val>
                                            <p:strVal val="#ppt_h"/>
                                          </p:val>
                                        </p:tav>
                                      </p:tavLst>
                                    </p:anim>
                                    <p:anim calcmode="lin" valueType="num">
                                      <p:cBhvr>
                                        <p:cTn id="32" dur="1000" fill="hold"/>
                                        <p:tgtEl>
                                          <p:spTgt spid="4"/>
                                        </p:tgtEl>
                                        <p:attrNameLst>
                                          <p:attrName>style.rotation</p:attrName>
                                        </p:attrNameLst>
                                      </p:cBhvr>
                                      <p:tavLst>
                                        <p:tav tm="0">
                                          <p:val>
                                            <p:fltVal val="90"/>
                                          </p:val>
                                        </p:tav>
                                        <p:tav tm="100000">
                                          <p:val>
                                            <p:fltVal val="0"/>
                                          </p:val>
                                        </p:tav>
                                      </p:tavLst>
                                    </p:anim>
                                    <p:animEffect transition="in" filter="fade">
                                      <p:cBhvr>
                                        <p:cTn id="33" dur="10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xit" presetSubtype="1" fill="hold" nodeType="clickEffect">
                                  <p:stCondLst>
                                    <p:cond delay="0"/>
                                  </p:stCondLst>
                                  <p:childTnLst>
                                    <p:animEffect transition="out" filter="wheel(1)">
                                      <p:cBhvr>
                                        <p:cTn id="37" dur="2000"/>
                                        <p:tgtEl>
                                          <p:spTgt spid="4"/>
                                        </p:tgtEl>
                                      </p:cBhvr>
                                    </p:animEffect>
                                    <p:set>
                                      <p:cBhvr>
                                        <p:cTn id="38" dur="1" fill="hold">
                                          <p:stCondLst>
                                            <p:cond delay="1999"/>
                                          </p:stCondLst>
                                        </p:cTn>
                                        <p:tgtEl>
                                          <p:spTgt spid="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1000" fill="hold"/>
                                        <p:tgtEl>
                                          <p:spTgt spid="8"/>
                                        </p:tgtEl>
                                        <p:attrNameLst>
                                          <p:attrName>ppt_w</p:attrName>
                                        </p:attrNameLst>
                                      </p:cBhvr>
                                      <p:tavLst>
                                        <p:tav tm="0">
                                          <p:val>
                                            <p:fltVal val="0"/>
                                          </p:val>
                                        </p:tav>
                                        <p:tav tm="100000">
                                          <p:val>
                                            <p:strVal val="#ppt_w"/>
                                          </p:val>
                                        </p:tav>
                                      </p:tavLst>
                                    </p:anim>
                                    <p:anim calcmode="lin" valueType="num">
                                      <p:cBhvr>
                                        <p:cTn id="44" dur="1000" fill="hold"/>
                                        <p:tgtEl>
                                          <p:spTgt spid="8"/>
                                        </p:tgtEl>
                                        <p:attrNameLst>
                                          <p:attrName>ppt_h</p:attrName>
                                        </p:attrNameLst>
                                      </p:cBhvr>
                                      <p:tavLst>
                                        <p:tav tm="0">
                                          <p:val>
                                            <p:fltVal val="0"/>
                                          </p:val>
                                        </p:tav>
                                        <p:tav tm="100000">
                                          <p:val>
                                            <p:strVal val="#ppt_h"/>
                                          </p:val>
                                        </p:tav>
                                      </p:tavLst>
                                    </p:anim>
                                    <p:anim calcmode="lin" valueType="num">
                                      <p:cBhvr>
                                        <p:cTn id="45" dur="1000" fill="hold"/>
                                        <p:tgtEl>
                                          <p:spTgt spid="8"/>
                                        </p:tgtEl>
                                        <p:attrNameLst>
                                          <p:attrName>style.rotation</p:attrName>
                                        </p:attrNameLst>
                                      </p:cBhvr>
                                      <p:tavLst>
                                        <p:tav tm="0">
                                          <p:val>
                                            <p:fltVal val="90"/>
                                          </p:val>
                                        </p:tav>
                                        <p:tav tm="100000">
                                          <p:val>
                                            <p:fltVal val="0"/>
                                          </p:val>
                                        </p:tav>
                                      </p:tavLst>
                                    </p:anim>
                                    <p:animEffect transition="in" filter="fade">
                                      <p:cBhvr>
                                        <p:cTn id="46" dur="10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18" presetClass="exit" presetSubtype="12" fill="hold" nodeType="clickEffect">
                                  <p:stCondLst>
                                    <p:cond delay="0"/>
                                  </p:stCondLst>
                                  <p:childTnLst>
                                    <p:animEffect transition="out" filter="strips(downLeft)">
                                      <p:cBhvr>
                                        <p:cTn id="50" dur="500"/>
                                        <p:tgtEl>
                                          <p:spTgt spid="8"/>
                                        </p:tgtEl>
                                      </p:cBhvr>
                                    </p:animEffect>
                                    <p:set>
                                      <p:cBhvr>
                                        <p:cTn id="51" dur="1" fill="hold">
                                          <p:stCondLst>
                                            <p:cond delay="499"/>
                                          </p:stCondLst>
                                        </p:cTn>
                                        <p:tgtEl>
                                          <p:spTgt spid="8"/>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31" presetClass="entr" presetSubtype="0" fill="hold" nodeType="clickEffect">
                                  <p:stCondLst>
                                    <p:cond delay="0"/>
                                  </p:stCondLst>
                                  <p:childTnLst>
                                    <p:set>
                                      <p:cBhvr>
                                        <p:cTn id="55" dur="1" fill="hold">
                                          <p:stCondLst>
                                            <p:cond delay="0"/>
                                          </p:stCondLst>
                                        </p:cTn>
                                        <p:tgtEl>
                                          <p:spTgt spid="9"/>
                                        </p:tgtEl>
                                        <p:attrNameLst>
                                          <p:attrName>style.visibility</p:attrName>
                                        </p:attrNameLst>
                                      </p:cBhvr>
                                      <p:to>
                                        <p:strVal val="visible"/>
                                      </p:to>
                                    </p:set>
                                    <p:anim calcmode="lin" valueType="num">
                                      <p:cBhvr>
                                        <p:cTn id="56" dur="1000" fill="hold"/>
                                        <p:tgtEl>
                                          <p:spTgt spid="9"/>
                                        </p:tgtEl>
                                        <p:attrNameLst>
                                          <p:attrName>ppt_w</p:attrName>
                                        </p:attrNameLst>
                                      </p:cBhvr>
                                      <p:tavLst>
                                        <p:tav tm="0">
                                          <p:val>
                                            <p:fltVal val="0"/>
                                          </p:val>
                                        </p:tav>
                                        <p:tav tm="100000">
                                          <p:val>
                                            <p:strVal val="#ppt_w"/>
                                          </p:val>
                                        </p:tav>
                                      </p:tavLst>
                                    </p:anim>
                                    <p:anim calcmode="lin" valueType="num">
                                      <p:cBhvr>
                                        <p:cTn id="57" dur="1000" fill="hold"/>
                                        <p:tgtEl>
                                          <p:spTgt spid="9"/>
                                        </p:tgtEl>
                                        <p:attrNameLst>
                                          <p:attrName>ppt_h</p:attrName>
                                        </p:attrNameLst>
                                      </p:cBhvr>
                                      <p:tavLst>
                                        <p:tav tm="0">
                                          <p:val>
                                            <p:fltVal val="0"/>
                                          </p:val>
                                        </p:tav>
                                        <p:tav tm="100000">
                                          <p:val>
                                            <p:strVal val="#ppt_h"/>
                                          </p:val>
                                        </p:tav>
                                      </p:tavLst>
                                    </p:anim>
                                    <p:anim calcmode="lin" valueType="num">
                                      <p:cBhvr>
                                        <p:cTn id="58" dur="1000" fill="hold"/>
                                        <p:tgtEl>
                                          <p:spTgt spid="9"/>
                                        </p:tgtEl>
                                        <p:attrNameLst>
                                          <p:attrName>style.rotation</p:attrName>
                                        </p:attrNameLst>
                                      </p:cBhvr>
                                      <p:tavLst>
                                        <p:tav tm="0">
                                          <p:val>
                                            <p:fltVal val="90"/>
                                          </p:val>
                                        </p:tav>
                                        <p:tav tm="100000">
                                          <p:val>
                                            <p:fltVal val="0"/>
                                          </p:val>
                                        </p:tav>
                                      </p:tavLst>
                                    </p:anim>
                                    <p:animEffect transition="in" filter="fade">
                                      <p:cBhvr>
                                        <p:cTn id="59" dur="1000"/>
                                        <p:tgtEl>
                                          <p:spTgt spid="9"/>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xit" presetSubtype="32" fill="hold" nodeType="clickEffect">
                                  <p:stCondLst>
                                    <p:cond delay="0"/>
                                  </p:stCondLst>
                                  <p:childTnLst>
                                    <p:anim calcmode="lin" valueType="num">
                                      <p:cBhvr>
                                        <p:cTn id="63" dur="500"/>
                                        <p:tgtEl>
                                          <p:spTgt spid="9"/>
                                        </p:tgtEl>
                                        <p:attrNameLst>
                                          <p:attrName>ppt_w</p:attrName>
                                        </p:attrNameLst>
                                      </p:cBhvr>
                                      <p:tavLst>
                                        <p:tav tm="0">
                                          <p:val>
                                            <p:strVal val="ppt_w"/>
                                          </p:val>
                                        </p:tav>
                                        <p:tav tm="100000">
                                          <p:val>
                                            <p:fltVal val="0"/>
                                          </p:val>
                                        </p:tav>
                                      </p:tavLst>
                                    </p:anim>
                                    <p:anim calcmode="lin" valueType="num">
                                      <p:cBhvr>
                                        <p:cTn id="64" dur="500"/>
                                        <p:tgtEl>
                                          <p:spTgt spid="9"/>
                                        </p:tgtEl>
                                        <p:attrNameLst>
                                          <p:attrName>ppt_h</p:attrName>
                                        </p:attrNameLst>
                                      </p:cBhvr>
                                      <p:tavLst>
                                        <p:tav tm="0">
                                          <p:val>
                                            <p:strVal val="ppt_h"/>
                                          </p:val>
                                        </p:tav>
                                        <p:tav tm="100000">
                                          <p:val>
                                            <p:fltVal val="0"/>
                                          </p:val>
                                        </p:tav>
                                      </p:tavLst>
                                    </p:anim>
                                    <p:animEffect transition="out" filter="fade">
                                      <p:cBhvr>
                                        <p:cTn id="65" dur="500"/>
                                        <p:tgtEl>
                                          <p:spTgt spid="9"/>
                                        </p:tgtEl>
                                      </p:cBhvr>
                                    </p:animEffect>
                                    <p:set>
                                      <p:cBhvr>
                                        <p:cTn id="66" dur="1" fill="hold">
                                          <p:stCondLst>
                                            <p:cond delay="499"/>
                                          </p:stCondLst>
                                        </p:cTn>
                                        <p:tgtEl>
                                          <p:spTgt spid="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31" presetClass="exit" presetSubtype="0" fill="hold" grpId="1" nodeType="clickEffect">
                                  <p:stCondLst>
                                    <p:cond delay="0"/>
                                  </p:stCondLst>
                                  <p:childTnLst>
                                    <p:anim calcmode="lin" valueType="num">
                                      <p:cBhvr>
                                        <p:cTn id="70" dur="1000"/>
                                        <p:tgtEl>
                                          <p:spTgt spid="366594"/>
                                        </p:tgtEl>
                                        <p:attrNameLst>
                                          <p:attrName>ppt_w</p:attrName>
                                        </p:attrNameLst>
                                      </p:cBhvr>
                                      <p:tavLst>
                                        <p:tav tm="0">
                                          <p:val>
                                            <p:strVal val="ppt_w"/>
                                          </p:val>
                                        </p:tav>
                                        <p:tav tm="100000">
                                          <p:val>
                                            <p:fltVal val="0"/>
                                          </p:val>
                                        </p:tav>
                                      </p:tavLst>
                                    </p:anim>
                                    <p:anim calcmode="lin" valueType="num">
                                      <p:cBhvr>
                                        <p:cTn id="71" dur="1000"/>
                                        <p:tgtEl>
                                          <p:spTgt spid="366594"/>
                                        </p:tgtEl>
                                        <p:attrNameLst>
                                          <p:attrName>ppt_h</p:attrName>
                                        </p:attrNameLst>
                                      </p:cBhvr>
                                      <p:tavLst>
                                        <p:tav tm="0">
                                          <p:val>
                                            <p:strVal val="ppt_h"/>
                                          </p:val>
                                        </p:tav>
                                        <p:tav tm="100000">
                                          <p:val>
                                            <p:fltVal val="0"/>
                                          </p:val>
                                        </p:tav>
                                      </p:tavLst>
                                    </p:anim>
                                    <p:anim calcmode="lin" valueType="num">
                                      <p:cBhvr>
                                        <p:cTn id="72" dur="1000"/>
                                        <p:tgtEl>
                                          <p:spTgt spid="366594"/>
                                        </p:tgtEl>
                                        <p:attrNameLst>
                                          <p:attrName>style.rotation</p:attrName>
                                        </p:attrNameLst>
                                      </p:cBhvr>
                                      <p:tavLst>
                                        <p:tav tm="0">
                                          <p:val>
                                            <p:fltVal val="0"/>
                                          </p:val>
                                        </p:tav>
                                        <p:tav tm="100000">
                                          <p:val>
                                            <p:fltVal val="90"/>
                                          </p:val>
                                        </p:tav>
                                      </p:tavLst>
                                    </p:anim>
                                    <p:animEffect transition="out" filter="fade">
                                      <p:cBhvr>
                                        <p:cTn id="73" dur="1000"/>
                                        <p:tgtEl>
                                          <p:spTgt spid="366594"/>
                                        </p:tgtEl>
                                      </p:cBhvr>
                                    </p:animEffect>
                                    <p:set>
                                      <p:cBhvr>
                                        <p:cTn id="74" dur="1" fill="hold">
                                          <p:stCondLst>
                                            <p:cond delay="999"/>
                                          </p:stCondLst>
                                        </p:cTn>
                                        <p:tgtEl>
                                          <p:spTgt spid="3665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4" grpId="0" animBg="1"/>
      <p:bldP spid="366594"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6106E3F-1375-45EE-976C-90FCFBD81C98}"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5EFB6D6F-1E58-4798-9BA9-08CA77688A1A}" type="slidenum">
              <a:rPr lang="en-US"/>
              <a:pPr>
                <a:defRPr/>
              </a:pPr>
              <a:t>43</a:t>
            </a:fld>
            <a:endParaRPr lang="en-US"/>
          </a:p>
        </p:txBody>
      </p:sp>
      <p:sp>
        <p:nvSpPr>
          <p:cNvPr id="369666" name="Rectangle 2"/>
          <p:cNvSpPr>
            <a:spLocks noGrp="1" noChangeArrowheads="1"/>
          </p:cNvSpPr>
          <p:nvPr>
            <p:ph type="title"/>
          </p:nvPr>
        </p:nvSpPr>
        <p:spPr>
          <a:xfrm>
            <a:off x="685800" y="609600"/>
            <a:ext cx="8001000" cy="1143000"/>
          </a:xfrm>
          <a:solidFill>
            <a:schemeClr val="hlink"/>
          </a:solidFill>
          <a:ln w="76200">
            <a:solidFill>
              <a:schemeClr val="accent2"/>
            </a:solidFill>
          </a:ln>
        </p:spPr>
        <p:txBody>
          <a:bodyPr/>
          <a:lstStyle/>
          <a:p>
            <a:pPr>
              <a:defRPr/>
            </a:pPr>
            <a:r>
              <a:rPr lang="es-ES_tradnl" sz="3600" i="1" dirty="0">
                <a:solidFill>
                  <a:schemeClr val="accent2">
                    <a:lumMod val="75000"/>
                  </a:schemeClr>
                </a:solidFill>
                <a:effectLst>
                  <a:outerShdw blurRad="38100" dist="38100" dir="2700000" algn="tl">
                    <a:srgbClr val="000000"/>
                  </a:outerShdw>
                </a:effectLst>
                <a:latin typeface="Arial" charset="0"/>
              </a:rPr>
              <a:t>Servicios de Internet</a:t>
            </a:r>
            <a:br>
              <a:rPr lang="es-ES_tradnl" sz="3600" i="1" dirty="0">
                <a:solidFill>
                  <a:schemeClr val="accent2">
                    <a:lumMod val="75000"/>
                  </a:schemeClr>
                </a:solidFill>
                <a:effectLst>
                  <a:outerShdw blurRad="38100" dist="38100" dir="2700000" algn="tl">
                    <a:srgbClr val="000000"/>
                  </a:outerShdw>
                </a:effectLst>
                <a:latin typeface="Arial" charset="0"/>
              </a:rPr>
            </a:br>
            <a:r>
              <a:rPr lang="es-ES_tradnl" sz="3600" i="1" dirty="0">
                <a:solidFill>
                  <a:schemeClr val="accent2">
                    <a:lumMod val="75000"/>
                  </a:schemeClr>
                </a:solidFill>
                <a:effectLst>
                  <a:outerShdw blurRad="38100" dist="38100" dir="2700000" algn="tl">
                    <a:srgbClr val="000000"/>
                  </a:outerShdw>
                </a:effectLst>
                <a:latin typeface="Arial" charset="0"/>
              </a:rPr>
              <a:t>SMTP</a:t>
            </a:r>
            <a:r>
              <a:rPr lang="es-ES_tradnl" sz="2800" i="1" dirty="0">
                <a:solidFill>
                  <a:schemeClr val="accent2">
                    <a:lumMod val="75000"/>
                  </a:schemeClr>
                </a:solidFill>
                <a:effectLst>
                  <a:outerShdw blurRad="38100" dist="38100" dir="2700000" algn="tl">
                    <a:srgbClr val="000000"/>
                  </a:outerShdw>
                </a:effectLst>
                <a:latin typeface="Arial" charset="0"/>
              </a:rPr>
              <a:t> :</a:t>
            </a:r>
            <a:r>
              <a:rPr lang="es-ES_tradnl" sz="2400" i="1" dirty="0">
                <a:solidFill>
                  <a:schemeClr val="accent2">
                    <a:lumMod val="75000"/>
                  </a:schemeClr>
                </a:solidFill>
                <a:effectLst>
                  <a:outerShdw blurRad="38100" dist="38100" dir="2700000" algn="tl">
                    <a:srgbClr val="000000"/>
                  </a:outerShdw>
                </a:effectLst>
                <a:latin typeface="Arial" charset="0"/>
              </a:rPr>
              <a:t>Protocolo Simple de Transferencia de Correo</a:t>
            </a:r>
            <a:endParaRPr lang="es-ES_tradnl" sz="2800" i="1" dirty="0">
              <a:solidFill>
                <a:schemeClr val="accent2">
                  <a:lumMod val="75000"/>
                </a:schemeClr>
              </a:solidFill>
              <a:effectLst>
                <a:outerShdw blurRad="38100" dist="38100" dir="2700000" algn="tl">
                  <a:srgbClr val="000000"/>
                </a:outerShdw>
              </a:effectLst>
              <a:latin typeface="Arial" charset="0"/>
            </a:endParaRPr>
          </a:p>
        </p:txBody>
      </p:sp>
      <p:sp>
        <p:nvSpPr>
          <p:cNvPr id="369667" name="Rectangle 3"/>
          <p:cNvSpPr>
            <a:spLocks noGrp="1" noChangeArrowheads="1"/>
          </p:cNvSpPr>
          <p:nvPr>
            <p:ph type="body" idx="1"/>
          </p:nvPr>
        </p:nvSpPr>
        <p:spPr>
          <a:xfrm>
            <a:off x="685800" y="1981200"/>
            <a:ext cx="7924800" cy="4724400"/>
          </a:xfrm>
          <a:solidFill>
            <a:schemeClr val="accent2">
              <a:lumMod val="20000"/>
              <a:lumOff val="80000"/>
            </a:schemeClr>
          </a:solidFill>
          <a:ln w="76200" cap="flat">
            <a:solidFill>
              <a:srgbClr val="000080"/>
            </a:solidFill>
            <a:miter lim="800000"/>
            <a:headEnd/>
            <a:tailEnd/>
          </a:ln>
        </p:spPr>
        <p:txBody>
          <a:bodyPr vert="horz" wrap="square" lIns="91440" tIns="45720" rIns="91440" bIns="45720" numCol="1" anchor="t" anchorCtr="0" compatLnSpc="1">
            <a:prstTxWarp prst="textNoShape">
              <a:avLst/>
            </a:prstTxWarp>
          </a:bodyPr>
          <a:lstStyle/>
          <a:p>
            <a:r>
              <a:rPr lang="es-ES_tradnl" sz="2400" b="1" i="1" dirty="0">
                <a:solidFill>
                  <a:schemeClr val="accent2">
                    <a:lumMod val="50000"/>
                  </a:schemeClr>
                </a:solidFill>
                <a:effectLst>
                  <a:outerShdw blurRad="38100" dist="38100" dir="2700000" algn="tl">
                    <a:srgbClr val="000000"/>
                  </a:outerShdw>
                </a:effectLst>
                <a:latin typeface="Arial" charset="0"/>
              </a:rPr>
              <a:t>Protocolo Simple de Transferencia de Correo.</a:t>
            </a:r>
          </a:p>
          <a:p>
            <a:r>
              <a:rPr lang="es-ES_tradnl" sz="2400" b="1" i="1" dirty="0">
                <a:solidFill>
                  <a:schemeClr val="accent2">
                    <a:lumMod val="50000"/>
                  </a:schemeClr>
                </a:solidFill>
                <a:effectLst>
                  <a:outerShdw blurRad="38100" dist="38100" dir="2700000" algn="tl">
                    <a:srgbClr val="000000"/>
                  </a:outerShdw>
                </a:effectLst>
                <a:latin typeface="Arial" charset="0"/>
              </a:rPr>
              <a:t>Protocolo orientado a la conexión.</a:t>
            </a:r>
          </a:p>
          <a:p>
            <a:r>
              <a:rPr lang="es-ES_tradnl" sz="2400" b="1" i="1" dirty="0">
                <a:solidFill>
                  <a:schemeClr val="accent2">
                    <a:lumMod val="50000"/>
                  </a:schemeClr>
                </a:solidFill>
                <a:effectLst>
                  <a:outerShdw blurRad="38100" dist="38100" dir="2700000" algn="tl">
                    <a:srgbClr val="000000"/>
                  </a:outerShdw>
                </a:effectLst>
                <a:latin typeface="Arial" charset="0"/>
              </a:rPr>
              <a:t>Basado en RFC 2821 y 822 (Formato de Mensajes).</a:t>
            </a:r>
          </a:p>
          <a:p>
            <a:r>
              <a:rPr lang="es-ES_tradnl" sz="2400" b="1" i="1" dirty="0">
                <a:solidFill>
                  <a:schemeClr val="accent2">
                    <a:lumMod val="50000"/>
                  </a:schemeClr>
                </a:solidFill>
                <a:effectLst>
                  <a:outerShdw blurRad="38100" dist="38100" dir="2700000" algn="tl">
                    <a:srgbClr val="000000"/>
                  </a:outerShdw>
                </a:effectLst>
                <a:latin typeface="Arial" charset="0"/>
              </a:rPr>
              <a:t>Utiliza los Puertos 25 y 587  para conectividad entre cliente y el servicio de transporte.</a:t>
            </a:r>
          </a:p>
          <a:p>
            <a:r>
              <a:rPr lang="es-ES_tradnl" sz="2400" b="1" i="1" dirty="0">
                <a:solidFill>
                  <a:schemeClr val="accent2">
                    <a:lumMod val="50000"/>
                  </a:schemeClr>
                </a:solidFill>
                <a:effectLst>
                  <a:outerShdw blurRad="38100" dist="38100" dir="2700000" algn="tl">
                    <a:srgbClr val="000000"/>
                  </a:outerShdw>
                </a:effectLst>
                <a:latin typeface="Arial" charset="0"/>
              </a:rPr>
              <a:t>Los Puertos 25, 465 y 475 son utilizados para el transporte al buzón de correos. </a:t>
            </a:r>
          </a:p>
          <a:p>
            <a:r>
              <a:rPr lang="es-ES_tradnl" sz="2400" b="1" i="1" dirty="0">
                <a:solidFill>
                  <a:schemeClr val="accent2">
                    <a:lumMod val="50000"/>
                  </a:schemeClr>
                </a:solidFill>
                <a:effectLst>
                  <a:outerShdw blurRad="38100" dist="38100" dir="2700000" algn="tl">
                    <a:srgbClr val="000000"/>
                  </a:outerShdw>
                </a:effectLst>
                <a:latin typeface="Arial" charset="0"/>
              </a:rPr>
              <a:t>Una transacción SMTP tiene 3 secuencias:</a:t>
            </a:r>
          </a:p>
          <a:p>
            <a:pPr lvl="1"/>
            <a:r>
              <a:rPr lang="es-ES_tradnl" sz="2000" b="1" i="1" dirty="0">
                <a:solidFill>
                  <a:schemeClr val="accent2">
                    <a:lumMod val="50000"/>
                  </a:schemeClr>
                </a:solidFill>
                <a:effectLst>
                  <a:outerShdw blurRad="38100" dist="38100" dir="2700000" algn="tl">
                    <a:srgbClr val="000000"/>
                  </a:outerShdw>
                </a:effectLst>
                <a:latin typeface="Arial" charset="0"/>
              </a:rPr>
              <a:t>MAIL:  Dirección Remitente/retorno.</a:t>
            </a:r>
          </a:p>
          <a:p>
            <a:pPr lvl="1"/>
            <a:r>
              <a:rPr lang="es-ES_tradnl" sz="2000" b="1" i="1" dirty="0">
                <a:solidFill>
                  <a:schemeClr val="accent2">
                    <a:lumMod val="50000"/>
                  </a:schemeClr>
                </a:solidFill>
                <a:effectLst>
                  <a:outerShdw blurRad="38100" dist="38100" dir="2700000" algn="tl">
                    <a:srgbClr val="000000"/>
                  </a:outerShdw>
                </a:effectLst>
                <a:latin typeface="Arial" charset="0"/>
              </a:rPr>
              <a:t>RCPT: Destinatario del mensaje.</a:t>
            </a:r>
          </a:p>
          <a:p>
            <a:pPr lvl="1"/>
            <a:r>
              <a:rPr lang="es-ES_tradnl" sz="2000" b="1" i="1" dirty="0">
                <a:solidFill>
                  <a:schemeClr val="accent2">
                    <a:lumMod val="50000"/>
                  </a:schemeClr>
                </a:solidFill>
                <a:effectLst>
                  <a:outerShdw blurRad="38100" dist="38100" dir="2700000" algn="tl">
                    <a:srgbClr val="000000"/>
                  </a:outerShdw>
                </a:effectLst>
                <a:latin typeface="Arial" charset="0"/>
              </a:rPr>
              <a:t>DATA: Envió de mensaje de texto.</a:t>
            </a:r>
          </a:p>
        </p:txBody>
      </p:sp>
    </p:spTree>
    <p:extLst>
      <p:ext uri="{BB962C8B-B14F-4D97-AF65-F5344CB8AC3E}">
        <p14:creationId xmlns:p14="http://schemas.microsoft.com/office/powerpoint/2010/main" val="275090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69666"/>
                                        </p:tgtEl>
                                        <p:attrNameLst>
                                          <p:attrName>style.visibility</p:attrName>
                                        </p:attrNameLst>
                                      </p:cBhvr>
                                      <p:to>
                                        <p:strVal val="visible"/>
                                      </p:to>
                                    </p:set>
                                    <p:anim calcmode="lin" valueType="num">
                                      <p:cBhvr>
                                        <p:cTn id="7" dur="1000" fill="hold"/>
                                        <p:tgtEl>
                                          <p:spTgt spid="369666"/>
                                        </p:tgtEl>
                                        <p:attrNameLst>
                                          <p:attrName>ppt_w</p:attrName>
                                        </p:attrNameLst>
                                      </p:cBhvr>
                                      <p:tavLst>
                                        <p:tav tm="0">
                                          <p:val>
                                            <p:fltVal val="0"/>
                                          </p:val>
                                        </p:tav>
                                        <p:tav tm="100000">
                                          <p:val>
                                            <p:strVal val="#ppt_w"/>
                                          </p:val>
                                        </p:tav>
                                      </p:tavLst>
                                    </p:anim>
                                    <p:anim calcmode="lin" valueType="num">
                                      <p:cBhvr>
                                        <p:cTn id="8" dur="1000" fill="hold"/>
                                        <p:tgtEl>
                                          <p:spTgt spid="369666"/>
                                        </p:tgtEl>
                                        <p:attrNameLst>
                                          <p:attrName>ppt_h</p:attrName>
                                        </p:attrNameLst>
                                      </p:cBhvr>
                                      <p:tavLst>
                                        <p:tav tm="0">
                                          <p:val>
                                            <p:fltVal val="0"/>
                                          </p:val>
                                        </p:tav>
                                        <p:tav tm="100000">
                                          <p:val>
                                            <p:strVal val="#ppt_h"/>
                                          </p:val>
                                        </p:tav>
                                      </p:tavLst>
                                    </p:anim>
                                    <p:anim calcmode="lin" valueType="num">
                                      <p:cBhvr>
                                        <p:cTn id="9" dur="1000" fill="hold"/>
                                        <p:tgtEl>
                                          <p:spTgt spid="369666"/>
                                        </p:tgtEl>
                                        <p:attrNameLst>
                                          <p:attrName>style.rotation</p:attrName>
                                        </p:attrNameLst>
                                      </p:cBhvr>
                                      <p:tavLst>
                                        <p:tav tm="0">
                                          <p:val>
                                            <p:fltVal val="90"/>
                                          </p:val>
                                        </p:tav>
                                        <p:tav tm="100000">
                                          <p:val>
                                            <p:fltVal val="0"/>
                                          </p:val>
                                        </p:tav>
                                      </p:tavLst>
                                    </p:anim>
                                    <p:animEffect transition="in" filter="fade">
                                      <p:cBhvr>
                                        <p:cTn id="10" dur="1000"/>
                                        <p:tgtEl>
                                          <p:spTgt spid="36966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69667">
                                            <p:bg/>
                                          </p:spTgt>
                                        </p:tgtEl>
                                        <p:attrNameLst>
                                          <p:attrName>style.visibility</p:attrName>
                                        </p:attrNameLst>
                                      </p:cBhvr>
                                      <p:to>
                                        <p:strVal val="visible"/>
                                      </p:to>
                                    </p:set>
                                    <p:anim calcmode="lin" valueType="num">
                                      <p:cBhvr>
                                        <p:cTn id="15" dur="1000" fill="hold"/>
                                        <p:tgtEl>
                                          <p:spTgt spid="369667">
                                            <p:bg/>
                                          </p:spTgt>
                                        </p:tgtEl>
                                        <p:attrNameLst>
                                          <p:attrName>ppt_w</p:attrName>
                                        </p:attrNameLst>
                                      </p:cBhvr>
                                      <p:tavLst>
                                        <p:tav tm="0">
                                          <p:val>
                                            <p:fltVal val="0"/>
                                          </p:val>
                                        </p:tav>
                                        <p:tav tm="100000">
                                          <p:val>
                                            <p:strVal val="#ppt_w"/>
                                          </p:val>
                                        </p:tav>
                                      </p:tavLst>
                                    </p:anim>
                                    <p:anim calcmode="lin" valueType="num">
                                      <p:cBhvr>
                                        <p:cTn id="16" dur="1000" fill="hold"/>
                                        <p:tgtEl>
                                          <p:spTgt spid="369667">
                                            <p:bg/>
                                          </p:spTgt>
                                        </p:tgtEl>
                                        <p:attrNameLst>
                                          <p:attrName>ppt_h</p:attrName>
                                        </p:attrNameLst>
                                      </p:cBhvr>
                                      <p:tavLst>
                                        <p:tav tm="0">
                                          <p:val>
                                            <p:fltVal val="0"/>
                                          </p:val>
                                        </p:tav>
                                        <p:tav tm="100000">
                                          <p:val>
                                            <p:strVal val="#ppt_h"/>
                                          </p:val>
                                        </p:tav>
                                      </p:tavLst>
                                    </p:anim>
                                    <p:anim calcmode="lin" valueType="num">
                                      <p:cBhvr>
                                        <p:cTn id="17" dur="1000" fill="hold"/>
                                        <p:tgtEl>
                                          <p:spTgt spid="369667">
                                            <p:bg/>
                                          </p:spTgt>
                                        </p:tgtEl>
                                        <p:attrNameLst>
                                          <p:attrName>style.rotation</p:attrName>
                                        </p:attrNameLst>
                                      </p:cBhvr>
                                      <p:tavLst>
                                        <p:tav tm="0">
                                          <p:val>
                                            <p:fltVal val="90"/>
                                          </p:val>
                                        </p:tav>
                                        <p:tav tm="100000">
                                          <p:val>
                                            <p:fltVal val="0"/>
                                          </p:val>
                                        </p:tav>
                                      </p:tavLst>
                                    </p:anim>
                                    <p:animEffect transition="in" filter="fade">
                                      <p:cBhvr>
                                        <p:cTn id="18" dur="1000"/>
                                        <p:tgtEl>
                                          <p:spTgt spid="369667">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69667">
                                            <p:txEl>
                                              <p:pRg st="0" end="0"/>
                                            </p:txEl>
                                          </p:spTgt>
                                        </p:tgtEl>
                                        <p:attrNameLst>
                                          <p:attrName>style.visibility</p:attrName>
                                        </p:attrNameLst>
                                      </p:cBhvr>
                                      <p:to>
                                        <p:strVal val="visible"/>
                                      </p:to>
                                    </p:set>
                                    <p:anim calcmode="lin" valueType="num">
                                      <p:cBhvr>
                                        <p:cTn id="23" dur="1000" fill="hold"/>
                                        <p:tgtEl>
                                          <p:spTgt spid="369667">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369667">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369667">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36966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69667">
                                            <p:txEl>
                                              <p:pRg st="1" end="1"/>
                                            </p:txEl>
                                          </p:spTgt>
                                        </p:tgtEl>
                                        <p:attrNameLst>
                                          <p:attrName>style.visibility</p:attrName>
                                        </p:attrNameLst>
                                      </p:cBhvr>
                                      <p:to>
                                        <p:strVal val="visible"/>
                                      </p:to>
                                    </p:set>
                                    <p:anim calcmode="lin" valueType="num">
                                      <p:cBhvr>
                                        <p:cTn id="31" dur="1000" fill="hold"/>
                                        <p:tgtEl>
                                          <p:spTgt spid="369667">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369667">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369667">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369667">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369667">
                                            <p:txEl>
                                              <p:pRg st="2" end="2"/>
                                            </p:txEl>
                                          </p:spTgt>
                                        </p:tgtEl>
                                        <p:attrNameLst>
                                          <p:attrName>style.visibility</p:attrName>
                                        </p:attrNameLst>
                                      </p:cBhvr>
                                      <p:to>
                                        <p:strVal val="visible"/>
                                      </p:to>
                                    </p:set>
                                    <p:anim calcmode="lin" valueType="num">
                                      <p:cBhvr>
                                        <p:cTn id="39" dur="1000" fill="hold"/>
                                        <p:tgtEl>
                                          <p:spTgt spid="369667">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369667">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369667">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369667">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369667">
                                            <p:txEl>
                                              <p:pRg st="3" end="3"/>
                                            </p:txEl>
                                          </p:spTgt>
                                        </p:tgtEl>
                                        <p:attrNameLst>
                                          <p:attrName>style.visibility</p:attrName>
                                        </p:attrNameLst>
                                      </p:cBhvr>
                                      <p:to>
                                        <p:strVal val="visible"/>
                                      </p:to>
                                    </p:set>
                                    <p:anim calcmode="lin" valueType="num">
                                      <p:cBhvr>
                                        <p:cTn id="47" dur="1000" fill="hold"/>
                                        <p:tgtEl>
                                          <p:spTgt spid="369667">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369667">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369667">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369667">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369667">
                                            <p:txEl>
                                              <p:pRg st="4" end="4"/>
                                            </p:txEl>
                                          </p:spTgt>
                                        </p:tgtEl>
                                        <p:attrNameLst>
                                          <p:attrName>style.visibility</p:attrName>
                                        </p:attrNameLst>
                                      </p:cBhvr>
                                      <p:to>
                                        <p:strVal val="visible"/>
                                      </p:to>
                                    </p:set>
                                    <p:anim calcmode="lin" valueType="num">
                                      <p:cBhvr>
                                        <p:cTn id="55" dur="1000" fill="hold"/>
                                        <p:tgtEl>
                                          <p:spTgt spid="369667">
                                            <p:txEl>
                                              <p:pRg st="4" end="4"/>
                                            </p:txEl>
                                          </p:spTgt>
                                        </p:tgtEl>
                                        <p:attrNameLst>
                                          <p:attrName>ppt_w</p:attrName>
                                        </p:attrNameLst>
                                      </p:cBhvr>
                                      <p:tavLst>
                                        <p:tav tm="0">
                                          <p:val>
                                            <p:fltVal val="0"/>
                                          </p:val>
                                        </p:tav>
                                        <p:tav tm="100000">
                                          <p:val>
                                            <p:strVal val="#ppt_w"/>
                                          </p:val>
                                        </p:tav>
                                      </p:tavLst>
                                    </p:anim>
                                    <p:anim calcmode="lin" valueType="num">
                                      <p:cBhvr>
                                        <p:cTn id="56" dur="1000" fill="hold"/>
                                        <p:tgtEl>
                                          <p:spTgt spid="369667">
                                            <p:txEl>
                                              <p:pRg st="4" end="4"/>
                                            </p:txEl>
                                          </p:spTgt>
                                        </p:tgtEl>
                                        <p:attrNameLst>
                                          <p:attrName>ppt_h</p:attrName>
                                        </p:attrNameLst>
                                      </p:cBhvr>
                                      <p:tavLst>
                                        <p:tav tm="0">
                                          <p:val>
                                            <p:fltVal val="0"/>
                                          </p:val>
                                        </p:tav>
                                        <p:tav tm="100000">
                                          <p:val>
                                            <p:strVal val="#ppt_h"/>
                                          </p:val>
                                        </p:tav>
                                      </p:tavLst>
                                    </p:anim>
                                    <p:anim calcmode="lin" valueType="num">
                                      <p:cBhvr>
                                        <p:cTn id="57" dur="1000" fill="hold"/>
                                        <p:tgtEl>
                                          <p:spTgt spid="369667">
                                            <p:txEl>
                                              <p:pRg st="4" end="4"/>
                                            </p:txEl>
                                          </p:spTgt>
                                        </p:tgtEl>
                                        <p:attrNameLst>
                                          <p:attrName>style.rotation</p:attrName>
                                        </p:attrNameLst>
                                      </p:cBhvr>
                                      <p:tavLst>
                                        <p:tav tm="0">
                                          <p:val>
                                            <p:fltVal val="90"/>
                                          </p:val>
                                        </p:tav>
                                        <p:tav tm="100000">
                                          <p:val>
                                            <p:fltVal val="0"/>
                                          </p:val>
                                        </p:tav>
                                      </p:tavLst>
                                    </p:anim>
                                    <p:animEffect transition="in" filter="fade">
                                      <p:cBhvr>
                                        <p:cTn id="58" dur="1000"/>
                                        <p:tgtEl>
                                          <p:spTgt spid="369667">
                                            <p:txEl>
                                              <p:pRg st="4" end="4"/>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369667">
                                            <p:txEl>
                                              <p:pRg st="5" end="5"/>
                                            </p:txEl>
                                          </p:spTgt>
                                        </p:tgtEl>
                                        <p:attrNameLst>
                                          <p:attrName>style.visibility</p:attrName>
                                        </p:attrNameLst>
                                      </p:cBhvr>
                                      <p:to>
                                        <p:strVal val="visible"/>
                                      </p:to>
                                    </p:set>
                                    <p:anim calcmode="lin" valueType="num">
                                      <p:cBhvr>
                                        <p:cTn id="63" dur="1000" fill="hold"/>
                                        <p:tgtEl>
                                          <p:spTgt spid="369667">
                                            <p:txEl>
                                              <p:pRg st="5" end="5"/>
                                            </p:txEl>
                                          </p:spTgt>
                                        </p:tgtEl>
                                        <p:attrNameLst>
                                          <p:attrName>ppt_w</p:attrName>
                                        </p:attrNameLst>
                                      </p:cBhvr>
                                      <p:tavLst>
                                        <p:tav tm="0">
                                          <p:val>
                                            <p:fltVal val="0"/>
                                          </p:val>
                                        </p:tav>
                                        <p:tav tm="100000">
                                          <p:val>
                                            <p:strVal val="#ppt_w"/>
                                          </p:val>
                                        </p:tav>
                                      </p:tavLst>
                                    </p:anim>
                                    <p:anim calcmode="lin" valueType="num">
                                      <p:cBhvr>
                                        <p:cTn id="64" dur="1000" fill="hold"/>
                                        <p:tgtEl>
                                          <p:spTgt spid="369667">
                                            <p:txEl>
                                              <p:pRg st="5" end="5"/>
                                            </p:txEl>
                                          </p:spTgt>
                                        </p:tgtEl>
                                        <p:attrNameLst>
                                          <p:attrName>ppt_h</p:attrName>
                                        </p:attrNameLst>
                                      </p:cBhvr>
                                      <p:tavLst>
                                        <p:tav tm="0">
                                          <p:val>
                                            <p:fltVal val="0"/>
                                          </p:val>
                                        </p:tav>
                                        <p:tav tm="100000">
                                          <p:val>
                                            <p:strVal val="#ppt_h"/>
                                          </p:val>
                                        </p:tav>
                                      </p:tavLst>
                                    </p:anim>
                                    <p:anim calcmode="lin" valueType="num">
                                      <p:cBhvr>
                                        <p:cTn id="65" dur="1000" fill="hold"/>
                                        <p:tgtEl>
                                          <p:spTgt spid="369667">
                                            <p:txEl>
                                              <p:pRg st="5" end="5"/>
                                            </p:txEl>
                                          </p:spTgt>
                                        </p:tgtEl>
                                        <p:attrNameLst>
                                          <p:attrName>style.rotation</p:attrName>
                                        </p:attrNameLst>
                                      </p:cBhvr>
                                      <p:tavLst>
                                        <p:tav tm="0">
                                          <p:val>
                                            <p:fltVal val="90"/>
                                          </p:val>
                                        </p:tav>
                                        <p:tav tm="100000">
                                          <p:val>
                                            <p:fltVal val="0"/>
                                          </p:val>
                                        </p:tav>
                                      </p:tavLst>
                                    </p:anim>
                                    <p:animEffect transition="in" filter="fade">
                                      <p:cBhvr>
                                        <p:cTn id="66" dur="1000"/>
                                        <p:tgtEl>
                                          <p:spTgt spid="369667">
                                            <p:txEl>
                                              <p:pRg st="5" end="5"/>
                                            </p:txEl>
                                          </p:spTgt>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369667">
                                            <p:txEl>
                                              <p:pRg st="6" end="6"/>
                                            </p:txEl>
                                          </p:spTgt>
                                        </p:tgtEl>
                                        <p:attrNameLst>
                                          <p:attrName>style.visibility</p:attrName>
                                        </p:attrNameLst>
                                      </p:cBhvr>
                                      <p:to>
                                        <p:strVal val="visible"/>
                                      </p:to>
                                    </p:set>
                                    <p:anim calcmode="lin" valueType="num">
                                      <p:cBhvr>
                                        <p:cTn id="69" dur="1000" fill="hold"/>
                                        <p:tgtEl>
                                          <p:spTgt spid="369667">
                                            <p:txEl>
                                              <p:pRg st="6" end="6"/>
                                            </p:txEl>
                                          </p:spTgt>
                                        </p:tgtEl>
                                        <p:attrNameLst>
                                          <p:attrName>ppt_w</p:attrName>
                                        </p:attrNameLst>
                                      </p:cBhvr>
                                      <p:tavLst>
                                        <p:tav tm="0">
                                          <p:val>
                                            <p:fltVal val="0"/>
                                          </p:val>
                                        </p:tav>
                                        <p:tav tm="100000">
                                          <p:val>
                                            <p:strVal val="#ppt_w"/>
                                          </p:val>
                                        </p:tav>
                                      </p:tavLst>
                                    </p:anim>
                                    <p:anim calcmode="lin" valueType="num">
                                      <p:cBhvr>
                                        <p:cTn id="70" dur="1000" fill="hold"/>
                                        <p:tgtEl>
                                          <p:spTgt spid="369667">
                                            <p:txEl>
                                              <p:pRg st="6" end="6"/>
                                            </p:txEl>
                                          </p:spTgt>
                                        </p:tgtEl>
                                        <p:attrNameLst>
                                          <p:attrName>ppt_h</p:attrName>
                                        </p:attrNameLst>
                                      </p:cBhvr>
                                      <p:tavLst>
                                        <p:tav tm="0">
                                          <p:val>
                                            <p:fltVal val="0"/>
                                          </p:val>
                                        </p:tav>
                                        <p:tav tm="100000">
                                          <p:val>
                                            <p:strVal val="#ppt_h"/>
                                          </p:val>
                                        </p:tav>
                                      </p:tavLst>
                                    </p:anim>
                                    <p:anim calcmode="lin" valueType="num">
                                      <p:cBhvr>
                                        <p:cTn id="71" dur="1000" fill="hold"/>
                                        <p:tgtEl>
                                          <p:spTgt spid="369667">
                                            <p:txEl>
                                              <p:pRg st="6" end="6"/>
                                            </p:txEl>
                                          </p:spTgt>
                                        </p:tgtEl>
                                        <p:attrNameLst>
                                          <p:attrName>style.rotation</p:attrName>
                                        </p:attrNameLst>
                                      </p:cBhvr>
                                      <p:tavLst>
                                        <p:tav tm="0">
                                          <p:val>
                                            <p:fltVal val="90"/>
                                          </p:val>
                                        </p:tav>
                                        <p:tav tm="100000">
                                          <p:val>
                                            <p:fltVal val="0"/>
                                          </p:val>
                                        </p:tav>
                                      </p:tavLst>
                                    </p:anim>
                                    <p:animEffect transition="in" filter="fade">
                                      <p:cBhvr>
                                        <p:cTn id="72" dur="1000"/>
                                        <p:tgtEl>
                                          <p:spTgt spid="369667">
                                            <p:txEl>
                                              <p:pRg st="6" end="6"/>
                                            </p:txEl>
                                          </p:spTgt>
                                        </p:tgtEl>
                                      </p:cBhvr>
                                    </p:animEffect>
                                  </p:childTnLst>
                                </p:cTn>
                              </p:par>
                              <p:par>
                                <p:cTn id="73" presetID="31" presetClass="entr" presetSubtype="0" fill="hold" grpId="0" nodeType="withEffect">
                                  <p:stCondLst>
                                    <p:cond delay="0"/>
                                  </p:stCondLst>
                                  <p:childTnLst>
                                    <p:set>
                                      <p:cBhvr>
                                        <p:cTn id="74" dur="1" fill="hold">
                                          <p:stCondLst>
                                            <p:cond delay="0"/>
                                          </p:stCondLst>
                                        </p:cTn>
                                        <p:tgtEl>
                                          <p:spTgt spid="369667">
                                            <p:txEl>
                                              <p:pRg st="7" end="7"/>
                                            </p:txEl>
                                          </p:spTgt>
                                        </p:tgtEl>
                                        <p:attrNameLst>
                                          <p:attrName>style.visibility</p:attrName>
                                        </p:attrNameLst>
                                      </p:cBhvr>
                                      <p:to>
                                        <p:strVal val="visible"/>
                                      </p:to>
                                    </p:set>
                                    <p:anim calcmode="lin" valueType="num">
                                      <p:cBhvr>
                                        <p:cTn id="75" dur="1000" fill="hold"/>
                                        <p:tgtEl>
                                          <p:spTgt spid="369667">
                                            <p:txEl>
                                              <p:pRg st="7" end="7"/>
                                            </p:txEl>
                                          </p:spTgt>
                                        </p:tgtEl>
                                        <p:attrNameLst>
                                          <p:attrName>ppt_w</p:attrName>
                                        </p:attrNameLst>
                                      </p:cBhvr>
                                      <p:tavLst>
                                        <p:tav tm="0">
                                          <p:val>
                                            <p:fltVal val="0"/>
                                          </p:val>
                                        </p:tav>
                                        <p:tav tm="100000">
                                          <p:val>
                                            <p:strVal val="#ppt_w"/>
                                          </p:val>
                                        </p:tav>
                                      </p:tavLst>
                                    </p:anim>
                                    <p:anim calcmode="lin" valueType="num">
                                      <p:cBhvr>
                                        <p:cTn id="76" dur="1000" fill="hold"/>
                                        <p:tgtEl>
                                          <p:spTgt spid="369667">
                                            <p:txEl>
                                              <p:pRg st="7" end="7"/>
                                            </p:txEl>
                                          </p:spTgt>
                                        </p:tgtEl>
                                        <p:attrNameLst>
                                          <p:attrName>ppt_h</p:attrName>
                                        </p:attrNameLst>
                                      </p:cBhvr>
                                      <p:tavLst>
                                        <p:tav tm="0">
                                          <p:val>
                                            <p:fltVal val="0"/>
                                          </p:val>
                                        </p:tav>
                                        <p:tav tm="100000">
                                          <p:val>
                                            <p:strVal val="#ppt_h"/>
                                          </p:val>
                                        </p:tav>
                                      </p:tavLst>
                                    </p:anim>
                                    <p:anim calcmode="lin" valueType="num">
                                      <p:cBhvr>
                                        <p:cTn id="77" dur="1000" fill="hold"/>
                                        <p:tgtEl>
                                          <p:spTgt spid="369667">
                                            <p:txEl>
                                              <p:pRg st="7" end="7"/>
                                            </p:txEl>
                                          </p:spTgt>
                                        </p:tgtEl>
                                        <p:attrNameLst>
                                          <p:attrName>style.rotation</p:attrName>
                                        </p:attrNameLst>
                                      </p:cBhvr>
                                      <p:tavLst>
                                        <p:tav tm="0">
                                          <p:val>
                                            <p:fltVal val="90"/>
                                          </p:val>
                                        </p:tav>
                                        <p:tav tm="100000">
                                          <p:val>
                                            <p:fltVal val="0"/>
                                          </p:val>
                                        </p:tav>
                                      </p:tavLst>
                                    </p:anim>
                                    <p:animEffect transition="in" filter="fade">
                                      <p:cBhvr>
                                        <p:cTn id="78" dur="1000"/>
                                        <p:tgtEl>
                                          <p:spTgt spid="369667">
                                            <p:txEl>
                                              <p:pRg st="7" end="7"/>
                                            </p:txEl>
                                          </p:spTgt>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369667">
                                            <p:txEl>
                                              <p:pRg st="8" end="8"/>
                                            </p:txEl>
                                          </p:spTgt>
                                        </p:tgtEl>
                                        <p:attrNameLst>
                                          <p:attrName>style.visibility</p:attrName>
                                        </p:attrNameLst>
                                      </p:cBhvr>
                                      <p:to>
                                        <p:strVal val="visible"/>
                                      </p:to>
                                    </p:set>
                                    <p:anim calcmode="lin" valueType="num">
                                      <p:cBhvr>
                                        <p:cTn id="81" dur="1000" fill="hold"/>
                                        <p:tgtEl>
                                          <p:spTgt spid="369667">
                                            <p:txEl>
                                              <p:pRg st="8" end="8"/>
                                            </p:txEl>
                                          </p:spTgt>
                                        </p:tgtEl>
                                        <p:attrNameLst>
                                          <p:attrName>ppt_w</p:attrName>
                                        </p:attrNameLst>
                                      </p:cBhvr>
                                      <p:tavLst>
                                        <p:tav tm="0">
                                          <p:val>
                                            <p:fltVal val="0"/>
                                          </p:val>
                                        </p:tav>
                                        <p:tav tm="100000">
                                          <p:val>
                                            <p:strVal val="#ppt_w"/>
                                          </p:val>
                                        </p:tav>
                                      </p:tavLst>
                                    </p:anim>
                                    <p:anim calcmode="lin" valueType="num">
                                      <p:cBhvr>
                                        <p:cTn id="82" dur="1000" fill="hold"/>
                                        <p:tgtEl>
                                          <p:spTgt spid="369667">
                                            <p:txEl>
                                              <p:pRg st="8" end="8"/>
                                            </p:txEl>
                                          </p:spTgt>
                                        </p:tgtEl>
                                        <p:attrNameLst>
                                          <p:attrName>ppt_h</p:attrName>
                                        </p:attrNameLst>
                                      </p:cBhvr>
                                      <p:tavLst>
                                        <p:tav tm="0">
                                          <p:val>
                                            <p:fltVal val="0"/>
                                          </p:val>
                                        </p:tav>
                                        <p:tav tm="100000">
                                          <p:val>
                                            <p:strVal val="#ppt_h"/>
                                          </p:val>
                                        </p:tav>
                                      </p:tavLst>
                                    </p:anim>
                                    <p:anim calcmode="lin" valueType="num">
                                      <p:cBhvr>
                                        <p:cTn id="83" dur="1000" fill="hold"/>
                                        <p:tgtEl>
                                          <p:spTgt spid="369667">
                                            <p:txEl>
                                              <p:pRg st="8" end="8"/>
                                            </p:txEl>
                                          </p:spTgt>
                                        </p:tgtEl>
                                        <p:attrNameLst>
                                          <p:attrName>style.rotation</p:attrName>
                                        </p:attrNameLst>
                                      </p:cBhvr>
                                      <p:tavLst>
                                        <p:tav tm="0">
                                          <p:val>
                                            <p:fltVal val="90"/>
                                          </p:val>
                                        </p:tav>
                                        <p:tav tm="100000">
                                          <p:val>
                                            <p:fltVal val="0"/>
                                          </p:val>
                                        </p:tav>
                                      </p:tavLst>
                                    </p:anim>
                                    <p:animEffect transition="in" filter="fade">
                                      <p:cBhvr>
                                        <p:cTn id="84" dur="1000"/>
                                        <p:tgtEl>
                                          <p:spTgt spid="3696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6" grpId="0" animBg="1"/>
      <p:bldP spid="369667" grpId="0" build="p"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6106E3F-1375-45EE-976C-90FCFBD81C98}"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5EFB6D6F-1E58-4798-9BA9-08CA77688A1A}" type="slidenum">
              <a:rPr lang="en-US"/>
              <a:pPr>
                <a:defRPr/>
              </a:pPr>
              <a:t>44</a:t>
            </a:fld>
            <a:endParaRPr lang="en-US"/>
          </a:p>
        </p:txBody>
      </p:sp>
      <p:sp>
        <p:nvSpPr>
          <p:cNvPr id="369666" name="Rectangle 2"/>
          <p:cNvSpPr>
            <a:spLocks noGrp="1" noChangeArrowheads="1"/>
          </p:cNvSpPr>
          <p:nvPr>
            <p:ph type="title"/>
          </p:nvPr>
        </p:nvSpPr>
        <p:spPr>
          <a:xfrm>
            <a:off x="251520" y="190500"/>
            <a:ext cx="8712968" cy="1438300"/>
          </a:xfrm>
          <a:solidFill>
            <a:schemeClr val="hlink"/>
          </a:solidFill>
          <a:ln w="76200">
            <a:solidFill>
              <a:schemeClr val="accent2"/>
            </a:solidFill>
            <a:miter lim="800000"/>
            <a:headEnd/>
            <a:tailEnd/>
          </a:ln>
        </p:spPr>
        <p:txBody>
          <a:bodyPr vert="horz" wrap="square" lIns="91440" tIns="45720" rIns="91440" bIns="45720" numCol="1" anchor="ctr" anchorCtr="0" compatLnSpc="1">
            <a:prstTxWarp prst="textNoShape">
              <a:avLst/>
            </a:prstTxWarp>
          </a:bodyPr>
          <a:lstStyle/>
          <a:p>
            <a:r>
              <a:rPr lang="es-ES_tradnl" sz="3200" i="1" dirty="0">
                <a:solidFill>
                  <a:schemeClr val="accent2">
                    <a:lumMod val="75000"/>
                  </a:schemeClr>
                </a:solidFill>
                <a:effectLst>
                  <a:outerShdw blurRad="38100" dist="38100" dir="2700000" algn="tl">
                    <a:srgbClr val="000000"/>
                  </a:outerShdw>
                </a:effectLst>
                <a:latin typeface="Arial" charset="0"/>
              </a:rPr>
              <a:t>Servicios de Internet</a:t>
            </a:r>
            <a:br>
              <a:rPr lang="es-ES_tradnl" sz="3200" i="1" dirty="0">
                <a:solidFill>
                  <a:schemeClr val="accent2">
                    <a:lumMod val="75000"/>
                  </a:schemeClr>
                </a:solidFill>
                <a:effectLst>
                  <a:outerShdw blurRad="38100" dist="38100" dir="2700000" algn="tl">
                    <a:srgbClr val="000000"/>
                  </a:outerShdw>
                </a:effectLst>
                <a:latin typeface="Arial" charset="0"/>
              </a:rPr>
            </a:br>
            <a:r>
              <a:rPr lang="es-ES_tradnl" sz="2800" i="1" dirty="0">
                <a:solidFill>
                  <a:schemeClr val="accent2">
                    <a:lumMod val="75000"/>
                  </a:schemeClr>
                </a:solidFill>
                <a:effectLst>
                  <a:outerShdw blurRad="38100" dist="38100" dir="2700000" algn="tl">
                    <a:srgbClr val="000000"/>
                  </a:outerShdw>
                </a:effectLst>
                <a:latin typeface="Arial" charset="0"/>
              </a:rPr>
              <a:t>SMTP :Protocolo Simple de Transferencia de Correo</a:t>
            </a:r>
          </a:p>
        </p:txBody>
      </p:sp>
      <p:sp>
        <p:nvSpPr>
          <p:cNvPr id="369667" name="Rectangle 3"/>
          <p:cNvSpPr>
            <a:spLocks noGrp="1" noChangeArrowheads="1"/>
          </p:cNvSpPr>
          <p:nvPr>
            <p:ph type="body" idx="1"/>
          </p:nvPr>
        </p:nvSpPr>
        <p:spPr>
          <a:xfrm>
            <a:off x="685800" y="1981200"/>
            <a:ext cx="7924800" cy="4616152"/>
          </a:xfrm>
          <a:solidFill>
            <a:schemeClr val="accent2">
              <a:lumMod val="20000"/>
              <a:lumOff val="80000"/>
            </a:schemeClr>
          </a:solidFill>
          <a:ln w="76200" cap="flat">
            <a:solidFill>
              <a:srgbClr val="000080"/>
            </a:solidFill>
            <a:miter lim="800000"/>
            <a:headEnd/>
            <a:tailEnd/>
          </a:ln>
        </p:spPr>
        <p:txBody>
          <a:bodyPr vert="horz" wrap="square" lIns="91440" tIns="45720" rIns="91440" bIns="45720" numCol="1" anchor="t" anchorCtr="0" compatLnSpc="1">
            <a:prstTxWarp prst="textNoShape">
              <a:avLst/>
            </a:prstTxWarp>
          </a:bodyPr>
          <a:lstStyle/>
          <a:p>
            <a:r>
              <a:rPr lang="es-ES_tradnl" sz="2800" i="1" dirty="0">
                <a:solidFill>
                  <a:srgbClr val="000099"/>
                </a:solidFill>
                <a:effectLst>
                  <a:outerShdw blurRad="38100" dist="38100" dir="2700000" algn="tl">
                    <a:srgbClr val="000000"/>
                  </a:outerShdw>
                </a:effectLst>
                <a:latin typeface="Arial" charset="0"/>
              </a:rPr>
              <a:t>MTA : Agente de Transferencia de Correo.</a:t>
            </a:r>
          </a:p>
          <a:p>
            <a:r>
              <a:rPr lang="es-ES_tradnl" sz="2800" i="1" dirty="0">
                <a:solidFill>
                  <a:srgbClr val="000099"/>
                </a:solidFill>
                <a:effectLst>
                  <a:outerShdw blurRad="38100" dist="38100" dir="2700000" algn="tl">
                    <a:srgbClr val="000000"/>
                  </a:outerShdw>
                </a:effectLst>
                <a:latin typeface="Arial" charset="0"/>
              </a:rPr>
              <a:t>El más conocido es SENDMAIL (Unix).</a:t>
            </a:r>
          </a:p>
          <a:p>
            <a:pPr lvl="1"/>
            <a:r>
              <a:rPr lang="es-ES_tradnl" b="1" i="1" dirty="0">
                <a:solidFill>
                  <a:schemeClr val="accent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Envía y recibe paquetes desde/hasta otros servidores de correo. </a:t>
            </a:r>
          </a:p>
          <a:p>
            <a:pPr lvl="1"/>
            <a:r>
              <a:rPr lang="es-ES_tradnl" b="1" i="1" dirty="0">
                <a:solidFill>
                  <a:schemeClr val="accent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Proporciona una interfaz para las aplicaciones accedan al sistema de correo.</a:t>
            </a:r>
          </a:p>
          <a:p>
            <a:pPr lvl="1"/>
            <a:r>
              <a:rPr lang="es-ES_tradnl" b="1" i="1" dirty="0">
                <a:solidFill>
                  <a:schemeClr val="accent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Proporciona a los usuarios buzones de correo dotados de una dirección.    </a:t>
            </a:r>
          </a:p>
        </p:txBody>
      </p:sp>
    </p:spTree>
    <p:extLst>
      <p:ext uri="{BB962C8B-B14F-4D97-AF65-F5344CB8AC3E}">
        <p14:creationId xmlns:p14="http://schemas.microsoft.com/office/powerpoint/2010/main" val="267293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9666"/>
                                        </p:tgtEl>
                                        <p:attrNameLst>
                                          <p:attrName>style.visibility</p:attrName>
                                        </p:attrNameLst>
                                      </p:cBhvr>
                                      <p:to>
                                        <p:strVal val="visible"/>
                                      </p:to>
                                    </p:set>
                                    <p:animEffect transition="in" filter="fade">
                                      <p:cBhvr>
                                        <p:cTn id="7" dur="1000"/>
                                        <p:tgtEl>
                                          <p:spTgt spid="369666"/>
                                        </p:tgtEl>
                                      </p:cBhvr>
                                    </p:animEffect>
                                    <p:anim calcmode="lin" valueType="num">
                                      <p:cBhvr>
                                        <p:cTn id="8" dur="1000" fill="hold"/>
                                        <p:tgtEl>
                                          <p:spTgt spid="369666"/>
                                        </p:tgtEl>
                                        <p:attrNameLst>
                                          <p:attrName>ppt_x</p:attrName>
                                        </p:attrNameLst>
                                      </p:cBhvr>
                                      <p:tavLst>
                                        <p:tav tm="0">
                                          <p:val>
                                            <p:strVal val="#ppt_x"/>
                                          </p:val>
                                        </p:tav>
                                        <p:tav tm="100000">
                                          <p:val>
                                            <p:strVal val="#ppt_x"/>
                                          </p:val>
                                        </p:tav>
                                      </p:tavLst>
                                    </p:anim>
                                    <p:anim calcmode="lin" valueType="num">
                                      <p:cBhvr>
                                        <p:cTn id="9" dur="1000" fill="hold"/>
                                        <p:tgtEl>
                                          <p:spTgt spid="36966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369667">
                                            <p:bg/>
                                          </p:spTgt>
                                        </p:tgtEl>
                                        <p:attrNameLst>
                                          <p:attrName>style.visibility</p:attrName>
                                        </p:attrNameLst>
                                      </p:cBhvr>
                                      <p:to>
                                        <p:strVal val="visible"/>
                                      </p:to>
                                    </p:set>
                                    <p:anim calcmode="lin" valueType="num">
                                      <p:cBhvr>
                                        <p:cTn id="14" dur="1000" fill="hold"/>
                                        <p:tgtEl>
                                          <p:spTgt spid="369667">
                                            <p:bg/>
                                          </p:spTgt>
                                        </p:tgtEl>
                                        <p:attrNameLst>
                                          <p:attrName>ppt_w</p:attrName>
                                        </p:attrNameLst>
                                      </p:cBhvr>
                                      <p:tavLst>
                                        <p:tav tm="0">
                                          <p:val>
                                            <p:fltVal val="0"/>
                                          </p:val>
                                        </p:tav>
                                        <p:tav tm="100000">
                                          <p:val>
                                            <p:strVal val="#ppt_w"/>
                                          </p:val>
                                        </p:tav>
                                      </p:tavLst>
                                    </p:anim>
                                    <p:anim calcmode="lin" valueType="num">
                                      <p:cBhvr>
                                        <p:cTn id="15" dur="1000" fill="hold"/>
                                        <p:tgtEl>
                                          <p:spTgt spid="369667">
                                            <p:bg/>
                                          </p:spTgt>
                                        </p:tgtEl>
                                        <p:attrNameLst>
                                          <p:attrName>ppt_h</p:attrName>
                                        </p:attrNameLst>
                                      </p:cBhvr>
                                      <p:tavLst>
                                        <p:tav tm="0">
                                          <p:val>
                                            <p:fltVal val="0"/>
                                          </p:val>
                                        </p:tav>
                                        <p:tav tm="100000">
                                          <p:val>
                                            <p:strVal val="#ppt_h"/>
                                          </p:val>
                                        </p:tav>
                                      </p:tavLst>
                                    </p:anim>
                                    <p:anim calcmode="lin" valueType="num">
                                      <p:cBhvr>
                                        <p:cTn id="16" dur="1000" fill="hold"/>
                                        <p:tgtEl>
                                          <p:spTgt spid="369667">
                                            <p:bg/>
                                          </p:spTgt>
                                        </p:tgtEl>
                                        <p:attrNameLst>
                                          <p:attrName>style.rotation</p:attrName>
                                        </p:attrNameLst>
                                      </p:cBhvr>
                                      <p:tavLst>
                                        <p:tav tm="0">
                                          <p:val>
                                            <p:fltVal val="90"/>
                                          </p:val>
                                        </p:tav>
                                        <p:tav tm="100000">
                                          <p:val>
                                            <p:fltVal val="0"/>
                                          </p:val>
                                        </p:tav>
                                      </p:tavLst>
                                    </p:anim>
                                    <p:animEffect transition="in" filter="fade">
                                      <p:cBhvr>
                                        <p:cTn id="17" dur="1000"/>
                                        <p:tgtEl>
                                          <p:spTgt spid="369667">
                                            <p:bg/>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childTnLst>
                                    <p:set>
                                      <p:cBhvr>
                                        <p:cTn id="21" dur="1" fill="hold">
                                          <p:stCondLst>
                                            <p:cond delay="0"/>
                                          </p:stCondLst>
                                        </p:cTn>
                                        <p:tgtEl>
                                          <p:spTgt spid="369667">
                                            <p:txEl>
                                              <p:pRg st="0" end="0"/>
                                            </p:txEl>
                                          </p:spTgt>
                                        </p:tgtEl>
                                        <p:attrNameLst>
                                          <p:attrName>style.visibility</p:attrName>
                                        </p:attrNameLst>
                                      </p:cBhvr>
                                      <p:to>
                                        <p:strVal val="visible"/>
                                      </p:to>
                                    </p:set>
                                    <p:anim calcmode="lin" valueType="num">
                                      <p:cBhvr>
                                        <p:cTn id="22" dur="1000" fill="hold"/>
                                        <p:tgtEl>
                                          <p:spTgt spid="369667">
                                            <p:txEl>
                                              <p:pRg st="0" end="0"/>
                                            </p:txEl>
                                          </p:spTgt>
                                        </p:tgtEl>
                                        <p:attrNameLst>
                                          <p:attrName>ppt_w</p:attrName>
                                        </p:attrNameLst>
                                      </p:cBhvr>
                                      <p:tavLst>
                                        <p:tav tm="0">
                                          <p:val>
                                            <p:fltVal val="0"/>
                                          </p:val>
                                        </p:tav>
                                        <p:tav tm="100000">
                                          <p:val>
                                            <p:strVal val="#ppt_w"/>
                                          </p:val>
                                        </p:tav>
                                      </p:tavLst>
                                    </p:anim>
                                    <p:anim calcmode="lin" valueType="num">
                                      <p:cBhvr>
                                        <p:cTn id="23" dur="1000" fill="hold"/>
                                        <p:tgtEl>
                                          <p:spTgt spid="369667">
                                            <p:txEl>
                                              <p:pRg st="0" end="0"/>
                                            </p:txEl>
                                          </p:spTgt>
                                        </p:tgtEl>
                                        <p:attrNameLst>
                                          <p:attrName>ppt_h</p:attrName>
                                        </p:attrNameLst>
                                      </p:cBhvr>
                                      <p:tavLst>
                                        <p:tav tm="0">
                                          <p:val>
                                            <p:fltVal val="0"/>
                                          </p:val>
                                        </p:tav>
                                        <p:tav tm="100000">
                                          <p:val>
                                            <p:strVal val="#ppt_h"/>
                                          </p:val>
                                        </p:tav>
                                      </p:tavLst>
                                    </p:anim>
                                    <p:anim calcmode="lin" valueType="num">
                                      <p:cBhvr>
                                        <p:cTn id="24" dur="1000" fill="hold"/>
                                        <p:tgtEl>
                                          <p:spTgt spid="369667">
                                            <p:txEl>
                                              <p:pRg st="0" end="0"/>
                                            </p:txEl>
                                          </p:spTgt>
                                        </p:tgtEl>
                                        <p:attrNameLst>
                                          <p:attrName>style.rotation</p:attrName>
                                        </p:attrNameLst>
                                      </p:cBhvr>
                                      <p:tavLst>
                                        <p:tav tm="0">
                                          <p:val>
                                            <p:fltVal val="90"/>
                                          </p:val>
                                        </p:tav>
                                        <p:tav tm="100000">
                                          <p:val>
                                            <p:fltVal val="0"/>
                                          </p:val>
                                        </p:tav>
                                      </p:tavLst>
                                    </p:anim>
                                    <p:animEffect transition="in" filter="fade">
                                      <p:cBhvr>
                                        <p:cTn id="25" dur="1000"/>
                                        <p:tgtEl>
                                          <p:spTgt spid="369667">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grpId="0" nodeType="clickEffect">
                                  <p:stCondLst>
                                    <p:cond delay="0"/>
                                  </p:stCondLst>
                                  <p:childTnLst>
                                    <p:set>
                                      <p:cBhvr>
                                        <p:cTn id="29" dur="1" fill="hold">
                                          <p:stCondLst>
                                            <p:cond delay="0"/>
                                          </p:stCondLst>
                                        </p:cTn>
                                        <p:tgtEl>
                                          <p:spTgt spid="369667">
                                            <p:txEl>
                                              <p:pRg st="1" end="1"/>
                                            </p:txEl>
                                          </p:spTgt>
                                        </p:tgtEl>
                                        <p:attrNameLst>
                                          <p:attrName>style.visibility</p:attrName>
                                        </p:attrNameLst>
                                      </p:cBhvr>
                                      <p:to>
                                        <p:strVal val="visible"/>
                                      </p:to>
                                    </p:set>
                                    <p:anim calcmode="lin" valueType="num">
                                      <p:cBhvr>
                                        <p:cTn id="30" dur="1000" fill="hold"/>
                                        <p:tgtEl>
                                          <p:spTgt spid="369667">
                                            <p:txEl>
                                              <p:pRg st="1" end="1"/>
                                            </p:txEl>
                                          </p:spTgt>
                                        </p:tgtEl>
                                        <p:attrNameLst>
                                          <p:attrName>ppt_w</p:attrName>
                                        </p:attrNameLst>
                                      </p:cBhvr>
                                      <p:tavLst>
                                        <p:tav tm="0">
                                          <p:val>
                                            <p:fltVal val="0"/>
                                          </p:val>
                                        </p:tav>
                                        <p:tav tm="100000">
                                          <p:val>
                                            <p:strVal val="#ppt_w"/>
                                          </p:val>
                                        </p:tav>
                                      </p:tavLst>
                                    </p:anim>
                                    <p:anim calcmode="lin" valueType="num">
                                      <p:cBhvr>
                                        <p:cTn id="31" dur="1000" fill="hold"/>
                                        <p:tgtEl>
                                          <p:spTgt spid="369667">
                                            <p:txEl>
                                              <p:pRg st="1" end="1"/>
                                            </p:txEl>
                                          </p:spTgt>
                                        </p:tgtEl>
                                        <p:attrNameLst>
                                          <p:attrName>ppt_h</p:attrName>
                                        </p:attrNameLst>
                                      </p:cBhvr>
                                      <p:tavLst>
                                        <p:tav tm="0">
                                          <p:val>
                                            <p:fltVal val="0"/>
                                          </p:val>
                                        </p:tav>
                                        <p:tav tm="100000">
                                          <p:val>
                                            <p:strVal val="#ppt_h"/>
                                          </p:val>
                                        </p:tav>
                                      </p:tavLst>
                                    </p:anim>
                                    <p:anim calcmode="lin" valueType="num">
                                      <p:cBhvr>
                                        <p:cTn id="32" dur="1000" fill="hold"/>
                                        <p:tgtEl>
                                          <p:spTgt spid="369667">
                                            <p:txEl>
                                              <p:pRg st="1" end="1"/>
                                            </p:txEl>
                                          </p:spTgt>
                                        </p:tgtEl>
                                        <p:attrNameLst>
                                          <p:attrName>style.rotation</p:attrName>
                                        </p:attrNameLst>
                                      </p:cBhvr>
                                      <p:tavLst>
                                        <p:tav tm="0">
                                          <p:val>
                                            <p:fltVal val="90"/>
                                          </p:val>
                                        </p:tav>
                                        <p:tav tm="100000">
                                          <p:val>
                                            <p:fltVal val="0"/>
                                          </p:val>
                                        </p:tav>
                                      </p:tavLst>
                                    </p:anim>
                                    <p:animEffect transition="in" filter="fade">
                                      <p:cBhvr>
                                        <p:cTn id="33" dur="1000"/>
                                        <p:tgtEl>
                                          <p:spTgt spid="369667">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grpId="0" nodeType="clickEffect">
                                  <p:stCondLst>
                                    <p:cond delay="0"/>
                                  </p:stCondLst>
                                  <p:childTnLst>
                                    <p:set>
                                      <p:cBhvr>
                                        <p:cTn id="37" dur="1" fill="hold">
                                          <p:stCondLst>
                                            <p:cond delay="0"/>
                                          </p:stCondLst>
                                        </p:cTn>
                                        <p:tgtEl>
                                          <p:spTgt spid="369667">
                                            <p:txEl>
                                              <p:pRg st="2" end="2"/>
                                            </p:txEl>
                                          </p:spTgt>
                                        </p:tgtEl>
                                        <p:attrNameLst>
                                          <p:attrName>style.visibility</p:attrName>
                                        </p:attrNameLst>
                                      </p:cBhvr>
                                      <p:to>
                                        <p:strVal val="visible"/>
                                      </p:to>
                                    </p:set>
                                    <p:anim calcmode="lin" valueType="num">
                                      <p:cBhvr>
                                        <p:cTn id="38" dur="1000" fill="hold"/>
                                        <p:tgtEl>
                                          <p:spTgt spid="369667">
                                            <p:txEl>
                                              <p:pRg st="2" end="2"/>
                                            </p:txEl>
                                          </p:spTgt>
                                        </p:tgtEl>
                                        <p:attrNameLst>
                                          <p:attrName>ppt_w</p:attrName>
                                        </p:attrNameLst>
                                      </p:cBhvr>
                                      <p:tavLst>
                                        <p:tav tm="0">
                                          <p:val>
                                            <p:fltVal val="0"/>
                                          </p:val>
                                        </p:tav>
                                        <p:tav tm="100000">
                                          <p:val>
                                            <p:strVal val="#ppt_w"/>
                                          </p:val>
                                        </p:tav>
                                      </p:tavLst>
                                    </p:anim>
                                    <p:anim calcmode="lin" valueType="num">
                                      <p:cBhvr>
                                        <p:cTn id="39" dur="1000" fill="hold"/>
                                        <p:tgtEl>
                                          <p:spTgt spid="369667">
                                            <p:txEl>
                                              <p:pRg st="2" end="2"/>
                                            </p:txEl>
                                          </p:spTgt>
                                        </p:tgtEl>
                                        <p:attrNameLst>
                                          <p:attrName>ppt_h</p:attrName>
                                        </p:attrNameLst>
                                      </p:cBhvr>
                                      <p:tavLst>
                                        <p:tav tm="0">
                                          <p:val>
                                            <p:fltVal val="0"/>
                                          </p:val>
                                        </p:tav>
                                        <p:tav tm="100000">
                                          <p:val>
                                            <p:strVal val="#ppt_h"/>
                                          </p:val>
                                        </p:tav>
                                      </p:tavLst>
                                    </p:anim>
                                    <p:anim calcmode="lin" valueType="num">
                                      <p:cBhvr>
                                        <p:cTn id="40" dur="1000" fill="hold"/>
                                        <p:tgtEl>
                                          <p:spTgt spid="369667">
                                            <p:txEl>
                                              <p:pRg st="2" end="2"/>
                                            </p:txEl>
                                          </p:spTgt>
                                        </p:tgtEl>
                                        <p:attrNameLst>
                                          <p:attrName>style.rotation</p:attrName>
                                        </p:attrNameLst>
                                      </p:cBhvr>
                                      <p:tavLst>
                                        <p:tav tm="0">
                                          <p:val>
                                            <p:fltVal val="90"/>
                                          </p:val>
                                        </p:tav>
                                        <p:tav tm="100000">
                                          <p:val>
                                            <p:fltVal val="0"/>
                                          </p:val>
                                        </p:tav>
                                      </p:tavLst>
                                    </p:anim>
                                    <p:animEffect transition="in" filter="fade">
                                      <p:cBhvr>
                                        <p:cTn id="41" dur="1000"/>
                                        <p:tgtEl>
                                          <p:spTgt spid="369667">
                                            <p:txEl>
                                              <p:pRg st="2" end="2"/>
                                            </p:txEl>
                                          </p:spTgt>
                                        </p:tgtEl>
                                      </p:cBhvr>
                                    </p:animEffect>
                                  </p:childTnLst>
                                </p:cTn>
                              </p:par>
                              <p:par>
                                <p:cTn id="42" presetID="31" presetClass="entr" presetSubtype="0" fill="hold" grpId="0" nodeType="withEffect">
                                  <p:stCondLst>
                                    <p:cond delay="0"/>
                                  </p:stCondLst>
                                  <p:childTnLst>
                                    <p:set>
                                      <p:cBhvr>
                                        <p:cTn id="43" dur="1" fill="hold">
                                          <p:stCondLst>
                                            <p:cond delay="0"/>
                                          </p:stCondLst>
                                        </p:cTn>
                                        <p:tgtEl>
                                          <p:spTgt spid="369667">
                                            <p:txEl>
                                              <p:pRg st="3" end="3"/>
                                            </p:txEl>
                                          </p:spTgt>
                                        </p:tgtEl>
                                        <p:attrNameLst>
                                          <p:attrName>style.visibility</p:attrName>
                                        </p:attrNameLst>
                                      </p:cBhvr>
                                      <p:to>
                                        <p:strVal val="visible"/>
                                      </p:to>
                                    </p:set>
                                    <p:anim calcmode="lin" valueType="num">
                                      <p:cBhvr>
                                        <p:cTn id="44" dur="1000" fill="hold"/>
                                        <p:tgtEl>
                                          <p:spTgt spid="369667">
                                            <p:txEl>
                                              <p:pRg st="3" end="3"/>
                                            </p:txEl>
                                          </p:spTgt>
                                        </p:tgtEl>
                                        <p:attrNameLst>
                                          <p:attrName>ppt_w</p:attrName>
                                        </p:attrNameLst>
                                      </p:cBhvr>
                                      <p:tavLst>
                                        <p:tav tm="0">
                                          <p:val>
                                            <p:fltVal val="0"/>
                                          </p:val>
                                        </p:tav>
                                        <p:tav tm="100000">
                                          <p:val>
                                            <p:strVal val="#ppt_w"/>
                                          </p:val>
                                        </p:tav>
                                      </p:tavLst>
                                    </p:anim>
                                    <p:anim calcmode="lin" valueType="num">
                                      <p:cBhvr>
                                        <p:cTn id="45" dur="1000" fill="hold"/>
                                        <p:tgtEl>
                                          <p:spTgt spid="369667">
                                            <p:txEl>
                                              <p:pRg st="3" end="3"/>
                                            </p:txEl>
                                          </p:spTgt>
                                        </p:tgtEl>
                                        <p:attrNameLst>
                                          <p:attrName>ppt_h</p:attrName>
                                        </p:attrNameLst>
                                      </p:cBhvr>
                                      <p:tavLst>
                                        <p:tav tm="0">
                                          <p:val>
                                            <p:fltVal val="0"/>
                                          </p:val>
                                        </p:tav>
                                        <p:tav tm="100000">
                                          <p:val>
                                            <p:strVal val="#ppt_h"/>
                                          </p:val>
                                        </p:tav>
                                      </p:tavLst>
                                    </p:anim>
                                    <p:anim calcmode="lin" valueType="num">
                                      <p:cBhvr>
                                        <p:cTn id="46" dur="1000" fill="hold"/>
                                        <p:tgtEl>
                                          <p:spTgt spid="369667">
                                            <p:txEl>
                                              <p:pRg st="3" end="3"/>
                                            </p:txEl>
                                          </p:spTgt>
                                        </p:tgtEl>
                                        <p:attrNameLst>
                                          <p:attrName>style.rotation</p:attrName>
                                        </p:attrNameLst>
                                      </p:cBhvr>
                                      <p:tavLst>
                                        <p:tav tm="0">
                                          <p:val>
                                            <p:fltVal val="90"/>
                                          </p:val>
                                        </p:tav>
                                        <p:tav tm="100000">
                                          <p:val>
                                            <p:fltVal val="0"/>
                                          </p:val>
                                        </p:tav>
                                      </p:tavLst>
                                    </p:anim>
                                    <p:animEffect transition="in" filter="fade">
                                      <p:cBhvr>
                                        <p:cTn id="47" dur="1000"/>
                                        <p:tgtEl>
                                          <p:spTgt spid="369667">
                                            <p:txEl>
                                              <p:pRg st="3" end="3"/>
                                            </p:txEl>
                                          </p:spTgt>
                                        </p:tgtEl>
                                      </p:cBhvr>
                                    </p:animEffect>
                                  </p:childTnLst>
                                </p:cTn>
                              </p:par>
                              <p:par>
                                <p:cTn id="48" presetID="31" presetClass="entr" presetSubtype="0" fill="hold" grpId="0" nodeType="withEffect">
                                  <p:stCondLst>
                                    <p:cond delay="0"/>
                                  </p:stCondLst>
                                  <p:childTnLst>
                                    <p:set>
                                      <p:cBhvr>
                                        <p:cTn id="49" dur="1" fill="hold">
                                          <p:stCondLst>
                                            <p:cond delay="0"/>
                                          </p:stCondLst>
                                        </p:cTn>
                                        <p:tgtEl>
                                          <p:spTgt spid="369667">
                                            <p:txEl>
                                              <p:pRg st="4" end="4"/>
                                            </p:txEl>
                                          </p:spTgt>
                                        </p:tgtEl>
                                        <p:attrNameLst>
                                          <p:attrName>style.visibility</p:attrName>
                                        </p:attrNameLst>
                                      </p:cBhvr>
                                      <p:to>
                                        <p:strVal val="visible"/>
                                      </p:to>
                                    </p:set>
                                    <p:anim calcmode="lin" valueType="num">
                                      <p:cBhvr>
                                        <p:cTn id="50" dur="1000" fill="hold"/>
                                        <p:tgtEl>
                                          <p:spTgt spid="369667">
                                            <p:txEl>
                                              <p:pRg st="4" end="4"/>
                                            </p:txEl>
                                          </p:spTgt>
                                        </p:tgtEl>
                                        <p:attrNameLst>
                                          <p:attrName>ppt_w</p:attrName>
                                        </p:attrNameLst>
                                      </p:cBhvr>
                                      <p:tavLst>
                                        <p:tav tm="0">
                                          <p:val>
                                            <p:fltVal val="0"/>
                                          </p:val>
                                        </p:tav>
                                        <p:tav tm="100000">
                                          <p:val>
                                            <p:strVal val="#ppt_w"/>
                                          </p:val>
                                        </p:tav>
                                      </p:tavLst>
                                    </p:anim>
                                    <p:anim calcmode="lin" valueType="num">
                                      <p:cBhvr>
                                        <p:cTn id="51" dur="1000" fill="hold"/>
                                        <p:tgtEl>
                                          <p:spTgt spid="369667">
                                            <p:txEl>
                                              <p:pRg st="4" end="4"/>
                                            </p:txEl>
                                          </p:spTgt>
                                        </p:tgtEl>
                                        <p:attrNameLst>
                                          <p:attrName>ppt_h</p:attrName>
                                        </p:attrNameLst>
                                      </p:cBhvr>
                                      <p:tavLst>
                                        <p:tav tm="0">
                                          <p:val>
                                            <p:fltVal val="0"/>
                                          </p:val>
                                        </p:tav>
                                        <p:tav tm="100000">
                                          <p:val>
                                            <p:strVal val="#ppt_h"/>
                                          </p:val>
                                        </p:tav>
                                      </p:tavLst>
                                    </p:anim>
                                    <p:anim calcmode="lin" valueType="num">
                                      <p:cBhvr>
                                        <p:cTn id="52" dur="1000" fill="hold"/>
                                        <p:tgtEl>
                                          <p:spTgt spid="369667">
                                            <p:txEl>
                                              <p:pRg st="4" end="4"/>
                                            </p:txEl>
                                          </p:spTgt>
                                        </p:tgtEl>
                                        <p:attrNameLst>
                                          <p:attrName>style.rotation</p:attrName>
                                        </p:attrNameLst>
                                      </p:cBhvr>
                                      <p:tavLst>
                                        <p:tav tm="0">
                                          <p:val>
                                            <p:fltVal val="90"/>
                                          </p:val>
                                        </p:tav>
                                        <p:tav tm="100000">
                                          <p:val>
                                            <p:fltVal val="0"/>
                                          </p:val>
                                        </p:tav>
                                      </p:tavLst>
                                    </p:anim>
                                    <p:animEffect transition="in" filter="fade">
                                      <p:cBhvr>
                                        <p:cTn id="53" dur="1000"/>
                                        <p:tgtEl>
                                          <p:spTgt spid="3696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6" grpId="0" animBg="1"/>
      <p:bldP spid="369667" grpId="0" uiExpand="1" build="p"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F8DD8B52-1868-4386-A88D-AFB117F29FC9}" type="datetime1">
              <a:rPr lang="es-ES"/>
              <a:pPr>
                <a:defRPr/>
              </a:pPr>
              <a:t>26/03/2023</a:t>
            </a:fld>
            <a:endParaRPr lang="en-US"/>
          </a:p>
        </p:txBody>
      </p:sp>
      <p:sp>
        <p:nvSpPr>
          <p:cNvPr id="7" name="5 Marcador de número de diapositiva"/>
          <p:cNvSpPr>
            <a:spLocks noGrp="1"/>
          </p:cNvSpPr>
          <p:nvPr>
            <p:ph type="sldNum" sz="quarter" idx="12"/>
          </p:nvPr>
        </p:nvSpPr>
        <p:spPr/>
        <p:txBody>
          <a:bodyPr/>
          <a:lstStyle/>
          <a:p>
            <a:pPr>
              <a:defRPr/>
            </a:pPr>
            <a:fld id="{0710BA3F-3CC5-4FCE-B4A2-F1D32FA7CFC9}" type="slidenum">
              <a:rPr lang="en-US"/>
              <a:pPr>
                <a:defRPr/>
              </a:pPr>
              <a:t>45</a:t>
            </a:fld>
            <a:endParaRPr lang="en-US"/>
          </a:p>
        </p:txBody>
      </p:sp>
      <p:sp>
        <p:nvSpPr>
          <p:cNvPr id="370690" name="Rectangle 2"/>
          <p:cNvSpPr>
            <a:spLocks noGrp="1" noChangeArrowheads="1"/>
          </p:cNvSpPr>
          <p:nvPr>
            <p:ph type="title"/>
          </p:nvPr>
        </p:nvSpPr>
        <p:spPr>
          <a:xfrm>
            <a:off x="323528" y="322538"/>
            <a:ext cx="8496944" cy="1306262"/>
          </a:xfrm>
          <a:solidFill>
            <a:schemeClr val="hlink"/>
          </a:solidFill>
          <a:ln w="76200">
            <a:solidFill>
              <a:schemeClr val="accent2"/>
            </a:solidFill>
            <a:miter lim="800000"/>
            <a:headEnd/>
            <a:tailEnd/>
          </a:ln>
        </p:spPr>
        <p:txBody>
          <a:bodyPr vert="horz" wrap="square" lIns="91440" tIns="45720" rIns="91440" bIns="45720" numCol="1" anchor="ctr" anchorCtr="0" compatLnSpc="1">
            <a:prstTxWarp prst="textNoShape">
              <a:avLst/>
            </a:prstTxWarp>
          </a:bodyPr>
          <a:lstStyle/>
          <a:p>
            <a:r>
              <a:rPr lang="es-ES_tradnl" sz="3200" i="1" dirty="0">
                <a:solidFill>
                  <a:schemeClr val="accent2">
                    <a:lumMod val="75000"/>
                  </a:schemeClr>
                </a:solidFill>
                <a:effectLst>
                  <a:outerShdw blurRad="38100" dist="38100" dir="2700000" algn="tl">
                    <a:srgbClr val="000000"/>
                  </a:outerShdw>
                </a:effectLst>
                <a:latin typeface="Arial" charset="0"/>
              </a:rPr>
              <a:t>Servicios de Internet</a:t>
            </a:r>
            <a:br>
              <a:rPr lang="es-ES_tradnl" sz="3200" i="1" dirty="0">
                <a:solidFill>
                  <a:schemeClr val="accent2">
                    <a:lumMod val="75000"/>
                  </a:schemeClr>
                </a:solidFill>
                <a:effectLst>
                  <a:outerShdw blurRad="38100" dist="38100" dir="2700000" algn="tl">
                    <a:srgbClr val="000000"/>
                  </a:outerShdw>
                </a:effectLst>
                <a:latin typeface="Arial" charset="0"/>
              </a:rPr>
            </a:br>
            <a:r>
              <a:rPr lang="es-ES_tradnl" sz="2800" i="1" dirty="0">
                <a:solidFill>
                  <a:schemeClr val="accent2">
                    <a:lumMod val="75000"/>
                  </a:schemeClr>
                </a:solidFill>
                <a:effectLst>
                  <a:outerShdw blurRad="38100" dist="38100" dir="2700000" algn="tl">
                    <a:srgbClr val="000000"/>
                  </a:outerShdw>
                </a:effectLst>
                <a:latin typeface="Arial" charset="0"/>
              </a:rPr>
              <a:t>POP 3 :Protocolo de Oficina de Correo Versión 3</a:t>
            </a:r>
          </a:p>
        </p:txBody>
      </p:sp>
      <p:sp>
        <p:nvSpPr>
          <p:cNvPr id="30725" name="Rectangle 3"/>
          <p:cNvSpPr>
            <a:spLocks noGrp="1" noChangeArrowheads="1"/>
          </p:cNvSpPr>
          <p:nvPr>
            <p:ph type="body" idx="1"/>
          </p:nvPr>
        </p:nvSpPr>
        <p:spPr>
          <a:xfrm>
            <a:off x="107504" y="1905000"/>
            <a:ext cx="8856984" cy="4692352"/>
          </a:xfrm>
          <a:solidFill>
            <a:schemeClr val="accent2">
              <a:lumMod val="20000"/>
              <a:lumOff val="80000"/>
            </a:schemeClr>
          </a:solidFill>
          <a:ln w="76200" cap="flat">
            <a:solidFill>
              <a:srgbClr val="000080"/>
            </a:solidFill>
            <a:miter lim="800000"/>
            <a:headEnd/>
            <a:tailEnd/>
          </a:ln>
        </p:spPr>
        <p:txBody>
          <a:bodyPr vert="horz" wrap="square" lIns="91440" tIns="45720" rIns="91440" bIns="45720" numCol="1" anchor="t" anchorCtr="0" compatLnSpc="1">
            <a:prstTxWarp prst="textNoShape">
              <a:avLst/>
            </a:prstTxWarp>
          </a:bodyPr>
          <a:lstStyle/>
          <a:p>
            <a:r>
              <a:rPr lang="es-ES_tradnl" i="1">
                <a:solidFill>
                  <a:srgbClr val="000099"/>
                </a:solidFill>
                <a:effectLst>
                  <a:outerShdw blurRad="38100" dist="38100" dir="2700000" algn="tl">
                    <a:srgbClr val="000000"/>
                  </a:outerShdw>
                </a:effectLst>
                <a:latin typeface="Arial" charset="0"/>
              </a:rPr>
              <a:t>UA : Agente de Usuario (Usuario final)</a:t>
            </a:r>
          </a:p>
          <a:p>
            <a:r>
              <a:rPr lang="es-ES_tradnl" i="1">
                <a:solidFill>
                  <a:srgbClr val="000099"/>
                </a:solidFill>
                <a:effectLst>
                  <a:outerShdw blurRad="38100" dist="38100" dir="2700000" algn="tl">
                    <a:srgbClr val="000000"/>
                  </a:outerShdw>
                </a:effectLst>
                <a:latin typeface="Arial" charset="0"/>
              </a:rPr>
              <a:t>El UA utiliza POP 3 para comunicarse con el MTA.</a:t>
            </a:r>
          </a:p>
          <a:p>
            <a:r>
              <a:rPr lang="es-ES_tradnl" i="1">
                <a:solidFill>
                  <a:srgbClr val="000099"/>
                </a:solidFill>
                <a:effectLst>
                  <a:outerShdw blurRad="38100" dist="38100" dir="2700000" algn="tl">
                    <a:srgbClr val="000000"/>
                  </a:outerShdw>
                </a:effectLst>
                <a:latin typeface="Arial" charset="0"/>
              </a:rPr>
              <a:t>El UA Envía y recibe paquetes desde/hasta otros Servidores.</a:t>
            </a:r>
          </a:p>
          <a:p>
            <a:r>
              <a:rPr lang="es-ES_tradnl" i="1">
                <a:solidFill>
                  <a:srgbClr val="000099"/>
                </a:solidFill>
                <a:effectLst>
                  <a:outerShdw blurRad="38100" dist="38100" dir="2700000" algn="tl">
                    <a:srgbClr val="000000"/>
                  </a:outerShdw>
                </a:effectLst>
                <a:latin typeface="Arial" charset="0"/>
              </a:rPr>
              <a:t>No trabaja en tiempo Real (Carga de la Red).</a:t>
            </a:r>
          </a:p>
        </p:txBody>
      </p:sp>
      <p:sp>
        <p:nvSpPr>
          <p:cNvPr id="30726" name="Rectangle 4"/>
          <p:cNvSpPr>
            <a:spLocks noChangeArrowheads="1"/>
          </p:cNvSpPr>
          <p:nvPr/>
        </p:nvSpPr>
        <p:spPr bwMode="auto">
          <a:xfrm>
            <a:off x="8366125" y="3794125"/>
            <a:ext cx="184150" cy="457200"/>
          </a:xfrm>
          <a:prstGeom prst="rect">
            <a:avLst/>
          </a:prstGeom>
          <a:noFill/>
          <a:ln w="9525">
            <a:noFill/>
            <a:miter lim="800000"/>
            <a:headEnd/>
            <a:tailEnd/>
          </a:ln>
        </p:spPr>
        <p:txBody>
          <a:bodyPr wrap="none">
            <a:spAutoFit/>
          </a:bodyPr>
          <a:lstStyle/>
          <a:p>
            <a:endParaRPr lang="es-ES_tradnl" sz="2400">
              <a:solidFill>
                <a:schemeClr val="tx1"/>
              </a:solidFill>
              <a:latin typeface="Times New Roman" pitchFamily="18" charset="0"/>
            </a:endParaRPr>
          </a:p>
        </p:txBody>
      </p:sp>
    </p:spTree>
    <p:extLst>
      <p:ext uri="{BB962C8B-B14F-4D97-AF65-F5344CB8AC3E}">
        <p14:creationId xmlns:p14="http://schemas.microsoft.com/office/powerpoint/2010/main" val="12528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70690"/>
                                        </p:tgtEl>
                                        <p:attrNameLst>
                                          <p:attrName>style.visibility</p:attrName>
                                        </p:attrNameLst>
                                      </p:cBhvr>
                                      <p:to>
                                        <p:strVal val="visible"/>
                                      </p:to>
                                    </p:set>
                                    <p:anim calcmode="lin" valueType="num">
                                      <p:cBhvr>
                                        <p:cTn id="7" dur="1000" fill="hold"/>
                                        <p:tgtEl>
                                          <p:spTgt spid="370690"/>
                                        </p:tgtEl>
                                        <p:attrNameLst>
                                          <p:attrName>ppt_w</p:attrName>
                                        </p:attrNameLst>
                                      </p:cBhvr>
                                      <p:tavLst>
                                        <p:tav tm="0">
                                          <p:val>
                                            <p:fltVal val="0"/>
                                          </p:val>
                                        </p:tav>
                                        <p:tav tm="100000">
                                          <p:val>
                                            <p:strVal val="#ppt_w"/>
                                          </p:val>
                                        </p:tav>
                                      </p:tavLst>
                                    </p:anim>
                                    <p:anim calcmode="lin" valueType="num">
                                      <p:cBhvr>
                                        <p:cTn id="8" dur="1000" fill="hold"/>
                                        <p:tgtEl>
                                          <p:spTgt spid="370690"/>
                                        </p:tgtEl>
                                        <p:attrNameLst>
                                          <p:attrName>ppt_h</p:attrName>
                                        </p:attrNameLst>
                                      </p:cBhvr>
                                      <p:tavLst>
                                        <p:tav tm="0">
                                          <p:val>
                                            <p:fltVal val="0"/>
                                          </p:val>
                                        </p:tav>
                                        <p:tav tm="100000">
                                          <p:val>
                                            <p:strVal val="#ppt_h"/>
                                          </p:val>
                                        </p:tav>
                                      </p:tavLst>
                                    </p:anim>
                                    <p:anim calcmode="lin" valueType="num">
                                      <p:cBhvr>
                                        <p:cTn id="9" dur="1000" fill="hold"/>
                                        <p:tgtEl>
                                          <p:spTgt spid="370690"/>
                                        </p:tgtEl>
                                        <p:attrNameLst>
                                          <p:attrName>style.rotation</p:attrName>
                                        </p:attrNameLst>
                                      </p:cBhvr>
                                      <p:tavLst>
                                        <p:tav tm="0">
                                          <p:val>
                                            <p:fltVal val="90"/>
                                          </p:val>
                                        </p:tav>
                                        <p:tav tm="100000">
                                          <p:val>
                                            <p:fltVal val="0"/>
                                          </p:val>
                                        </p:tav>
                                      </p:tavLst>
                                    </p:anim>
                                    <p:animEffect transition="in" filter="fade">
                                      <p:cBhvr>
                                        <p:cTn id="10" dur="1000"/>
                                        <p:tgtEl>
                                          <p:spTgt spid="370690"/>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0725">
                                            <p:bg/>
                                          </p:spTgt>
                                        </p:tgtEl>
                                        <p:attrNameLst>
                                          <p:attrName>style.visibility</p:attrName>
                                        </p:attrNameLst>
                                      </p:cBhvr>
                                      <p:to>
                                        <p:strVal val="visible"/>
                                      </p:to>
                                    </p:set>
                                    <p:anim calcmode="lin" valueType="num">
                                      <p:cBhvr>
                                        <p:cTn id="15" dur="1000" fill="hold"/>
                                        <p:tgtEl>
                                          <p:spTgt spid="30725">
                                            <p:bg/>
                                          </p:spTgt>
                                        </p:tgtEl>
                                        <p:attrNameLst>
                                          <p:attrName>ppt_w</p:attrName>
                                        </p:attrNameLst>
                                      </p:cBhvr>
                                      <p:tavLst>
                                        <p:tav tm="0">
                                          <p:val>
                                            <p:fltVal val="0"/>
                                          </p:val>
                                        </p:tav>
                                        <p:tav tm="100000">
                                          <p:val>
                                            <p:strVal val="#ppt_w"/>
                                          </p:val>
                                        </p:tav>
                                      </p:tavLst>
                                    </p:anim>
                                    <p:anim calcmode="lin" valueType="num">
                                      <p:cBhvr>
                                        <p:cTn id="16" dur="1000" fill="hold"/>
                                        <p:tgtEl>
                                          <p:spTgt spid="30725">
                                            <p:bg/>
                                          </p:spTgt>
                                        </p:tgtEl>
                                        <p:attrNameLst>
                                          <p:attrName>ppt_h</p:attrName>
                                        </p:attrNameLst>
                                      </p:cBhvr>
                                      <p:tavLst>
                                        <p:tav tm="0">
                                          <p:val>
                                            <p:fltVal val="0"/>
                                          </p:val>
                                        </p:tav>
                                        <p:tav tm="100000">
                                          <p:val>
                                            <p:strVal val="#ppt_h"/>
                                          </p:val>
                                        </p:tav>
                                      </p:tavLst>
                                    </p:anim>
                                    <p:anim calcmode="lin" valueType="num">
                                      <p:cBhvr>
                                        <p:cTn id="17" dur="1000" fill="hold"/>
                                        <p:tgtEl>
                                          <p:spTgt spid="30725">
                                            <p:bg/>
                                          </p:spTgt>
                                        </p:tgtEl>
                                        <p:attrNameLst>
                                          <p:attrName>style.rotation</p:attrName>
                                        </p:attrNameLst>
                                      </p:cBhvr>
                                      <p:tavLst>
                                        <p:tav tm="0">
                                          <p:val>
                                            <p:fltVal val="90"/>
                                          </p:val>
                                        </p:tav>
                                        <p:tav tm="100000">
                                          <p:val>
                                            <p:fltVal val="0"/>
                                          </p:val>
                                        </p:tav>
                                      </p:tavLst>
                                    </p:anim>
                                    <p:animEffect transition="in" filter="fade">
                                      <p:cBhvr>
                                        <p:cTn id="18" dur="1000"/>
                                        <p:tgtEl>
                                          <p:spTgt spid="30725">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0725">
                                            <p:txEl>
                                              <p:pRg st="0" end="0"/>
                                            </p:txEl>
                                          </p:spTgt>
                                        </p:tgtEl>
                                        <p:attrNameLst>
                                          <p:attrName>style.visibility</p:attrName>
                                        </p:attrNameLst>
                                      </p:cBhvr>
                                      <p:to>
                                        <p:strVal val="visible"/>
                                      </p:to>
                                    </p:set>
                                    <p:anim calcmode="lin" valueType="num">
                                      <p:cBhvr>
                                        <p:cTn id="23" dur="1000" fill="hold"/>
                                        <p:tgtEl>
                                          <p:spTgt spid="30725">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30725">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30725">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3072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0725">
                                            <p:txEl>
                                              <p:pRg st="1" end="1"/>
                                            </p:txEl>
                                          </p:spTgt>
                                        </p:tgtEl>
                                        <p:attrNameLst>
                                          <p:attrName>style.visibility</p:attrName>
                                        </p:attrNameLst>
                                      </p:cBhvr>
                                      <p:to>
                                        <p:strVal val="visible"/>
                                      </p:to>
                                    </p:set>
                                    <p:anim calcmode="lin" valueType="num">
                                      <p:cBhvr>
                                        <p:cTn id="31" dur="1000" fill="hold"/>
                                        <p:tgtEl>
                                          <p:spTgt spid="30725">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30725">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30725">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30725">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30725">
                                            <p:txEl>
                                              <p:pRg st="2" end="2"/>
                                            </p:txEl>
                                          </p:spTgt>
                                        </p:tgtEl>
                                        <p:attrNameLst>
                                          <p:attrName>style.visibility</p:attrName>
                                        </p:attrNameLst>
                                      </p:cBhvr>
                                      <p:to>
                                        <p:strVal val="visible"/>
                                      </p:to>
                                    </p:set>
                                    <p:anim calcmode="lin" valueType="num">
                                      <p:cBhvr>
                                        <p:cTn id="39" dur="1000" fill="hold"/>
                                        <p:tgtEl>
                                          <p:spTgt spid="30725">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30725">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30725">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30725">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30725">
                                            <p:txEl>
                                              <p:pRg st="3" end="3"/>
                                            </p:txEl>
                                          </p:spTgt>
                                        </p:tgtEl>
                                        <p:attrNameLst>
                                          <p:attrName>style.visibility</p:attrName>
                                        </p:attrNameLst>
                                      </p:cBhvr>
                                      <p:to>
                                        <p:strVal val="visible"/>
                                      </p:to>
                                    </p:set>
                                    <p:anim calcmode="lin" valueType="num">
                                      <p:cBhvr>
                                        <p:cTn id="47" dur="1000" fill="hold"/>
                                        <p:tgtEl>
                                          <p:spTgt spid="30725">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30725">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30725">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3072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0" grpId="0" animBg="1"/>
      <p:bldP spid="30725" grpId="0" build="p"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7E3E7198-FF7F-437C-A8F1-A076CE74FBF8}"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47815799-A17B-462D-A1E8-29A9030B0401}" type="slidenum">
              <a:rPr lang="en-US"/>
              <a:pPr>
                <a:defRPr/>
              </a:pPr>
              <a:t>46</a:t>
            </a:fld>
            <a:endParaRPr lang="en-US"/>
          </a:p>
        </p:txBody>
      </p:sp>
      <p:sp>
        <p:nvSpPr>
          <p:cNvPr id="371714" name="Rectangle 2"/>
          <p:cNvSpPr>
            <a:spLocks noGrp="1" noChangeArrowheads="1"/>
          </p:cNvSpPr>
          <p:nvPr>
            <p:ph type="title"/>
          </p:nvPr>
        </p:nvSpPr>
        <p:spPr>
          <a:xfrm>
            <a:off x="685800" y="188640"/>
            <a:ext cx="8001000" cy="1066800"/>
          </a:xfrm>
          <a:solidFill>
            <a:schemeClr val="hlink"/>
          </a:solidFill>
          <a:ln w="76200">
            <a:solidFill>
              <a:schemeClr val="accent2"/>
            </a:solidFill>
            <a:miter lim="800000"/>
            <a:headEnd/>
            <a:tailEnd/>
          </a:ln>
        </p:spPr>
        <p:txBody>
          <a:bodyPr vert="horz" wrap="square" lIns="91440" tIns="45720" rIns="91440" bIns="45720" numCol="1" anchor="ctr" anchorCtr="0" compatLnSpc="1">
            <a:prstTxWarp prst="textNoShape">
              <a:avLst/>
            </a:prstTxWarp>
          </a:bodyPr>
          <a:lstStyle/>
          <a:p>
            <a:r>
              <a:rPr lang="es-ES_tradnl" sz="3200" i="1">
                <a:solidFill>
                  <a:schemeClr val="accent2">
                    <a:lumMod val="75000"/>
                  </a:schemeClr>
                </a:solidFill>
                <a:effectLst>
                  <a:outerShdw blurRad="38100" dist="38100" dir="2700000" algn="tl">
                    <a:srgbClr val="000000"/>
                  </a:outerShdw>
                </a:effectLst>
                <a:latin typeface="Arial" charset="0"/>
              </a:rPr>
              <a:t>Servicios de Internet</a:t>
            </a:r>
            <a:br>
              <a:rPr lang="es-ES_tradnl" sz="3200" i="1">
                <a:solidFill>
                  <a:schemeClr val="accent2">
                    <a:lumMod val="75000"/>
                  </a:schemeClr>
                </a:solidFill>
                <a:effectLst>
                  <a:outerShdw blurRad="38100" dist="38100" dir="2700000" algn="tl">
                    <a:srgbClr val="000000"/>
                  </a:outerShdw>
                </a:effectLst>
                <a:latin typeface="Arial" charset="0"/>
              </a:rPr>
            </a:br>
            <a:r>
              <a:rPr lang="es-ES_tradnl" sz="3200" i="1">
                <a:solidFill>
                  <a:schemeClr val="accent2">
                    <a:lumMod val="75000"/>
                  </a:schemeClr>
                </a:solidFill>
                <a:effectLst>
                  <a:outerShdw blurRad="38100" dist="38100" dir="2700000" algn="tl">
                    <a:srgbClr val="000000"/>
                  </a:outerShdw>
                </a:effectLst>
                <a:latin typeface="Arial" charset="0"/>
              </a:rPr>
              <a:t>Arquitectura de Mensajería SMTP </a:t>
            </a:r>
          </a:p>
        </p:txBody>
      </p:sp>
      <p:pic>
        <p:nvPicPr>
          <p:cNvPr id="31749" name="Picture 3" descr="CORREO"/>
          <p:cNvPicPr>
            <a:picLocks noChangeAspect="1" noChangeArrowheads="1"/>
          </p:cNvPicPr>
          <p:nvPr/>
        </p:nvPicPr>
        <p:blipFill>
          <a:blip r:embed="rId2" cstate="print">
            <a:lum bright="-20000" contrast="60000"/>
          </a:blip>
          <a:srcRect/>
          <a:stretch>
            <a:fillRect/>
          </a:stretch>
        </p:blipFill>
        <p:spPr bwMode="auto">
          <a:xfrm>
            <a:off x="609600" y="1524000"/>
            <a:ext cx="8077200" cy="4724400"/>
          </a:xfrm>
          <a:prstGeom prst="rect">
            <a:avLst/>
          </a:prstGeom>
          <a:noFill/>
          <a:ln w="76200">
            <a:solidFill>
              <a:schemeClr val="accent2"/>
            </a:solidFill>
            <a:miter lim="800000"/>
            <a:headEnd/>
            <a:tailEnd/>
          </a:ln>
        </p:spPr>
      </p:pic>
    </p:spTree>
    <p:extLst>
      <p:ext uri="{BB962C8B-B14F-4D97-AF65-F5344CB8AC3E}">
        <p14:creationId xmlns:p14="http://schemas.microsoft.com/office/powerpoint/2010/main" val="8790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71714"/>
                                        </p:tgtEl>
                                        <p:attrNameLst>
                                          <p:attrName>style.visibility</p:attrName>
                                        </p:attrNameLst>
                                      </p:cBhvr>
                                      <p:to>
                                        <p:strVal val="visible"/>
                                      </p:to>
                                    </p:set>
                                    <p:anim calcmode="lin" valueType="num">
                                      <p:cBhvr>
                                        <p:cTn id="7" dur="1000" fill="hold"/>
                                        <p:tgtEl>
                                          <p:spTgt spid="371714"/>
                                        </p:tgtEl>
                                        <p:attrNameLst>
                                          <p:attrName>ppt_w</p:attrName>
                                        </p:attrNameLst>
                                      </p:cBhvr>
                                      <p:tavLst>
                                        <p:tav tm="0">
                                          <p:val>
                                            <p:fltVal val="0"/>
                                          </p:val>
                                        </p:tav>
                                        <p:tav tm="100000">
                                          <p:val>
                                            <p:strVal val="#ppt_w"/>
                                          </p:val>
                                        </p:tav>
                                      </p:tavLst>
                                    </p:anim>
                                    <p:anim calcmode="lin" valueType="num">
                                      <p:cBhvr>
                                        <p:cTn id="8" dur="1000" fill="hold"/>
                                        <p:tgtEl>
                                          <p:spTgt spid="371714"/>
                                        </p:tgtEl>
                                        <p:attrNameLst>
                                          <p:attrName>ppt_h</p:attrName>
                                        </p:attrNameLst>
                                      </p:cBhvr>
                                      <p:tavLst>
                                        <p:tav tm="0">
                                          <p:val>
                                            <p:fltVal val="0"/>
                                          </p:val>
                                        </p:tav>
                                        <p:tav tm="100000">
                                          <p:val>
                                            <p:strVal val="#ppt_h"/>
                                          </p:val>
                                        </p:tav>
                                      </p:tavLst>
                                    </p:anim>
                                    <p:anim calcmode="lin" valueType="num">
                                      <p:cBhvr>
                                        <p:cTn id="9" dur="1000" fill="hold"/>
                                        <p:tgtEl>
                                          <p:spTgt spid="371714"/>
                                        </p:tgtEl>
                                        <p:attrNameLst>
                                          <p:attrName>style.rotation</p:attrName>
                                        </p:attrNameLst>
                                      </p:cBhvr>
                                      <p:tavLst>
                                        <p:tav tm="0">
                                          <p:val>
                                            <p:fltVal val="90"/>
                                          </p:val>
                                        </p:tav>
                                        <p:tav tm="100000">
                                          <p:val>
                                            <p:fltVal val="0"/>
                                          </p:val>
                                        </p:tav>
                                      </p:tavLst>
                                    </p:anim>
                                    <p:animEffect transition="in" filter="fade">
                                      <p:cBhvr>
                                        <p:cTn id="10" dur="1000"/>
                                        <p:tgtEl>
                                          <p:spTgt spid="37171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1749"/>
                                        </p:tgtEl>
                                        <p:attrNameLst>
                                          <p:attrName>style.visibility</p:attrName>
                                        </p:attrNameLst>
                                      </p:cBhvr>
                                      <p:to>
                                        <p:strVal val="visible"/>
                                      </p:to>
                                    </p:set>
                                    <p:anim calcmode="lin" valueType="num">
                                      <p:cBhvr>
                                        <p:cTn id="15" dur="1000" fill="hold"/>
                                        <p:tgtEl>
                                          <p:spTgt spid="31749"/>
                                        </p:tgtEl>
                                        <p:attrNameLst>
                                          <p:attrName>ppt_w</p:attrName>
                                        </p:attrNameLst>
                                      </p:cBhvr>
                                      <p:tavLst>
                                        <p:tav tm="0">
                                          <p:val>
                                            <p:fltVal val="0"/>
                                          </p:val>
                                        </p:tav>
                                        <p:tav tm="100000">
                                          <p:val>
                                            <p:strVal val="#ppt_w"/>
                                          </p:val>
                                        </p:tav>
                                      </p:tavLst>
                                    </p:anim>
                                    <p:anim calcmode="lin" valueType="num">
                                      <p:cBhvr>
                                        <p:cTn id="16" dur="1000" fill="hold"/>
                                        <p:tgtEl>
                                          <p:spTgt spid="31749"/>
                                        </p:tgtEl>
                                        <p:attrNameLst>
                                          <p:attrName>ppt_h</p:attrName>
                                        </p:attrNameLst>
                                      </p:cBhvr>
                                      <p:tavLst>
                                        <p:tav tm="0">
                                          <p:val>
                                            <p:fltVal val="0"/>
                                          </p:val>
                                        </p:tav>
                                        <p:tav tm="100000">
                                          <p:val>
                                            <p:strVal val="#ppt_h"/>
                                          </p:val>
                                        </p:tav>
                                      </p:tavLst>
                                    </p:anim>
                                    <p:anim calcmode="lin" valueType="num">
                                      <p:cBhvr>
                                        <p:cTn id="17" dur="1000" fill="hold"/>
                                        <p:tgtEl>
                                          <p:spTgt spid="31749"/>
                                        </p:tgtEl>
                                        <p:attrNameLst>
                                          <p:attrName>style.rotation</p:attrName>
                                        </p:attrNameLst>
                                      </p:cBhvr>
                                      <p:tavLst>
                                        <p:tav tm="0">
                                          <p:val>
                                            <p:fltVal val="90"/>
                                          </p:val>
                                        </p:tav>
                                        <p:tav tm="100000">
                                          <p:val>
                                            <p:fltVal val="0"/>
                                          </p:val>
                                        </p:tav>
                                      </p:tavLst>
                                    </p:anim>
                                    <p:animEffect transition="in" filter="fade">
                                      <p:cBhvr>
                                        <p:cTn id="18" dur="1000"/>
                                        <p:tgtEl>
                                          <p:spTgt spid="31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8649A73-8B05-447A-80B0-EA24001D248C}"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BAEBDCA7-3829-47EF-9621-37EFA2FC9F53}" type="slidenum">
              <a:rPr lang="en-US"/>
              <a:pPr>
                <a:defRPr/>
              </a:pPr>
              <a:t>47</a:t>
            </a:fld>
            <a:endParaRPr lang="en-US"/>
          </a:p>
        </p:txBody>
      </p:sp>
      <p:sp>
        <p:nvSpPr>
          <p:cNvPr id="372738" name="Rectangle 2"/>
          <p:cNvSpPr>
            <a:spLocks noGrp="1" noChangeArrowheads="1"/>
          </p:cNvSpPr>
          <p:nvPr>
            <p:ph type="title"/>
          </p:nvPr>
        </p:nvSpPr>
        <p:spPr>
          <a:xfrm>
            <a:off x="685800" y="188640"/>
            <a:ext cx="7772400" cy="14478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a:solidFill>
                  <a:schemeClr val="accent2">
                    <a:lumMod val="50000"/>
                  </a:schemeClr>
                </a:solidFill>
                <a:effectLst>
                  <a:outerShdw blurRad="38100" dist="38100" dir="2700000" algn="tl">
                    <a:srgbClr val="000000"/>
                  </a:outerShdw>
                </a:effectLst>
                <a:latin typeface="Arial" charset="0"/>
              </a:rPr>
              <a:t>Servicios de Internet</a:t>
            </a:r>
            <a:br>
              <a:rPr lang="es-ES_tradnl" sz="2800" b="1" i="1">
                <a:solidFill>
                  <a:schemeClr val="accent2">
                    <a:lumMod val="50000"/>
                  </a:schemeClr>
                </a:solidFill>
                <a:effectLst>
                  <a:outerShdw blurRad="38100" dist="38100" dir="2700000" algn="tl">
                    <a:srgbClr val="000000"/>
                  </a:outerShdw>
                </a:effectLst>
                <a:latin typeface="Arial" charset="0"/>
              </a:rPr>
            </a:br>
            <a:r>
              <a:rPr lang="es-ES_tradnl" sz="2800" b="1" i="1">
                <a:solidFill>
                  <a:schemeClr val="accent2">
                    <a:lumMod val="50000"/>
                  </a:schemeClr>
                </a:solidFill>
                <a:effectLst>
                  <a:outerShdw blurRad="38100" dist="38100" dir="2700000" algn="tl">
                    <a:srgbClr val="000000"/>
                  </a:outerShdw>
                </a:effectLst>
                <a:latin typeface="Arial" charset="0"/>
              </a:rPr>
              <a:t>Arquitectura de Mensajería SMTP</a:t>
            </a:r>
            <a:br>
              <a:rPr lang="es-ES_tradnl" sz="2800" b="1" i="1">
                <a:solidFill>
                  <a:schemeClr val="accent2">
                    <a:lumMod val="50000"/>
                  </a:schemeClr>
                </a:solidFill>
                <a:effectLst>
                  <a:outerShdw blurRad="38100" dist="38100" dir="2700000" algn="tl">
                    <a:srgbClr val="000000"/>
                  </a:outerShdw>
                </a:effectLst>
                <a:latin typeface="Arial" charset="0"/>
              </a:rPr>
            </a:br>
            <a:r>
              <a:rPr lang="es-ES_tradnl" sz="2800" b="1" i="1">
                <a:solidFill>
                  <a:schemeClr val="accent2">
                    <a:lumMod val="50000"/>
                  </a:schemeClr>
                </a:solidFill>
                <a:effectLst>
                  <a:outerShdw blurRad="38100" dist="38100" dir="2700000" algn="tl">
                    <a:srgbClr val="000000"/>
                  </a:outerShdw>
                </a:effectLst>
                <a:latin typeface="Arial" charset="0"/>
              </a:rPr>
              <a:t>Almacenamiento Temporal y Envío </a:t>
            </a:r>
          </a:p>
        </p:txBody>
      </p:sp>
      <p:pic>
        <p:nvPicPr>
          <p:cNvPr id="32773" name="Picture 3" descr="CORREO2"/>
          <p:cNvPicPr>
            <a:picLocks noChangeAspect="1" noChangeArrowheads="1"/>
          </p:cNvPicPr>
          <p:nvPr/>
        </p:nvPicPr>
        <p:blipFill>
          <a:blip r:embed="rId2" cstate="print">
            <a:lum contrast="40000"/>
          </a:blip>
          <a:srcRect/>
          <a:stretch>
            <a:fillRect/>
          </a:stretch>
        </p:blipFill>
        <p:spPr bwMode="auto">
          <a:xfrm>
            <a:off x="304800" y="1981200"/>
            <a:ext cx="8382000" cy="4572000"/>
          </a:xfrm>
          <a:prstGeom prst="rect">
            <a:avLst/>
          </a:prstGeom>
          <a:noFill/>
          <a:ln w="76200">
            <a:solidFill>
              <a:schemeClr val="accent2"/>
            </a:solidFill>
            <a:miter lim="800000"/>
            <a:headEnd/>
            <a:tailEnd/>
          </a:ln>
        </p:spPr>
      </p:pic>
    </p:spTree>
    <p:extLst>
      <p:ext uri="{BB962C8B-B14F-4D97-AF65-F5344CB8AC3E}">
        <p14:creationId xmlns:p14="http://schemas.microsoft.com/office/powerpoint/2010/main" val="357206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72738"/>
                                        </p:tgtEl>
                                        <p:attrNameLst>
                                          <p:attrName>style.visibility</p:attrName>
                                        </p:attrNameLst>
                                      </p:cBhvr>
                                      <p:to>
                                        <p:strVal val="visible"/>
                                      </p:to>
                                    </p:set>
                                    <p:anim calcmode="lin" valueType="num">
                                      <p:cBhvr>
                                        <p:cTn id="7" dur="1000" fill="hold"/>
                                        <p:tgtEl>
                                          <p:spTgt spid="372738"/>
                                        </p:tgtEl>
                                        <p:attrNameLst>
                                          <p:attrName>ppt_w</p:attrName>
                                        </p:attrNameLst>
                                      </p:cBhvr>
                                      <p:tavLst>
                                        <p:tav tm="0">
                                          <p:val>
                                            <p:fltVal val="0"/>
                                          </p:val>
                                        </p:tav>
                                        <p:tav tm="100000">
                                          <p:val>
                                            <p:strVal val="#ppt_w"/>
                                          </p:val>
                                        </p:tav>
                                      </p:tavLst>
                                    </p:anim>
                                    <p:anim calcmode="lin" valueType="num">
                                      <p:cBhvr>
                                        <p:cTn id="8" dur="1000" fill="hold"/>
                                        <p:tgtEl>
                                          <p:spTgt spid="372738"/>
                                        </p:tgtEl>
                                        <p:attrNameLst>
                                          <p:attrName>ppt_h</p:attrName>
                                        </p:attrNameLst>
                                      </p:cBhvr>
                                      <p:tavLst>
                                        <p:tav tm="0">
                                          <p:val>
                                            <p:fltVal val="0"/>
                                          </p:val>
                                        </p:tav>
                                        <p:tav tm="100000">
                                          <p:val>
                                            <p:strVal val="#ppt_h"/>
                                          </p:val>
                                        </p:tav>
                                      </p:tavLst>
                                    </p:anim>
                                    <p:anim calcmode="lin" valueType="num">
                                      <p:cBhvr>
                                        <p:cTn id="9" dur="1000" fill="hold"/>
                                        <p:tgtEl>
                                          <p:spTgt spid="372738"/>
                                        </p:tgtEl>
                                        <p:attrNameLst>
                                          <p:attrName>style.rotation</p:attrName>
                                        </p:attrNameLst>
                                      </p:cBhvr>
                                      <p:tavLst>
                                        <p:tav tm="0">
                                          <p:val>
                                            <p:fltVal val="90"/>
                                          </p:val>
                                        </p:tav>
                                        <p:tav tm="100000">
                                          <p:val>
                                            <p:fltVal val="0"/>
                                          </p:val>
                                        </p:tav>
                                      </p:tavLst>
                                    </p:anim>
                                    <p:animEffect transition="in" filter="fade">
                                      <p:cBhvr>
                                        <p:cTn id="10" dur="1000"/>
                                        <p:tgtEl>
                                          <p:spTgt spid="37273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2773"/>
                                        </p:tgtEl>
                                        <p:attrNameLst>
                                          <p:attrName>style.visibility</p:attrName>
                                        </p:attrNameLst>
                                      </p:cBhvr>
                                      <p:to>
                                        <p:strVal val="visible"/>
                                      </p:to>
                                    </p:set>
                                    <p:anim calcmode="lin" valueType="num">
                                      <p:cBhvr>
                                        <p:cTn id="15" dur="1000" fill="hold"/>
                                        <p:tgtEl>
                                          <p:spTgt spid="32773"/>
                                        </p:tgtEl>
                                        <p:attrNameLst>
                                          <p:attrName>ppt_w</p:attrName>
                                        </p:attrNameLst>
                                      </p:cBhvr>
                                      <p:tavLst>
                                        <p:tav tm="0">
                                          <p:val>
                                            <p:fltVal val="0"/>
                                          </p:val>
                                        </p:tav>
                                        <p:tav tm="100000">
                                          <p:val>
                                            <p:strVal val="#ppt_w"/>
                                          </p:val>
                                        </p:tav>
                                      </p:tavLst>
                                    </p:anim>
                                    <p:anim calcmode="lin" valueType="num">
                                      <p:cBhvr>
                                        <p:cTn id="16" dur="1000" fill="hold"/>
                                        <p:tgtEl>
                                          <p:spTgt spid="32773"/>
                                        </p:tgtEl>
                                        <p:attrNameLst>
                                          <p:attrName>ppt_h</p:attrName>
                                        </p:attrNameLst>
                                      </p:cBhvr>
                                      <p:tavLst>
                                        <p:tav tm="0">
                                          <p:val>
                                            <p:fltVal val="0"/>
                                          </p:val>
                                        </p:tav>
                                        <p:tav tm="100000">
                                          <p:val>
                                            <p:strVal val="#ppt_h"/>
                                          </p:val>
                                        </p:tav>
                                      </p:tavLst>
                                    </p:anim>
                                    <p:anim calcmode="lin" valueType="num">
                                      <p:cBhvr>
                                        <p:cTn id="17" dur="1000" fill="hold"/>
                                        <p:tgtEl>
                                          <p:spTgt spid="32773"/>
                                        </p:tgtEl>
                                        <p:attrNameLst>
                                          <p:attrName>style.rotation</p:attrName>
                                        </p:attrNameLst>
                                      </p:cBhvr>
                                      <p:tavLst>
                                        <p:tav tm="0">
                                          <p:val>
                                            <p:fltVal val="90"/>
                                          </p:val>
                                        </p:tav>
                                        <p:tav tm="100000">
                                          <p:val>
                                            <p:fltVal val="0"/>
                                          </p:val>
                                        </p:tav>
                                      </p:tavLst>
                                    </p:anim>
                                    <p:animEffect transition="in" filter="fade">
                                      <p:cBhvr>
                                        <p:cTn id="18" dur="1000"/>
                                        <p:tgtEl>
                                          <p:spTgt spid="32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3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507799C6-665F-43FC-9740-F675DF638705}"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09BD94F7-8F6D-4A79-A452-0E2BE7CE531A}" type="slidenum">
              <a:rPr lang="en-US"/>
              <a:pPr>
                <a:defRPr/>
              </a:pPr>
              <a:t>48</a:t>
            </a:fld>
            <a:endParaRPr lang="en-US"/>
          </a:p>
        </p:txBody>
      </p:sp>
      <p:sp>
        <p:nvSpPr>
          <p:cNvPr id="425986" name="Rectangle 2" descr="Papel seda azul"/>
          <p:cNvSpPr>
            <a:spLocks noGrp="1" noChangeArrowheads="1"/>
          </p:cNvSpPr>
          <p:nvPr>
            <p:ph type="title"/>
          </p:nvPr>
        </p:nvSpPr>
        <p:spPr>
          <a:xfrm>
            <a:off x="0" y="0"/>
            <a:ext cx="9144000" cy="14478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a:solidFill>
                  <a:schemeClr val="accent2">
                    <a:lumMod val="50000"/>
                  </a:schemeClr>
                </a:solidFill>
                <a:effectLst>
                  <a:outerShdw blurRad="38100" dist="38100" dir="2700000" algn="tl">
                    <a:srgbClr val="000000"/>
                  </a:outerShdw>
                </a:effectLst>
                <a:latin typeface="Arial" charset="0"/>
              </a:rPr>
              <a:t>Servicios de Internet</a:t>
            </a:r>
            <a:br>
              <a:rPr lang="es-ES_tradnl" sz="2800" b="1" i="1">
                <a:solidFill>
                  <a:schemeClr val="accent2">
                    <a:lumMod val="50000"/>
                  </a:schemeClr>
                </a:solidFill>
                <a:effectLst>
                  <a:outerShdw blurRad="38100" dist="38100" dir="2700000" algn="tl">
                    <a:srgbClr val="000000"/>
                  </a:outerShdw>
                </a:effectLst>
                <a:latin typeface="Arial" charset="0"/>
              </a:rPr>
            </a:br>
            <a:r>
              <a:rPr lang="es-ES_tradnl" sz="2800" b="1" i="1">
                <a:solidFill>
                  <a:schemeClr val="accent2">
                    <a:lumMod val="50000"/>
                  </a:schemeClr>
                </a:solidFill>
                <a:effectLst>
                  <a:outerShdw blurRad="38100" dist="38100" dir="2700000" algn="tl">
                    <a:srgbClr val="000000"/>
                  </a:outerShdw>
                </a:effectLst>
                <a:latin typeface="Arial" charset="0"/>
              </a:rPr>
              <a:t>Puerta de Enlace de Correo  Electrónico</a:t>
            </a:r>
            <a:br>
              <a:rPr lang="es-ES_tradnl" sz="2800" b="1" i="1">
                <a:solidFill>
                  <a:schemeClr val="accent2">
                    <a:lumMod val="50000"/>
                  </a:schemeClr>
                </a:solidFill>
                <a:effectLst>
                  <a:outerShdw blurRad="38100" dist="38100" dir="2700000" algn="tl">
                    <a:srgbClr val="000000"/>
                  </a:outerShdw>
                </a:effectLst>
                <a:latin typeface="Arial" charset="0"/>
              </a:rPr>
            </a:br>
            <a:r>
              <a:rPr lang="es-ES_tradnl" sz="2800" b="1" i="1">
                <a:solidFill>
                  <a:schemeClr val="accent2">
                    <a:lumMod val="50000"/>
                  </a:schemeClr>
                </a:solidFill>
                <a:effectLst>
                  <a:outerShdw blurRad="38100" dist="38100" dir="2700000" algn="tl">
                    <a:srgbClr val="000000"/>
                  </a:outerShdw>
                </a:effectLst>
                <a:latin typeface="Arial" charset="0"/>
              </a:rPr>
              <a:t>DMZ  Intranet - Extranet </a:t>
            </a:r>
          </a:p>
        </p:txBody>
      </p:sp>
      <p:pic>
        <p:nvPicPr>
          <p:cNvPr id="33797" name="Picture 4" descr="SMTP-Gateways"/>
          <p:cNvPicPr>
            <a:picLocks noChangeAspect="1" noChangeArrowheads="1"/>
          </p:cNvPicPr>
          <p:nvPr/>
        </p:nvPicPr>
        <p:blipFill>
          <a:blip r:embed="rId2" cstate="print"/>
          <a:srcRect/>
          <a:stretch>
            <a:fillRect/>
          </a:stretch>
        </p:blipFill>
        <p:spPr bwMode="auto">
          <a:xfrm>
            <a:off x="228600" y="1676400"/>
            <a:ext cx="8686800" cy="4191000"/>
          </a:xfrm>
          <a:prstGeom prst="rect">
            <a:avLst/>
          </a:prstGeom>
          <a:noFill/>
          <a:ln w="76200">
            <a:solidFill>
              <a:schemeClr val="accent2"/>
            </a:solidFill>
            <a:miter lim="800000"/>
            <a:headEnd/>
            <a:tailEnd/>
          </a:ln>
        </p:spPr>
      </p:pic>
    </p:spTree>
    <p:extLst>
      <p:ext uri="{BB962C8B-B14F-4D97-AF65-F5344CB8AC3E}">
        <p14:creationId xmlns:p14="http://schemas.microsoft.com/office/powerpoint/2010/main" val="3076968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25986"/>
                                        </p:tgtEl>
                                        <p:attrNameLst>
                                          <p:attrName>style.visibility</p:attrName>
                                        </p:attrNameLst>
                                      </p:cBhvr>
                                      <p:to>
                                        <p:strVal val="visible"/>
                                      </p:to>
                                    </p:set>
                                    <p:anim calcmode="lin" valueType="num">
                                      <p:cBhvr>
                                        <p:cTn id="7" dur="1000" fill="hold"/>
                                        <p:tgtEl>
                                          <p:spTgt spid="425986"/>
                                        </p:tgtEl>
                                        <p:attrNameLst>
                                          <p:attrName>ppt_w</p:attrName>
                                        </p:attrNameLst>
                                      </p:cBhvr>
                                      <p:tavLst>
                                        <p:tav tm="0">
                                          <p:val>
                                            <p:fltVal val="0"/>
                                          </p:val>
                                        </p:tav>
                                        <p:tav tm="100000">
                                          <p:val>
                                            <p:strVal val="#ppt_w"/>
                                          </p:val>
                                        </p:tav>
                                      </p:tavLst>
                                    </p:anim>
                                    <p:anim calcmode="lin" valueType="num">
                                      <p:cBhvr>
                                        <p:cTn id="8" dur="1000" fill="hold"/>
                                        <p:tgtEl>
                                          <p:spTgt spid="425986"/>
                                        </p:tgtEl>
                                        <p:attrNameLst>
                                          <p:attrName>ppt_h</p:attrName>
                                        </p:attrNameLst>
                                      </p:cBhvr>
                                      <p:tavLst>
                                        <p:tav tm="0">
                                          <p:val>
                                            <p:fltVal val="0"/>
                                          </p:val>
                                        </p:tav>
                                        <p:tav tm="100000">
                                          <p:val>
                                            <p:strVal val="#ppt_h"/>
                                          </p:val>
                                        </p:tav>
                                      </p:tavLst>
                                    </p:anim>
                                    <p:anim calcmode="lin" valueType="num">
                                      <p:cBhvr>
                                        <p:cTn id="9" dur="1000" fill="hold"/>
                                        <p:tgtEl>
                                          <p:spTgt spid="425986"/>
                                        </p:tgtEl>
                                        <p:attrNameLst>
                                          <p:attrName>style.rotation</p:attrName>
                                        </p:attrNameLst>
                                      </p:cBhvr>
                                      <p:tavLst>
                                        <p:tav tm="0">
                                          <p:val>
                                            <p:fltVal val="90"/>
                                          </p:val>
                                        </p:tav>
                                        <p:tav tm="100000">
                                          <p:val>
                                            <p:fltVal val="0"/>
                                          </p:val>
                                        </p:tav>
                                      </p:tavLst>
                                    </p:anim>
                                    <p:animEffect transition="in" filter="fade">
                                      <p:cBhvr>
                                        <p:cTn id="10" dur="1000"/>
                                        <p:tgtEl>
                                          <p:spTgt spid="42598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3797"/>
                                        </p:tgtEl>
                                        <p:attrNameLst>
                                          <p:attrName>style.visibility</p:attrName>
                                        </p:attrNameLst>
                                      </p:cBhvr>
                                      <p:to>
                                        <p:strVal val="visible"/>
                                      </p:to>
                                    </p:set>
                                    <p:anim calcmode="lin" valueType="num">
                                      <p:cBhvr>
                                        <p:cTn id="15" dur="1000" fill="hold"/>
                                        <p:tgtEl>
                                          <p:spTgt spid="33797"/>
                                        </p:tgtEl>
                                        <p:attrNameLst>
                                          <p:attrName>ppt_w</p:attrName>
                                        </p:attrNameLst>
                                      </p:cBhvr>
                                      <p:tavLst>
                                        <p:tav tm="0">
                                          <p:val>
                                            <p:fltVal val="0"/>
                                          </p:val>
                                        </p:tav>
                                        <p:tav tm="100000">
                                          <p:val>
                                            <p:strVal val="#ppt_w"/>
                                          </p:val>
                                        </p:tav>
                                      </p:tavLst>
                                    </p:anim>
                                    <p:anim calcmode="lin" valueType="num">
                                      <p:cBhvr>
                                        <p:cTn id="16" dur="1000" fill="hold"/>
                                        <p:tgtEl>
                                          <p:spTgt spid="33797"/>
                                        </p:tgtEl>
                                        <p:attrNameLst>
                                          <p:attrName>ppt_h</p:attrName>
                                        </p:attrNameLst>
                                      </p:cBhvr>
                                      <p:tavLst>
                                        <p:tav tm="0">
                                          <p:val>
                                            <p:fltVal val="0"/>
                                          </p:val>
                                        </p:tav>
                                        <p:tav tm="100000">
                                          <p:val>
                                            <p:strVal val="#ppt_h"/>
                                          </p:val>
                                        </p:tav>
                                      </p:tavLst>
                                    </p:anim>
                                    <p:anim calcmode="lin" valueType="num">
                                      <p:cBhvr>
                                        <p:cTn id="17" dur="1000" fill="hold"/>
                                        <p:tgtEl>
                                          <p:spTgt spid="33797"/>
                                        </p:tgtEl>
                                        <p:attrNameLst>
                                          <p:attrName>style.rotation</p:attrName>
                                        </p:attrNameLst>
                                      </p:cBhvr>
                                      <p:tavLst>
                                        <p:tav tm="0">
                                          <p:val>
                                            <p:fltVal val="90"/>
                                          </p:val>
                                        </p:tav>
                                        <p:tav tm="100000">
                                          <p:val>
                                            <p:fltVal val="0"/>
                                          </p:val>
                                        </p:tav>
                                      </p:tavLst>
                                    </p:anim>
                                    <p:animEffect transition="in" filter="fade">
                                      <p:cBhvr>
                                        <p:cTn id="18" dur="1000"/>
                                        <p:tgtEl>
                                          <p:spTgt spid="3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E5ECF9A0-1FFC-4663-87CB-BA969F491C54}"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21C16D96-47CB-46EB-9310-8C530A6340E3}" type="slidenum">
              <a:rPr lang="en-US"/>
              <a:pPr>
                <a:defRPr/>
              </a:pPr>
              <a:t>49</a:t>
            </a:fld>
            <a:endParaRPr lang="en-US"/>
          </a:p>
        </p:txBody>
      </p:sp>
      <p:sp>
        <p:nvSpPr>
          <p:cNvPr id="429060" name="Rectangle 2052" descr="Papel seda azul"/>
          <p:cNvSpPr>
            <a:spLocks noGrp="1" noChangeArrowheads="1"/>
          </p:cNvSpPr>
          <p:nvPr>
            <p:ph type="title"/>
          </p:nvPr>
        </p:nvSpPr>
        <p:spPr>
          <a:xfrm>
            <a:off x="457200" y="533400"/>
            <a:ext cx="8229600" cy="11430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a:solidFill>
                  <a:schemeClr val="accent2">
                    <a:lumMod val="50000"/>
                  </a:schemeClr>
                </a:solidFill>
                <a:effectLst>
                  <a:outerShdw blurRad="38100" dist="38100" dir="2700000" algn="tl">
                    <a:srgbClr val="000000"/>
                  </a:outerShdw>
                </a:effectLst>
                <a:latin typeface="Arial" charset="0"/>
              </a:rPr>
              <a:t>Servicios de Internet</a:t>
            </a:r>
            <a:br>
              <a:rPr lang="es-ES_tradnl" sz="2800" b="1" i="1">
                <a:solidFill>
                  <a:schemeClr val="accent2">
                    <a:lumMod val="50000"/>
                  </a:schemeClr>
                </a:solidFill>
                <a:effectLst>
                  <a:outerShdw blurRad="38100" dist="38100" dir="2700000" algn="tl">
                    <a:srgbClr val="000000"/>
                  </a:outerShdw>
                </a:effectLst>
                <a:latin typeface="Arial" charset="0"/>
              </a:rPr>
            </a:br>
            <a:r>
              <a:rPr lang="es-ES_tradnl" sz="2800" b="1" i="1">
                <a:solidFill>
                  <a:schemeClr val="accent2">
                    <a:lumMod val="50000"/>
                  </a:schemeClr>
                </a:solidFill>
                <a:effectLst>
                  <a:outerShdw blurRad="38100" dist="38100" dir="2700000" algn="tl">
                    <a:srgbClr val="000000"/>
                  </a:outerShdw>
                </a:effectLst>
                <a:latin typeface="Arial" charset="0"/>
              </a:rPr>
              <a:t>Servidor </a:t>
            </a:r>
            <a:r>
              <a:rPr lang="es-ES" sz="2800" b="1" i="1">
                <a:solidFill>
                  <a:schemeClr val="accent2">
                    <a:lumMod val="50000"/>
                  </a:schemeClr>
                </a:solidFill>
                <a:effectLst>
                  <a:outerShdw blurRad="38100" dist="38100" dir="2700000" algn="tl">
                    <a:srgbClr val="000000"/>
                  </a:outerShdw>
                </a:effectLst>
                <a:latin typeface="Arial" charset="0"/>
              </a:rPr>
              <a:t>(Relevador) </a:t>
            </a:r>
            <a:r>
              <a:rPr lang="es-ES_tradnl" sz="2800" b="1" i="1">
                <a:solidFill>
                  <a:schemeClr val="accent2">
                    <a:lumMod val="50000"/>
                  </a:schemeClr>
                </a:solidFill>
                <a:effectLst>
                  <a:outerShdw blurRad="38100" dist="38100" dir="2700000" algn="tl">
                    <a:srgbClr val="000000"/>
                  </a:outerShdw>
                </a:effectLst>
                <a:latin typeface="Arial" charset="0"/>
              </a:rPr>
              <a:t>de Correo  Electrónico </a:t>
            </a:r>
          </a:p>
        </p:txBody>
      </p:sp>
      <p:sp>
        <p:nvSpPr>
          <p:cNvPr id="429061" name="Rectangle 2053" descr="Papel bouquet"/>
          <p:cNvSpPr>
            <a:spLocks noGrp="1" noChangeArrowheads="1"/>
          </p:cNvSpPr>
          <p:nvPr>
            <p:ph type="body" idx="1"/>
          </p:nvPr>
        </p:nvSpPr>
        <p:spPr>
          <a:xfrm>
            <a:off x="685800" y="1981200"/>
            <a:ext cx="7772400" cy="3581400"/>
          </a:xfrm>
          <a:solidFill>
            <a:schemeClr val="accent2">
              <a:lumMod val="20000"/>
              <a:lumOff val="80000"/>
            </a:schemeClr>
          </a:solidFill>
          <a:ln w="76200" cap="flat">
            <a:solidFill>
              <a:srgbClr val="000080"/>
            </a:solidFill>
          </a:ln>
        </p:spPr>
        <p:txBody>
          <a:bodyPr/>
          <a:lstStyle/>
          <a:p>
            <a:pPr>
              <a:defRPr/>
            </a:pPr>
            <a:r>
              <a:rPr lang="es-MX" sz="2800" i="1" dirty="0">
                <a:solidFill>
                  <a:srgbClr val="000099"/>
                </a:solidFill>
                <a:effectLst>
                  <a:outerShdw blurRad="38100" dist="38100" dir="2700000" algn="tl">
                    <a:srgbClr val="000000"/>
                  </a:outerShdw>
                </a:effectLst>
                <a:latin typeface="Arial" charset="0"/>
              </a:rPr>
              <a:t>Configuración del Buzón de Correos</a:t>
            </a:r>
          </a:p>
          <a:p>
            <a:pPr lvl="1">
              <a:buFontTx/>
              <a:buChar char="•"/>
              <a:defRPr/>
            </a:pPr>
            <a:r>
              <a:rPr lang="es-MX" i="1" dirty="0">
                <a:solidFill>
                  <a:srgbClr val="000099"/>
                </a:solidFill>
                <a:effectLst>
                  <a:outerShdw blurRad="38100" dist="38100" dir="2700000" algn="tl">
                    <a:srgbClr val="000000"/>
                  </a:outerShdw>
                </a:effectLst>
                <a:latin typeface="Arial" charset="0"/>
              </a:rPr>
              <a:t>Nombre de la Cuenta  </a:t>
            </a:r>
            <a:r>
              <a:rPr lang="es-MX" b="1" i="1" dirty="0">
                <a:solidFill>
                  <a:srgbClr val="660066"/>
                </a:solidFill>
                <a:effectLst>
                  <a:outerShdw blurRad="38100" dist="38100" dir="2700000" algn="tl">
                    <a:srgbClr val="000000"/>
                  </a:outerShdw>
                </a:effectLst>
                <a:latin typeface="Arial" charset="0"/>
              </a:rPr>
              <a:t>pepe@gmail.com</a:t>
            </a:r>
            <a:endParaRPr lang="es-ES_tradnl" b="1" i="1" dirty="0">
              <a:solidFill>
                <a:srgbClr val="660066"/>
              </a:solidFill>
              <a:effectLst>
                <a:outerShdw blurRad="38100" dist="38100" dir="2700000" algn="tl">
                  <a:srgbClr val="000000"/>
                </a:outerShdw>
              </a:effectLst>
              <a:latin typeface="Arial" charset="0"/>
            </a:endParaRPr>
          </a:p>
          <a:p>
            <a:pPr lvl="1">
              <a:buFontTx/>
              <a:buChar char="•"/>
              <a:defRPr/>
            </a:pPr>
            <a:r>
              <a:rPr lang="es-ES_tradnl" i="1" dirty="0">
                <a:solidFill>
                  <a:srgbClr val="000099"/>
                </a:solidFill>
                <a:effectLst>
                  <a:outerShdw blurRad="38100" dist="38100" dir="2700000" algn="tl">
                    <a:srgbClr val="000000"/>
                  </a:outerShdw>
                </a:effectLst>
                <a:latin typeface="Arial" charset="0"/>
              </a:rPr>
              <a:t>Alias.</a:t>
            </a:r>
          </a:p>
          <a:p>
            <a:pPr lvl="1">
              <a:buFontTx/>
              <a:buChar char="•"/>
              <a:defRPr/>
            </a:pPr>
            <a:r>
              <a:rPr lang="es-ES_tradnl" i="1" dirty="0">
                <a:solidFill>
                  <a:srgbClr val="000099"/>
                </a:solidFill>
                <a:effectLst>
                  <a:outerShdw blurRad="38100" dist="38100" dir="2700000" algn="tl">
                    <a:srgbClr val="000000"/>
                  </a:outerShdw>
                </a:effectLst>
                <a:latin typeface="Arial" charset="0"/>
              </a:rPr>
              <a:t>Fecha de Expiración.</a:t>
            </a:r>
          </a:p>
          <a:p>
            <a:pPr lvl="1">
              <a:buFontTx/>
              <a:buChar char="•"/>
              <a:defRPr/>
            </a:pPr>
            <a:r>
              <a:rPr lang="es-ES_tradnl" i="1" dirty="0">
                <a:solidFill>
                  <a:srgbClr val="000099"/>
                </a:solidFill>
                <a:effectLst>
                  <a:outerShdw blurRad="38100" dist="38100" dir="2700000" algn="tl">
                    <a:srgbClr val="000000"/>
                  </a:outerShdw>
                </a:effectLst>
                <a:latin typeface="Arial" charset="0"/>
              </a:rPr>
              <a:t>Nombre del archivo buzón de correos.</a:t>
            </a:r>
          </a:p>
          <a:p>
            <a:pPr lvl="1">
              <a:buFontTx/>
              <a:buChar char="•"/>
              <a:defRPr/>
            </a:pPr>
            <a:r>
              <a:rPr lang="es-ES_tradnl" i="1" dirty="0">
                <a:solidFill>
                  <a:srgbClr val="000099"/>
                </a:solidFill>
                <a:effectLst>
                  <a:outerShdw blurRad="38100" dist="38100" dir="2700000" algn="tl">
                    <a:srgbClr val="000000"/>
                  </a:outerShdw>
                </a:effectLst>
                <a:latin typeface="Arial" charset="0"/>
              </a:rPr>
              <a:t>Dirección de </a:t>
            </a:r>
            <a:r>
              <a:rPr lang="es-ES_tradnl" i="1" dirty="0" err="1">
                <a:solidFill>
                  <a:srgbClr val="000099"/>
                </a:solidFill>
                <a:effectLst>
                  <a:outerShdw blurRad="38100" dist="38100" dir="2700000" algn="tl">
                    <a:srgbClr val="000000"/>
                  </a:outerShdw>
                </a:effectLst>
                <a:latin typeface="Arial" charset="0"/>
              </a:rPr>
              <a:t>Forwardeo</a:t>
            </a:r>
            <a:r>
              <a:rPr lang="es-ES_tradnl" i="1" dirty="0">
                <a:solidFill>
                  <a:srgbClr val="000099"/>
                </a:solidFill>
                <a:effectLst>
                  <a:outerShdw blurRad="38100" dist="38100" dir="2700000" algn="tl">
                    <a:srgbClr val="000000"/>
                  </a:outerShdw>
                </a:effectLst>
                <a:latin typeface="Arial" charset="0"/>
              </a:rPr>
              <a:t>.</a:t>
            </a:r>
          </a:p>
          <a:p>
            <a:pPr lvl="1">
              <a:buFontTx/>
              <a:buChar char="•"/>
              <a:defRPr/>
            </a:pPr>
            <a:endParaRPr lang="es-AR" i="1" dirty="0">
              <a:solidFill>
                <a:srgbClr val="000099"/>
              </a:solidFill>
              <a:effectLst>
                <a:outerShdw blurRad="38100" dist="38100" dir="2700000" algn="tl">
                  <a:srgbClr val="000000"/>
                </a:outerShdw>
              </a:effectLst>
              <a:latin typeface="Arial" charset="0"/>
            </a:endParaRPr>
          </a:p>
        </p:txBody>
      </p:sp>
    </p:spTree>
    <p:extLst>
      <p:ext uri="{BB962C8B-B14F-4D97-AF65-F5344CB8AC3E}">
        <p14:creationId xmlns:p14="http://schemas.microsoft.com/office/powerpoint/2010/main" val="292384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29060"/>
                                        </p:tgtEl>
                                        <p:attrNameLst>
                                          <p:attrName>style.visibility</p:attrName>
                                        </p:attrNameLst>
                                      </p:cBhvr>
                                      <p:to>
                                        <p:strVal val="visible"/>
                                      </p:to>
                                    </p:set>
                                    <p:animEffect transition="in" filter="randombar(horizontal)">
                                      <p:cBhvr>
                                        <p:cTn id="7" dur="500"/>
                                        <p:tgtEl>
                                          <p:spTgt spid="429060"/>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429061">
                                            <p:bg/>
                                          </p:spTgt>
                                        </p:tgtEl>
                                        <p:attrNameLst>
                                          <p:attrName>style.visibility</p:attrName>
                                        </p:attrNameLst>
                                      </p:cBhvr>
                                      <p:to>
                                        <p:strVal val="visible"/>
                                      </p:to>
                                    </p:set>
                                    <p:anim calcmode="lin" valueType="num">
                                      <p:cBhvr>
                                        <p:cTn id="12" dur="1000" fill="hold"/>
                                        <p:tgtEl>
                                          <p:spTgt spid="429061">
                                            <p:bg/>
                                          </p:spTgt>
                                        </p:tgtEl>
                                        <p:attrNameLst>
                                          <p:attrName>ppt_w</p:attrName>
                                        </p:attrNameLst>
                                      </p:cBhvr>
                                      <p:tavLst>
                                        <p:tav tm="0">
                                          <p:val>
                                            <p:fltVal val="0"/>
                                          </p:val>
                                        </p:tav>
                                        <p:tav tm="100000">
                                          <p:val>
                                            <p:strVal val="#ppt_w"/>
                                          </p:val>
                                        </p:tav>
                                      </p:tavLst>
                                    </p:anim>
                                    <p:anim calcmode="lin" valueType="num">
                                      <p:cBhvr>
                                        <p:cTn id="13" dur="1000" fill="hold"/>
                                        <p:tgtEl>
                                          <p:spTgt spid="429061">
                                            <p:bg/>
                                          </p:spTgt>
                                        </p:tgtEl>
                                        <p:attrNameLst>
                                          <p:attrName>ppt_h</p:attrName>
                                        </p:attrNameLst>
                                      </p:cBhvr>
                                      <p:tavLst>
                                        <p:tav tm="0">
                                          <p:val>
                                            <p:fltVal val="0"/>
                                          </p:val>
                                        </p:tav>
                                        <p:tav tm="100000">
                                          <p:val>
                                            <p:strVal val="#ppt_h"/>
                                          </p:val>
                                        </p:tav>
                                      </p:tavLst>
                                    </p:anim>
                                    <p:anim calcmode="lin" valueType="num">
                                      <p:cBhvr>
                                        <p:cTn id="14" dur="1000" fill="hold"/>
                                        <p:tgtEl>
                                          <p:spTgt spid="429061">
                                            <p:bg/>
                                          </p:spTgt>
                                        </p:tgtEl>
                                        <p:attrNameLst>
                                          <p:attrName>style.rotation</p:attrName>
                                        </p:attrNameLst>
                                      </p:cBhvr>
                                      <p:tavLst>
                                        <p:tav tm="0">
                                          <p:val>
                                            <p:fltVal val="90"/>
                                          </p:val>
                                        </p:tav>
                                        <p:tav tm="100000">
                                          <p:val>
                                            <p:fltVal val="0"/>
                                          </p:val>
                                        </p:tav>
                                      </p:tavLst>
                                    </p:anim>
                                    <p:animEffect transition="in" filter="fade">
                                      <p:cBhvr>
                                        <p:cTn id="15" dur="1000"/>
                                        <p:tgtEl>
                                          <p:spTgt spid="429061">
                                            <p:bg/>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429061">
                                            <p:txEl>
                                              <p:pRg st="0" end="0"/>
                                            </p:txEl>
                                          </p:spTgt>
                                        </p:tgtEl>
                                        <p:attrNameLst>
                                          <p:attrName>style.visibility</p:attrName>
                                        </p:attrNameLst>
                                      </p:cBhvr>
                                      <p:to>
                                        <p:strVal val="visible"/>
                                      </p:to>
                                    </p:set>
                                    <p:anim calcmode="lin" valueType="num">
                                      <p:cBhvr>
                                        <p:cTn id="20" dur="1000" fill="hold"/>
                                        <p:tgtEl>
                                          <p:spTgt spid="429061">
                                            <p:txEl>
                                              <p:pRg st="0" end="0"/>
                                            </p:txEl>
                                          </p:spTgt>
                                        </p:tgtEl>
                                        <p:attrNameLst>
                                          <p:attrName>ppt_w</p:attrName>
                                        </p:attrNameLst>
                                      </p:cBhvr>
                                      <p:tavLst>
                                        <p:tav tm="0">
                                          <p:val>
                                            <p:fltVal val="0"/>
                                          </p:val>
                                        </p:tav>
                                        <p:tav tm="100000">
                                          <p:val>
                                            <p:strVal val="#ppt_w"/>
                                          </p:val>
                                        </p:tav>
                                      </p:tavLst>
                                    </p:anim>
                                    <p:anim calcmode="lin" valueType="num">
                                      <p:cBhvr>
                                        <p:cTn id="21" dur="1000" fill="hold"/>
                                        <p:tgtEl>
                                          <p:spTgt spid="429061">
                                            <p:txEl>
                                              <p:pRg st="0" end="0"/>
                                            </p:txEl>
                                          </p:spTgt>
                                        </p:tgtEl>
                                        <p:attrNameLst>
                                          <p:attrName>ppt_h</p:attrName>
                                        </p:attrNameLst>
                                      </p:cBhvr>
                                      <p:tavLst>
                                        <p:tav tm="0">
                                          <p:val>
                                            <p:fltVal val="0"/>
                                          </p:val>
                                        </p:tav>
                                        <p:tav tm="100000">
                                          <p:val>
                                            <p:strVal val="#ppt_h"/>
                                          </p:val>
                                        </p:tav>
                                      </p:tavLst>
                                    </p:anim>
                                    <p:anim calcmode="lin" valueType="num">
                                      <p:cBhvr>
                                        <p:cTn id="22" dur="1000" fill="hold"/>
                                        <p:tgtEl>
                                          <p:spTgt spid="429061">
                                            <p:txEl>
                                              <p:pRg st="0" end="0"/>
                                            </p:txEl>
                                          </p:spTgt>
                                        </p:tgtEl>
                                        <p:attrNameLst>
                                          <p:attrName>style.rotation</p:attrName>
                                        </p:attrNameLst>
                                      </p:cBhvr>
                                      <p:tavLst>
                                        <p:tav tm="0">
                                          <p:val>
                                            <p:fltVal val="90"/>
                                          </p:val>
                                        </p:tav>
                                        <p:tav tm="100000">
                                          <p:val>
                                            <p:fltVal val="0"/>
                                          </p:val>
                                        </p:tav>
                                      </p:tavLst>
                                    </p:anim>
                                    <p:animEffect transition="in" filter="fade">
                                      <p:cBhvr>
                                        <p:cTn id="23" dur="1000"/>
                                        <p:tgtEl>
                                          <p:spTgt spid="429061">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429061">
                                            <p:txEl>
                                              <p:pRg st="1" end="1"/>
                                            </p:txEl>
                                          </p:spTgt>
                                        </p:tgtEl>
                                        <p:attrNameLst>
                                          <p:attrName>style.visibility</p:attrName>
                                        </p:attrNameLst>
                                      </p:cBhvr>
                                      <p:to>
                                        <p:strVal val="visible"/>
                                      </p:to>
                                    </p:set>
                                    <p:anim calcmode="lin" valueType="num">
                                      <p:cBhvr>
                                        <p:cTn id="28" dur="1000" fill="hold"/>
                                        <p:tgtEl>
                                          <p:spTgt spid="429061">
                                            <p:txEl>
                                              <p:pRg st="1" end="1"/>
                                            </p:txEl>
                                          </p:spTgt>
                                        </p:tgtEl>
                                        <p:attrNameLst>
                                          <p:attrName>ppt_w</p:attrName>
                                        </p:attrNameLst>
                                      </p:cBhvr>
                                      <p:tavLst>
                                        <p:tav tm="0">
                                          <p:val>
                                            <p:fltVal val="0"/>
                                          </p:val>
                                        </p:tav>
                                        <p:tav tm="100000">
                                          <p:val>
                                            <p:strVal val="#ppt_w"/>
                                          </p:val>
                                        </p:tav>
                                      </p:tavLst>
                                    </p:anim>
                                    <p:anim calcmode="lin" valueType="num">
                                      <p:cBhvr>
                                        <p:cTn id="29" dur="1000" fill="hold"/>
                                        <p:tgtEl>
                                          <p:spTgt spid="429061">
                                            <p:txEl>
                                              <p:pRg st="1" end="1"/>
                                            </p:txEl>
                                          </p:spTgt>
                                        </p:tgtEl>
                                        <p:attrNameLst>
                                          <p:attrName>ppt_h</p:attrName>
                                        </p:attrNameLst>
                                      </p:cBhvr>
                                      <p:tavLst>
                                        <p:tav tm="0">
                                          <p:val>
                                            <p:fltVal val="0"/>
                                          </p:val>
                                        </p:tav>
                                        <p:tav tm="100000">
                                          <p:val>
                                            <p:strVal val="#ppt_h"/>
                                          </p:val>
                                        </p:tav>
                                      </p:tavLst>
                                    </p:anim>
                                    <p:anim calcmode="lin" valueType="num">
                                      <p:cBhvr>
                                        <p:cTn id="30" dur="1000" fill="hold"/>
                                        <p:tgtEl>
                                          <p:spTgt spid="429061">
                                            <p:txEl>
                                              <p:pRg st="1" end="1"/>
                                            </p:txEl>
                                          </p:spTgt>
                                        </p:tgtEl>
                                        <p:attrNameLst>
                                          <p:attrName>style.rotation</p:attrName>
                                        </p:attrNameLst>
                                      </p:cBhvr>
                                      <p:tavLst>
                                        <p:tav tm="0">
                                          <p:val>
                                            <p:fltVal val="90"/>
                                          </p:val>
                                        </p:tav>
                                        <p:tav tm="100000">
                                          <p:val>
                                            <p:fltVal val="0"/>
                                          </p:val>
                                        </p:tav>
                                      </p:tavLst>
                                    </p:anim>
                                    <p:animEffect transition="in" filter="fade">
                                      <p:cBhvr>
                                        <p:cTn id="31" dur="1000"/>
                                        <p:tgtEl>
                                          <p:spTgt spid="429061">
                                            <p:txEl>
                                              <p:pRg st="1" end="1"/>
                                            </p:txEl>
                                          </p:spTgt>
                                        </p:tgtEl>
                                      </p:cBhvr>
                                    </p:animEffect>
                                  </p:childTnLst>
                                </p:cTn>
                              </p:par>
                              <p:par>
                                <p:cTn id="32" presetID="31" presetClass="entr" presetSubtype="0" fill="hold" grpId="0" nodeType="withEffect">
                                  <p:stCondLst>
                                    <p:cond delay="0"/>
                                  </p:stCondLst>
                                  <p:childTnLst>
                                    <p:set>
                                      <p:cBhvr>
                                        <p:cTn id="33" dur="1" fill="hold">
                                          <p:stCondLst>
                                            <p:cond delay="0"/>
                                          </p:stCondLst>
                                        </p:cTn>
                                        <p:tgtEl>
                                          <p:spTgt spid="429061">
                                            <p:txEl>
                                              <p:pRg st="2" end="2"/>
                                            </p:txEl>
                                          </p:spTgt>
                                        </p:tgtEl>
                                        <p:attrNameLst>
                                          <p:attrName>style.visibility</p:attrName>
                                        </p:attrNameLst>
                                      </p:cBhvr>
                                      <p:to>
                                        <p:strVal val="visible"/>
                                      </p:to>
                                    </p:set>
                                    <p:anim calcmode="lin" valueType="num">
                                      <p:cBhvr>
                                        <p:cTn id="34" dur="1000" fill="hold"/>
                                        <p:tgtEl>
                                          <p:spTgt spid="429061">
                                            <p:txEl>
                                              <p:pRg st="2" end="2"/>
                                            </p:txEl>
                                          </p:spTgt>
                                        </p:tgtEl>
                                        <p:attrNameLst>
                                          <p:attrName>ppt_w</p:attrName>
                                        </p:attrNameLst>
                                      </p:cBhvr>
                                      <p:tavLst>
                                        <p:tav tm="0">
                                          <p:val>
                                            <p:fltVal val="0"/>
                                          </p:val>
                                        </p:tav>
                                        <p:tav tm="100000">
                                          <p:val>
                                            <p:strVal val="#ppt_w"/>
                                          </p:val>
                                        </p:tav>
                                      </p:tavLst>
                                    </p:anim>
                                    <p:anim calcmode="lin" valueType="num">
                                      <p:cBhvr>
                                        <p:cTn id="35" dur="1000" fill="hold"/>
                                        <p:tgtEl>
                                          <p:spTgt spid="429061">
                                            <p:txEl>
                                              <p:pRg st="2" end="2"/>
                                            </p:txEl>
                                          </p:spTgt>
                                        </p:tgtEl>
                                        <p:attrNameLst>
                                          <p:attrName>ppt_h</p:attrName>
                                        </p:attrNameLst>
                                      </p:cBhvr>
                                      <p:tavLst>
                                        <p:tav tm="0">
                                          <p:val>
                                            <p:fltVal val="0"/>
                                          </p:val>
                                        </p:tav>
                                        <p:tav tm="100000">
                                          <p:val>
                                            <p:strVal val="#ppt_h"/>
                                          </p:val>
                                        </p:tav>
                                      </p:tavLst>
                                    </p:anim>
                                    <p:anim calcmode="lin" valueType="num">
                                      <p:cBhvr>
                                        <p:cTn id="36" dur="1000" fill="hold"/>
                                        <p:tgtEl>
                                          <p:spTgt spid="429061">
                                            <p:txEl>
                                              <p:pRg st="2" end="2"/>
                                            </p:txEl>
                                          </p:spTgt>
                                        </p:tgtEl>
                                        <p:attrNameLst>
                                          <p:attrName>style.rotation</p:attrName>
                                        </p:attrNameLst>
                                      </p:cBhvr>
                                      <p:tavLst>
                                        <p:tav tm="0">
                                          <p:val>
                                            <p:fltVal val="90"/>
                                          </p:val>
                                        </p:tav>
                                        <p:tav tm="100000">
                                          <p:val>
                                            <p:fltVal val="0"/>
                                          </p:val>
                                        </p:tav>
                                      </p:tavLst>
                                    </p:anim>
                                    <p:animEffect transition="in" filter="fade">
                                      <p:cBhvr>
                                        <p:cTn id="37" dur="1000"/>
                                        <p:tgtEl>
                                          <p:spTgt spid="429061">
                                            <p:txEl>
                                              <p:pRg st="2" end="2"/>
                                            </p:txEl>
                                          </p:spTgt>
                                        </p:tgtEl>
                                      </p:cBhvr>
                                    </p:animEffect>
                                  </p:childTnLst>
                                </p:cTn>
                              </p:par>
                              <p:par>
                                <p:cTn id="38" presetID="31" presetClass="entr" presetSubtype="0" fill="hold" grpId="0" nodeType="withEffect">
                                  <p:stCondLst>
                                    <p:cond delay="0"/>
                                  </p:stCondLst>
                                  <p:childTnLst>
                                    <p:set>
                                      <p:cBhvr>
                                        <p:cTn id="39" dur="1" fill="hold">
                                          <p:stCondLst>
                                            <p:cond delay="0"/>
                                          </p:stCondLst>
                                        </p:cTn>
                                        <p:tgtEl>
                                          <p:spTgt spid="429061">
                                            <p:txEl>
                                              <p:pRg st="3" end="3"/>
                                            </p:txEl>
                                          </p:spTgt>
                                        </p:tgtEl>
                                        <p:attrNameLst>
                                          <p:attrName>style.visibility</p:attrName>
                                        </p:attrNameLst>
                                      </p:cBhvr>
                                      <p:to>
                                        <p:strVal val="visible"/>
                                      </p:to>
                                    </p:set>
                                    <p:anim calcmode="lin" valueType="num">
                                      <p:cBhvr>
                                        <p:cTn id="40" dur="1000" fill="hold"/>
                                        <p:tgtEl>
                                          <p:spTgt spid="429061">
                                            <p:txEl>
                                              <p:pRg st="3" end="3"/>
                                            </p:txEl>
                                          </p:spTgt>
                                        </p:tgtEl>
                                        <p:attrNameLst>
                                          <p:attrName>ppt_w</p:attrName>
                                        </p:attrNameLst>
                                      </p:cBhvr>
                                      <p:tavLst>
                                        <p:tav tm="0">
                                          <p:val>
                                            <p:fltVal val="0"/>
                                          </p:val>
                                        </p:tav>
                                        <p:tav tm="100000">
                                          <p:val>
                                            <p:strVal val="#ppt_w"/>
                                          </p:val>
                                        </p:tav>
                                      </p:tavLst>
                                    </p:anim>
                                    <p:anim calcmode="lin" valueType="num">
                                      <p:cBhvr>
                                        <p:cTn id="41" dur="1000" fill="hold"/>
                                        <p:tgtEl>
                                          <p:spTgt spid="429061">
                                            <p:txEl>
                                              <p:pRg st="3" end="3"/>
                                            </p:txEl>
                                          </p:spTgt>
                                        </p:tgtEl>
                                        <p:attrNameLst>
                                          <p:attrName>ppt_h</p:attrName>
                                        </p:attrNameLst>
                                      </p:cBhvr>
                                      <p:tavLst>
                                        <p:tav tm="0">
                                          <p:val>
                                            <p:fltVal val="0"/>
                                          </p:val>
                                        </p:tav>
                                        <p:tav tm="100000">
                                          <p:val>
                                            <p:strVal val="#ppt_h"/>
                                          </p:val>
                                        </p:tav>
                                      </p:tavLst>
                                    </p:anim>
                                    <p:anim calcmode="lin" valueType="num">
                                      <p:cBhvr>
                                        <p:cTn id="42" dur="1000" fill="hold"/>
                                        <p:tgtEl>
                                          <p:spTgt spid="429061">
                                            <p:txEl>
                                              <p:pRg st="3" end="3"/>
                                            </p:txEl>
                                          </p:spTgt>
                                        </p:tgtEl>
                                        <p:attrNameLst>
                                          <p:attrName>style.rotation</p:attrName>
                                        </p:attrNameLst>
                                      </p:cBhvr>
                                      <p:tavLst>
                                        <p:tav tm="0">
                                          <p:val>
                                            <p:fltVal val="90"/>
                                          </p:val>
                                        </p:tav>
                                        <p:tav tm="100000">
                                          <p:val>
                                            <p:fltVal val="0"/>
                                          </p:val>
                                        </p:tav>
                                      </p:tavLst>
                                    </p:anim>
                                    <p:animEffect transition="in" filter="fade">
                                      <p:cBhvr>
                                        <p:cTn id="43" dur="1000"/>
                                        <p:tgtEl>
                                          <p:spTgt spid="429061">
                                            <p:txEl>
                                              <p:pRg st="3" end="3"/>
                                            </p:txEl>
                                          </p:spTgt>
                                        </p:tgtEl>
                                      </p:cBhvr>
                                    </p:animEffect>
                                  </p:childTnLst>
                                </p:cTn>
                              </p:par>
                              <p:par>
                                <p:cTn id="44" presetID="31" presetClass="entr" presetSubtype="0" fill="hold" grpId="0" nodeType="withEffect">
                                  <p:stCondLst>
                                    <p:cond delay="0"/>
                                  </p:stCondLst>
                                  <p:childTnLst>
                                    <p:set>
                                      <p:cBhvr>
                                        <p:cTn id="45" dur="1" fill="hold">
                                          <p:stCondLst>
                                            <p:cond delay="0"/>
                                          </p:stCondLst>
                                        </p:cTn>
                                        <p:tgtEl>
                                          <p:spTgt spid="429061">
                                            <p:txEl>
                                              <p:pRg st="4" end="4"/>
                                            </p:txEl>
                                          </p:spTgt>
                                        </p:tgtEl>
                                        <p:attrNameLst>
                                          <p:attrName>style.visibility</p:attrName>
                                        </p:attrNameLst>
                                      </p:cBhvr>
                                      <p:to>
                                        <p:strVal val="visible"/>
                                      </p:to>
                                    </p:set>
                                    <p:anim calcmode="lin" valueType="num">
                                      <p:cBhvr>
                                        <p:cTn id="46" dur="1000" fill="hold"/>
                                        <p:tgtEl>
                                          <p:spTgt spid="429061">
                                            <p:txEl>
                                              <p:pRg st="4" end="4"/>
                                            </p:txEl>
                                          </p:spTgt>
                                        </p:tgtEl>
                                        <p:attrNameLst>
                                          <p:attrName>ppt_w</p:attrName>
                                        </p:attrNameLst>
                                      </p:cBhvr>
                                      <p:tavLst>
                                        <p:tav tm="0">
                                          <p:val>
                                            <p:fltVal val="0"/>
                                          </p:val>
                                        </p:tav>
                                        <p:tav tm="100000">
                                          <p:val>
                                            <p:strVal val="#ppt_w"/>
                                          </p:val>
                                        </p:tav>
                                      </p:tavLst>
                                    </p:anim>
                                    <p:anim calcmode="lin" valueType="num">
                                      <p:cBhvr>
                                        <p:cTn id="47" dur="1000" fill="hold"/>
                                        <p:tgtEl>
                                          <p:spTgt spid="429061">
                                            <p:txEl>
                                              <p:pRg st="4" end="4"/>
                                            </p:txEl>
                                          </p:spTgt>
                                        </p:tgtEl>
                                        <p:attrNameLst>
                                          <p:attrName>ppt_h</p:attrName>
                                        </p:attrNameLst>
                                      </p:cBhvr>
                                      <p:tavLst>
                                        <p:tav tm="0">
                                          <p:val>
                                            <p:fltVal val="0"/>
                                          </p:val>
                                        </p:tav>
                                        <p:tav tm="100000">
                                          <p:val>
                                            <p:strVal val="#ppt_h"/>
                                          </p:val>
                                        </p:tav>
                                      </p:tavLst>
                                    </p:anim>
                                    <p:anim calcmode="lin" valueType="num">
                                      <p:cBhvr>
                                        <p:cTn id="48" dur="1000" fill="hold"/>
                                        <p:tgtEl>
                                          <p:spTgt spid="429061">
                                            <p:txEl>
                                              <p:pRg st="4" end="4"/>
                                            </p:txEl>
                                          </p:spTgt>
                                        </p:tgtEl>
                                        <p:attrNameLst>
                                          <p:attrName>style.rotation</p:attrName>
                                        </p:attrNameLst>
                                      </p:cBhvr>
                                      <p:tavLst>
                                        <p:tav tm="0">
                                          <p:val>
                                            <p:fltVal val="90"/>
                                          </p:val>
                                        </p:tav>
                                        <p:tav tm="100000">
                                          <p:val>
                                            <p:fltVal val="0"/>
                                          </p:val>
                                        </p:tav>
                                      </p:tavLst>
                                    </p:anim>
                                    <p:animEffect transition="in" filter="fade">
                                      <p:cBhvr>
                                        <p:cTn id="49" dur="1000"/>
                                        <p:tgtEl>
                                          <p:spTgt spid="429061">
                                            <p:txEl>
                                              <p:pRg st="4" end="4"/>
                                            </p:txEl>
                                          </p:spTgt>
                                        </p:tgtEl>
                                      </p:cBhvr>
                                    </p:animEffect>
                                  </p:childTnLst>
                                </p:cTn>
                              </p:par>
                              <p:par>
                                <p:cTn id="50" presetID="31" presetClass="entr" presetSubtype="0" fill="hold" grpId="0" nodeType="withEffect">
                                  <p:stCondLst>
                                    <p:cond delay="0"/>
                                  </p:stCondLst>
                                  <p:childTnLst>
                                    <p:set>
                                      <p:cBhvr>
                                        <p:cTn id="51" dur="1" fill="hold">
                                          <p:stCondLst>
                                            <p:cond delay="0"/>
                                          </p:stCondLst>
                                        </p:cTn>
                                        <p:tgtEl>
                                          <p:spTgt spid="429061">
                                            <p:txEl>
                                              <p:pRg st="5" end="5"/>
                                            </p:txEl>
                                          </p:spTgt>
                                        </p:tgtEl>
                                        <p:attrNameLst>
                                          <p:attrName>style.visibility</p:attrName>
                                        </p:attrNameLst>
                                      </p:cBhvr>
                                      <p:to>
                                        <p:strVal val="visible"/>
                                      </p:to>
                                    </p:set>
                                    <p:anim calcmode="lin" valueType="num">
                                      <p:cBhvr>
                                        <p:cTn id="52" dur="1000" fill="hold"/>
                                        <p:tgtEl>
                                          <p:spTgt spid="429061">
                                            <p:txEl>
                                              <p:pRg st="5" end="5"/>
                                            </p:txEl>
                                          </p:spTgt>
                                        </p:tgtEl>
                                        <p:attrNameLst>
                                          <p:attrName>ppt_w</p:attrName>
                                        </p:attrNameLst>
                                      </p:cBhvr>
                                      <p:tavLst>
                                        <p:tav tm="0">
                                          <p:val>
                                            <p:fltVal val="0"/>
                                          </p:val>
                                        </p:tav>
                                        <p:tav tm="100000">
                                          <p:val>
                                            <p:strVal val="#ppt_w"/>
                                          </p:val>
                                        </p:tav>
                                      </p:tavLst>
                                    </p:anim>
                                    <p:anim calcmode="lin" valueType="num">
                                      <p:cBhvr>
                                        <p:cTn id="53" dur="1000" fill="hold"/>
                                        <p:tgtEl>
                                          <p:spTgt spid="429061">
                                            <p:txEl>
                                              <p:pRg st="5" end="5"/>
                                            </p:txEl>
                                          </p:spTgt>
                                        </p:tgtEl>
                                        <p:attrNameLst>
                                          <p:attrName>ppt_h</p:attrName>
                                        </p:attrNameLst>
                                      </p:cBhvr>
                                      <p:tavLst>
                                        <p:tav tm="0">
                                          <p:val>
                                            <p:fltVal val="0"/>
                                          </p:val>
                                        </p:tav>
                                        <p:tav tm="100000">
                                          <p:val>
                                            <p:strVal val="#ppt_h"/>
                                          </p:val>
                                        </p:tav>
                                      </p:tavLst>
                                    </p:anim>
                                    <p:anim calcmode="lin" valueType="num">
                                      <p:cBhvr>
                                        <p:cTn id="54" dur="1000" fill="hold"/>
                                        <p:tgtEl>
                                          <p:spTgt spid="429061">
                                            <p:txEl>
                                              <p:pRg st="5" end="5"/>
                                            </p:txEl>
                                          </p:spTgt>
                                        </p:tgtEl>
                                        <p:attrNameLst>
                                          <p:attrName>style.rotation</p:attrName>
                                        </p:attrNameLst>
                                      </p:cBhvr>
                                      <p:tavLst>
                                        <p:tav tm="0">
                                          <p:val>
                                            <p:fltVal val="90"/>
                                          </p:val>
                                        </p:tav>
                                        <p:tav tm="100000">
                                          <p:val>
                                            <p:fltVal val="0"/>
                                          </p:val>
                                        </p:tav>
                                      </p:tavLst>
                                    </p:anim>
                                    <p:animEffect transition="in" filter="fade">
                                      <p:cBhvr>
                                        <p:cTn id="55" dur="1000"/>
                                        <p:tgtEl>
                                          <p:spTgt spid="42906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0" grpId="0" animBg="1"/>
      <p:bldP spid="429061"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78904"/>
            <a:ext cx="8568952" cy="1143000"/>
          </a:xfrm>
          <a:solidFill>
            <a:schemeClr val="accent2">
              <a:lumMod val="40000"/>
              <a:lumOff val="60000"/>
            </a:schemeClr>
          </a:solidFill>
          <a:ln w="76200" cap="flat">
            <a:solidFill>
              <a:schemeClr val="accent2">
                <a:lumMod val="50000"/>
              </a:schemeClr>
            </a:solidFill>
            <a:miter lim="800000"/>
            <a:headEnd/>
            <a:tailEnd/>
          </a:ln>
        </p:spPr>
        <p:txBody>
          <a:bodyPr vert="horz" wrap="square" lIns="91440" tIns="45720" rIns="91440" bIns="45720" numCol="1" anchor="ctr" anchorCtr="0" compatLnSpc="1">
            <a:prstTxWarp prst="textNoShape">
              <a:avLst/>
            </a:prstTxWarp>
          </a:bodyPr>
          <a:lstStyle/>
          <a:p>
            <a:r>
              <a:rPr lang="es-ES" sz="4000" b="1" i="1" dirty="0">
                <a:solidFill>
                  <a:schemeClr val="accent2">
                    <a:lumMod val="75000"/>
                  </a:schemeClr>
                </a:solidFill>
                <a:effectLst>
                  <a:outerShdw blurRad="38100" dist="38100" dir="2700000" algn="tl">
                    <a:srgbClr val="000000"/>
                  </a:outerShdw>
                </a:effectLst>
                <a:latin typeface="Arial" charset="0"/>
              </a:rPr>
              <a:t>LA NUBE  (Cloud Computing)</a:t>
            </a:r>
          </a:p>
        </p:txBody>
      </p:sp>
      <p:sp>
        <p:nvSpPr>
          <p:cNvPr id="7172" name="Rectangle 4">
            <a:hlinkClick r:id="rId3"/>
          </p:cNvPr>
          <p:cNvSpPr>
            <a:spLocks noChangeArrowheads="1"/>
          </p:cNvSpPr>
          <p:nvPr/>
        </p:nvSpPr>
        <p:spPr bwMode="auto">
          <a:xfrm>
            <a:off x="0" y="0"/>
            <a:ext cx="914400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s-ES"/>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700808"/>
            <a:ext cx="8568952" cy="4867275"/>
          </a:xfrm>
          <a:prstGeom prst="rect">
            <a:avLst/>
          </a:prstGeom>
          <a:blipFill dpi="0" rotWithShape="0">
            <a:blip r:embed="rId5" cstate="print"/>
            <a:srcRect/>
            <a:tile tx="0" ty="0" sx="100000" sy="100000" flip="none" algn="tl"/>
          </a:blipFill>
          <a:ln w="76200" cap="flat">
            <a:solidFill>
              <a:schemeClr val="accent2">
                <a:lumMod val="50000"/>
              </a:schemeClr>
            </a:solidFill>
            <a:miter lim="800000"/>
            <a:headEnd/>
            <a:tailEnd/>
          </a:ln>
        </p:spPr>
      </p:pic>
    </p:spTree>
    <p:extLst>
      <p:ext uri="{BB962C8B-B14F-4D97-AF65-F5344CB8AC3E}">
        <p14:creationId xmlns:p14="http://schemas.microsoft.com/office/powerpoint/2010/main" val="13073625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405F6910-2073-430D-A573-C172498BB66A}"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131EC976-D757-4849-A855-827187C95A90}" type="slidenum">
              <a:rPr lang="en-US"/>
              <a:pPr>
                <a:defRPr/>
              </a:pPr>
              <a:t>50</a:t>
            </a:fld>
            <a:endParaRPr lang="en-US"/>
          </a:p>
        </p:txBody>
      </p:sp>
      <p:sp>
        <p:nvSpPr>
          <p:cNvPr id="430082" name="Rectangle 2" descr="Papel seda azul"/>
          <p:cNvSpPr>
            <a:spLocks noGrp="1" noChangeArrowheads="1"/>
          </p:cNvSpPr>
          <p:nvPr>
            <p:ph type="title"/>
          </p:nvPr>
        </p:nvSpPr>
        <p:spPr>
          <a:xfrm>
            <a:off x="457200" y="533400"/>
            <a:ext cx="8229600" cy="11430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a:solidFill>
                  <a:schemeClr val="accent2">
                    <a:lumMod val="50000"/>
                  </a:schemeClr>
                </a:solidFill>
                <a:effectLst>
                  <a:outerShdw blurRad="38100" dist="38100" dir="2700000" algn="tl">
                    <a:srgbClr val="000000"/>
                  </a:outerShdw>
                </a:effectLst>
                <a:latin typeface="Arial" charset="0"/>
              </a:rPr>
              <a:t>Servicios de Internet</a:t>
            </a:r>
            <a:br>
              <a:rPr lang="es-ES_tradnl" sz="2800" b="1" i="1">
                <a:solidFill>
                  <a:schemeClr val="accent2">
                    <a:lumMod val="50000"/>
                  </a:schemeClr>
                </a:solidFill>
                <a:effectLst>
                  <a:outerShdw blurRad="38100" dist="38100" dir="2700000" algn="tl">
                    <a:srgbClr val="000000"/>
                  </a:outerShdw>
                </a:effectLst>
                <a:latin typeface="Arial" charset="0"/>
              </a:rPr>
            </a:br>
            <a:r>
              <a:rPr lang="es-ES_tradnl" sz="2800" b="1" i="1">
                <a:solidFill>
                  <a:schemeClr val="accent2">
                    <a:lumMod val="50000"/>
                  </a:schemeClr>
                </a:solidFill>
                <a:effectLst>
                  <a:outerShdw blurRad="38100" dist="38100" dir="2700000" algn="tl">
                    <a:srgbClr val="000000"/>
                  </a:outerShdw>
                </a:effectLst>
                <a:latin typeface="Arial" charset="0"/>
              </a:rPr>
              <a:t> Buzón de Correo  Electrónico </a:t>
            </a:r>
          </a:p>
        </p:txBody>
      </p:sp>
      <p:pic>
        <p:nvPicPr>
          <p:cNvPr id="35845" name="Picture 5" descr="buzon de Correos"/>
          <p:cNvPicPr>
            <a:picLocks noChangeAspect="1" noChangeArrowheads="1"/>
          </p:cNvPicPr>
          <p:nvPr/>
        </p:nvPicPr>
        <p:blipFill>
          <a:blip r:embed="rId2" cstate="print"/>
          <a:srcRect/>
          <a:stretch>
            <a:fillRect/>
          </a:stretch>
        </p:blipFill>
        <p:spPr bwMode="auto">
          <a:xfrm>
            <a:off x="304800" y="1981200"/>
            <a:ext cx="8458200" cy="4191000"/>
          </a:xfrm>
          <a:prstGeom prst="rect">
            <a:avLst/>
          </a:prstGeom>
          <a:solidFill>
            <a:schemeClr val="accent2">
              <a:lumMod val="20000"/>
              <a:lumOff val="80000"/>
            </a:schemeClr>
          </a:solidFill>
          <a:ln w="76200" cap="flat">
            <a:solidFill>
              <a:srgbClr val="000080"/>
            </a:solidFill>
            <a:miter lim="800000"/>
            <a:headEnd/>
            <a:tailEnd/>
          </a:ln>
        </p:spPr>
      </p:pic>
    </p:spTree>
    <p:extLst>
      <p:ext uri="{BB962C8B-B14F-4D97-AF65-F5344CB8AC3E}">
        <p14:creationId xmlns:p14="http://schemas.microsoft.com/office/powerpoint/2010/main" val="1684186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30082"/>
                                        </p:tgtEl>
                                        <p:attrNameLst>
                                          <p:attrName>style.visibility</p:attrName>
                                        </p:attrNameLst>
                                      </p:cBhvr>
                                      <p:to>
                                        <p:strVal val="visible"/>
                                      </p:to>
                                    </p:set>
                                    <p:anim calcmode="lin" valueType="num">
                                      <p:cBhvr>
                                        <p:cTn id="7" dur="1000" fill="hold"/>
                                        <p:tgtEl>
                                          <p:spTgt spid="430082"/>
                                        </p:tgtEl>
                                        <p:attrNameLst>
                                          <p:attrName>ppt_w</p:attrName>
                                        </p:attrNameLst>
                                      </p:cBhvr>
                                      <p:tavLst>
                                        <p:tav tm="0">
                                          <p:val>
                                            <p:fltVal val="0"/>
                                          </p:val>
                                        </p:tav>
                                        <p:tav tm="100000">
                                          <p:val>
                                            <p:strVal val="#ppt_w"/>
                                          </p:val>
                                        </p:tav>
                                      </p:tavLst>
                                    </p:anim>
                                    <p:anim calcmode="lin" valueType="num">
                                      <p:cBhvr>
                                        <p:cTn id="8" dur="1000" fill="hold"/>
                                        <p:tgtEl>
                                          <p:spTgt spid="430082"/>
                                        </p:tgtEl>
                                        <p:attrNameLst>
                                          <p:attrName>ppt_h</p:attrName>
                                        </p:attrNameLst>
                                      </p:cBhvr>
                                      <p:tavLst>
                                        <p:tav tm="0">
                                          <p:val>
                                            <p:fltVal val="0"/>
                                          </p:val>
                                        </p:tav>
                                        <p:tav tm="100000">
                                          <p:val>
                                            <p:strVal val="#ppt_h"/>
                                          </p:val>
                                        </p:tav>
                                      </p:tavLst>
                                    </p:anim>
                                    <p:anim calcmode="lin" valueType="num">
                                      <p:cBhvr>
                                        <p:cTn id="9" dur="1000" fill="hold"/>
                                        <p:tgtEl>
                                          <p:spTgt spid="430082"/>
                                        </p:tgtEl>
                                        <p:attrNameLst>
                                          <p:attrName>style.rotation</p:attrName>
                                        </p:attrNameLst>
                                      </p:cBhvr>
                                      <p:tavLst>
                                        <p:tav tm="0">
                                          <p:val>
                                            <p:fltVal val="90"/>
                                          </p:val>
                                        </p:tav>
                                        <p:tav tm="100000">
                                          <p:val>
                                            <p:fltVal val="0"/>
                                          </p:val>
                                        </p:tav>
                                      </p:tavLst>
                                    </p:anim>
                                    <p:animEffect transition="in" filter="fade">
                                      <p:cBhvr>
                                        <p:cTn id="10" dur="1000"/>
                                        <p:tgtEl>
                                          <p:spTgt spid="43008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5845"/>
                                        </p:tgtEl>
                                        <p:attrNameLst>
                                          <p:attrName>style.visibility</p:attrName>
                                        </p:attrNameLst>
                                      </p:cBhvr>
                                      <p:to>
                                        <p:strVal val="visible"/>
                                      </p:to>
                                    </p:set>
                                    <p:anim calcmode="lin" valueType="num">
                                      <p:cBhvr>
                                        <p:cTn id="15" dur="1000" fill="hold"/>
                                        <p:tgtEl>
                                          <p:spTgt spid="35845"/>
                                        </p:tgtEl>
                                        <p:attrNameLst>
                                          <p:attrName>ppt_w</p:attrName>
                                        </p:attrNameLst>
                                      </p:cBhvr>
                                      <p:tavLst>
                                        <p:tav tm="0">
                                          <p:val>
                                            <p:fltVal val="0"/>
                                          </p:val>
                                        </p:tav>
                                        <p:tav tm="100000">
                                          <p:val>
                                            <p:strVal val="#ppt_w"/>
                                          </p:val>
                                        </p:tav>
                                      </p:tavLst>
                                    </p:anim>
                                    <p:anim calcmode="lin" valueType="num">
                                      <p:cBhvr>
                                        <p:cTn id="16" dur="1000" fill="hold"/>
                                        <p:tgtEl>
                                          <p:spTgt spid="35845"/>
                                        </p:tgtEl>
                                        <p:attrNameLst>
                                          <p:attrName>ppt_h</p:attrName>
                                        </p:attrNameLst>
                                      </p:cBhvr>
                                      <p:tavLst>
                                        <p:tav tm="0">
                                          <p:val>
                                            <p:fltVal val="0"/>
                                          </p:val>
                                        </p:tav>
                                        <p:tav tm="100000">
                                          <p:val>
                                            <p:strVal val="#ppt_h"/>
                                          </p:val>
                                        </p:tav>
                                      </p:tavLst>
                                    </p:anim>
                                    <p:anim calcmode="lin" valueType="num">
                                      <p:cBhvr>
                                        <p:cTn id="17" dur="1000" fill="hold"/>
                                        <p:tgtEl>
                                          <p:spTgt spid="35845"/>
                                        </p:tgtEl>
                                        <p:attrNameLst>
                                          <p:attrName>style.rotation</p:attrName>
                                        </p:attrNameLst>
                                      </p:cBhvr>
                                      <p:tavLst>
                                        <p:tav tm="0">
                                          <p:val>
                                            <p:fltVal val="90"/>
                                          </p:val>
                                        </p:tav>
                                        <p:tav tm="100000">
                                          <p:val>
                                            <p:fltVal val="0"/>
                                          </p:val>
                                        </p:tav>
                                      </p:tavLst>
                                    </p:anim>
                                    <p:animEffect transition="in" filter="fade">
                                      <p:cBhvr>
                                        <p:cTn id="18" dur="1000"/>
                                        <p:tgtEl>
                                          <p:spTgt spid="35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C5EC3265-93A3-4BEE-BAFB-A3527CF3CB78}"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755B8E07-268F-4B09-B4D0-9E8CBA978BCB}" type="slidenum">
              <a:rPr lang="en-US"/>
              <a:pPr>
                <a:defRPr/>
              </a:pPr>
              <a:t>51</a:t>
            </a:fld>
            <a:endParaRPr lang="en-US"/>
          </a:p>
        </p:txBody>
      </p:sp>
      <p:sp>
        <p:nvSpPr>
          <p:cNvPr id="436226" name="Rectangle 2" descr="Papel seda azul"/>
          <p:cNvSpPr>
            <a:spLocks noGrp="1" noChangeArrowheads="1"/>
          </p:cNvSpPr>
          <p:nvPr>
            <p:ph type="title"/>
          </p:nvPr>
        </p:nvSpPr>
        <p:spPr>
          <a:xfrm>
            <a:off x="457200" y="533400"/>
            <a:ext cx="8229600" cy="11430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a:solidFill>
                  <a:schemeClr val="accent2">
                    <a:lumMod val="50000"/>
                  </a:schemeClr>
                </a:solidFill>
                <a:effectLst>
                  <a:outerShdw blurRad="38100" dist="38100" dir="2700000" algn="tl">
                    <a:srgbClr val="000000"/>
                  </a:outerShdw>
                </a:effectLst>
                <a:latin typeface="Arial" charset="0"/>
              </a:rPr>
              <a:t>Servicios de Internet</a:t>
            </a:r>
            <a:br>
              <a:rPr lang="es-ES_tradnl" sz="2800" b="1" i="1">
                <a:solidFill>
                  <a:schemeClr val="accent2">
                    <a:lumMod val="50000"/>
                  </a:schemeClr>
                </a:solidFill>
                <a:effectLst>
                  <a:outerShdw blurRad="38100" dist="38100" dir="2700000" algn="tl">
                    <a:srgbClr val="000000"/>
                  </a:outerShdw>
                </a:effectLst>
                <a:latin typeface="Arial" charset="0"/>
              </a:rPr>
            </a:br>
            <a:r>
              <a:rPr lang="es-ES_tradnl" sz="2800" b="1" i="1">
                <a:solidFill>
                  <a:schemeClr val="accent2">
                    <a:lumMod val="50000"/>
                  </a:schemeClr>
                </a:solidFill>
                <a:effectLst>
                  <a:outerShdw blurRad="38100" dist="38100" dir="2700000" algn="tl">
                    <a:srgbClr val="000000"/>
                  </a:outerShdw>
                </a:effectLst>
                <a:latin typeface="Arial" charset="0"/>
              </a:rPr>
              <a:t>Webmail </a:t>
            </a:r>
          </a:p>
        </p:txBody>
      </p:sp>
      <p:sp>
        <p:nvSpPr>
          <p:cNvPr id="436227" name="Rectangle 3" descr="Papel bouquet"/>
          <p:cNvSpPr>
            <a:spLocks noGrp="1" noChangeArrowheads="1"/>
          </p:cNvSpPr>
          <p:nvPr>
            <p:ph type="body" idx="1"/>
          </p:nvPr>
        </p:nvSpPr>
        <p:spPr>
          <a:xfrm>
            <a:off x="685800" y="1981200"/>
            <a:ext cx="8077200" cy="4724400"/>
          </a:xfrm>
          <a:solidFill>
            <a:schemeClr val="accent2">
              <a:lumMod val="20000"/>
              <a:lumOff val="80000"/>
            </a:schemeClr>
          </a:solidFill>
          <a:ln w="76200" cap="flat">
            <a:solidFill>
              <a:srgbClr val="000080"/>
            </a:solidFill>
            <a:miter lim="800000"/>
            <a:headEnd/>
            <a:tailEnd/>
          </a:ln>
        </p:spPr>
        <p:txBody>
          <a:bodyPr vert="horz" wrap="square" lIns="91440" tIns="45720" rIns="91440" bIns="45720" numCol="1" anchor="t" anchorCtr="0" compatLnSpc="1">
            <a:prstTxWarp prst="textNoShape">
              <a:avLst/>
            </a:prstTxWarp>
          </a:bodyPr>
          <a:lstStyle/>
          <a:p>
            <a:r>
              <a:rPr lang="es-MX" sz="2800" i="1">
                <a:solidFill>
                  <a:srgbClr val="000099"/>
                </a:solidFill>
                <a:effectLst>
                  <a:outerShdw blurRad="38100" dist="38100" dir="2700000" algn="tl">
                    <a:srgbClr val="000000"/>
                  </a:outerShdw>
                </a:effectLst>
                <a:latin typeface="Arial" charset="0"/>
              </a:rPr>
              <a:t>Correo electrónico en sitio WEB</a:t>
            </a:r>
          </a:p>
          <a:p>
            <a:r>
              <a:rPr lang="es-MX" sz="2800" i="1">
                <a:solidFill>
                  <a:srgbClr val="000099"/>
                </a:solidFill>
                <a:effectLst>
                  <a:outerShdw blurRad="38100" dist="38100" dir="2700000" algn="tl">
                    <a:srgbClr val="000000"/>
                  </a:outerShdw>
                </a:effectLst>
                <a:latin typeface="Arial" charset="0"/>
              </a:rPr>
              <a:t>Acceso a cuenta a través de Navegador WEB</a:t>
            </a:r>
          </a:p>
          <a:p>
            <a:r>
              <a:rPr lang="es-MX" sz="2800" i="1">
                <a:solidFill>
                  <a:srgbClr val="000099"/>
                </a:solidFill>
                <a:effectLst>
                  <a:outerShdw blurRad="38100" dist="38100" dir="2700000" algn="tl">
                    <a:srgbClr val="000000"/>
                  </a:outerShdw>
                </a:effectLst>
                <a:latin typeface="Arial" charset="0"/>
              </a:rPr>
              <a:t>Administración de Correo electrónico a través de Internet.</a:t>
            </a:r>
          </a:p>
          <a:p>
            <a:r>
              <a:rPr lang="es-MX" sz="2800" i="1">
                <a:solidFill>
                  <a:srgbClr val="000099"/>
                </a:solidFill>
                <a:effectLst>
                  <a:outerShdw blurRad="38100" dist="38100" dir="2700000" algn="tl">
                    <a:srgbClr val="000000"/>
                  </a:outerShdw>
                </a:effectLst>
                <a:latin typeface="Arial" charset="0"/>
              </a:rPr>
              <a:t>Espacio de Almacenamiento Limitado.</a:t>
            </a:r>
          </a:p>
          <a:p>
            <a:r>
              <a:rPr lang="es-MX" sz="2800" i="1">
                <a:solidFill>
                  <a:srgbClr val="000099"/>
                </a:solidFill>
                <a:effectLst>
                  <a:outerShdw blurRad="38100" dist="38100" dir="2700000" algn="tl">
                    <a:srgbClr val="000000"/>
                  </a:outerShdw>
                </a:effectLst>
                <a:latin typeface="Arial" charset="0"/>
              </a:rPr>
              <a:t>Puede replicar con Servidor SMTP.</a:t>
            </a:r>
          </a:p>
          <a:p>
            <a:r>
              <a:rPr lang="es-MX" sz="2800" i="1">
                <a:solidFill>
                  <a:srgbClr val="000099"/>
                </a:solidFill>
                <a:effectLst>
                  <a:outerShdw blurRad="38100" dist="38100" dir="2700000" algn="tl">
                    <a:srgbClr val="000000"/>
                  </a:outerShdw>
                </a:effectLst>
                <a:latin typeface="Arial" charset="0"/>
              </a:rPr>
              <a:t>Privacidad</a:t>
            </a:r>
          </a:p>
          <a:p>
            <a:pPr lvl="1">
              <a:buFontTx/>
              <a:buChar char="•"/>
            </a:pPr>
            <a:r>
              <a:rPr lang="es-MX" i="1">
                <a:solidFill>
                  <a:srgbClr val="000099"/>
                </a:solidFill>
                <a:effectLst>
                  <a:outerShdw blurRad="38100" dist="38100" dir="2700000" algn="tl">
                    <a:srgbClr val="000000"/>
                  </a:outerShdw>
                </a:effectLst>
                <a:latin typeface="Arial" charset="0"/>
              </a:rPr>
              <a:t>Nombres de Usuario</a:t>
            </a:r>
          </a:p>
          <a:p>
            <a:pPr lvl="1">
              <a:buFontTx/>
              <a:buChar char="•"/>
            </a:pPr>
            <a:r>
              <a:rPr lang="es-MX" i="1">
                <a:solidFill>
                  <a:srgbClr val="000099"/>
                </a:solidFill>
                <a:effectLst>
                  <a:outerShdw blurRad="38100" dist="38100" dir="2700000" algn="tl">
                    <a:srgbClr val="000000"/>
                  </a:outerShdw>
                </a:effectLst>
                <a:latin typeface="Arial" charset="0"/>
              </a:rPr>
              <a:t>Contraseña</a:t>
            </a:r>
          </a:p>
          <a:p>
            <a:pPr lvl="1">
              <a:buFontTx/>
              <a:buChar char="•"/>
            </a:pPr>
            <a:endParaRPr lang="es-AR" i="1">
              <a:solidFill>
                <a:srgbClr val="000099"/>
              </a:solidFill>
              <a:effectLst>
                <a:outerShdw blurRad="38100" dist="38100" dir="2700000" algn="tl">
                  <a:srgbClr val="000000"/>
                </a:outerShdw>
              </a:effectLst>
              <a:latin typeface="Arial" charset="0"/>
            </a:endParaRPr>
          </a:p>
        </p:txBody>
      </p:sp>
    </p:spTree>
    <p:extLst>
      <p:ext uri="{BB962C8B-B14F-4D97-AF65-F5344CB8AC3E}">
        <p14:creationId xmlns:p14="http://schemas.microsoft.com/office/powerpoint/2010/main" val="124972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36226"/>
                                        </p:tgtEl>
                                        <p:attrNameLst>
                                          <p:attrName>style.visibility</p:attrName>
                                        </p:attrNameLst>
                                      </p:cBhvr>
                                      <p:to>
                                        <p:strVal val="visible"/>
                                      </p:to>
                                    </p:set>
                                    <p:anim calcmode="lin" valueType="num">
                                      <p:cBhvr>
                                        <p:cTn id="7" dur="1000" fill="hold"/>
                                        <p:tgtEl>
                                          <p:spTgt spid="436226"/>
                                        </p:tgtEl>
                                        <p:attrNameLst>
                                          <p:attrName>ppt_w</p:attrName>
                                        </p:attrNameLst>
                                      </p:cBhvr>
                                      <p:tavLst>
                                        <p:tav tm="0">
                                          <p:val>
                                            <p:fltVal val="0"/>
                                          </p:val>
                                        </p:tav>
                                        <p:tav tm="100000">
                                          <p:val>
                                            <p:strVal val="#ppt_w"/>
                                          </p:val>
                                        </p:tav>
                                      </p:tavLst>
                                    </p:anim>
                                    <p:anim calcmode="lin" valueType="num">
                                      <p:cBhvr>
                                        <p:cTn id="8" dur="1000" fill="hold"/>
                                        <p:tgtEl>
                                          <p:spTgt spid="436226"/>
                                        </p:tgtEl>
                                        <p:attrNameLst>
                                          <p:attrName>ppt_h</p:attrName>
                                        </p:attrNameLst>
                                      </p:cBhvr>
                                      <p:tavLst>
                                        <p:tav tm="0">
                                          <p:val>
                                            <p:fltVal val="0"/>
                                          </p:val>
                                        </p:tav>
                                        <p:tav tm="100000">
                                          <p:val>
                                            <p:strVal val="#ppt_h"/>
                                          </p:val>
                                        </p:tav>
                                      </p:tavLst>
                                    </p:anim>
                                    <p:anim calcmode="lin" valueType="num">
                                      <p:cBhvr>
                                        <p:cTn id="9" dur="1000" fill="hold"/>
                                        <p:tgtEl>
                                          <p:spTgt spid="436226"/>
                                        </p:tgtEl>
                                        <p:attrNameLst>
                                          <p:attrName>style.rotation</p:attrName>
                                        </p:attrNameLst>
                                      </p:cBhvr>
                                      <p:tavLst>
                                        <p:tav tm="0">
                                          <p:val>
                                            <p:fltVal val="90"/>
                                          </p:val>
                                        </p:tav>
                                        <p:tav tm="100000">
                                          <p:val>
                                            <p:fltVal val="0"/>
                                          </p:val>
                                        </p:tav>
                                      </p:tavLst>
                                    </p:anim>
                                    <p:animEffect transition="in" filter="fade">
                                      <p:cBhvr>
                                        <p:cTn id="10" dur="1000"/>
                                        <p:tgtEl>
                                          <p:spTgt spid="43622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36227">
                                            <p:bg/>
                                          </p:spTgt>
                                        </p:tgtEl>
                                        <p:attrNameLst>
                                          <p:attrName>style.visibility</p:attrName>
                                        </p:attrNameLst>
                                      </p:cBhvr>
                                      <p:to>
                                        <p:strVal val="visible"/>
                                      </p:to>
                                    </p:set>
                                    <p:anim calcmode="lin" valueType="num">
                                      <p:cBhvr>
                                        <p:cTn id="15" dur="1000" fill="hold"/>
                                        <p:tgtEl>
                                          <p:spTgt spid="436227">
                                            <p:bg/>
                                          </p:spTgt>
                                        </p:tgtEl>
                                        <p:attrNameLst>
                                          <p:attrName>ppt_w</p:attrName>
                                        </p:attrNameLst>
                                      </p:cBhvr>
                                      <p:tavLst>
                                        <p:tav tm="0">
                                          <p:val>
                                            <p:fltVal val="0"/>
                                          </p:val>
                                        </p:tav>
                                        <p:tav tm="100000">
                                          <p:val>
                                            <p:strVal val="#ppt_w"/>
                                          </p:val>
                                        </p:tav>
                                      </p:tavLst>
                                    </p:anim>
                                    <p:anim calcmode="lin" valueType="num">
                                      <p:cBhvr>
                                        <p:cTn id="16" dur="1000" fill="hold"/>
                                        <p:tgtEl>
                                          <p:spTgt spid="436227">
                                            <p:bg/>
                                          </p:spTgt>
                                        </p:tgtEl>
                                        <p:attrNameLst>
                                          <p:attrName>ppt_h</p:attrName>
                                        </p:attrNameLst>
                                      </p:cBhvr>
                                      <p:tavLst>
                                        <p:tav tm="0">
                                          <p:val>
                                            <p:fltVal val="0"/>
                                          </p:val>
                                        </p:tav>
                                        <p:tav tm="100000">
                                          <p:val>
                                            <p:strVal val="#ppt_h"/>
                                          </p:val>
                                        </p:tav>
                                      </p:tavLst>
                                    </p:anim>
                                    <p:anim calcmode="lin" valueType="num">
                                      <p:cBhvr>
                                        <p:cTn id="17" dur="1000" fill="hold"/>
                                        <p:tgtEl>
                                          <p:spTgt spid="436227">
                                            <p:bg/>
                                          </p:spTgt>
                                        </p:tgtEl>
                                        <p:attrNameLst>
                                          <p:attrName>style.rotation</p:attrName>
                                        </p:attrNameLst>
                                      </p:cBhvr>
                                      <p:tavLst>
                                        <p:tav tm="0">
                                          <p:val>
                                            <p:fltVal val="90"/>
                                          </p:val>
                                        </p:tav>
                                        <p:tav tm="100000">
                                          <p:val>
                                            <p:fltVal val="0"/>
                                          </p:val>
                                        </p:tav>
                                      </p:tavLst>
                                    </p:anim>
                                    <p:animEffect transition="in" filter="fade">
                                      <p:cBhvr>
                                        <p:cTn id="18" dur="1000"/>
                                        <p:tgtEl>
                                          <p:spTgt spid="436227">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36227">
                                            <p:txEl>
                                              <p:pRg st="0" end="0"/>
                                            </p:txEl>
                                          </p:spTgt>
                                        </p:tgtEl>
                                        <p:attrNameLst>
                                          <p:attrName>style.visibility</p:attrName>
                                        </p:attrNameLst>
                                      </p:cBhvr>
                                      <p:to>
                                        <p:strVal val="visible"/>
                                      </p:to>
                                    </p:set>
                                    <p:anim calcmode="lin" valueType="num">
                                      <p:cBhvr>
                                        <p:cTn id="23" dur="1000" fill="hold"/>
                                        <p:tgtEl>
                                          <p:spTgt spid="436227">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36227">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36227">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3622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36227">
                                            <p:txEl>
                                              <p:pRg st="1" end="1"/>
                                            </p:txEl>
                                          </p:spTgt>
                                        </p:tgtEl>
                                        <p:attrNameLst>
                                          <p:attrName>style.visibility</p:attrName>
                                        </p:attrNameLst>
                                      </p:cBhvr>
                                      <p:to>
                                        <p:strVal val="visible"/>
                                      </p:to>
                                    </p:set>
                                    <p:anim calcmode="lin" valueType="num">
                                      <p:cBhvr>
                                        <p:cTn id="31" dur="1000" fill="hold"/>
                                        <p:tgtEl>
                                          <p:spTgt spid="436227">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436227">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436227">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436227">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36227">
                                            <p:txEl>
                                              <p:pRg st="2" end="2"/>
                                            </p:txEl>
                                          </p:spTgt>
                                        </p:tgtEl>
                                        <p:attrNameLst>
                                          <p:attrName>style.visibility</p:attrName>
                                        </p:attrNameLst>
                                      </p:cBhvr>
                                      <p:to>
                                        <p:strVal val="visible"/>
                                      </p:to>
                                    </p:set>
                                    <p:anim calcmode="lin" valueType="num">
                                      <p:cBhvr>
                                        <p:cTn id="39" dur="1000" fill="hold"/>
                                        <p:tgtEl>
                                          <p:spTgt spid="436227">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436227">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436227">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436227">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436227">
                                            <p:txEl>
                                              <p:pRg st="3" end="3"/>
                                            </p:txEl>
                                          </p:spTgt>
                                        </p:tgtEl>
                                        <p:attrNameLst>
                                          <p:attrName>style.visibility</p:attrName>
                                        </p:attrNameLst>
                                      </p:cBhvr>
                                      <p:to>
                                        <p:strVal val="visible"/>
                                      </p:to>
                                    </p:set>
                                    <p:anim calcmode="lin" valueType="num">
                                      <p:cBhvr>
                                        <p:cTn id="47" dur="1000" fill="hold"/>
                                        <p:tgtEl>
                                          <p:spTgt spid="436227">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436227">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436227">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436227">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436227">
                                            <p:txEl>
                                              <p:pRg st="4" end="4"/>
                                            </p:txEl>
                                          </p:spTgt>
                                        </p:tgtEl>
                                        <p:attrNameLst>
                                          <p:attrName>style.visibility</p:attrName>
                                        </p:attrNameLst>
                                      </p:cBhvr>
                                      <p:to>
                                        <p:strVal val="visible"/>
                                      </p:to>
                                    </p:set>
                                    <p:anim calcmode="lin" valueType="num">
                                      <p:cBhvr>
                                        <p:cTn id="55" dur="1000" fill="hold"/>
                                        <p:tgtEl>
                                          <p:spTgt spid="436227">
                                            <p:txEl>
                                              <p:pRg st="4" end="4"/>
                                            </p:txEl>
                                          </p:spTgt>
                                        </p:tgtEl>
                                        <p:attrNameLst>
                                          <p:attrName>ppt_w</p:attrName>
                                        </p:attrNameLst>
                                      </p:cBhvr>
                                      <p:tavLst>
                                        <p:tav tm="0">
                                          <p:val>
                                            <p:fltVal val="0"/>
                                          </p:val>
                                        </p:tav>
                                        <p:tav tm="100000">
                                          <p:val>
                                            <p:strVal val="#ppt_w"/>
                                          </p:val>
                                        </p:tav>
                                      </p:tavLst>
                                    </p:anim>
                                    <p:anim calcmode="lin" valueType="num">
                                      <p:cBhvr>
                                        <p:cTn id="56" dur="1000" fill="hold"/>
                                        <p:tgtEl>
                                          <p:spTgt spid="436227">
                                            <p:txEl>
                                              <p:pRg st="4" end="4"/>
                                            </p:txEl>
                                          </p:spTgt>
                                        </p:tgtEl>
                                        <p:attrNameLst>
                                          <p:attrName>ppt_h</p:attrName>
                                        </p:attrNameLst>
                                      </p:cBhvr>
                                      <p:tavLst>
                                        <p:tav tm="0">
                                          <p:val>
                                            <p:fltVal val="0"/>
                                          </p:val>
                                        </p:tav>
                                        <p:tav tm="100000">
                                          <p:val>
                                            <p:strVal val="#ppt_h"/>
                                          </p:val>
                                        </p:tav>
                                      </p:tavLst>
                                    </p:anim>
                                    <p:anim calcmode="lin" valueType="num">
                                      <p:cBhvr>
                                        <p:cTn id="57" dur="1000" fill="hold"/>
                                        <p:tgtEl>
                                          <p:spTgt spid="436227">
                                            <p:txEl>
                                              <p:pRg st="4" end="4"/>
                                            </p:txEl>
                                          </p:spTgt>
                                        </p:tgtEl>
                                        <p:attrNameLst>
                                          <p:attrName>style.rotation</p:attrName>
                                        </p:attrNameLst>
                                      </p:cBhvr>
                                      <p:tavLst>
                                        <p:tav tm="0">
                                          <p:val>
                                            <p:fltVal val="90"/>
                                          </p:val>
                                        </p:tav>
                                        <p:tav tm="100000">
                                          <p:val>
                                            <p:fltVal val="0"/>
                                          </p:val>
                                        </p:tav>
                                      </p:tavLst>
                                    </p:anim>
                                    <p:animEffect transition="in" filter="fade">
                                      <p:cBhvr>
                                        <p:cTn id="58" dur="1000"/>
                                        <p:tgtEl>
                                          <p:spTgt spid="436227">
                                            <p:txEl>
                                              <p:pRg st="4" end="4"/>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436227">
                                            <p:txEl>
                                              <p:pRg st="5" end="5"/>
                                            </p:txEl>
                                          </p:spTgt>
                                        </p:tgtEl>
                                        <p:attrNameLst>
                                          <p:attrName>style.visibility</p:attrName>
                                        </p:attrNameLst>
                                      </p:cBhvr>
                                      <p:to>
                                        <p:strVal val="visible"/>
                                      </p:to>
                                    </p:set>
                                    <p:anim calcmode="lin" valueType="num">
                                      <p:cBhvr>
                                        <p:cTn id="63" dur="1000" fill="hold"/>
                                        <p:tgtEl>
                                          <p:spTgt spid="436227">
                                            <p:txEl>
                                              <p:pRg st="5" end="5"/>
                                            </p:txEl>
                                          </p:spTgt>
                                        </p:tgtEl>
                                        <p:attrNameLst>
                                          <p:attrName>ppt_w</p:attrName>
                                        </p:attrNameLst>
                                      </p:cBhvr>
                                      <p:tavLst>
                                        <p:tav tm="0">
                                          <p:val>
                                            <p:fltVal val="0"/>
                                          </p:val>
                                        </p:tav>
                                        <p:tav tm="100000">
                                          <p:val>
                                            <p:strVal val="#ppt_w"/>
                                          </p:val>
                                        </p:tav>
                                      </p:tavLst>
                                    </p:anim>
                                    <p:anim calcmode="lin" valueType="num">
                                      <p:cBhvr>
                                        <p:cTn id="64" dur="1000" fill="hold"/>
                                        <p:tgtEl>
                                          <p:spTgt spid="436227">
                                            <p:txEl>
                                              <p:pRg st="5" end="5"/>
                                            </p:txEl>
                                          </p:spTgt>
                                        </p:tgtEl>
                                        <p:attrNameLst>
                                          <p:attrName>ppt_h</p:attrName>
                                        </p:attrNameLst>
                                      </p:cBhvr>
                                      <p:tavLst>
                                        <p:tav tm="0">
                                          <p:val>
                                            <p:fltVal val="0"/>
                                          </p:val>
                                        </p:tav>
                                        <p:tav tm="100000">
                                          <p:val>
                                            <p:strVal val="#ppt_h"/>
                                          </p:val>
                                        </p:tav>
                                      </p:tavLst>
                                    </p:anim>
                                    <p:anim calcmode="lin" valueType="num">
                                      <p:cBhvr>
                                        <p:cTn id="65" dur="1000" fill="hold"/>
                                        <p:tgtEl>
                                          <p:spTgt spid="436227">
                                            <p:txEl>
                                              <p:pRg st="5" end="5"/>
                                            </p:txEl>
                                          </p:spTgt>
                                        </p:tgtEl>
                                        <p:attrNameLst>
                                          <p:attrName>style.rotation</p:attrName>
                                        </p:attrNameLst>
                                      </p:cBhvr>
                                      <p:tavLst>
                                        <p:tav tm="0">
                                          <p:val>
                                            <p:fltVal val="90"/>
                                          </p:val>
                                        </p:tav>
                                        <p:tav tm="100000">
                                          <p:val>
                                            <p:fltVal val="0"/>
                                          </p:val>
                                        </p:tav>
                                      </p:tavLst>
                                    </p:anim>
                                    <p:animEffect transition="in" filter="fade">
                                      <p:cBhvr>
                                        <p:cTn id="66" dur="1000"/>
                                        <p:tgtEl>
                                          <p:spTgt spid="436227">
                                            <p:txEl>
                                              <p:pRg st="5" end="5"/>
                                            </p:txEl>
                                          </p:spTgt>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436227">
                                            <p:txEl>
                                              <p:pRg st="6" end="6"/>
                                            </p:txEl>
                                          </p:spTgt>
                                        </p:tgtEl>
                                        <p:attrNameLst>
                                          <p:attrName>style.visibility</p:attrName>
                                        </p:attrNameLst>
                                      </p:cBhvr>
                                      <p:to>
                                        <p:strVal val="visible"/>
                                      </p:to>
                                    </p:set>
                                    <p:anim calcmode="lin" valueType="num">
                                      <p:cBhvr>
                                        <p:cTn id="69" dur="1000" fill="hold"/>
                                        <p:tgtEl>
                                          <p:spTgt spid="436227">
                                            <p:txEl>
                                              <p:pRg st="6" end="6"/>
                                            </p:txEl>
                                          </p:spTgt>
                                        </p:tgtEl>
                                        <p:attrNameLst>
                                          <p:attrName>ppt_w</p:attrName>
                                        </p:attrNameLst>
                                      </p:cBhvr>
                                      <p:tavLst>
                                        <p:tav tm="0">
                                          <p:val>
                                            <p:fltVal val="0"/>
                                          </p:val>
                                        </p:tav>
                                        <p:tav tm="100000">
                                          <p:val>
                                            <p:strVal val="#ppt_w"/>
                                          </p:val>
                                        </p:tav>
                                      </p:tavLst>
                                    </p:anim>
                                    <p:anim calcmode="lin" valueType="num">
                                      <p:cBhvr>
                                        <p:cTn id="70" dur="1000" fill="hold"/>
                                        <p:tgtEl>
                                          <p:spTgt spid="436227">
                                            <p:txEl>
                                              <p:pRg st="6" end="6"/>
                                            </p:txEl>
                                          </p:spTgt>
                                        </p:tgtEl>
                                        <p:attrNameLst>
                                          <p:attrName>ppt_h</p:attrName>
                                        </p:attrNameLst>
                                      </p:cBhvr>
                                      <p:tavLst>
                                        <p:tav tm="0">
                                          <p:val>
                                            <p:fltVal val="0"/>
                                          </p:val>
                                        </p:tav>
                                        <p:tav tm="100000">
                                          <p:val>
                                            <p:strVal val="#ppt_h"/>
                                          </p:val>
                                        </p:tav>
                                      </p:tavLst>
                                    </p:anim>
                                    <p:anim calcmode="lin" valueType="num">
                                      <p:cBhvr>
                                        <p:cTn id="71" dur="1000" fill="hold"/>
                                        <p:tgtEl>
                                          <p:spTgt spid="436227">
                                            <p:txEl>
                                              <p:pRg st="6" end="6"/>
                                            </p:txEl>
                                          </p:spTgt>
                                        </p:tgtEl>
                                        <p:attrNameLst>
                                          <p:attrName>style.rotation</p:attrName>
                                        </p:attrNameLst>
                                      </p:cBhvr>
                                      <p:tavLst>
                                        <p:tav tm="0">
                                          <p:val>
                                            <p:fltVal val="90"/>
                                          </p:val>
                                        </p:tav>
                                        <p:tav tm="100000">
                                          <p:val>
                                            <p:fltVal val="0"/>
                                          </p:val>
                                        </p:tav>
                                      </p:tavLst>
                                    </p:anim>
                                    <p:animEffect transition="in" filter="fade">
                                      <p:cBhvr>
                                        <p:cTn id="72" dur="1000"/>
                                        <p:tgtEl>
                                          <p:spTgt spid="436227">
                                            <p:txEl>
                                              <p:pRg st="6" end="6"/>
                                            </p:txEl>
                                          </p:spTgt>
                                        </p:tgtEl>
                                      </p:cBhvr>
                                    </p:animEffect>
                                  </p:childTnLst>
                                </p:cTn>
                              </p:par>
                              <p:par>
                                <p:cTn id="73" presetID="31" presetClass="entr" presetSubtype="0" fill="hold" grpId="0" nodeType="withEffect">
                                  <p:stCondLst>
                                    <p:cond delay="0"/>
                                  </p:stCondLst>
                                  <p:childTnLst>
                                    <p:set>
                                      <p:cBhvr>
                                        <p:cTn id="74" dur="1" fill="hold">
                                          <p:stCondLst>
                                            <p:cond delay="0"/>
                                          </p:stCondLst>
                                        </p:cTn>
                                        <p:tgtEl>
                                          <p:spTgt spid="436227">
                                            <p:txEl>
                                              <p:pRg st="7" end="7"/>
                                            </p:txEl>
                                          </p:spTgt>
                                        </p:tgtEl>
                                        <p:attrNameLst>
                                          <p:attrName>style.visibility</p:attrName>
                                        </p:attrNameLst>
                                      </p:cBhvr>
                                      <p:to>
                                        <p:strVal val="visible"/>
                                      </p:to>
                                    </p:set>
                                    <p:anim calcmode="lin" valueType="num">
                                      <p:cBhvr>
                                        <p:cTn id="75" dur="1000" fill="hold"/>
                                        <p:tgtEl>
                                          <p:spTgt spid="436227">
                                            <p:txEl>
                                              <p:pRg st="7" end="7"/>
                                            </p:txEl>
                                          </p:spTgt>
                                        </p:tgtEl>
                                        <p:attrNameLst>
                                          <p:attrName>ppt_w</p:attrName>
                                        </p:attrNameLst>
                                      </p:cBhvr>
                                      <p:tavLst>
                                        <p:tav tm="0">
                                          <p:val>
                                            <p:fltVal val="0"/>
                                          </p:val>
                                        </p:tav>
                                        <p:tav tm="100000">
                                          <p:val>
                                            <p:strVal val="#ppt_w"/>
                                          </p:val>
                                        </p:tav>
                                      </p:tavLst>
                                    </p:anim>
                                    <p:anim calcmode="lin" valueType="num">
                                      <p:cBhvr>
                                        <p:cTn id="76" dur="1000" fill="hold"/>
                                        <p:tgtEl>
                                          <p:spTgt spid="436227">
                                            <p:txEl>
                                              <p:pRg st="7" end="7"/>
                                            </p:txEl>
                                          </p:spTgt>
                                        </p:tgtEl>
                                        <p:attrNameLst>
                                          <p:attrName>ppt_h</p:attrName>
                                        </p:attrNameLst>
                                      </p:cBhvr>
                                      <p:tavLst>
                                        <p:tav tm="0">
                                          <p:val>
                                            <p:fltVal val="0"/>
                                          </p:val>
                                        </p:tav>
                                        <p:tav tm="100000">
                                          <p:val>
                                            <p:strVal val="#ppt_h"/>
                                          </p:val>
                                        </p:tav>
                                      </p:tavLst>
                                    </p:anim>
                                    <p:anim calcmode="lin" valueType="num">
                                      <p:cBhvr>
                                        <p:cTn id="77" dur="1000" fill="hold"/>
                                        <p:tgtEl>
                                          <p:spTgt spid="436227">
                                            <p:txEl>
                                              <p:pRg st="7" end="7"/>
                                            </p:txEl>
                                          </p:spTgt>
                                        </p:tgtEl>
                                        <p:attrNameLst>
                                          <p:attrName>style.rotation</p:attrName>
                                        </p:attrNameLst>
                                      </p:cBhvr>
                                      <p:tavLst>
                                        <p:tav tm="0">
                                          <p:val>
                                            <p:fltVal val="90"/>
                                          </p:val>
                                        </p:tav>
                                        <p:tav tm="100000">
                                          <p:val>
                                            <p:fltVal val="0"/>
                                          </p:val>
                                        </p:tav>
                                      </p:tavLst>
                                    </p:anim>
                                    <p:animEffect transition="in" filter="fade">
                                      <p:cBhvr>
                                        <p:cTn id="78" dur="1000"/>
                                        <p:tgtEl>
                                          <p:spTgt spid="4362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26" grpId="0" animBg="1"/>
      <p:bldP spid="436227" grpId="0" build="p"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CD97AAC-298D-4E99-B06E-D4819CFF1925}" type="datetime1">
              <a:rPr lang="es-ES" smtClean="0"/>
              <a:pPr>
                <a:defRPr/>
              </a:pPr>
              <a:t>26/03/2023</a:t>
            </a:fld>
            <a:endParaRPr lang="en-US"/>
          </a:p>
        </p:txBody>
      </p:sp>
      <p:sp>
        <p:nvSpPr>
          <p:cNvPr id="6" name="5 Marcador de número de diapositiva"/>
          <p:cNvSpPr>
            <a:spLocks noGrp="1"/>
          </p:cNvSpPr>
          <p:nvPr>
            <p:ph type="sldNum" sz="quarter" idx="12"/>
          </p:nvPr>
        </p:nvSpPr>
        <p:spPr/>
        <p:txBody>
          <a:bodyPr/>
          <a:lstStyle/>
          <a:p>
            <a:pPr>
              <a:defRPr/>
            </a:pPr>
            <a:endParaRPr lang="en-US" dirty="0"/>
          </a:p>
        </p:txBody>
      </p:sp>
      <p:sp>
        <p:nvSpPr>
          <p:cNvPr id="46084" name="Rectangle 2"/>
          <p:cNvSpPr>
            <a:spLocks noGrp="1" noChangeArrowheads="1"/>
          </p:cNvSpPr>
          <p:nvPr>
            <p:ph type="title"/>
          </p:nvPr>
        </p:nvSpPr>
        <p:spPr>
          <a:xfrm>
            <a:off x="179512" y="357188"/>
            <a:ext cx="8784976" cy="1395412"/>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 sz="2800" b="1" i="1" dirty="0">
                <a:solidFill>
                  <a:schemeClr val="accent2">
                    <a:lumMod val="50000"/>
                  </a:schemeClr>
                </a:solidFill>
                <a:effectLst>
                  <a:outerShdw blurRad="38100" dist="38100" dir="2700000" algn="tl">
                    <a:srgbClr val="000000"/>
                  </a:outerShdw>
                </a:effectLst>
                <a:latin typeface="Arial" charset="0"/>
              </a:rPr>
              <a:t>Servicio DHCP</a:t>
            </a:r>
            <a:br>
              <a:rPr lang="es-ES" sz="2800" b="1" i="1" dirty="0">
                <a:solidFill>
                  <a:schemeClr val="accent2">
                    <a:lumMod val="50000"/>
                  </a:schemeClr>
                </a:solidFill>
                <a:effectLst>
                  <a:outerShdw blurRad="38100" dist="38100" dir="2700000" algn="tl">
                    <a:srgbClr val="000000"/>
                  </a:outerShdw>
                </a:effectLst>
                <a:latin typeface="Arial" charset="0"/>
              </a:rPr>
            </a:br>
            <a:r>
              <a:rPr lang="es-ES" sz="2800" b="1" i="1" dirty="0">
                <a:solidFill>
                  <a:schemeClr val="accent2">
                    <a:lumMod val="50000"/>
                  </a:schemeClr>
                </a:solidFill>
                <a:effectLst>
                  <a:outerShdw blurRad="38100" dist="38100" dir="2700000" algn="tl">
                    <a:srgbClr val="000000"/>
                  </a:outerShdw>
                </a:effectLst>
                <a:latin typeface="Arial" charset="0"/>
              </a:rPr>
              <a:t> Protocolo de Configuración Dinámica de Hosts</a:t>
            </a:r>
          </a:p>
        </p:txBody>
      </p:sp>
      <p:sp>
        <p:nvSpPr>
          <p:cNvPr id="45061" name="Rectangle 3"/>
          <p:cNvSpPr>
            <a:spLocks noGrp="1" noChangeArrowheads="1"/>
          </p:cNvSpPr>
          <p:nvPr>
            <p:ph type="body" idx="1"/>
          </p:nvPr>
        </p:nvSpPr>
        <p:spPr>
          <a:xfrm>
            <a:off x="0" y="1981200"/>
            <a:ext cx="9144000" cy="4876800"/>
          </a:xfrm>
          <a:solidFill>
            <a:schemeClr val="accent2">
              <a:lumMod val="20000"/>
              <a:lumOff val="80000"/>
            </a:schemeClr>
          </a:solidFill>
          <a:ln w="76200" cap="flat">
            <a:solidFill>
              <a:srgbClr val="000080"/>
            </a:solidFill>
            <a:miter lim="800000"/>
            <a:headEnd/>
            <a:tailEnd/>
          </a:ln>
        </p:spPr>
        <p:txBody>
          <a:bodyPr vert="horz" wrap="square" lIns="91440" tIns="45720" rIns="91440" bIns="45720" numCol="1" anchor="t" anchorCtr="0" compatLnSpc="1">
            <a:prstTxWarp prst="textNoShape">
              <a:avLst/>
            </a:prstTxWarp>
          </a:bodyPr>
          <a:lstStyle/>
          <a:p>
            <a:r>
              <a:rPr lang="es-ES" sz="2800" i="1" dirty="0">
                <a:solidFill>
                  <a:srgbClr val="000099"/>
                </a:solidFill>
                <a:effectLst>
                  <a:outerShdw blurRad="38100" dist="38100" dir="2700000" algn="tl">
                    <a:srgbClr val="000000"/>
                  </a:outerShdw>
                </a:effectLst>
                <a:latin typeface="Arial" charset="0"/>
              </a:rPr>
              <a:t>DHCP  (</a:t>
            </a:r>
            <a:r>
              <a:rPr lang="es-ES" sz="2800" i="1" dirty="0" err="1">
                <a:solidFill>
                  <a:srgbClr val="000099"/>
                </a:solidFill>
                <a:effectLst>
                  <a:outerShdw blurRad="38100" dist="38100" dir="2700000" algn="tl">
                    <a:srgbClr val="000000"/>
                  </a:outerShdw>
                </a:effectLst>
                <a:latin typeface="Arial" charset="0"/>
              </a:rPr>
              <a:t>Dynamic</a:t>
            </a:r>
            <a:r>
              <a:rPr lang="es-ES" sz="2800" i="1" dirty="0">
                <a:solidFill>
                  <a:srgbClr val="000099"/>
                </a:solidFill>
                <a:effectLst>
                  <a:outerShdw blurRad="38100" dist="38100" dir="2700000" algn="tl">
                    <a:srgbClr val="000000"/>
                  </a:outerShdw>
                </a:effectLst>
                <a:latin typeface="Arial" charset="0"/>
              </a:rPr>
              <a:t> Host </a:t>
            </a:r>
            <a:r>
              <a:rPr lang="es-ES" sz="2800" i="1" dirty="0" err="1">
                <a:solidFill>
                  <a:srgbClr val="000099"/>
                </a:solidFill>
                <a:effectLst>
                  <a:outerShdw blurRad="38100" dist="38100" dir="2700000" algn="tl">
                    <a:srgbClr val="000000"/>
                  </a:outerShdw>
                </a:effectLst>
                <a:latin typeface="Arial" charset="0"/>
              </a:rPr>
              <a:t>Configuration</a:t>
            </a:r>
            <a:r>
              <a:rPr lang="es-ES" sz="2800" i="1" dirty="0">
                <a:solidFill>
                  <a:srgbClr val="000099"/>
                </a:solidFill>
                <a:effectLst>
                  <a:outerShdw blurRad="38100" dist="38100" dir="2700000" algn="tl">
                    <a:srgbClr val="000000"/>
                  </a:outerShdw>
                </a:effectLst>
                <a:latin typeface="Arial" charset="0"/>
              </a:rPr>
              <a:t> </a:t>
            </a:r>
            <a:r>
              <a:rPr lang="es-ES" sz="2800" i="1" dirty="0" err="1">
                <a:solidFill>
                  <a:srgbClr val="000099"/>
                </a:solidFill>
                <a:effectLst>
                  <a:outerShdw blurRad="38100" dist="38100" dir="2700000" algn="tl">
                    <a:srgbClr val="000000"/>
                  </a:outerShdw>
                </a:effectLst>
                <a:latin typeface="Arial" charset="0"/>
              </a:rPr>
              <a:t>Protocol</a:t>
            </a:r>
            <a:r>
              <a:rPr lang="es-ES" sz="2800" i="1" dirty="0">
                <a:solidFill>
                  <a:srgbClr val="000099"/>
                </a:solidFill>
                <a:effectLst>
                  <a:outerShdw blurRad="38100" dist="38100" dir="2700000" algn="tl">
                    <a:srgbClr val="000000"/>
                  </a:outerShdw>
                </a:effectLst>
                <a:latin typeface="Arial" charset="0"/>
              </a:rPr>
              <a:t>).</a:t>
            </a:r>
          </a:p>
          <a:p>
            <a:r>
              <a:rPr lang="es-ES" sz="2800" i="1" dirty="0">
                <a:solidFill>
                  <a:srgbClr val="000099"/>
                </a:solidFill>
                <a:effectLst>
                  <a:outerShdw blurRad="38100" dist="38100" dir="2700000" algn="tl">
                    <a:srgbClr val="000000"/>
                  </a:outerShdw>
                </a:effectLst>
                <a:latin typeface="Arial" charset="0"/>
              </a:rPr>
              <a:t>Servicio de asignación automática de direcciones IP.</a:t>
            </a:r>
          </a:p>
          <a:p>
            <a:r>
              <a:rPr lang="es-ES" sz="2800" i="1" dirty="0">
                <a:solidFill>
                  <a:srgbClr val="000099"/>
                </a:solidFill>
                <a:effectLst>
                  <a:outerShdw blurRad="38100" dist="38100" dir="2700000" algn="tl">
                    <a:srgbClr val="000000"/>
                  </a:outerShdw>
                </a:effectLst>
                <a:latin typeface="Arial" charset="0"/>
              </a:rPr>
              <a:t>Protocolo Cliente -Servidor  - Asigna parámetros (Mascara de Subred, Puerta de enlace y Otros).</a:t>
            </a:r>
          </a:p>
          <a:p>
            <a:r>
              <a:rPr lang="es-MX" sz="2800" i="1" dirty="0">
                <a:solidFill>
                  <a:srgbClr val="000099"/>
                </a:solidFill>
                <a:effectLst>
                  <a:outerShdw blurRad="38100" dist="38100" dir="2700000" algn="tl">
                    <a:srgbClr val="000000"/>
                  </a:outerShdw>
                </a:effectLst>
                <a:latin typeface="Arial" charset="0"/>
              </a:rPr>
              <a:t>Servidor posee una lista de direcciones IP dinámicas y las va asignando a los clientes conforme éstas van estando libres.</a:t>
            </a:r>
          </a:p>
          <a:p>
            <a:r>
              <a:rPr lang="es-MX" sz="2800" i="1" dirty="0">
                <a:solidFill>
                  <a:srgbClr val="000099"/>
                </a:solidFill>
                <a:effectLst>
                  <a:outerShdw blurRad="38100" dist="38100" dir="2700000" algn="tl">
                    <a:srgbClr val="000000"/>
                  </a:outerShdw>
                </a:effectLst>
                <a:latin typeface="Arial" charset="0"/>
              </a:rPr>
              <a:t>Mantiene estado de la posesión de esa IP, cuánto tiempo la ha tenido y a quién se la ha asignado después.</a:t>
            </a:r>
            <a:endParaRPr lang="es-ES" sz="2800" i="1" dirty="0">
              <a:solidFill>
                <a:srgbClr val="000099"/>
              </a:solidFill>
              <a:effectLst>
                <a:outerShdw blurRad="38100" dist="38100" dir="2700000" algn="tl">
                  <a:srgbClr val="000000"/>
                </a:outerShdw>
              </a:effectLst>
              <a:latin typeface="Arial" charset="0"/>
            </a:endParaRPr>
          </a:p>
        </p:txBody>
      </p:sp>
    </p:spTree>
    <p:extLst>
      <p:ext uri="{BB962C8B-B14F-4D97-AF65-F5344CB8AC3E}">
        <p14:creationId xmlns:p14="http://schemas.microsoft.com/office/powerpoint/2010/main" val="28478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anim calcmode="lin" valueType="num">
                                      <p:cBhvr>
                                        <p:cTn id="7" dur="1000" fill="hold"/>
                                        <p:tgtEl>
                                          <p:spTgt spid="46084"/>
                                        </p:tgtEl>
                                        <p:attrNameLst>
                                          <p:attrName>ppt_w</p:attrName>
                                        </p:attrNameLst>
                                      </p:cBhvr>
                                      <p:tavLst>
                                        <p:tav tm="0">
                                          <p:val>
                                            <p:fltVal val="0"/>
                                          </p:val>
                                        </p:tav>
                                        <p:tav tm="100000">
                                          <p:val>
                                            <p:strVal val="#ppt_w"/>
                                          </p:val>
                                        </p:tav>
                                      </p:tavLst>
                                    </p:anim>
                                    <p:anim calcmode="lin" valueType="num">
                                      <p:cBhvr>
                                        <p:cTn id="8" dur="1000" fill="hold"/>
                                        <p:tgtEl>
                                          <p:spTgt spid="46084"/>
                                        </p:tgtEl>
                                        <p:attrNameLst>
                                          <p:attrName>ppt_h</p:attrName>
                                        </p:attrNameLst>
                                      </p:cBhvr>
                                      <p:tavLst>
                                        <p:tav tm="0">
                                          <p:val>
                                            <p:fltVal val="0"/>
                                          </p:val>
                                        </p:tav>
                                        <p:tav tm="100000">
                                          <p:val>
                                            <p:strVal val="#ppt_h"/>
                                          </p:val>
                                        </p:tav>
                                      </p:tavLst>
                                    </p:anim>
                                    <p:anim calcmode="lin" valueType="num">
                                      <p:cBhvr>
                                        <p:cTn id="9" dur="1000" fill="hold"/>
                                        <p:tgtEl>
                                          <p:spTgt spid="46084"/>
                                        </p:tgtEl>
                                        <p:attrNameLst>
                                          <p:attrName>style.rotation</p:attrName>
                                        </p:attrNameLst>
                                      </p:cBhvr>
                                      <p:tavLst>
                                        <p:tav tm="0">
                                          <p:val>
                                            <p:fltVal val="90"/>
                                          </p:val>
                                        </p:tav>
                                        <p:tav tm="100000">
                                          <p:val>
                                            <p:fltVal val="0"/>
                                          </p:val>
                                        </p:tav>
                                      </p:tavLst>
                                    </p:anim>
                                    <p:animEffect transition="in" filter="fade">
                                      <p:cBhvr>
                                        <p:cTn id="10" dur="1000"/>
                                        <p:tgtEl>
                                          <p:spTgt spid="4608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5061">
                                            <p:bg/>
                                          </p:spTgt>
                                        </p:tgtEl>
                                        <p:attrNameLst>
                                          <p:attrName>style.visibility</p:attrName>
                                        </p:attrNameLst>
                                      </p:cBhvr>
                                      <p:to>
                                        <p:strVal val="visible"/>
                                      </p:to>
                                    </p:set>
                                    <p:anim calcmode="lin" valueType="num">
                                      <p:cBhvr>
                                        <p:cTn id="15" dur="1000" fill="hold"/>
                                        <p:tgtEl>
                                          <p:spTgt spid="45061">
                                            <p:bg/>
                                          </p:spTgt>
                                        </p:tgtEl>
                                        <p:attrNameLst>
                                          <p:attrName>ppt_w</p:attrName>
                                        </p:attrNameLst>
                                      </p:cBhvr>
                                      <p:tavLst>
                                        <p:tav tm="0">
                                          <p:val>
                                            <p:fltVal val="0"/>
                                          </p:val>
                                        </p:tav>
                                        <p:tav tm="100000">
                                          <p:val>
                                            <p:strVal val="#ppt_w"/>
                                          </p:val>
                                        </p:tav>
                                      </p:tavLst>
                                    </p:anim>
                                    <p:anim calcmode="lin" valueType="num">
                                      <p:cBhvr>
                                        <p:cTn id="16" dur="1000" fill="hold"/>
                                        <p:tgtEl>
                                          <p:spTgt spid="45061">
                                            <p:bg/>
                                          </p:spTgt>
                                        </p:tgtEl>
                                        <p:attrNameLst>
                                          <p:attrName>ppt_h</p:attrName>
                                        </p:attrNameLst>
                                      </p:cBhvr>
                                      <p:tavLst>
                                        <p:tav tm="0">
                                          <p:val>
                                            <p:fltVal val="0"/>
                                          </p:val>
                                        </p:tav>
                                        <p:tav tm="100000">
                                          <p:val>
                                            <p:strVal val="#ppt_h"/>
                                          </p:val>
                                        </p:tav>
                                      </p:tavLst>
                                    </p:anim>
                                    <p:anim calcmode="lin" valueType="num">
                                      <p:cBhvr>
                                        <p:cTn id="17" dur="1000" fill="hold"/>
                                        <p:tgtEl>
                                          <p:spTgt spid="45061">
                                            <p:bg/>
                                          </p:spTgt>
                                        </p:tgtEl>
                                        <p:attrNameLst>
                                          <p:attrName>style.rotation</p:attrName>
                                        </p:attrNameLst>
                                      </p:cBhvr>
                                      <p:tavLst>
                                        <p:tav tm="0">
                                          <p:val>
                                            <p:fltVal val="90"/>
                                          </p:val>
                                        </p:tav>
                                        <p:tav tm="100000">
                                          <p:val>
                                            <p:fltVal val="0"/>
                                          </p:val>
                                        </p:tav>
                                      </p:tavLst>
                                    </p:anim>
                                    <p:animEffect transition="in" filter="fade">
                                      <p:cBhvr>
                                        <p:cTn id="18" dur="1000"/>
                                        <p:tgtEl>
                                          <p:spTgt spid="45061">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5061">
                                            <p:txEl>
                                              <p:pRg st="0" end="0"/>
                                            </p:txEl>
                                          </p:spTgt>
                                        </p:tgtEl>
                                        <p:attrNameLst>
                                          <p:attrName>style.visibility</p:attrName>
                                        </p:attrNameLst>
                                      </p:cBhvr>
                                      <p:to>
                                        <p:strVal val="visible"/>
                                      </p:to>
                                    </p:set>
                                    <p:anim calcmode="lin" valueType="num">
                                      <p:cBhvr>
                                        <p:cTn id="23" dur="1000" fill="hold"/>
                                        <p:tgtEl>
                                          <p:spTgt spid="45061">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5061">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5061">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506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5061">
                                            <p:txEl>
                                              <p:pRg st="1" end="1"/>
                                            </p:txEl>
                                          </p:spTgt>
                                        </p:tgtEl>
                                        <p:attrNameLst>
                                          <p:attrName>style.visibility</p:attrName>
                                        </p:attrNameLst>
                                      </p:cBhvr>
                                      <p:to>
                                        <p:strVal val="visible"/>
                                      </p:to>
                                    </p:set>
                                    <p:anim calcmode="lin" valueType="num">
                                      <p:cBhvr>
                                        <p:cTn id="31" dur="1000" fill="hold"/>
                                        <p:tgtEl>
                                          <p:spTgt spid="45061">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45061">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45061">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45061">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5061">
                                            <p:txEl>
                                              <p:pRg st="2" end="2"/>
                                            </p:txEl>
                                          </p:spTgt>
                                        </p:tgtEl>
                                        <p:attrNameLst>
                                          <p:attrName>style.visibility</p:attrName>
                                        </p:attrNameLst>
                                      </p:cBhvr>
                                      <p:to>
                                        <p:strVal val="visible"/>
                                      </p:to>
                                    </p:set>
                                    <p:anim calcmode="lin" valueType="num">
                                      <p:cBhvr>
                                        <p:cTn id="39" dur="1000" fill="hold"/>
                                        <p:tgtEl>
                                          <p:spTgt spid="45061">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45061">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45061">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45061">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45061">
                                            <p:txEl>
                                              <p:pRg st="3" end="3"/>
                                            </p:txEl>
                                          </p:spTgt>
                                        </p:tgtEl>
                                        <p:attrNameLst>
                                          <p:attrName>style.visibility</p:attrName>
                                        </p:attrNameLst>
                                      </p:cBhvr>
                                      <p:to>
                                        <p:strVal val="visible"/>
                                      </p:to>
                                    </p:set>
                                    <p:anim calcmode="lin" valueType="num">
                                      <p:cBhvr>
                                        <p:cTn id="47" dur="1000" fill="hold"/>
                                        <p:tgtEl>
                                          <p:spTgt spid="45061">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45061">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45061">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45061">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45061">
                                            <p:txEl>
                                              <p:pRg st="4" end="4"/>
                                            </p:txEl>
                                          </p:spTgt>
                                        </p:tgtEl>
                                        <p:attrNameLst>
                                          <p:attrName>style.visibility</p:attrName>
                                        </p:attrNameLst>
                                      </p:cBhvr>
                                      <p:to>
                                        <p:strVal val="visible"/>
                                      </p:to>
                                    </p:set>
                                    <p:anim calcmode="lin" valueType="num">
                                      <p:cBhvr>
                                        <p:cTn id="55" dur="1000" fill="hold"/>
                                        <p:tgtEl>
                                          <p:spTgt spid="45061">
                                            <p:txEl>
                                              <p:pRg st="4" end="4"/>
                                            </p:txEl>
                                          </p:spTgt>
                                        </p:tgtEl>
                                        <p:attrNameLst>
                                          <p:attrName>ppt_w</p:attrName>
                                        </p:attrNameLst>
                                      </p:cBhvr>
                                      <p:tavLst>
                                        <p:tav tm="0">
                                          <p:val>
                                            <p:fltVal val="0"/>
                                          </p:val>
                                        </p:tav>
                                        <p:tav tm="100000">
                                          <p:val>
                                            <p:strVal val="#ppt_w"/>
                                          </p:val>
                                        </p:tav>
                                      </p:tavLst>
                                    </p:anim>
                                    <p:anim calcmode="lin" valueType="num">
                                      <p:cBhvr>
                                        <p:cTn id="56" dur="1000" fill="hold"/>
                                        <p:tgtEl>
                                          <p:spTgt spid="45061">
                                            <p:txEl>
                                              <p:pRg st="4" end="4"/>
                                            </p:txEl>
                                          </p:spTgt>
                                        </p:tgtEl>
                                        <p:attrNameLst>
                                          <p:attrName>ppt_h</p:attrName>
                                        </p:attrNameLst>
                                      </p:cBhvr>
                                      <p:tavLst>
                                        <p:tav tm="0">
                                          <p:val>
                                            <p:fltVal val="0"/>
                                          </p:val>
                                        </p:tav>
                                        <p:tav tm="100000">
                                          <p:val>
                                            <p:strVal val="#ppt_h"/>
                                          </p:val>
                                        </p:tav>
                                      </p:tavLst>
                                    </p:anim>
                                    <p:anim calcmode="lin" valueType="num">
                                      <p:cBhvr>
                                        <p:cTn id="57" dur="1000" fill="hold"/>
                                        <p:tgtEl>
                                          <p:spTgt spid="45061">
                                            <p:txEl>
                                              <p:pRg st="4" end="4"/>
                                            </p:txEl>
                                          </p:spTgt>
                                        </p:tgtEl>
                                        <p:attrNameLst>
                                          <p:attrName>style.rotation</p:attrName>
                                        </p:attrNameLst>
                                      </p:cBhvr>
                                      <p:tavLst>
                                        <p:tav tm="0">
                                          <p:val>
                                            <p:fltVal val="90"/>
                                          </p:val>
                                        </p:tav>
                                        <p:tav tm="100000">
                                          <p:val>
                                            <p:fltVal val="0"/>
                                          </p:val>
                                        </p:tav>
                                      </p:tavLst>
                                    </p:anim>
                                    <p:animEffect transition="in" filter="fade">
                                      <p:cBhvr>
                                        <p:cTn id="58" dur="1000"/>
                                        <p:tgtEl>
                                          <p:spTgt spid="4506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nimBg="1"/>
      <p:bldP spid="45061" grpId="0" build="p"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FCD97AAC-298D-4E99-B06E-D4819CFF1925}" type="datetime1">
              <a:rPr lang="es-ES" sz="1400">
                <a:solidFill>
                  <a:schemeClr val="tx1"/>
                </a:solidFill>
                <a:latin typeface="+mn-lt"/>
              </a:rPr>
              <a:pPr>
                <a:defRPr/>
              </a:pPr>
              <a:t>26/03/2023</a:t>
            </a:fld>
            <a:endParaRPr lang="en-US" sz="1400">
              <a:solidFill>
                <a:schemeClr val="tx1"/>
              </a:solidFill>
              <a:latin typeface="+mn-lt"/>
            </a:endParaRPr>
          </a:p>
        </p:txBody>
      </p:sp>
      <p:sp>
        <p:nvSpPr>
          <p:cNvPr id="6"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endParaRPr lang="en-US" sz="1400" dirty="0">
              <a:solidFill>
                <a:schemeClr val="tx1"/>
              </a:solidFill>
              <a:latin typeface="+mn-lt"/>
            </a:endParaRPr>
          </a:p>
        </p:txBody>
      </p:sp>
      <p:sp>
        <p:nvSpPr>
          <p:cNvPr id="46084" name="Rectangle 2"/>
          <p:cNvSpPr>
            <a:spLocks noGrp="1" noChangeArrowheads="1"/>
          </p:cNvSpPr>
          <p:nvPr>
            <p:ph type="title" idx="4294967295"/>
          </p:nvPr>
        </p:nvSpPr>
        <p:spPr>
          <a:xfrm>
            <a:off x="685800" y="188640"/>
            <a:ext cx="7772400" cy="1395413"/>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 sz="2800" b="1" i="1" dirty="0">
                <a:solidFill>
                  <a:schemeClr val="accent2">
                    <a:lumMod val="50000"/>
                  </a:schemeClr>
                </a:solidFill>
                <a:effectLst>
                  <a:outerShdw blurRad="38100" dist="38100" dir="2700000" algn="tl">
                    <a:srgbClr val="000000"/>
                  </a:outerShdw>
                </a:effectLst>
                <a:latin typeface="Arial" charset="0"/>
              </a:rPr>
              <a:t>Servicio DHCP</a:t>
            </a:r>
            <a:br>
              <a:rPr lang="es-ES" sz="2800" b="1" i="1" dirty="0">
                <a:solidFill>
                  <a:schemeClr val="accent2">
                    <a:lumMod val="50000"/>
                  </a:schemeClr>
                </a:solidFill>
                <a:effectLst>
                  <a:outerShdw blurRad="38100" dist="38100" dir="2700000" algn="tl">
                    <a:srgbClr val="000000"/>
                  </a:outerShdw>
                </a:effectLst>
                <a:latin typeface="Arial" charset="0"/>
              </a:rPr>
            </a:br>
            <a:r>
              <a:rPr lang="es-ES" sz="2800" b="1" i="1" dirty="0">
                <a:solidFill>
                  <a:schemeClr val="accent2">
                    <a:lumMod val="50000"/>
                  </a:schemeClr>
                </a:solidFill>
                <a:effectLst>
                  <a:outerShdw blurRad="38100" dist="38100" dir="2700000" algn="tl">
                    <a:srgbClr val="000000"/>
                  </a:outerShdw>
                </a:effectLst>
                <a:latin typeface="Arial" charset="0"/>
              </a:rPr>
              <a:t> Protocolo de Configuración Dinámica de Hosts</a:t>
            </a:r>
          </a:p>
        </p:txBody>
      </p:sp>
      <p:pic>
        <p:nvPicPr>
          <p:cNvPr id="72710" name="Picture 6"/>
          <p:cNvPicPr>
            <a:picLocks noChangeAspect="1" noChangeArrowheads="1"/>
          </p:cNvPicPr>
          <p:nvPr/>
        </p:nvPicPr>
        <p:blipFill>
          <a:blip r:embed="rId3" cstate="print"/>
          <a:srcRect/>
          <a:stretch>
            <a:fillRect/>
          </a:stretch>
        </p:blipFill>
        <p:spPr bwMode="auto">
          <a:xfrm>
            <a:off x="611188" y="1844675"/>
            <a:ext cx="7848600" cy="4811713"/>
          </a:xfrm>
          <a:prstGeom prst="rect">
            <a:avLst/>
          </a:prstGeom>
          <a:gradFill rotWithShape="0">
            <a:gsLst>
              <a:gs pos="0">
                <a:srgbClr val="66FFFF"/>
              </a:gs>
              <a:gs pos="100000">
                <a:schemeClr val="hlink"/>
              </a:gs>
            </a:gsLst>
            <a:lin ang="18900000" scaled="1"/>
          </a:gradFill>
          <a:ln w="76200" algn="ctr">
            <a:solidFill>
              <a:schemeClr val="accent2"/>
            </a:solidFill>
            <a:miter lim="800000"/>
            <a:headEnd/>
            <a:tailEnd/>
          </a:ln>
          <a:effectLst/>
        </p:spPr>
      </p:pic>
    </p:spTree>
    <p:extLst>
      <p:ext uri="{BB962C8B-B14F-4D97-AF65-F5344CB8AC3E}">
        <p14:creationId xmlns:p14="http://schemas.microsoft.com/office/powerpoint/2010/main" val="535248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anim calcmode="lin" valueType="num">
                                      <p:cBhvr>
                                        <p:cTn id="7" dur="1000" fill="hold"/>
                                        <p:tgtEl>
                                          <p:spTgt spid="46084"/>
                                        </p:tgtEl>
                                        <p:attrNameLst>
                                          <p:attrName>ppt_w</p:attrName>
                                        </p:attrNameLst>
                                      </p:cBhvr>
                                      <p:tavLst>
                                        <p:tav tm="0">
                                          <p:val>
                                            <p:fltVal val="0"/>
                                          </p:val>
                                        </p:tav>
                                        <p:tav tm="100000">
                                          <p:val>
                                            <p:strVal val="#ppt_w"/>
                                          </p:val>
                                        </p:tav>
                                      </p:tavLst>
                                    </p:anim>
                                    <p:anim calcmode="lin" valueType="num">
                                      <p:cBhvr>
                                        <p:cTn id="8" dur="1000" fill="hold"/>
                                        <p:tgtEl>
                                          <p:spTgt spid="46084"/>
                                        </p:tgtEl>
                                        <p:attrNameLst>
                                          <p:attrName>ppt_h</p:attrName>
                                        </p:attrNameLst>
                                      </p:cBhvr>
                                      <p:tavLst>
                                        <p:tav tm="0">
                                          <p:val>
                                            <p:fltVal val="0"/>
                                          </p:val>
                                        </p:tav>
                                        <p:tav tm="100000">
                                          <p:val>
                                            <p:strVal val="#ppt_h"/>
                                          </p:val>
                                        </p:tav>
                                      </p:tavLst>
                                    </p:anim>
                                    <p:anim calcmode="lin" valueType="num">
                                      <p:cBhvr>
                                        <p:cTn id="9" dur="1000" fill="hold"/>
                                        <p:tgtEl>
                                          <p:spTgt spid="46084"/>
                                        </p:tgtEl>
                                        <p:attrNameLst>
                                          <p:attrName>style.rotation</p:attrName>
                                        </p:attrNameLst>
                                      </p:cBhvr>
                                      <p:tavLst>
                                        <p:tav tm="0">
                                          <p:val>
                                            <p:fltVal val="90"/>
                                          </p:val>
                                        </p:tav>
                                        <p:tav tm="100000">
                                          <p:val>
                                            <p:fltVal val="0"/>
                                          </p:val>
                                        </p:tav>
                                      </p:tavLst>
                                    </p:anim>
                                    <p:animEffect transition="in" filter="fade">
                                      <p:cBhvr>
                                        <p:cTn id="10" dur="1000"/>
                                        <p:tgtEl>
                                          <p:spTgt spid="4608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72710"/>
                                        </p:tgtEl>
                                        <p:attrNameLst>
                                          <p:attrName>style.visibility</p:attrName>
                                        </p:attrNameLst>
                                      </p:cBhvr>
                                      <p:to>
                                        <p:strVal val="visible"/>
                                      </p:to>
                                    </p:set>
                                    <p:anim calcmode="lin" valueType="num">
                                      <p:cBhvr>
                                        <p:cTn id="15" dur="1000" fill="hold"/>
                                        <p:tgtEl>
                                          <p:spTgt spid="72710"/>
                                        </p:tgtEl>
                                        <p:attrNameLst>
                                          <p:attrName>ppt_w</p:attrName>
                                        </p:attrNameLst>
                                      </p:cBhvr>
                                      <p:tavLst>
                                        <p:tav tm="0">
                                          <p:val>
                                            <p:fltVal val="0"/>
                                          </p:val>
                                        </p:tav>
                                        <p:tav tm="100000">
                                          <p:val>
                                            <p:strVal val="#ppt_w"/>
                                          </p:val>
                                        </p:tav>
                                      </p:tavLst>
                                    </p:anim>
                                    <p:anim calcmode="lin" valueType="num">
                                      <p:cBhvr>
                                        <p:cTn id="16" dur="1000" fill="hold"/>
                                        <p:tgtEl>
                                          <p:spTgt spid="72710"/>
                                        </p:tgtEl>
                                        <p:attrNameLst>
                                          <p:attrName>ppt_h</p:attrName>
                                        </p:attrNameLst>
                                      </p:cBhvr>
                                      <p:tavLst>
                                        <p:tav tm="0">
                                          <p:val>
                                            <p:fltVal val="0"/>
                                          </p:val>
                                        </p:tav>
                                        <p:tav tm="100000">
                                          <p:val>
                                            <p:strVal val="#ppt_h"/>
                                          </p:val>
                                        </p:tav>
                                      </p:tavLst>
                                    </p:anim>
                                    <p:anim calcmode="lin" valueType="num">
                                      <p:cBhvr>
                                        <p:cTn id="17" dur="1000" fill="hold"/>
                                        <p:tgtEl>
                                          <p:spTgt spid="72710"/>
                                        </p:tgtEl>
                                        <p:attrNameLst>
                                          <p:attrName>style.rotation</p:attrName>
                                        </p:attrNameLst>
                                      </p:cBhvr>
                                      <p:tavLst>
                                        <p:tav tm="0">
                                          <p:val>
                                            <p:fltVal val="90"/>
                                          </p:val>
                                        </p:tav>
                                        <p:tav tm="100000">
                                          <p:val>
                                            <p:fltVal val="0"/>
                                          </p:val>
                                        </p:tav>
                                      </p:tavLst>
                                    </p:anim>
                                    <p:animEffect transition="in" filter="fade">
                                      <p:cBhvr>
                                        <p:cTn id="18" dur="1000"/>
                                        <p:tgtEl>
                                          <p:spTgt spid="72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643A3F8-DDFF-4F03-AA49-65868EBA3955}"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EF4B6766-18A7-40F1-88DF-41A5E94C05A5}" type="slidenum">
              <a:rPr lang="en-US"/>
              <a:pPr>
                <a:defRPr/>
              </a:pPr>
              <a:t>54</a:t>
            </a:fld>
            <a:endParaRPr lang="en-US"/>
          </a:p>
        </p:txBody>
      </p:sp>
      <p:sp>
        <p:nvSpPr>
          <p:cNvPr id="365570" name="Rectangle 2" descr="Papel seda azul"/>
          <p:cNvSpPr>
            <a:spLocks noGrp="1" noChangeArrowheads="1"/>
          </p:cNvSpPr>
          <p:nvPr>
            <p:ph type="title"/>
          </p:nvPr>
        </p:nvSpPr>
        <p:spPr>
          <a:xfrm>
            <a:off x="539552" y="190500"/>
            <a:ext cx="8280920" cy="9144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a:solidFill>
                  <a:schemeClr val="accent2">
                    <a:lumMod val="50000"/>
                  </a:schemeClr>
                </a:solidFill>
                <a:effectLst>
                  <a:outerShdw blurRad="38100" dist="38100" dir="2700000" algn="tl">
                    <a:srgbClr val="000000"/>
                  </a:outerShdw>
                </a:effectLst>
                <a:latin typeface="Arial" charset="0"/>
              </a:rPr>
              <a:t>Servicios de Internet</a:t>
            </a:r>
            <a:br>
              <a:rPr lang="es-ES_tradnl" sz="2800" b="1" i="1">
                <a:solidFill>
                  <a:schemeClr val="accent2">
                    <a:lumMod val="50000"/>
                  </a:schemeClr>
                </a:solidFill>
                <a:effectLst>
                  <a:outerShdw blurRad="38100" dist="38100" dir="2700000" algn="tl">
                    <a:srgbClr val="000000"/>
                  </a:outerShdw>
                </a:effectLst>
                <a:latin typeface="Arial" charset="0"/>
              </a:rPr>
            </a:br>
            <a:r>
              <a:rPr lang="es-ES_tradnl" sz="2800" b="1" i="1">
                <a:solidFill>
                  <a:schemeClr val="accent2">
                    <a:lumMod val="50000"/>
                  </a:schemeClr>
                </a:solidFill>
                <a:effectLst>
                  <a:outerShdw blurRad="38100" dist="38100" dir="2700000" algn="tl">
                    <a:srgbClr val="000000"/>
                  </a:outerShdw>
                </a:effectLst>
                <a:latin typeface="Arial" charset="0"/>
              </a:rPr>
              <a:t>Telnet  </a:t>
            </a:r>
          </a:p>
        </p:txBody>
      </p:sp>
      <p:sp>
        <p:nvSpPr>
          <p:cNvPr id="365571" name="Rectangle 3" descr="Papel bouquet"/>
          <p:cNvSpPr>
            <a:spLocks noGrp="1" noChangeArrowheads="1"/>
          </p:cNvSpPr>
          <p:nvPr>
            <p:ph type="body" idx="1"/>
          </p:nvPr>
        </p:nvSpPr>
        <p:spPr>
          <a:xfrm>
            <a:off x="304800" y="1600200"/>
            <a:ext cx="8610600" cy="4572000"/>
          </a:xfrm>
          <a:solidFill>
            <a:schemeClr val="accent2">
              <a:lumMod val="20000"/>
              <a:lumOff val="80000"/>
            </a:schemeClr>
          </a:solidFill>
          <a:ln w="76200" cap="flat">
            <a:solidFill>
              <a:srgbClr val="000080"/>
            </a:solidFill>
          </a:ln>
        </p:spPr>
        <p:txBody>
          <a:bodyPr/>
          <a:lstStyle/>
          <a:p>
            <a:pPr>
              <a:defRPr/>
            </a:pPr>
            <a:r>
              <a:rPr lang="es-ES_tradnl" sz="2800" i="1" dirty="0">
                <a:solidFill>
                  <a:srgbClr val="000099"/>
                </a:solidFill>
                <a:effectLst>
                  <a:outerShdw blurRad="38100" dist="38100" dir="2700000" algn="tl">
                    <a:srgbClr val="000000"/>
                  </a:outerShdw>
                </a:effectLst>
                <a:latin typeface="Arial" charset="0"/>
              </a:rPr>
              <a:t>Acceso en modo terminal remoto.</a:t>
            </a:r>
          </a:p>
          <a:p>
            <a:pPr>
              <a:defRPr/>
            </a:pPr>
            <a:r>
              <a:rPr lang="es-ES_tradnl" sz="2800" i="1" dirty="0">
                <a:solidFill>
                  <a:srgbClr val="000099"/>
                </a:solidFill>
                <a:effectLst>
                  <a:outerShdw blurRad="38100" dist="38100" dir="2700000" algn="tl">
                    <a:srgbClr val="000000"/>
                  </a:outerShdw>
                </a:effectLst>
                <a:latin typeface="Arial" charset="0"/>
              </a:rPr>
              <a:t>Emulación de terminal en modo Texto.</a:t>
            </a:r>
          </a:p>
          <a:p>
            <a:pPr>
              <a:defRPr/>
            </a:pPr>
            <a:r>
              <a:rPr lang="es-ES_tradnl" sz="2800" b="1" i="1" dirty="0">
                <a:solidFill>
                  <a:srgbClr val="FF0000"/>
                </a:solidFill>
                <a:effectLst>
                  <a:outerShdw blurRad="38100" dist="38100" dir="2700000" algn="tl">
                    <a:srgbClr val="000000"/>
                  </a:outerShdw>
                </a:effectLst>
                <a:latin typeface="Arial" charset="0"/>
              </a:rPr>
              <a:t>Característica Crítica de Un Sistema de Computación.</a:t>
            </a:r>
          </a:p>
          <a:p>
            <a:pPr>
              <a:defRPr/>
            </a:pPr>
            <a:r>
              <a:rPr lang="es-ES_tradnl" sz="2800" i="1" dirty="0">
                <a:solidFill>
                  <a:srgbClr val="000099"/>
                </a:solidFill>
                <a:effectLst>
                  <a:outerShdw blurRad="38100" dist="38100" dir="2700000" algn="tl">
                    <a:srgbClr val="000000"/>
                  </a:outerShdw>
                </a:effectLst>
                <a:latin typeface="Arial" charset="0"/>
              </a:rPr>
              <a:t>Puede realizarse mediante conexión Telefónica. </a:t>
            </a:r>
          </a:p>
          <a:p>
            <a:pPr>
              <a:defRPr/>
            </a:pPr>
            <a:r>
              <a:rPr lang="es-ES_tradnl" sz="2800" i="1" dirty="0">
                <a:solidFill>
                  <a:srgbClr val="000099"/>
                </a:solidFill>
                <a:effectLst>
                  <a:outerShdw blurRad="38100" dist="38100" dir="2700000" algn="tl">
                    <a:srgbClr val="000000"/>
                  </a:outerShdw>
                </a:effectLst>
                <a:latin typeface="Arial" charset="0"/>
              </a:rPr>
              <a:t>La sensación que percibe el usuario es que la sesión de terminal tiene lugar en la computadora local mientras que el Host Remoto procesa interactuando con la terminal local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5570"/>
                                        </p:tgtEl>
                                        <p:attrNameLst>
                                          <p:attrName>style.visibility</p:attrName>
                                        </p:attrNameLst>
                                      </p:cBhvr>
                                      <p:to>
                                        <p:strVal val="visible"/>
                                      </p:to>
                                    </p:set>
                                    <p:animEffect transition="in" filter="fade">
                                      <p:cBhvr>
                                        <p:cTn id="7" dur="500"/>
                                        <p:tgtEl>
                                          <p:spTgt spid="36557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65571">
                                            <p:bg/>
                                          </p:spTgt>
                                        </p:tgtEl>
                                        <p:attrNameLst>
                                          <p:attrName>style.visibility</p:attrName>
                                        </p:attrNameLst>
                                      </p:cBhvr>
                                      <p:to>
                                        <p:strVal val="visible"/>
                                      </p:to>
                                    </p:set>
                                    <p:animEffect transition="in" filter="wheel(1)">
                                      <p:cBhvr>
                                        <p:cTn id="12" dur="2000"/>
                                        <p:tgtEl>
                                          <p:spTgt spid="365571">
                                            <p:bg/>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65571">
                                            <p:txEl>
                                              <p:pRg st="0" end="0"/>
                                            </p:txEl>
                                          </p:spTgt>
                                        </p:tgtEl>
                                        <p:attrNameLst>
                                          <p:attrName>style.visibility</p:attrName>
                                        </p:attrNameLst>
                                      </p:cBhvr>
                                      <p:to>
                                        <p:strVal val="visible"/>
                                      </p:to>
                                    </p:set>
                                    <p:animEffect transition="in" filter="wheel(1)">
                                      <p:cBhvr>
                                        <p:cTn id="17" dur="2000"/>
                                        <p:tgtEl>
                                          <p:spTgt spid="36557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65571">
                                            <p:txEl>
                                              <p:pRg st="1" end="1"/>
                                            </p:txEl>
                                          </p:spTgt>
                                        </p:tgtEl>
                                        <p:attrNameLst>
                                          <p:attrName>style.visibility</p:attrName>
                                        </p:attrNameLst>
                                      </p:cBhvr>
                                      <p:to>
                                        <p:strVal val="visible"/>
                                      </p:to>
                                    </p:set>
                                    <p:animEffect transition="in" filter="wheel(1)">
                                      <p:cBhvr>
                                        <p:cTn id="22" dur="2000"/>
                                        <p:tgtEl>
                                          <p:spTgt spid="36557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65571">
                                            <p:txEl>
                                              <p:pRg st="2" end="2"/>
                                            </p:txEl>
                                          </p:spTgt>
                                        </p:tgtEl>
                                        <p:attrNameLst>
                                          <p:attrName>style.visibility</p:attrName>
                                        </p:attrNameLst>
                                      </p:cBhvr>
                                      <p:to>
                                        <p:strVal val="visible"/>
                                      </p:to>
                                    </p:set>
                                    <p:animEffect transition="in" filter="wheel(1)">
                                      <p:cBhvr>
                                        <p:cTn id="27" dur="2000"/>
                                        <p:tgtEl>
                                          <p:spTgt spid="36557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365571">
                                            <p:txEl>
                                              <p:pRg st="3" end="3"/>
                                            </p:txEl>
                                          </p:spTgt>
                                        </p:tgtEl>
                                        <p:attrNameLst>
                                          <p:attrName>style.visibility</p:attrName>
                                        </p:attrNameLst>
                                      </p:cBhvr>
                                      <p:to>
                                        <p:strVal val="visible"/>
                                      </p:to>
                                    </p:set>
                                    <p:animEffect transition="in" filter="wheel(1)">
                                      <p:cBhvr>
                                        <p:cTn id="32" dur="2000"/>
                                        <p:tgtEl>
                                          <p:spTgt spid="365571">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365571">
                                            <p:txEl>
                                              <p:pRg st="4" end="4"/>
                                            </p:txEl>
                                          </p:spTgt>
                                        </p:tgtEl>
                                        <p:attrNameLst>
                                          <p:attrName>style.visibility</p:attrName>
                                        </p:attrNameLst>
                                      </p:cBhvr>
                                      <p:to>
                                        <p:strVal val="visible"/>
                                      </p:to>
                                    </p:set>
                                    <p:animEffect transition="in" filter="wheel(1)">
                                      <p:cBhvr>
                                        <p:cTn id="37" dur="2000"/>
                                        <p:tgtEl>
                                          <p:spTgt spid="3655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0" grpId="0" animBg="1"/>
      <p:bldP spid="365571" grpId="0" build="p"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EE289527-E871-41FE-B142-286B98ED0E34}"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93A53645-EC7C-4DBA-BED8-96D49BA31EC1}" type="slidenum">
              <a:rPr lang="en-US"/>
              <a:pPr>
                <a:defRPr/>
              </a:pPr>
              <a:t>55</a:t>
            </a:fld>
            <a:endParaRPr lang="en-US"/>
          </a:p>
        </p:txBody>
      </p:sp>
      <p:sp>
        <p:nvSpPr>
          <p:cNvPr id="444418" name="Rectangle 2" descr="Papel seda azul"/>
          <p:cNvSpPr>
            <a:spLocks noGrp="1" noChangeArrowheads="1"/>
          </p:cNvSpPr>
          <p:nvPr>
            <p:ph type="title"/>
          </p:nvPr>
        </p:nvSpPr>
        <p:spPr>
          <a:xfrm>
            <a:off x="539750" y="260350"/>
            <a:ext cx="8280722" cy="1058863"/>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a:solidFill>
                  <a:schemeClr val="accent2">
                    <a:lumMod val="50000"/>
                  </a:schemeClr>
                </a:solidFill>
                <a:effectLst>
                  <a:outerShdw blurRad="38100" dist="38100" dir="2700000" algn="tl">
                    <a:srgbClr val="000000"/>
                  </a:outerShdw>
                </a:effectLst>
                <a:latin typeface="Arial" charset="0"/>
              </a:rPr>
              <a:t>Servicios de Internet</a:t>
            </a:r>
            <a:br>
              <a:rPr lang="es-ES_tradnl" sz="2800" b="1" i="1">
                <a:solidFill>
                  <a:schemeClr val="accent2">
                    <a:lumMod val="50000"/>
                  </a:schemeClr>
                </a:solidFill>
                <a:effectLst>
                  <a:outerShdw blurRad="38100" dist="38100" dir="2700000" algn="tl">
                    <a:srgbClr val="000000"/>
                  </a:outerShdw>
                </a:effectLst>
                <a:latin typeface="Arial" charset="0"/>
              </a:rPr>
            </a:br>
            <a:r>
              <a:rPr lang="es-ES_tradnl" sz="2800" b="1" i="1">
                <a:solidFill>
                  <a:schemeClr val="accent2">
                    <a:lumMod val="50000"/>
                  </a:schemeClr>
                </a:solidFill>
                <a:effectLst>
                  <a:outerShdw blurRad="38100" dist="38100" dir="2700000" algn="tl">
                    <a:srgbClr val="000000"/>
                  </a:outerShdw>
                </a:effectLst>
                <a:latin typeface="Arial" charset="0"/>
              </a:rPr>
              <a:t>Secure Shell o SSH  </a:t>
            </a:r>
          </a:p>
        </p:txBody>
      </p:sp>
      <p:sp>
        <p:nvSpPr>
          <p:cNvPr id="444419" name="Rectangle 3" descr="Papel bouquet"/>
          <p:cNvSpPr>
            <a:spLocks noGrp="1" noChangeArrowheads="1"/>
          </p:cNvSpPr>
          <p:nvPr>
            <p:ph type="body" idx="1"/>
          </p:nvPr>
        </p:nvSpPr>
        <p:spPr>
          <a:xfrm>
            <a:off x="304800" y="1484784"/>
            <a:ext cx="8610600" cy="4687416"/>
          </a:xfrm>
          <a:solidFill>
            <a:schemeClr val="accent2">
              <a:lumMod val="20000"/>
              <a:lumOff val="80000"/>
            </a:schemeClr>
          </a:solidFill>
          <a:ln w="76200" cap="flat">
            <a:solidFill>
              <a:srgbClr val="000080"/>
            </a:solidFill>
            <a:miter lim="800000"/>
            <a:headEnd/>
            <a:tailEnd/>
          </a:ln>
        </p:spPr>
        <p:txBody>
          <a:bodyPr vert="horz" wrap="square" lIns="91440" tIns="45720" rIns="91440" bIns="45720" numCol="1" anchor="t" anchorCtr="0" compatLnSpc="1">
            <a:prstTxWarp prst="textNoShape">
              <a:avLst/>
            </a:prstTxWarp>
          </a:bodyPr>
          <a:lstStyle/>
          <a:p>
            <a:r>
              <a:rPr lang="es-ES_tradnl" sz="2800" i="1" dirty="0">
                <a:solidFill>
                  <a:srgbClr val="000099"/>
                </a:solidFill>
                <a:effectLst>
                  <a:outerShdw blurRad="38100" dist="38100" dir="2700000" algn="tl">
                    <a:srgbClr val="000000"/>
                  </a:outerShdw>
                </a:effectLst>
                <a:latin typeface="Arial" charset="0"/>
              </a:rPr>
              <a:t>Protocolo de red que permite el intercambio de datos utilizando un canal seguro entre dos dispositivos conectados en red.</a:t>
            </a:r>
            <a:r>
              <a:rPr lang="es-AR" sz="2800" i="1" dirty="0">
                <a:solidFill>
                  <a:srgbClr val="000099"/>
                </a:solidFill>
                <a:effectLst>
                  <a:outerShdw blurRad="38100" dist="38100" dir="2700000" algn="tl">
                    <a:srgbClr val="000000"/>
                  </a:outerShdw>
                </a:effectLst>
                <a:latin typeface="Arial" charset="0"/>
              </a:rPr>
              <a:t> </a:t>
            </a:r>
            <a:r>
              <a:rPr lang="es-ES_tradnl" sz="2800" i="1" dirty="0">
                <a:solidFill>
                  <a:srgbClr val="000099"/>
                </a:solidFill>
                <a:effectLst>
                  <a:outerShdw blurRad="38100" dist="38100" dir="2700000" algn="tl">
                    <a:srgbClr val="000000"/>
                  </a:outerShdw>
                </a:effectLst>
                <a:latin typeface="Arial" charset="0"/>
              </a:rPr>
              <a:t> </a:t>
            </a:r>
          </a:p>
          <a:p>
            <a:r>
              <a:rPr lang="es-ES_tradnl" sz="2800" i="1" dirty="0">
                <a:solidFill>
                  <a:srgbClr val="000099"/>
                </a:solidFill>
                <a:effectLst>
                  <a:outerShdw blurRad="38100" dist="38100" dir="2700000" algn="tl">
                    <a:srgbClr val="000000"/>
                  </a:outerShdw>
                </a:effectLst>
                <a:latin typeface="Arial" charset="0"/>
              </a:rPr>
              <a:t>Acceso en modo terminal remoto.</a:t>
            </a:r>
          </a:p>
          <a:p>
            <a:r>
              <a:rPr lang="es-ES_tradnl" sz="2800" i="1" dirty="0">
                <a:solidFill>
                  <a:srgbClr val="000099"/>
                </a:solidFill>
                <a:effectLst>
                  <a:outerShdw blurRad="38100" dist="38100" dir="2700000" algn="tl">
                    <a:srgbClr val="000000"/>
                  </a:outerShdw>
                </a:effectLst>
                <a:latin typeface="Arial" charset="0"/>
              </a:rPr>
              <a:t>Emulación de terminal en modo Túnel.</a:t>
            </a:r>
          </a:p>
          <a:p>
            <a:r>
              <a:rPr lang="es-ES_tradnl" sz="2800" i="1" dirty="0">
                <a:solidFill>
                  <a:srgbClr val="000099"/>
                </a:solidFill>
                <a:effectLst>
                  <a:outerShdw blurRad="38100" dist="38100" dir="2700000" algn="tl">
                    <a:srgbClr val="000000"/>
                  </a:outerShdw>
                </a:effectLst>
                <a:latin typeface="Arial" charset="0"/>
              </a:rPr>
              <a:t>Puede realizarse mediante conexión Telefónica. </a:t>
            </a:r>
          </a:p>
          <a:p>
            <a:r>
              <a:rPr lang="es-ES_tradnl" sz="2800" i="1" dirty="0">
                <a:solidFill>
                  <a:srgbClr val="000099"/>
                </a:solidFill>
                <a:effectLst>
                  <a:outerShdw blurRad="38100" dist="38100" dir="2700000" algn="tl">
                    <a:srgbClr val="000000"/>
                  </a:outerShdw>
                </a:effectLst>
                <a:latin typeface="Arial" charset="0"/>
              </a:rPr>
              <a:t>La sensación que percibe el usuario es que la sesión de terminal tiene lugar en la computadora local mientras que el Host Remoto procesa interactuando con la terminal local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44418"/>
                                        </p:tgtEl>
                                        <p:attrNameLst>
                                          <p:attrName>style.visibility</p:attrName>
                                        </p:attrNameLst>
                                      </p:cBhvr>
                                      <p:to>
                                        <p:strVal val="visible"/>
                                      </p:to>
                                    </p:set>
                                    <p:animEffect transition="in" filter="circle(in)">
                                      <p:cBhvr>
                                        <p:cTn id="7" dur="2000"/>
                                        <p:tgtEl>
                                          <p:spTgt spid="4444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44419">
                                            <p:bg/>
                                          </p:spTgt>
                                        </p:tgtEl>
                                        <p:attrNameLst>
                                          <p:attrName>style.visibility</p:attrName>
                                        </p:attrNameLst>
                                      </p:cBhvr>
                                      <p:to>
                                        <p:strVal val="visible"/>
                                      </p:to>
                                    </p:set>
                                    <p:animEffect transition="in" filter="circle(in)">
                                      <p:cBhvr>
                                        <p:cTn id="12" dur="2000"/>
                                        <p:tgtEl>
                                          <p:spTgt spid="444419">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44419">
                                            <p:txEl>
                                              <p:pRg st="0" end="0"/>
                                            </p:txEl>
                                          </p:spTgt>
                                        </p:tgtEl>
                                        <p:attrNameLst>
                                          <p:attrName>style.visibility</p:attrName>
                                        </p:attrNameLst>
                                      </p:cBhvr>
                                      <p:to>
                                        <p:strVal val="visible"/>
                                      </p:to>
                                    </p:set>
                                    <p:animEffect transition="in" filter="circle(in)">
                                      <p:cBhvr>
                                        <p:cTn id="17" dur="2000"/>
                                        <p:tgtEl>
                                          <p:spTgt spid="44441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44419">
                                            <p:txEl>
                                              <p:pRg st="1" end="1"/>
                                            </p:txEl>
                                          </p:spTgt>
                                        </p:tgtEl>
                                        <p:attrNameLst>
                                          <p:attrName>style.visibility</p:attrName>
                                        </p:attrNameLst>
                                      </p:cBhvr>
                                      <p:to>
                                        <p:strVal val="visible"/>
                                      </p:to>
                                    </p:set>
                                    <p:animEffect transition="in" filter="circle(in)">
                                      <p:cBhvr>
                                        <p:cTn id="22" dur="2000"/>
                                        <p:tgtEl>
                                          <p:spTgt spid="44441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444419">
                                            <p:txEl>
                                              <p:pRg st="2" end="2"/>
                                            </p:txEl>
                                          </p:spTgt>
                                        </p:tgtEl>
                                        <p:attrNameLst>
                                          <p:attrName>style.visibility</p:attrName>
                                        </p:attrNameLst>
                                      </p:cBhvr>
                                      <p:to>
                                        <p:strVal val="visible"/>
                                      </p:to>
                                    </p:set>
                                    <p:animEffect transition="in" filter="circle(in)">
                                      <p:cBhvr>
                                        <p:cTn id="27" dur="2000"/>
                                        <p:tgtEl>
                                          <p:spTgt spid="44441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444419">
                                            <p:txEl>
                                              <p:pRg st="3" end="3"/>
                                            </p:txEl>
                                          </p:spTgt>
                                        </p:tgtEl>
                                        <p:attrNameLst>
                                          <p:attrName>style.visibility</p:attrName>
                                        </p:attrNameLst>
                                      </p:cBhvr>
                                      <p:to>
                                        <p:strVal val="visible"/>
                                      </p:to>
                                    </p:set>
                                    <p:animEffect transition="in" filter="circle(in)">
                                      <p:cBhvr>
                                        <p:cTn id="32" dur="2000"/>
                                        <p:tgtEl>
                                          <p:spTgt spid="444419">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444419">
                                            <p:txEl>
                                              <p:pRg st="4" end="4"/>
                                            </p:txEl>
                                          </p:spTgt>
                                        </p:tgtEl>
                                        <p:attrNameLst>
                                          <p:attrName>style.visibility</p:attrName>
                                        </p:attrNameLst>
                                      </p:cBhvr>
                                      <p:to>
                                        <p:strVal val="visible"/>
                                      </p:to>
                                    </p:set>
                                    <p:animEffect transition="in" filter="circle(in)">
                                      <p:cBhvr>
                                        <p:cTn id="37" dur="2000"/>
                                        <p:tgtEl>
                                          <p:spTgt spid="4444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8" grpId="0" animBg="1"/>
      <p:bldP spid="444419" grpId="0" build="p"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CD8E42BE-EE3C-4821-AA64-4464B0C6382E}"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7BD53F65-B43E-45F6-BF7F-0D6DA0A0D53D}" type="slidenum">
              <a:rPr lang="en-US"/>
              <a:pPr>
                <a:defRPr/>
              </a:pPr>
              <a:t>56</a:t>
            </a:fld>
            <a:endParaRPr lang="en-US"/>
          </a:p>
        </p:txBody>
      </p:sp>
      <p:sp>
        <p:nvSpPr>
          <p:cNvPr id="447490" name="Rectangle 2" descr="Papel seda azul"/>
          <p:cNvSpPr>
            <a:spLocks noGrp="1" noChangeArrowheads="1"/>
          </p:cNvSpPr>
          <p:nvPr>
            <p:ph type="title"/>
          </p:nvPr>
        </p:nvSpPr>
        <p:spPr>
          <a:xfrm>
            <a:off x="1115616" y="260648"/>
            <a:ext cx="7772400" cy="1058863"/>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a:solidFill>
                  <a:schemeClr val="accent2">
                    <a:lumMod val="50000"/>
                  </a:schemeClr>
                </a:solidFill>
                <a:effectLst>
                  <a:outerShdw blurRad="38100" dist="38100" dir="2700000" algn="tl">
                    <a:srgbClr val="000000"/>
                  </a:outerShdw>
                </a:effectLst>
                <a:latin typeface="Arial" charset="0"/>
              </a:rPr>
              <a:t>Servicios de Internet</a:t>
            </a:r>
            <a:br>
              <a:rPr lang="es-ES_tradnl" sz="2800" b="1" i="1">
                <a:solidFill>
                  <a:schemeClr val="accent2">
                    <a:lumMod val="50000"/>
                  </a:schemeClr>
                </a:solidFill>
                <a:effectLst>
                  <a:outerShdw blurRad="38100" dist="38100" dir="2700000" algn="tl">
                    <a:srgbClr val="000000"/>
                  </a:outerShdw>
                </a:effectLst>
                <a:latin typeface="Arial" charset="0"/>
              </a:rPr>
            </a:br>
            <a:r>
              <a:rPr lang="es-ES_tradnl" sz="2800" b="1" i="1">
                <a:solidFill>
                  <a:schemeClr val="accent2">
                    <a:lumMod val="50000"/>
                  </a:schemeClr>
                </a:solidFill>
                <a:effectLst>
                  <a:outerShdw blurRad="38100" dist="38100" dir="2700000" algn="tl">
                    <a:srgbClr val="000000"/>
                  </a:outerShdw>
                </a:effectLst>
                <a:latin typeface="Arial" charset="0"/>
              </a:rPr>
              <a:t>Secure Shell o SSH  </a:t>
            </a:r>
          </a:p>
        </p:txBody>
      </p:sp>
      <p:sp>
        <p:nvSpPr>
          <p:cNvPr id="447491" name="Rectangle 3" descr="Papel bouquet"/>
          <p:cNvSpPr>
            <a:spLocks noGrp="1" noChangeArrowheads="1"/>
          </p:cNvSpPr>
          <p:nvPr>
            <p:ph type="body" idx="1"/>
          </p:nvPr>
        </p:nvSpPr>
        <p:spPr>
          <a:xfrm>
            <a:off x="323850" y="1484313"/>
            <a:ext cx="8820150" cy="5113337"/>
          </a:xfrm>
          <a:solidFill>
            <a:schemeClr val="accent2">
              <a:lumMod val="20000"/>
              <a:lumOff val="80000"/>
            </a:schemeClr>
          </a:solidFill>
          <a:ln w="76200" cap="flat">
            <a:solidFill>
              <a:srgbClr val="000080"/>
            </a:solidFill>
          </a:ln>
        </p:spPr>
        <p:txBody>
          <a:bodyPr/>
          <a:lstStyle/>
          <a:p>
            <a:pPr>
              <a:lnSpc>
                <a:spcPct val="80000"/>
              </a:lnSpc>
              <a:defRPr/>
            </a:pPr>
            <a:r>
              <a:rPr lang="es-ES_tradnl" sz="2800" i="1" dirty="0">
                <a:solidFill>
                  <a:srgbClr val="000099"/>
                </a:solidFill>
                <a:effectLst>
                  <a:outerShdw blurRad="38100" dist="38100" dir="2700000" algn="tl">
                    <a:srgbClr val="000000"/>
                  </a:outerShdw>
                </a:effectLst>
                <a:latin typeface="Arial" charset="0"/>
              </a:rPr>
              <a:t>SSH utiliza la criptografía de clave pública para autenticar</a:t>
            </a:r>
            <a:r>
              <a:rPr lang="es-ES" sz="2800" i="1" dirty="0">
                <a:solidFill>
                  <a:srgbClr val="000099"/>
                </a:solidFill>
                <a:effectLst>
                  <a:outerShdw blurRad="38100" dist="38100" dir="2700000" algn="tl">
                    <a:srgbClr val="000000"/>
                  </a:outerShdw>
                </a:effectLst>
                <a:latin typeface="Arial" charset="0"/>
              </a:rPr>
              <a:t> </a:t>
            </a:r>
            <a:r>
              <a:rPr lang="es-ES_tradnl" sz="2800" i="1" dirty="0">
                <a:solidFill>
                  <a:srgbClr val="000099"/>
                </a:solidFill>
                <a:effectLst>
                  <a:outerShdw blurRad="38100" dist="38100" dir="2700000" algn="tl">
                    <a:srgbClr val="000000"/>
                  </a:outerShdw>
                </a:effectLst>
                <a:latin typeface="Arial" charset="0"/>
              </a:rPr>
              <a:t>el ordenador remoto y permitir autenticar al usuario.</a:t>
            </a:r>
          </a:p>
          <a:p>
            <a:pPr>
              <a:lnSpc>
                <a:spcPct val="80000"/>
              </a:lnSpc>
              <a:defRPr/>
            </a:pPr>
            <a:r>
              <a:rPr lang="es-ES_tradnl" sz="2800" i="1" dirty="0">
                <a:solidFill>
                  <a:schemeClr val="accent6"/>
                </a:solidFill>
                <a:latin typeface="Arial" charset="0"/>
              </a:rPr>
              <a:t>SSH es utilizado habitualmente para entrar en una máquina remota y ejecutar comandos, sino que también soporta túneles, transmisión arbitraria en puertos.</a:t>
            </a:r>
            <a:r>
              <a:rPr lang="es-ES" sz="2800" i="1" dirty="0">
                <a:solidFill>
                  <a:schemeClr val="accent6"/>
                </a:solidFill>
                <a:latin typeface="Arial" charset="0"/>
              </a:rPr>
              <a:t> </a:t>
            </a:r>
          </a:p>
          <a:p>
            <a:pPr>
              <a:lnSpc>
                <a:spcPct val="80000"/>
              </a:lnSpc>
              <a:defRPr/>
            </a:pPr>
            <a:r>
              <a:rPr lang="es-ES_tradnl" sz="2800" i="1" dirty="0">
                <a:solidFill>
                  <a:srgbClr val="000099"/>
                </a:solidFill>
                <a:effectLst>
                  <a:outerShdw blurRad="38100" dist="38100" dir="2700000" algn="tl">
                    <a:srgbClr val="000000"/>
                  </a:outerShdw>
                </a:effectLst>
                <a:latin typeface="Arial" charset="0"/>
              </a:rPr>
              <a:t>Un servidor SSH, por defecto, escucha en el puerto  22. Es utilizado para el establecimiento de conexiones a un demonio</a:t>
            </a:r>
            <a:r>
              <a:rPr lang="es-ES" sz="2800" i="1" dirty="0">
                <a:solidFill>
                  <a:srgbClr val="000099"/>
                </a:solidFill>
                <a:effectLst>
                  <a:outerShdw blurRad="38100" dist="38100" dir="2700000" algn="tl">
                    <a:srgbClr val="000000"/>
                  </a:outerShdw>
                </a:effectLst>
                <a:latin typeface="Arial" charset="0"/>
              </a:rPr>
              <a:t> /</a:t>
            </a:r>
            <a:r>
              <a:rPr lang="es-ES_tradnl" sz="2800" i="1" dirty="0">
                <a:solidFill>
                  <a:srgbClr val="000099"/>
                </a:solidFill>
                <a:effectLst>
                  <a:outerShdw blurRad="38100" dist="38100" dir="2700000" algn="tl">
                    <a:srgbClr val="000000"/>
                  </a:outerShdw>
                </a:effectLst>
                <a:latin typeface="Arial" charset="0"/>
              </a:rPr>
              <a:t> conexiones remotas. </a:t>
            </a:r>
          </a:p>
          <a:p>
            <a:pPr>
              <a:lnSpc>
                <a:spcPct val="80000"/>
              </a:lnSpc>
              <a:defRPr/>
            </a:pPr>
            <a:r>
              <a:rPr lang="es-ES_tradnl" sz="2800" i="1" dirty="0">
                <a:solidFill>
                  <a:schemeClr val="accent6"/>
                </a:solidFill>
                <a:latin typeface="Arial" charset="0"/>
              </a:rPr>
              <a:t> Ambos están presentes comúnmente en la mayoría de sistemas operativos modernos.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7490"/>
                                        </p:tgtEl>
                                        <p:attrNameLst>
                                          <p:attrName>style.visibility</p:attrName>
                                        </p:attrNameLst>
                                      </p:cBhvr>
                                      <p:to>
                                        <p:strVal val="visible"/>
                                      </p:to>
                                    </p:set>
                                    <p:anim calcmode="lin" valueType="num">
                                      <p:cBhvr additive="base">
                                        <p:cTn id="7" dur="500" fill="hold"/>
                                        <p:tgtEl>
                                          <p:spTgt spid="447490"/>
                                        </p:tgtEl>
                                        <p:attrNameLst>
                                          <p:attrName>ppt_x</p:attrName>
                                        </p:attrNameLst>
                                      </p:cBhvr>
                                      <p:tavLst>
                                        <p:tav tm="0">
                                          <p:val>
                                            <p:strVal val="#ppt_x"/>
                                          </p:val>
                                        </p:tav>
                                        <p:tav tm="100000">
                                          <p:val>
                                            <p:strVal val="#ppt_x"/>
                                          </p:val>
                                        </p:tav>
                                      </p:tavLst>
                                    </p:anim>
                                    <p:anim calcmode="lin" valueType="num">
                                      <p:cBhvr additive="base">
                                        <p:cTn id="8" dur="500" fill="hold"/>
                                        <p:tgtEl>
                                          <p:spTgt spid="44749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447491">
                                            <p:bg/>
                                          </p:spTgt>
                                        </p:tgtEl>
                                        <p:attrNameLst>
                                          <p:attrName>style.visibility</p:attrName>
                                        </p:attrNameLst>
                                      </p:cBhvr>
                                      <p:to>
                                        <p:strVal val="visible"/>
                                      </p:to>
                                    </p:set>
                                    <p:animEffect transition="in" filter="circle(in)">
                                      <p:cBhvr>
                                        <p:cTn id="13" dur="2000"/>
                                        <p:tgtEl>
                                          <p:spTgt spid="447491">
                                            <p:bg/>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447491">
                                            <p:txEl>
                                              <p:pRg st="0" end="0"/>
                                            </p:txEl>
                                          </p:spTgt>
                                        </p:tgtEl>
                                        <p:attrNameLst>
                                          <p:attrName>style.visibility</p:attrName>
                                        </p:attrNameLst>
                                      </p:cBhvr>
                                      <p:to>
                                        <p:strVal val="visible"/>
                                      </p:to>
                                    </p:set>
                                    <p:animEffect transition="in" filter="circle(in)">
                                      <p:cBhvr>
                                        <p:cTn id="18" dur="2000"/>
                                        <p:tgtEl>
                                          <p:spTgt spid="44749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447491">
                                            <p:txEl>
                                              <p:pRg st="1" end="1"/>
                                            </p:txEl>
                                          </p:spTgt>
                                        </p:tgtEl>
                                        <p:attrNameLst>
                                          <p:attrName>style.visibility</p:attrName>
                                        </p:attrNameLst>
                                      </p:cBhvr>
                                      <p:to>
                                        <p:strVal val="visible"/>
                                      </p:to>
                                    </p:set>
                                    <p:animEffect transition="in" filter="circle(in)">
                                      <p:cBhvr>
                                        <p:cTn id="23" dur="2000"/>
                                        <p:tgtEl>
                                          <p:spTgt spid="447491">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447491">
                                            <p:txEl>
                                              <p:pRg st="2" end="2"/>
                                            </p:txEl>
                                          </p:spTgt>
                                        </p:tgtEl>
                                        <p:attrNameLst>
                                          <p:attrName>style.visibility</p:attrName>
                                        </p:attrNameLst>
                                      </p:cBhvr>
                                      <p:to>
                                        <p:strVal val="visible"/>
                                      </p:to>
                                    </p:set>
                                    <p:animEffect transition="in" filter="circle(in)">
                                      <p:cBhvr>
                                        <p:cTn id="28" dur="2000"/>
                                        <p:tgtEl>
                                          <p:spTgt spid="447491">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447491">
                                            <p:txEl>
                                              <p:pRg st="3" end="3"/>
                                            </p:txEl>
                                          </p:spTgt>
                                        </p:tgtEl>
                                        <p:attrNameLst>
                                          <p:attrName>style.visibility</p:attrName>
                                        </p:attrNameLst>
                                      </p:cBhvr>
                                      <p:to>
                                        <p:strVal val="visible"/>
                                      </p:to>
                                    </p:set>
                                    <p:animEffect transition="in" filter="circle(in)">
                                      <p:cBhvr>
                                        <p:cTn id="33" dur="2000"/>
                                        <p:tgtEl>
                                          <p:spTgt spid="4474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0" grpId="0" animBg="1"/>
      <p:bldP spid="447491" grpId="0" build="p"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29535CB0-9765-4425-8944-2CEFDDD4C58C}"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F6C9A5D4-C645-4087-AEF5-C8049E934C9F}" type="slidenum">
              <a:rPr lang="en-US"/>
              <a:pPr>
                <a:defRPr/>
              </a:pPr>
              <a:t>57</a:t>
            </a:fld>
            <a:endParaRPr lang="en-US"/>
          </a:p>
        </p:txBody>
      </p:sp>
      <p:sp>
        <p:nvSpPr>
          <p:cNvPr id="450562" name="Rectangle 2" descr="Papel seda azul"/>
          <p:cNvSpPr>
            <a:spLocks noGrp="1" noChangeArrowheads="1"/>
          </p:cNvSpPr>
          <p:nvPr>
            <p:ph type="title"/>
          </p:nvPr>
        </p:nvSpPr>
        <p:spPr>
          <a:xfrm>
            <a:off x="179512" y="11460"/>
            <a:ext cx="8780512" cy="1058863"/>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a:solidFill>
                  <a:schemeClr val="accent2">
                    <a:lumMod val="50000"/>
                  </a:schemeClr>
                </a:solidFill>
                <a:effectLst>
                  <a:outerShdw blurRad="38100" dist="38100" dir="2700000" algn="tl">
                    <a:srgbClr val="000000"/>
                  </a:outerShdw>
                </a:effectLst>
                <a:latin typeface="Arial" charset="0"/>
              </a:rPr>
              <a:t>Servicios de Internet</a:t>
            </a:r>
            <a:br>
              <a:rPr lang="es-ES_tradnl" sz="2800" b="1" i="1">
                <a:solidFill>
                  <a:schemeClr val="accent2">
                    <a:lumMod val="50000"/>
                  </a:schemeClr>
                </a:solidFill>
                <a:effectLst>
                  <a:outerShdw blurRad="38100" dist="38100" dir="2700000" algn="tl">
                    <a:srgbClr val="000000"/>
                  </a:outerShdw>
                </a:effectLst>
                <a:latin typeface="Arial" charset="0"/>
              </a:rPr>
            </a:br>
            <a:r>
              <a:rPr lang="es-ES_tradnl" sz="2800" b="1" i="1">
                <a:solidFill>
                  <a:schemeClr val="accent2">
                    <a:lumMod val="50000"/>
                  </a:schemeClr>
                </a:solidFill>
                <a:effectLst>
                  <a:outerShdw blurRad="38100" dist="38100" dir="2700000" algn="tl">
                    <a:srgbClr val="000000"/>
                  </a:outerShdw>
                </a:effectLst>
                <a:latin typeface="Arial" charset="0"/>
              </a:rPr>
              <a:t>Secure Shell o SSH  </a:t>
            </a:r>
          </a:p>
        </p:txBody>
      </p:sp>
      <p:sp>
        <p:nvSpPr>
          <p:cNvPr id="450563" name="Rectangle 3" descr="Papel bouquet"/>
          <p:cNvSpPr>
            <a:spLocks noGrp="1" noChangeArrowheads="1"/>
          </p:cNvSpPr>
          <p:nvPr>
            <p:ph type="body" idx="1"/>
          </p:nvPr>
        </p:nvSpPr>
        <p:spPr>
          <a:xfrm>
            <a:off x="179512" y="1268761"/>
            <a:ext cx="8964488" cy="5328890"/>
          </a:xfrm>
          <a:solidFill>
            <a:schemeClr val="accent2">
              <a:lumMod val="20000"/>
              <a:lumOff val="80000"/>
            </a:schemeClr>
          </a:solidFill>
          <a:ln w="76200" cap="flat">
            <a:solidFill>
              <a:srgbClr val="000080"/>
            </a:solidFill>
          </a:ln>
        </p:spPr>
        <p:txBody>
          <a:bodyPr/>
          <a:lstStyle/>
          <a:p>
            <a:pPr>
              <a:lnSpc>
                <a:spcPct val="80000"/>
              </a:lnSpc>
              <a:buFontTx/>
              <a:buNone/>
              <a:defRPr/>
            </a:pPr>
            <a:r>
              <a:rPr lang="es-ES_tradnl" sz="3600" i="1" dirty="0">
                <a:solidFill>
                  <a:srgbClr val="000099"/>
                </a:solidFill>
                <a:effectLst>
                  <a:outerShdw blurRad="38100" dist="38100" dir="2700000" algn="tl">
                    <a:srgbClr val="000000"/>
                  </a:outerShdw>
                </a:effectLst>
                <a:latin typeface="Arial" charset="0"/>
              </a:rPr>
              <a:t>Autentifica los dos extremos de la conexión.</a:t>
            </a:r>
          </a:p>
          <a:p>
            <a:pPr lvl="1">
              <a:lnSpc>
                <a:spcPct val="80000"/>
              </a:lnSpc>
              <a:buFontTx/>
              <a:buNone/>
              <a:defRPr/>
            </a:pPr>
            <a:r>
              <a:rPr lang="es-ES_tradnl" sz="2400" i="1" dirty="0">
                <a:solidFill>
                  <a:srgbClr val="000099"/>
                </a:solidFill>
                <a:latin typeface="Arial" charset="0"/>
              </a:rPr>
              <a:t>– </a:t>
            </a:r>
            <a:r>
              <a:rPr lang="es-ES_tradnl" sz="3200" i="1" dirty="0">
                <a:solidFill>
                  <a:schemeClr val="accent6"/>
                </a:solidFill>
                <a:latin typeface="Arial" charset="0"/>
              </a:rPr>
              <a:t>El servidor se autentica ante el cliente con un certificado</a:t>
            </a:r>
          </a:p>
          <a:p>
            <a:pPr lvl="1">
              <a:lnSpc>
                <a:spcPct val="80000"/>
              </a:lnSpc>
              <a:buFontTx/>
              <a:buNone/>
              <a:defRPr/>
            </a:pPr>
            <a:r>
              <a:rPr lang="es-ES_tradnl" sz="3200" i="1" dirty="0">
                <a:solidFill>
                  <a:schemeClr val="accent6"/>
                </a:solidFill>
                <a:latin typeface="Arial" charset="0"/>
              </a:rPr>
              <a:t>– El cliente se autentica ante el servidor</a:t>
            </a:r>
          </a:p>
          <a:p>
            <a:pPr lvl="2">
              <a:lnSpc>
                <a:spcPct val="80000"/>
              </a:lnSpc>
              <a:buFontTx/>
              <a:buNone/>
              <a:defRPr/>
            </a:pPr>
            <a:r>
              <a:rPr lang="es-ES_tradnl" sz="2000" i="1" dirty="0">
                <a:solidFill>
                  <a:schemeClr val="accent6"/>
                </a:solidFill>
                <a:latin typeface="Arial" charset="0"/>
              </a:rPr>
              <a:t> </a:t>
            </a:r>
            <a:r>
              <a:rPr lang="es-ES_tradnl" sz="3200" i="1" u="sng" dirty="0">
                <a:solidFill>
                  <a:schemeClr val="accent6"/>
                </a:solidFill>
                <a:latin typeface="Arial" charset="0"/>
              </a:rPr>
              <a:t>Usuario y </a:t>
            </a:r>
            <a:r>
              <a:rPr lang="es-ES_tradnl" sz="3200" i="1" u="sng" dirty="0" err="1">
                <a:solidFill>
                  <a:schemeClr val="accent6"/>
                </a:solidFill>
                <a:latin typeface="Arial" charset="0"/>
              </a:rPr>
              <a:t>Password</a:t>
            </a:r>
            <a:endParaRPr lang="es-ES_tradnl" sz="3200" i="1" u="sng" dirty="0">
              <a:solidFill>
                <a:schemeClr val="accent6"/>
              </a:solidFill>
              <a:latin typeface="Arial" charset="0"/>
            </a:endParaRPr>
          </a:p>
          <a:p>
            <a:pPr lvl="2">
              <a:lnSpc>
                <a:spcPct val="80000"/>
              </a:lnSpc>
              <a:buFontTx/>
              <a:buNone/>
              <a:defRPr/>
            </a:pPr>
            <a:r>
              <a:rPr lang="es-ES_tradnl" sz="3200" i="1" u="sng" dirty="0">
                <a:solidFill>
                  <a:schemeClr val="accent6"/>
                </a:solidFill>
                <a:latin typeface="Arial" charset="0"/>
              </a:rPr>
              <a:t>Certificados</a:t>
            </a:r>
          </a:p>
          <a:p>
            <a:pPr lvl="1">
              <a:lnSpc>
                <a:spcPct val="80000"/>
              </a:lnSpc>
              <a:buFontTx/>
              <a:buNone/>
              <a:defRPr/>
            </a:pPr>
            <a:r>
              <a:rPr lang="es-ES_tradnl" sz="3200" i="1" dirty="0">
                <a:solidFill>
                  <a:srgbClr val="000099"/>
                </a:solidFill>
                <a:effectLst>
                  <a:outerShdw blurRad="38100" dist="38100" dir="2700000" algn="tl">
                    <a:srgbClr val="000000"/>
                  </a:outerShdw>
                </a:effectLst>
                <a:latin typeface="Arial" charset="0"/>
              </a:rPr>
              <a:t>Encripta los datos intercambiados.</a:t>
            </a:r>
          </a:p>
          <a:p>
            <a:pPr>
              <a:lnSpc>
                <a:spcPct val="80000"/>
              </a:lnSpc>
              <a:buFontTx/>
              <a:buNone/>
              <a:defRPr/>
            </a:pPr>
            <a:r>
              <a:rPr lang="es-ES_tradnl" i="1" dirty="0">
                <a:solidFill>
                  <a:srgbClr val="000099"/>
                </a:solidFill>
                <a:effectLst>
                  <a:outerShdw blurRad="38100" dist="38100" dir="2700000" algn="tl">
                    <a:srgbClr val="000000"/>
                  </a:outerShdw>
                </a:effectLst>
                <a:latin typeface="Arial" charset="0"/>
              </a:rPr>
              <a:t>   </a:t>
            </a:r>
            <a:r>
              <a:rPr lang="es-ES_tradnl" b="1" i="1" dirty="0">
                <a:solidFill>
                  <a:srgbClr val="000099"/>
                </a:solidFill>
                <a:latin typeface="Arial" charset="0"/>
              </a:rPr>
              <a:t>No se transmiten usuarios ni </a:t>
            </a:r>
            <a:r>
              <a:rPr lang="es-ES_tradnl" b="1" i="1" dirty="0" err="1">
                <a:solidFill>
                  <a:srgbClr val="000099"/>
                </a:solidFill>
                <a:latin typeface="Arial" charset="0"/>
              </a:rPr>
              <a:t>Passwords</a:t>
            </a:r>
            <a:r>
              <a:rPr lang="es-ES_tradnl" b="1" i="1" dirty="0">
                <a:solidFill>
                  <a:srgbClr val="000099"/>
                </a:solidFill>
                <a:latin typeface="Arial" charset="0"/>
              </a:rPr>
              <a:t> en claro. La información transmitida viaja también encriptada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562"/>
                                        </p:tgtEl>
                                        <p:attrNameLst>
                                          <p:attrName>style.visibility</p:attrName>
                                        </p:attrNameLst>
                                      </p:cBhvr>
                                      <p:to>
                                        <p:strVal val="visible"/>
                                      </p:to>
                                    </p:set>
                                    <p:anim calcmode="lin" valueType="num">
                                      <p:cBhvr additive="base">
                                        <p:cTn id="7" dur="500" fill="hold"/>
                                        <p:tgtEl>
                                          <p:spTgt spid="450562"/>
                                        </p:tgtEl>
                                        <p:attrNameLst>
                                          <p:attrName>ppt_x</p:attrName>
                                        </p:attrNameLst>
                                      </p:cBhvr>
                                      <p:tavLst>
                                        <p:tav tm="0">
                                          <p:val>
                                            <p:strVal val="#ppt_x"/>
                                          </p:val>
                                        </p:tav>
                                        <p:tav tm="100000">
                                          <p:val>
                                            <p:strVal val="#ppt_x"/>
                                          </p:val>
                                        </p:tav>
                                      </p:tavLst>
                                    </p:anim>
                                    <p:anim calcmode="lin" valueType="num">
                                      <p:cBhvr additive="base">
                                        <p:cTn id="8" dur="500" fill="hold"/>
                                        <p:tgtEl>
                                          <p:spTgt spid="4505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450563">
                                            <p:bg/>
                                          </p:spTgt>
                                        </p:tgtEl>
                                        <p:attrNameLst>
                                          <p:attrName>style.visibility</p:attrName>
                                        </p:attrNameLst>
                                      </p:cBhvr>
                                      <p:to>
                                        <p:strVal val="visible"/>
                                      </p:to>
                                    </p:set>
                                    <p:animEffect transition="in" filter="wheel(1)">
                                      <p:cBhvr>
                                        <p:cTn id="13" dur="2000"/>
                                        <p:tgtEl>
                                          <p:spTgt spid="450563">
                                            <p:bg/>
                                          </p:spTgt>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450563">
                                            <p:txEl>
                                              <p:pRg st="0" end="0"/>
                                            </p:txEl>
                                          </p:spTgt>
                                        </p:tgtEl>
                                        <p:attrNameLst>
                                          <p:attrName>style.visibility</p:attrName>
                                        </p:attrNameLst>
                                      </p:cBhvr>
                                      <p:to>
                                        <p:strVal val="visible"/>
                                      </p:to>
                                    </p:set>
                                    <p:animEffect transition="in" filter="wheel(1)">
                                      <p:cBhvr>
                                        <p:cTn id="18" dur="2000"/>
                                        <p:tgtEl>
                                          <p:spTgt spid="450563">
                                            <p:txEl>
                                              <p:pRg st="0" end="0"/>
                                            </p:txEl>
                                          </p:spTgt>
                                        </p:tgtEl>
                                      </p:cBhvr>
                                    </p:animEffect>
                                  </p:childTnLst>
                                </p:cTn>
                              </p:par>
                              <p:par>
                                <p:cTn id="19" presetID="21" presetClass="entr" presetSubtype="1" fill="hold" grpId="0" nodeType="withEffect">
                                  <p:stCondLst>
                                    <p:cond delay="0"/>
                                  </p:stCondLst>
                                  <p:childTnLst>
                                    <p:set>
                                      <p:cBhvr>
                                        <p:cTn id="20" dur="1" fill="hold">
                                          <p:stCondLst>
                                            <p:cond delay="0"/>
                                          </p:stCondLst>
                                        </p:cTn>
                                        <p:tgtEl>
                                          <p:spTgt spid="450563">
                                            <p:txEl>
                                              <p:pRg st="1" end="1"/>
                                            </p:txEl>
                                          </p:spTgt>
                                        </p:tgtEl>
                                        <p:attrNameLst>
                                          <p:attrName>style.visibility</p:attrName>
                                        </p:attrNameLst>
                                      </p:cBhvr>
                                      <p:to>
                                        <p:strVal val="visible"/>
                                      </p:to>
                                    </p:set>
                                    <p:animEffect transition="in" filter="wheel(1)">
                                      <p:cBhvr>
                                        <p:cTn id="21" dur="2000"/>
                                        <p:tgtEl>
                                          <p:spTgt spid="450563">
                                            <p:txEl>
                                              <p:pRg st="1" end="1"/>
                                            </p:txEl>
                                          </p:spTgt>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450563">
                                            <p:txEl>
                                              <p:pRg st="2" end="2"/>
                                            </p:txEl>
                                          </p:spTgt>
                                        </p:tgtEl>
                                        <p:attrNameLst>
                                          <p:attrName>style.visibility</p:attrName>
                                        </p:attrNameLst>
                                      </p:cBhvr>
                                      <p:to>
                                        <p:strVal val="visible"/>
                                      </p:to>
                                    </p:set>
                                    <p:animEffect transition="in" filter="wheel(1)">
                                      <p:cBhvr>
                                        <p:cTn id="24" dur="2000"/>
                                        <p:tgtEl>
                                          <p:spTgt spid="450563">
                                            <p:txEl>
                                              <p:pRg st="2" end="2"/>
                                            </p:txEl>
                                          </p:spTgt>
                                        </p:tgtEl>
                                      </p:cBhvr>
                                    </p:animEffect>
                                  </p:childTnLst>
                                </p:cTn>
                              </p:par>
                              <p:par>
                                <p:cTn id="25" presetID="21" presetClass="entr" presetSubtype="1" fill="hold" grpId="0" nodeType="withEffect">
                                  <p:stCondLst>
                                    <p:cond delay="0"/>
                                  </p:stCondLst>
                                  <p:childTnLst>
                                    <p:set>
                                      <p:cBhvr>
                                        <p:cTn id="26" dur="1" fill="hold">
                                          <p:stCondLst>
                                            <p:cond delay="0"/>
                                          </p:stCondLst>
                                        </p:cTn>
                                        <p:tgtEl>
                                          <p:spTgt spid="450563">
                                            <p:txEl>
                                              <p:pRg st="3" end="3"/>
                                            </p:txEl>
                                          </p:spTgt>
                                        </p:tgtEl>
                                        <p:attrNameLst>
                                          <p:attrName>style.visibility</p:attrName>
                                        </p:attrNameLst>
                                      </p:cBhvr>
                                      <p:to>
                                        <p:strVal val="visible"/>
                                      </p:to>
                                    </p:set>
                                    <p:animEffect transition="in" filter="wheel(1)">
                                      <p:cBhvr>
                                        <p:cTn id="27" dur="2000"/>
                                        <p:tgtEl>
                                          <p:spTgt spid="450563">
                                            <p:txEl>
                                              <p:pRg st="3" end="3"/>
                                            </p:txEl>
                                          </p:spTgt>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450563">
                                            <p:txEl>
                                              <p:pRg st="4" end="4"/>
                                            </p:txEl>
                                          </p:spTgt>
                                        </p:tgtEl>
                                        <p:attrNameLst>
                                          <p:attrName>style.visibility</p:attrName>
                                        </p:attrNameLst>
                                      </p:cBhvr>
                                      <p:to>
                                        <p:strVal val="visible"/>
                                      </p:to>
                                    </p:set>
                                    <p:animEffect transition="in" filter="wheel(1)">
                                      <p:cBhvr>
                                        <p:cTn id="30" dur="2000"/>
                                        <p:tgtEl>
                                          <p:spTgt spid="45056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450563">
                                            <p:txEl>
                                              <p:pRg st="5" end="5"/>
                                            </p:txEl>
                                          </p:spTgt>
                                        </p:tgtEl>
                                        <p:attrNameLst>
                                          <p:attrName>style.visibility</p:attrName>
                                        </p:attrNameLst>
                                      </p:cBhvr>
                                      <p:to>
                                        <p:strVal val="visible"/>
                                      </p:to>
                                    </p:set>
                                    <p:animEffect transition="in" filter="wheel(1)">
                                      <p:cBhvr>
                                        <p:cTn id="35" dur="2000"/>
                                        <p:tgtEl>
                                          <p:spTgt spid="45056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450563">
                                            <p:txEl>
                                              <p:pRg st="6" end="6"/>
                                            </p:txEl>
                                          </p:spTgt>
                                        </p:tgtEl>
                                        <p:attrNameLst>
                                          <p:attrName>style.visibility</p:attrName>
                                        </p:attrNameLst>
                                      </p:cBhvr>
                                      <p:to>
                                        <p:strVal val="visible"/>
                                      </p:to>
                                    </p:set>
                                    <p:animEffect transition="in" filter="wheel(1)">
                                      <p:cBhvr>
                                        <p:cTn id="40" dur="2000"/>
                                        <p:tgtEl>
                                          <p:spTgt spid="4505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2" grpId="0" animBg="1"/>
      <p:bldP spid="450563" grpId="0" uiExpand="1" build="p"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14A33B20-7FB8-4306-B17E-B28184087C46}"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58D83164-8A95-49A9-AAD7-15B8A7FDBFBD}" type="slidenum">
              <a:rPr lang="en-US"/>
              <a:pPr>
                <a:defRPr/>
              </a:pPr>
              <a:t>58</a:t>
            </a:fld>
            <a:endParaRPr lang="en-US"/>
          </a:p>
        </p:txBody>
      </p:sp>
      <p:sp>
        <p:nvSpPr>
          <p:cNvPr id="413698" name="Rectangle 2" descr="Papel seda azul"/>
          <p:cNvSpPr>
            <a:spLocks noGrp="1" noChangeArrowheads="1"/>
          </p:cNvSpPr>
          <p:nvPr>
            <p:ph type="title"/>
          </p:nvPr>
        </p:nvSpPr>
        <p:spPr>
          <a:xfrm>
            <a:off x="395536" y="332656"/>
            <a:ext cx="8519864" cy="11430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3600" b="1" i="1" dirty="0">
                <a:solidFill>
                  <a:schemeClr val="accent2">
                    <a:lumMod val="50000"/>
                  </a:schemeClr>
                </a:solidFill>
                <a:effectLst>
                  <a:outerShdw blurRad="38100" dist="38100" dir="2700000" algn="tl">
                    <a:srgbClr val="000000"/>
                  </a:outerShdw>
                </a:effectLst>
                <a:latin typeface="Arial" charset="0"/>
              </a:rPr>
              <a:t>Servicios de Internet</a:t>
            </a:r>
            <a:br>
              <a:rPr lang="es-ES_tradnl" sz="3600" b="1" i="1" dirty="0">
                <a:solidFill>
                  <a:schemeClr val="accent2">
                    <a:lumMod val="50000"/>
                  </a:schemeClr>
                </a:solidFill>
                <a:effectLst>
                  <a:outerShdw blurRad="38100" dist="38100" dir="2700000" algn="tl">
                    <a:srgbClr val="000000"/>
                  </a:outerShdw>
                </a:effectLst>
                <a:latin typeface="Arial" charset="0"/>
              </a:rPr>
            </a:br>
            <a:r>
              <a:rPr lang="es-ES_tradnl" sz="3600" b="1" i="1" dirty="0">
                <a:solidFill>
                  <a:schemeClr val="accent2">
                    <a:lumMod val="50000"/>
                  </a:schemeClr>
                </a:solidFill>
                <a:effectLst>
                  <a:outerShdw blurRad="38100" dist="38100" dir="2700000" algn="tl">
                    <a:srgbClr val="000000"/>
                  </a:outerShdw>
                </a:effectLst>
                <a:latin typeface="Arial" charset="0"/>
              </a:rPr>
              <a:t>Chat</a:t>
            </a:r>
          </a:p>
        </p:txBody>
      </p:sp>
      <p:sp>
        <p:nvSpPr>
          <p:cNvPr id="46085" name="Rectangle 3"/>
          <p:cNvSpPr>
            <a:spLocks noGrp="1" noChangeArrowheads="1"/>
          </p:cNvSpPr>
          <p:nvPr>
            <p:ph type="body" idx="1"/>
          </p:nvPr>
        </p:nvSpPr>
        <p:spPr>
          <a:xfrm>
            <a:off x="323850" y="1752600"/>
            <a:ext cx="8591550" cy="4495800"/>
          </a:xfrm>
          <a:solidFill>
            <a:schemeClr val="accent2">
              <a:lumMod val="20000"/>
              <a:lumOff val="80000"/>
            </a:schemeClr>
          </a:solidFill>
          <a:ln w="76200" cap="flat">
            <a:solidFill>
              <a:schemeClr val="accent2"/>
            </a:solidFill>
          </a:ln>
        </p:spPr>
        <p:txBody>
          <a:bodyPr/>
          <a:lstStyle/>
          <a:p>
            <a:pPr algn="just"/>
            <a:r>
              <a:rPr lang="es-ES_tradnl" sz="2800" i="1" dirty="0">
                <a:solidFill>
                  <a:schemeClr val="accent6">
                    <a:lumMod val="50000"/>
                  </a:schemeClr>
                </a:solidFill>
                <a:latin typeface="Verdana" pitchFamily="34" charset="0"/>
              </a:rPr>
              <a:t>Protocolo Mundial que se utiliza para comunicar intercambiando mensajes de texto en Internet (Ciberespacio).</a:t>
            </a:r>
          </a:p>
          <a:p>
            <a:pPr algn="just"/>
            <a:r>
              <a:rPr lang="es-ES_tradnl" sz="2800" i="1" dirty="0">
                <a:solidFill>
                  <a:schemeClr val="accent6">
                    <a:lumMod val="50000"/>
                  </a:schemeClr>
                </a:solidFill>
                <a:latin typeface="Verdana" pitchFamily="34" charset="0"/>
              </a:rPr>
              <a:t>Por medio del Chat se realiza una comunicación en tiempo real para Intercambiar Mensajes que pueden Ser :</a:t>
            </a:r>
          </a:p>
          <a:p>
            <a:pPr lvl="2" algn="just"/>
            <a:r>
              <a:rPr lang="es-ES_tradnl" sz="2000" b="1" i="1" dirty="0">
                <a:solidFill>
                  <a:schemeClr val="accent6">
                    <a:lumMod val="50000"/>
                  </a:schemeClr>
                </a:solidFill>
                <a:latin typeface="Verdana" pitchFamily="34" charset="0"/>
              </a:rPr>
              <a:t>Temáticos</a:t>
            </a:r>
          </a:p>
          <a:p>
            <a:pPr lvl="2" algn="just"/>
            <a:r>
              <a:rPr lang="es-ES_tradnl" sz="2000" b="1" i="1" dirty="0">
                <a:solidFill>
                  <a:schemeClr val="accent6">
                    <a:lumMod val="50000"/>
                  </a:schemeClr>
                </a:solidFill>
                <a:latin typeface="Verdana" pitchFamily="34" charset="0"/>
              </a:rPr>
              <a:t>Segmentos de Población</a:t>
            </a:r>
          </a:p>
          <a:p>
            <a:pPr lvl="2" algn="just"/>
            <a:r>
              <a:rPr lang="es-ES_tradnl" sz="2000" b="1" i="1" dirty="0">
                <a:solidFill>
                  <a:schemeClr val="accent6">
                    <a:lumMod val="50000"/>
                  </a:schemeClr>
                </a:solidFill>
                <a:latin typeface="Verdana" pitchFamily="34" charset="0"/>
              </a:rPr>
              <a:t>Libre acceso</a:t>
            </a:r>
          </a:p>
          <a:p>
            <a:pPr lvl="2" algn="just"/>
            <a:r>
              <a:rPr lang="es-ES_tradnl" sz="2000" b="1" i="1" dirty="0">
                <a:solidFill>
                  <a:schemeClr val="accent6">
                    <a:lumMod val="50000"/>
                  </a:schemeClr>
                </a:solidFill>
                <a:latin typeface="Verdana" pitchFamily="34" charset="0"/>
              </a:rPr>
              <a:t>Restringidos</a:t>
            </a:r>
            <a:r>
              <a:rPr lang="es-ES_tradnl" b="1" dirty="0">
                <a:solidFill>
                  <a:schemeClr val="accent6">
                    <a:lumMod val="50000"/>
                  </a:schemeClr>
                </a:solidFill>
                <a:latin typeface="Verdana"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13698"/>
                                        </p:tgtEl>
                                        <p:attrNameLst>
                                          <p:attrName>style.visibility</p:attrName>
                                        </p:attrNameLst>
                                      </p:cBhvr>
                                      <p:to>
                                        <p:strVal val="visible"/>
                                      </p:to>
                                    </p:set>
                                    <p:anim calcmode="lin" valueType="num">
                                      <p:cBhvr>
                                        <p:cTn id="7" dur="1000" fill="hold"/>
                                        <p:tgtEl>
                                          <p:spTgt spid="413698"/>
                                        </p:tgtEl>
                                        <p:attrNameLst>
                                          <p:attrName>ppt_w</p:attrName>
                                        </p:attrNameLst>
                                      </p:cBhvr>
                                      <p:tavLst>
                                        <p:tav tm="0">
                                          <p:val>
                                            <p:fltVal val="0"/>
                                          </p:val>
                                        </p:tav>
                                        <p:tav tm="100000">
                                          <p:val>
                                            <p:strVal val="#ppt_w"/>
                                          </p:val>
                                        </p:tav>
                                      </p:tavLst>
                                    </p:anim>
                                    <p:anim calcmode="lin" valueType="num">
                                      <p:cBhvr>
                                        <p:cTn id="8" dur="1000" fill="hold"/>
                                        <p:tgtEl>
                                          <p:spTgt spid="413698"/>
                                        </p:tgtEl>
                                        <p:attrNameLst>
                                          <p:attrName>ppt_h</p:attrName>
                                        </p:attrNameLst>
                                      </p:cBhvr>
                                      <p:tavLst>
                                        <p:tav tm="0">
                                          <p:val>
                                            <p:fltVal val="0"/>
                                          </p:val>
                                        </p:tav>
                                        <p:tav tm="100000">
                                          <p:val>
                                            <p:strVal val="#ppt_h"/>
                                          </p:val>
                                        </p:tav>
                                      </p:tavLst>
                                    </p:anim>
                                    <p:anim calcmode="lin" valueType="num">
                                      <p:cBhvr>
                                        <p:cTn id="9" dur="1000" fill="hold"/>
                                        <p:tgtEl>
                                          <p:spTgt spid="413698"/>
                                        </p:tgtEl>
                                        <p:attrNameLst>
                                          <p:attrName>style.rotation</p:attrName>
                                        </p:attrNameLst>
                                      </p:cBhvr>
                                      <p:tavLst>
                                        <p:tav tm="0">
                                          <p:val>
                                            <p:fltVal val="90"/>
                                          </p:val>
                                        </p:tav>
                                        <p:tav tm="100000">
                                          <p:val>
                                            <p:fltVal val="0"/>
                                          </p:val>
                                        </p:tav>
                                      </p:tavLst>
                                    </p:anim>
                                    <p:animEffect transition="in" filter="fade">
                                      <p:cBhvr>
                                        <p:cTn id="10" dur="1000"/>
                                        <p:tgtEl>
                                          <p:spTgt spid="41369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6085">
                                            <p:bg/>
                                          </p:spTgt>
                                        </p:tgtEl>
                                        <p:attrNameLst>
                                          <p:attrName>style.visibility</p:attrName>
                                        </p:attrNameLst>
                                      </p:cBhvr>
                                      <p:to>
                                        <p:strVal val="visible"/>
                                      </p:to>
                                    </p:set>
                                    <p:anim calcmode="lin" valueType="num">
                                      <p:cBhvr>
                                        <p:cTn id="15" dur="1000" fill="hold"/>
                                        <p:tgtEl>
                                          <p:spTgt spid="46085">
                                            <p:bg/>
                                          </p:spTgt>
                                        </p:tgtEl>
                                        <p:attrNameLst>
                                          <p:attrName>ppt_w</p:attrName>
                                        </p:attrNameLst>
                                      </p:cBhvr>
                                      <p:tavLst>
                                        <p:tav tm="0">
                                          <p:val>
                                            <p:fltVal val="0"/>
                                          </p:val>
                                        </p:tav>
                                        <p:tav tm="100000">
                                          <p:val>
                                            <p:strVal val="#ppt_w"/>
                                          </p:val>
                                        </p:tav>
                                      </p:tavLst>
                                    </p:anim>
                                    <p:anim calcmode="lin" valueType="num">
                                      <p:cBhvr>
                                        <p:cTn id="16" dur="1000" fill="hold"/>
                                        <p:tgtEl>
                                          <p:spTgt spid="46085">
                                            <p:bg/>
                                          </p:spTgt>
                                        </p:tgtEl>
                                        <p:attrNameLst>
                                          <p:attrName>ppt_h</p:attrName>
                                        </p:attrNameLst>
                                      </p:cBhvr>
                                      <p:tavLst>
                                        <p:tav tm="0">
                                          <p:val>
                                            <p:fltVal val="0"/>
                                          </p:val>
                                        </p:tav>
                                        <p:tav tm="100000">
                                          <p:val>
                                            <p:strVal val="#ppt_h"/>
                                          </p:val>
                                        </p:tav>
                                      </p:tavLst>
                                    </p:anim>
                                    <p:anim calcmode="lin" valueType="num">
                                      <p:cBhvr>
                                        <p:cTn id="17" dur="1000" fill="hold"/>
                                        <p:tgtEl>
                                          <p:spTgt spid="46085">
                                            <p:bg/>
                                          </p:spTgt>
                                        </p:tgtEl>
                                        <p:attrNameLst>
                                          <p:attrName>style.rotation</p:attrName>
                                        </p:attrNameLst>
                                      </p:cBhvr>
                                      <p:tavLst>
                                        <p:tav tm="0">
                                          <p:val>
                                            <p:fltVal val="90"/>
                                          </p:val>
                                        </p:tav>
                                        <p:tav tm="100000">
                                          <p:val>
                                            <p:fltVal val="0"/>
                                          </p:val>
                                        </p:tav>
                                      </p:tavLst>
                                    </p:anim>
                                    <p:animEffect transition="in" filter="fade">
                                      <p:cBhvr>
                                        <p:cTn id="18" dur="1000"/>
                                        <p:tgtEl>
                                          <p:spTgt spid="46085">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6085">
                                            <p:txEl>
                                              <p:pRg st="0" end="0"/>
                                            </p:txEl>
                                          </p:spTgt>
                                        </p:tgtEl>
                                        <p:attrNameLst>
                                          <p:attrName>style.visibility</p:attrName>
                                        </p:attrNameLst>
                                      </p:cBhvr>
                                      <p:to>
                                        <p:strVal val="visible"/>
                                      </p:to>
                                    </p:set>
                                    <p:anim calcmode="lin" valueType="num">
                                      <p:cBhvr>
                                        <p:cTn id="23" dur="1000" fill="hold"/>
                                        <p:tgtEl>
                                          <p:spTgt spid="46085">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6085">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6085">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608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6085">
                                            <p:txEl>
                                              <p:pRg st="1" end="1"/>
                                            </p:txEl>
                                          </p:spTgt>
                                        </p:tgtEl>
                                        <p:attrNameLst>
                                          <p:attrName>style.visibility</p:attrName>
                                        </p:attrNameLst>
                                      </p:cBhvr>
                                      <p:to>
                                        <p:strVal val="visible"/>
                                      </p:to>
                                    </p:set>
                                    <p:anim calcmode="lin" valueType="num">
                                      <p:cBhvr>
                                        <p:cTn id="31" dur="1000" fill="hold"/>
                                        <p:tgtEl>
                                          <p:spTgt spid="46085">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46085">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46085">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46085">
                                            <p:txEl>
                                              <p:pRg st="1" end="1"/>
                                            </p:txEl>
                                          </p:spTgt>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46085">
                                            <p:txEl>
                                              <p:pRg st="2" end="2"/>
                                            </p:txEl>
                                          </p:spTgt>
                                        </p:tgtEl>
                                        <p:attrNameLst>
                                          <p:attrName>style.visibility</p:attrName>
                                        </p:attrNameLst>
                                      </p:cBhvr>
                                      <p:to>
                                        <p:strVal val="visible"/>
                                      </p:to>
                                    </p:set>
                                    <p:anim calcmode="lin" valueType="num">
                                      <p:cBhvr>
                                        <p:cTn id="37" dur="1000" fill="hold"/>
                                        <p:tgtEl>
                                          <p:spTgt spid="46085">
                                            <p:txEl>
                                              <p:pRg st="2" end="2"/>
                                            </p:txEl>
                                          </p:spTgt>
                                        </p:tgtEl>
                                        <p:attrNameLst>
                                          <p:attrName>ppt_w</p:attrName>
                                        </p:attrNameLst>
                                      </p:cBhvr>
                                      <p:tavLst>
                                        <p:tav tm="0">
                                          <p:val>
                                            <p:fltVal val="0"/>
                                          </p:val>
                                        </p:tav>
                                        <p:tav tm="100000">
                                          <p:val>
                                            <p:strVal val="#ppt_w"/>
                                          </p:val>
                                        </p:tav>
                                      </p:tavLst>
                                    </p:anim>
                                    <p:anim calcmode="lin" valueType="num">
                                      <p:cBhvr>
                                        <p:cTn id="38" dur="1000" fill="hold"/>
                                        <p:tgtEl>
                                          <p:spTgt spid="46085">
                                            <p:txEl>
                                              <p:pRg st="2" end="2"/>
                                            </p:txEl>
                                          </p:spTgt>
                                        </p:tgtEl>
                                        <p:attrNameLst>
                                          <p:attrName>ppt_h</p:attrName>
                                        </p:attrNameLst>
                                      </p:cBhvr>
                                      <p:tavLst>
                                        <p:tav tm="0">
                                          <p:val>
                                            <p:fltVal val="0"/>
                                          </p:val>
                                        </p:tav>
                                        <p:tav tm="100000">
                                          <p:val>
                                            <p:strVal val="#ppt_h"/>
                                          </p:val>
                                        </p:tav>
                                      </p:tavLst>
                                    </p:anim>
                                    <p:anim calcmode="lin" valueType="num">
                                      <p:cBhvr>
                                        <p:cTn id="39" dur="1000" fill="hold"/>
                                        <p:tgtEl>
                                          <p:spTgt spid="46085">
                                            <p:txEl>
                                              <p:pRg st="2" end="2"/>
                                            </p:txEl>
                                          </p:spTgt>
                                        </p:tgtEl>
                                        <p:attrNameLst>
                                          <p:attrName>style.rotation</p:attrName>
                                        </p:attrNameLst>
                                      </p:cBhvr>
                                      <p:tavLst>
                                        <p:tav tm="0">
                                          <p:val>
                                            <p:fltVal val="90"/>
                                          </p:val>
                                        </p:tav>
                                        <p:tav tm="100000">
                                          <p:val>
                                            <p:fltVal val="0"/>
                                          </p:val>
                                        </p:tav>
                                      </p:tavLst>
                                    </p:anim>
                                    <p:animEffect transition="in" filter="fade">
                                      <p:cBhvr>
                                        <p:cTn id="40" dur="1000"/>
                                        <p:tgtEl>
                                          <p:spTgt spid="46085">
                                            <p:txEl>
                                              <p:pRg st="2" end="2"/>
                                            </p:txEl>
                                          </p:spTgt>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46085">
                                            <p:txEl>
                                              <p:pRg st="3" end="3"/>
                                            </p:txEl>
                                          </p:spTgt>
                                        </p:tgtEl>
                                        <p:attrNameLst>
                                          <p:attrName>style.visibility</p:attrName>
                                        </p:attrNameLst>
                                      </p:cBhvr>
                                      <p:to>
                                        <p:strVal val="visible"/>
                                      </p:to>
                                    </p:set>
                                    <p:anim calcmode="lin" valueType="num">
                                      <p:cBhvr>
                                        <p:cTn id="43" dur="1000" fill="hold"/>
                                        <p:tgtEl>
                                          <p:spTgt spid="46085">
                                            <p:txEl>
                                              <p:pRg st="3" end="3"/>
                                            </p:txEl>
                                          </p:spTgt>
                                        </p:tgtEl>
                                        <p:attrNameLst>
                                          <p:attrName>ppt_w</p:attrName>
                                        </p:attrNameLst>
                                      </p:cBhvr>
                                      <p:tavLst>
                                        <p:tav tm="0">
                                          <p:val>
                                            <p:fltVal val="0"/>
                                          </p:val>
                                        </p:tav>
                                        <p:tav tm="100000">
                                          <p:val>
                                            <p:strVal val="#ppt_w"/>
                                          </p:val>
                                        </p:tav>
                                      </p:tavLst>
                                    </p:anim>
                                    <p:anim calcmode="lin" valueType="num">
                                      <p:cBhvr>
                                        <p:cTn id="44" dur="1000" fill="hold"/>
                                        <p:tgtEl>
                                          <p:spTgt spid="46085">
                                            <p:txEl>
                                              <p:pRg st="3" end="3"/>
                                            </p:txEl>
                                          </p:spTgt>
                                        </p:tgtEl>
                                        <p:attrNameLst>
                                          <p:attrName>ppt_h</p:attrName>
                                        </p:attrNameLst>
                                      </p:cBhvr>
                                      <p:tavLst>
                                        <p:tav tm="0">
                                          <p:val>
                                            <p:fltVal val="0"/>
                                          </p:val>
                                        </p:tav>
                                        <p:tav tm="100000">
                                          <p:val>
                                            <p:strVal val="#ppt_h"/>
                                          </p:val>
                                        </p:tav>
                                      </p:tavLst>
                                    </p:anim>
                                    <p:anim calcmode="lin" valueType="num">
                                      <p:cBhvr>
                                        <p:cTn id="45" dur="1000" fill="hold"/>
                                        <p:tgtEl>
                                          <p:spTgt spid="46085">
                                            <p:txEl>
                                              <p:pRg st="3" end="3"/>
                                            </p:txEl>
                                          </p:spTgt>
                                        </p:tgtEl>
                                        <p:attrNameLst>
                                          <p:attrName>style.rotation</p:attrName>
                                        </p:attrNameLst>
                                      </p:cBhvr>
                                      <p:tavLst>
                                        <p:tav tm="0">
                                          <p:val>
                                            <p:fltVal val="90"/>
                                          </p:val>
                                        </p:tav>
                                        <p:tav tm="100000">
                                          <p:val>
                                            <p:fltVal val="0"/>
                                          </p:val>
                                        </p:tav>
                                      </p:tavLst>
                                    </p:anim>
                                    <p:animEffect transition="in" filter="fade">
                                      <p:cBhvr>
                                        <p:cTn id="46" dur="1000"/>
                                        <p:tgtEl>
                                          <p:spTgt spid="46085">
                                            <p:txEl>
                                              <p:pRg st="3" end="3"/>
                                            </p:txEl>
                                          </p:spTgt>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46085">
                                            <p:txEl>
                                              <p:pRg st="4" end="4"/>
                                            </p:txEl>
                                          </p:spTgt>
                                        </p:tgtEl>
                                        <p:attrNameLst>
                                          <p:attrName>style.visibility</p:attrName>
                                        </p:attrNameLst>
                                      </p:cBhvr>
                                      <p:to>
                                        <p:strVal val="visible"/>
                                      </p:to>
                                    </p:set>
                                    <p:anim calcmode="lin" valueType="num">
                                      <p:cBhvr>
                                        <p:cTn id="49" dur="1000" fill="hold"/>
                                        <p:tgtEl>
                                          <p:spTgt spid="46085">
                                            <p:txEl>
                                              <p:pRg st="4" end="4"/>
                                            </p:txEl>
                                          </p:spTgt>
                                        </p:tgtEl>
                                        <p:attrNameLst>
                                          <p:attrName>ppt_w</p:attrName>
                                        </p:attrNameLst>
                                      </p:cBhvr>
                                      <p:tavLst>
                                        <p:tav tm="0">
                                          <p:val>
                                            <p:fltVal val="0"/>
                                          </p:val>
                                        </p:tav>
                                        <p:tav tm="100000">
                                          <p:val>
                                            <p:strVal val="#ppt_w"/>
                                          </p:val>
                                        </p:tav>
                                      </p:tavLst>
                                    </p:anim>
                                    <p:anim calcmode="lin" valueType="num">
                                      <p:cBhvr>
                                        <p:cTn id="50" dur="1000" fill="hold"/>
                                        <p:tgtEl>
                                          <p:spTgt spid="46085">
                                            <p:txEl>
                                              <p:pRg st="4" end="4"/>
                                            </p:txEl>
                                          </p:spTgt>
                                        </p:tgtEl>
                                        <p:attrNameLst>
                                          <p:attrName>ppt_h</p:attrName>
                                        </p:attrNameLst>
                                      </p:cBhvr>
                                      <p:tavLst>
                                        <p:tav tm="0">
                                          <p:val>
                                            <p:fltVal val="0"/>
                                          </p:val>
                                        </p:tav>
                                        <p:tav tm="100000">
                                          <p:val>
                                            <p:strVal val="#ppt_h"/>
                                          </p:val>
                                        </p:tav>
                                      </p:tavLst>
                                    </p:anim>
                                    <p:anim calcmode="lin" valueType="num">
                                      <p:cBhvr>
                                        <p:cTn id="51" dur="1000" fill="hold"/>
                                        <p:tgtEl>
                                          <p:spTgt spid="46085">
                                            <p:txEl>
                                              <p:pRg st="4" end="4"/>
                                            </p:txEl>
                                          </p:spTgt>
                                        </p:tgtEl>
                                        <p:attrNameLst>
                                          <p:attrName>style.rotation</p:attrName>
                                        </p:attrNameLst>
                                      </p:cBhvr>
                                      <p:tavLst>
                                        <p:tav tm="0">
                                          <p:val>
                                            <p:fltVal val="90"/>
                                          </p:val>
                                        </p:tav>
                                        <p:tav tm="100000">
                                          <p:val>
                                            <p:fltVal val="0"/>
                                          </p:val>
                                        </p:tav>
                                      </p:tavLst>
                                    </p:anim>
                                    <p:animEffect transition="in" filter="fade">
                                      <p:cBhvr>
                                        <p:cTn id="52" dur="1000"/>
                                        <p:tgtEl>
                                          <p:spTgt spid="46085">
                                            <p:txEl>
                                              <p:pRg st="4" end="4"/>
                                            </p:txEl>
                                          </p:spTgt>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46085">
                                            <p:txEl>
                                              <p:pRg st="5" end="5"/>
                                            </p:txEl>
                                          </p:spTgt>
                                        </p:tgtEl>
                                        <p:attrNameLst>
                                          <p:attrName>style.visibility</p:attrName>
                                        </p:attrNameLst>
                                      </p:cBhvr>
                                      <p:to>
                                        <p:strVal val="visible"/>
                                      </p:to>
                                    </p:set>
                                    <p:anim calcmode="lin" valueType="num">
                                      <p:cBhvr>
                                        <p:cTn id="55" dur="1000" fill="hold"/>
                                        <p:tgtEl>
                                          <p:spTgt spid="46085">
                                            <p:txEl>
                                              <p:pRg st="5" end="5"/>
                                            </p:txEl>
                                          </p:spTgt>
                                        </p:tgtEl>
                                        <p:attrNameLst>
                                          <p:attrName>ppt_w</p:attrName>
                                        </p:attrNameLst>
                                      </p:cBhvr>
                                      <p:tavLst>
                                        <p:tav tm="0">
                                          <p:val>
                                            <p:fltVal val="0"/>
                                          </p:val>
                                        </p:tav>
                                        <p:tav tm="100000">
                                          <p:val>
                                            <p:strVal val="#ppt_w"/>
                                          </p:val>
                                        </p:tav>
                                      </p:tavLst>
                                    </p:anim>
                                    <p:anim calcmode="lin" valueType="num">
                                      <p:cBhvr>
                                        <p:cTn id="56" dur="1000" fill="hold"/>
                                        <p:tgtEl>
                                          <p:spTgt spid="46085">
                                            <p:txEl>
                                              <p:pRg st="5" end="5"/>
                                            </p:txEl>
                                          </p:spTgt>
                                        </p:tgtEl>
                                        <p:attrNameLst>
                                          <p:attrName>ppt_h</p:attrName>
                                        </p:attrNameLst>
                                      </p:cBhvr>
                                      <p:tavLst>
                                        <p:tav tm="0">
                                          <p:val>
                                            <p:fltVal val="0"/>
                                          </p:val>
                                        </p:tav>
                                        <p:tav tm="100000">
                                          <p:val>
                                            <p:strVal val="#ppt_h"/>
                                          </p:val>
                                        </p:tav>
                                      </p:tavLst>
                                    </p:anim>
                                    <p:anim calcmode="lin" valueType="num">
                                      <p:cBhvr>
                                        <p:cTn id="57" dur="1000" fill="hold"/>
                                        <p:tgtEl>
                                          <p:spTgt spid="46085">
                                            <p:txEl>
                                              <p:pRg st="5" end="5"/>
                                            </p:txEl>
                                          </p:spTgt>
                                        </p:tgtEl>
                                        <p:attrNameLst>
                                          <p:attrName>style.rotation</p:attrName>
                                        </p:attrNameLst>
                                      </p:cBhvr>
                                      <p:tavLst>
                                        <p:tav tm="0">
                                          <p:val>
                                            <p:fltVal val="90"/>
                                          </p:val>
                                        </p:tav>
                                        <p:tav tm="100000">
                                          <p:val>
                                            <p:fltVal val="0"/>
                                          </p:val>
                                        </p:tav>
                                      </p:tavLst>
                                    </p:anim>
                                    <p:animEffect transition="in" filter="fade">
                                      <p:cBhvr>
                                        <p:cTn id="58" dur="1000"/>
                                        <p:tgtEl>
                                          <p:spTgt spid="4608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animBg="1"/>
      <p:bldP spid="46085" grpId="0" build="p"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s-MX"/>
              <a:t>Gracias</a:t>
            </a:r>
            <a:endParaRPr lang="es-AR"/>
          </a:p>
        </p:txBody>
      </p:sp>
      <p:graphicFrame>
        <p:nvGraphicFramePr>
          <p:cNvPr id="53251" name="Object 3"/>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name="Diapositiva" r:id="rId2" imgW="4572000" imgH="3429000" progId="PowerPoint.Slide.8">
                  <p:embed/>
                </p:oleObj>
              </mc:Choice>
              <mc:Fallback>
                <p:oleObj name="Diapositiva" r:id="rId2" imgW="4572000" imgH="3429000" progId="PowerPoint.Slide.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21C72706-78EC-4005-AFAB-4ADDCA7BC47E}"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DD9D5F55-CE4B-400D-84CB-C2D8005BE42F}" type="slidenum">
              <a:rPr lang="en-US"/>
              <a:pPr>
                <a:defRPr/>
              </a:pPr>
              <a:t>6</a:t>
            </a:fld>
            <a:endParaRPr lang="en-US"/>
          </a:p>
        </p:txBody>
      </p:sp>
      <p:sp>
        <p:nvSpPr>
          <p:cNvPr id="356354" name="Rectangle 2" descr="Papel seda azul"/>
          <p:cNvSpPr>
            <a:spLocks noGrp="1" noChangeArrowheads="1"/>
          </p:cNvSpPr>
          <p:nvPr>
            <p:ph type="title"/>
          </p:nvPr>
        </p:nvSpPr>
        <p:spPr>
          <a:xfrm>
            <a:off x="179512" y="228600"/>
            <a:ext cx="8784976" cy="1219200"/>
          </a:xfrm>
          <a:solidFill>
            <a:schemeClr val="accent2">
              <a:lumMod val="40000"/>
              <a:lumOff val="60000"/>
            </a:schemeClr>
          </a:solidFill>
          <a:ln w="76200" cap="flat">
            <a:solidFill>
              <a:schemeClr val="accent2">
                <a:lumMod val="50000"/>
              </a:schemeClr>
            </a:solidFill>
            <a:miter lim="800000"/>
            <a:headEnd/>
            <a:tailEnd/>
          </a:ln>
        </p:spPr>
        <p:txBody>
          <a:bodyPr vert="horz" wrap="square" lIns="91440" tIns="45720" rIns="91440" bIns="45720" numCol="1" anchor="ctr" anchorCtr="0" compatLnSpc="1">
            <a:prstTxWarp prst="textNoShape">
              <a:avLst/>
            </a:prstTxWarp>
          </a:bodyPr>
          <a:lstStyle/>
          <a:p>
            <a:r>
              <a:rPr lang="es-ES_tradnl" sz="3600" b="1" i="1" dirty="0">
                <a:solidFill>
                  <a:schemeClr val="accent2">
                    <a:lumMod val="75000"/>
                  </a:schemeClr>
                </a:solidFill>
                <a:effectLst>
                  <a:outerShdw blurRad="38100" dist="38100" dir="2700000" algn="tl">
                    <a:srgbClr val="000000"/>
                  </a:outerShdw>
                </a:effectLst>
                <a:latin typeface="Arial" charset="0"/>
              </a:rPr>
              <a:t>  Centro de Comunicaciones y Redes</a:t>
            </a:r>
            <a:br>
              <a:rPr lang="es-ES_tradnl" sz="3600" b="1" i="1" dirty="0">
                <a:solidFill>
                  <a:schemeClr val="accent2">
                    <a:lumMod val="75000"/>
                  </a:schemeClr>
                </a:solidFill>
                <a:effectLst>
                  <a:outerShdw blurRad="38100" dist="38100" dir="2700000" algn="tl">
                    <a:srgbClr val="000000"/>
                  </a:outerShdw>
                </a:effectLst>
                <a:latin typeface="Arial" charset="0"/>
              </a:rPr>
            </a:br>
            <a:r>
              <a:rPr lang="es-ES_tradnl" sz="3600" b="1" i="1" dirty="0">
                <a:solidFill>
                  <a:schemeClr val="accent2">
                    <a:lumMod val="75000"/>
                  </a:schemeClr>
                </a:solidFill>
                <a:effectLst>
                  <a:outerShdw blurRad="38100" dist="38100" dir="2700000" algn="tl">
                    <a:srgbClr val="000000"/>
                  </a:outerShdw>
                </a:effectLst>
                <a:latin typeface="Arial" charset="0"/>
              </a:rPr>
              <a:t>Tendencias de Red</a:t>
            </a:r>
          </a:p>
        </p:txBody>
      </p:sp>
      <p:sp>
        <p:nvSpPr>
          <p:cNvPr id="356355" name="Rectangle 3" descr="Papel bouquet"/>
          <p:cNvSpPr>
            <a:spLocks noGrp="1" noChangeArrowheads="1"/>
          </p:cNvSpPr>
          <p:nvPr>
            <p:ph type="body" idx="1"/>
          </p:nvPr>
        </p:nvSpPr>
        <p:spPr>
          <a:xfrm>
            <a:off x="395536" y="1772816"/>
            <a:ext cx="8352928" cy="4475584"/>
          </a:xfrm>
          <a:solidFill>
            <a:schemeClr val="accent2">
              <a:lumMod val="40000"/>
              <a:lumOff val="60000"/>
            </a:schemeClr>
          </a:solidFill>
          <a:ln w="76200" cap="flat">
            <a:solidFill>
              <a:schemeClr val="accent2">
                <a:lumMod val="50000"/>
              </a:schemeClr>
            </a:solidFill>
          </a:ln>
        </p:spPr>
        <p:txBody>
          <a:bodyPr/>
          <a:lstStyle/>
          <a:p>
            <a:pPr marL="236555" indent="-236555" algn="just" defTabSz="814365">
              <a:lnSpc>
                <a:spcPct val="95000"/>
              </a:lnSpc>
              <a:spcBef>
                <a:spcPts val="1100"/>
              </a:spcBef>
              <a:buClr>
                <a:srgbClr val="708CA1"/>
              </a:buClr>
              <a:buFont typeface="Wingdings"/>
              <a:buChar char="§"/>
            </a:pPr>
            <a:r>
              <a:rPr lang="es-ES" sz="3600" b="1" i="1" dirty="0">
                <a:solidFill>
                  <a:schemeClr val="accent2">
                    <a:lumMod val="50000"/>
                  </a:schemeClr>
                </a:solidFill>
                <a:effectLst>
                  <a:outerShdw blurRad="38100" dist="38100" dir="2700000" algn="tl">
                    <a:srgbClr val="000000">
                      <a:alpha val="43137"/>
                    </a:srgbClr>
                  </a:outerShdw>
                </a:effectLst>
                <a:latin typeface="Arial"/>
                <a:ea typeface="ＭＳ Ｐゴシック"/>
                <a:cs typeface="ＭＳ Ｐゴシック"/>
              </a:rPr>
              <a:t>Conexiones de comunicaciones de datos redundantes.</a:t>
            </a:r>
          </a:p>
          <a:p>
            <a:pPr marL="236555" indent="-236555" algn="just" defTabSz="814365">
              <a:lnSpc>
                <a:spcPct val="95000"/>
              </a:lnSpc>
              <a:spcBef>
                <a:spcPts val="1100"/>
              </a:spcBef>
              <a:buClr>
                <a:srgbClr val="708CA1"/>
              </a:buClr>
              <a:buFont typeface="Wingdings"/>
              <a:buChar char="§"/>
            </a:pPr>
            <a:r>
              <a:rPr lang="es-ES" sz="3600" b="1" i="1" dirty="0">
                <a:solidFill>
                  <a:schemeClr val="accent2">
                    <a:lumMod val="50000"/>
                  </a:schemeClr>
                </a:solidFill>
                <a:effectLst>
                  <a:outerShdw blurRad="38100" dist="38100" dir="2700000" algn="tl">
                    <a:srgbClr val="000000">
                      <a:alpha val="43137"/>
                    </a:srgbClr>
                  </a:outerShdw>
                </a:effectLst>
                <a:latin typeface="Arial"/>
                <a:ea typeface="ＭＳ Ｐゴシック"/>
                <a:cs typeface="ＭＳ Ｐゴシック"/>
              </a:rPr>
              <a:t>Servidores virtuales de alta velocidad granjas de servidores o clústeres de servidores.</a:t>
            </a:r>
          </a:p>
          <a:p>
            <a:pPr marL="236555" indent="-236555" algn="just" defTabSz="814365">
              <a:lnSpc>
                <a:spcPct val="95000"/>
              </a:lnSpc>
              <a:spcBef>
                <a:spcPts val="1100"/>
              </a:spcBef>
              <a:buClr>
                <a:srgbClr val="708CA1"/>
              </a:buClr>
              <a:buFont typeface="Wingdings"/>
              <a:buChar char="§"/>
            </a:pPr>
            <a:r>
              <a:rPr lang="es-ES" sz="3600" b="1" i="1" dirty="0">
                <a:solidFill>
                  <a:schemeClr val="accent2">
                    <a:lumMod val="50000"/>
                  </a:schemeClr>
                </a:solidFill>
                <a:effectLst>
                  <a:outerShdw blurRad="38100" dist="38100" dir="2700000" algn="tl">
                    <a:srgbClr val="000000">
                      <a:alpha val="43137"/>
                    </a:srgbClr>
                  </a:outerShdw>
                </a:effectLst>
                <a:latin typeface="Arial"/>
                <a:ea typeface="ＭＳ Ｐゴシック"/>
                <a:cs typeface="ＭＳ Ｐゴシック"/>
              </a:rPr>
              <a:t>Sistemas de almacenamiento </a:t>
            </a:r>
            <a:r>
              <a:rPr lang="es-ES" sz="3600" b="1" i="1">
                <a:solidFill>
                  <a:schemeClr val="accent2">
                    <a:lumMod val="50000"/>
                  </a:schemeClr>
                </a:solidFill>
                <a:effectLst>
                  <a:outerShdw blurRad="38100" dist="38100" dir="2700000" algn="tl">
                    <a:srgbClr val="000000">
                      <a:alpha val="43137"/>
                    </a:srgbClr>
                  </a:outerShdw>
                </a:effectLst>
                <a:latin typeface="Arial"/>
                <a:ea typeface="ＭＳ Ｐゴシック"/>
                <a:cs typeface="ＭＳ Ｐゴシック"/>
              </a:rPr>
              <a:t>redundante – SAN.</a:t>
            </a:r>
            <a:endParaRPr lang="es-ES" sz="3600" b="1" i="1" dirty="0">
              <a:solidFill>
                <a:schemeClr val="accent2">
                  <a:lumMod val="50000"/>
                </a:schemeClr>
              </a:solidFill>
              <a:effectLst>
                <a:outerShdw blurRad="38100" dist="38100" dir="2700000" algn="tl">
                  <a:srgbClr val="000000">
                    <a:alpha val="43137"/>
                  </a:srgbClr>
                </a:outerShdw>
              </a:effectLst>
              <a:latin typeface="Arial"/>
              <a:ea typeface="ＭＳ Ｐゴシック"/>
              <a:cs typeface="ＭＳ Ｐゴシック"/>
            </a:endParaRPr>
          </a:p>
        </p:txBody>
      </p:sp>
    </p:spTree>
    <p:extLst>
      <p:ext uri="{BB962C8B-B14F-4D97-AF65-F5344CB8AC3E}">
        <p14:creationId xmlns:p14="http://schemas.microsoft.com/office/powerpoint/2010/main" val="240968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63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356355">
                                            <p:bg/>
                                          </p:spTgt>
                                        </p:tgtEl>
                                        <p:attrNameLst>
                                          <p:attrName>style.visibility</p:attrName>
                                        </p:attrNameLst>
                                      </p:cBhvr>
                                      <p:to>
                                        <p:strVal val="visible"/>
                                      </p:to>
                                    </p:set>
                                    <p:animEffect transition="in" filter="wheel(1)">
                                      <p:cBhvr>
                                        <p:cTn id="11" dur="2000"/>
                                        <p:tgtEl>
                                          <p:spTgt spid="356355">
                                            <p:bg/>
                                          </p:spTgt>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356355">
                                            <p:txEl>
                                              <p:pRg st="0" end="0"/>
                                            </p:txEl>
                                          </p:spTgt>
                                        </p:tgtEl>
                                        <p:attrNameLst>
                                          <p:attrName>style.visibility</p:attrName>
                                        </p:attrNameLst>
                                      </p:cBhvr>
                                      <p:to>
                                        <p:strVal val="visible"/>
                                      </p:to>
                                    </p:set>
                                    <p:animEffect transition="in" filter="wheel(1)">
                                      <p:cBhvr>
                                        <p:cTn id="16" dur="2000"/>
                                        <p:tgtEl>
                                          <p:spTgt spid="35635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356355">
                                            <p:txEl>
                                              <p:pRg st="1" end="1"/>
                                            </p:txEl>
                                          </p:spTgt>
                                        </p:tgtEl>
                                        <p:attrNameLst>
                                          <p:attrName>style.visibility</p:attrName>
                                        </p:attrNameLst>
                                      </p:cBhvr>
                                      <p:to>
                                        <p:strVal val="visible"/>
                                      </p:to>
                                    </p:set>
                                    <p:animEffect transition="in" filter="wheel(1)">
                                      <p:cBhvr>
                                        <p:cTn id="21" dur="2000"/>
                                        <p:tgtEl>
                                          <p:spTgt spid="35635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356355">
                                            <p:txEl>
                                              <p:pRg st="2" end="2"/>
                                            </p:txEl>
                                          </p:spTgt>
                                        </p:tgtEl>
                                        <p:attrNameLst>
                                          <p:attrName>style.visibility</p:attrName>
                                        </p:attrNameLst>
                                      </p:cBhvr>
                                      <p:to>
                                        <p:strVal val="visible"/>
                                      </p:to>
                                    </p:set>
                                    <p:animEffect transition="in" filter="wheel(1)">
                                      <p:cBhvr>
                                        <p:cTn id="26" dur="2000"/>
                                        <p:tgtEl>
                                          <p:spTgt spid="3563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4" grpId="0" animBg="1"/>
      <p:bldP spid="356355"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21C72706-78EC-4005-AFAB-4ADDCA7BC47E}"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DD9D5F55-CE4B-400D-84CB-C2D8005BE42F}" type="slidenum">
              <a:rPr lang="en-US"/>
              <a:pPr>
                <a:defRPr/>
              </a:pPr>
              <a:t>7</a:t>
            </a:fld>
            <a:endParaRPr lang="en-US"/>
          </a:p>
        </p:txBody>
      </p:sp>
      <p:sp>
        <p:nvSpPr>
          <p:cNvPr id="356354" name="Rectangle 2" descr="Papel seda azul"/>
          <p:cNvSpPr>
            <a:spLocks noGrp="1" noChangeArrowheads="1"/>
          </p:cNvSpPr>
          <p:nvPr>
            <p:ph type="title"/>
          </p:nvPr>
        </p:nvSpPr>
        <p:spPr>
          <a:xfrm>
            <a:off x="179512" y="228600"/>
            <a:ext cx="8784976" cy="1219200"/>
          </a:xfrm>
          <a:solidFill>
            <a:schemeClr val="accent2">
              <a:lumMod val="40000"/>
              <a:lumOff val="60000"/>
            </a:schemeClr>
          </a:solidFill>
          <a:ln w="76200" cap="flat">
            <a:solidFill>
              <a:schemeClr val="accent2">
                <a:lumMod val="50000"/>
              </a:schemeClr>
            </a:solidFill>
            <a:miter lim="800000"/>
            <a:headEnd/>
            <a:tailEnd/>
          </a:ln>
        </p:spPr>
        <p:txBody>
          <a:bodyPr vert="horz" wrap="square" lIns="91440" tIns="45720" rIns="91440" bIns="45720" numCol="1" anchor="ctr" anchorCtr="0" compatLnSpc="1">
            <a:prstTxWarp prst="textNoShape">
              <a:avLst/>
            </a:prstTxWarp>
          </a:bodyPr>
          <a:lstStyle/>
          <a:p>
            <a:r>
              <a:rPr lang="es-ES_tradnl" sz="3600" b="1" i="1" dirty="0">
                <a:solidFill>
                  <a:schemeClr val="accent2">
                    <a:lumMod val="75000"/>
                  </a:schemeClr>
                </a:solidFill>
                <a:effectLst>
                  <a:outerShdw blurRad="38100" dist="38100" dir="2700000" algn="tl">
                    <a:srgbClr val="000000"/>
                  </a:outerShdw>
                </a:effectLst>
                <a:latin typeface="Arial" charset="0"/>
              </a:rPr>
              <a:t>  Centro de Comunicaciones y Redes</a:t>
            </a:r>
            <a:br>
              <a:rPr lang="es-ES_tradnl" sz="3600" b="1" i="1" dirty="0">
                <a:solidFill>
                  <a:schemeClr val="accent2">
                    <a:lumMod val="75000"/>
                  </a:schemeClr>
                </a:solidFill>
                <a:effectLst>
                  <a:outerShdw blurRad="38100" dist="38100" dir="2700000" algn="tl">
                    <a:srgbClr val="000000"/>
                  </a:outerShdw>
                </a:effectLst>
                <a:latin typeface="Arial" charset="0"/>
              </a:rPr>
            </a:br>
            <a:r>
              <a:rPr lang="es-ES_tradnl" sz="3600" b="1" i="1" dirty="0">
                <a:solidFill>
                  <a:schemeClr val="accent2">
                    <a:lumMod val="75000"/>
                  </a:schemeClr>
                </a:solidFill>
                <a:effectLst>
                  <a:outerShdw blurRad="38100" dist="38100" dir="2700000" algn="tl">
                    <a:srgbClr val="000000"/>
                  </a:outerShdw>
                </a:effectLst>
                <a:latin typeface="Arial" charset="0"/>
              </a:rPr>
              <a:t>Tendencias de Red</a:t>
            </a:r>
          </a:p>
        </p:txBody>
      </p:sp>
      <p:sp>
        <p:nvSpPr>
          <p:cNvPr id="356355" name="Rectangle 3" descr="Papel bouquet"/>
          <p:cNvSpPr>
            <a:spLocks noGrp="1" noChangeArrowheads="1"/>
          </p:cNvSpPr>
          <p:nvPr>
            <p:ph type="body" idx="1"/>
          </p:nvPr>
        </p:nvSpPr>
        <p:spPr>
          <a:xfrm>
            <a:off x="179512" y="1772816"/>
            <a:ext cx="8568952" cy="4475584"/>
          </a:xfrm>
          <a:solidFill>
            <a:schemeClr val="accent2">
              <a:lumMod val="40000"/>
              <a:lumOff val="60000"/>
            </a:schemeClr>
          </a:solidFill>
          <a:ln w="76200" cap="flat">
            <a:solidFill>
              <a:schemeClr val="accent2">
                <a:lumMod val="50000"/>
              </a:schemeClr>
            </a:solidFill>
            <a:miter lim="800000"/>
            <a:headEnd/>
            <a:tailEnd/>
          </a:ln>
        </p:spPr>
        <p:txBody>
          <a:bodyPr vert="horz" wrap="square" lIns="91440" tIns="45720" rIns="91440" bIns="45720" numCol="1" anchor="t" anchorCtr="0" compatLnSpc="1">
            <a:prstTxWarp prst="textNoShape">
              <a:avLst/>
            </a:prstTxWarp>
          </a:bodyPr>
          <a:lstStyle/>
          <a:p>
            <a:pPr marL="236555" indent="-236555" algn="just" defTabSz="814365">
              <a:lnSpc>
                <a:spcPct val="95000"/>
              </a:lnSpc>
              <a:spcBef>
                <a:spcPts val="1100"/>
              </a:spcBef>
              <a:buClr>
                <a:srgbClr val="708CA1"/>
              </a:buClr>
              <a:buFont typeface="Wingdings"/>
              <a:buChar char="§"/>
            </a:pPr>
            <a:r>
              <a:rPr lang="es-ES" b="1" i="1" dirty="0">
                <a:solidFill>
                  <a:schemeClr val="accent2">
                    <a:lumMod val="50000"/>
                  </a:schemeClr>
                </a:solidFill>
                <a:effectLst>
                  <a:outerShdw blurRad="38100" dist="38100" dir="2700000" algn="tl">
                    <a:srgbClr val="000000">
                      <a:alpha val="43137"/>
                    </a:srgbClr>
                  </a:outerShdw>
                </a:effectLst>
                <a:latin typeface="Arial"/>
                <a:ea typeface="ＭＳ Ｐゴシック"/>
                <a:cs typeface="ＭＳ Ｐゴシック"/>
              </a:rPr>
              <a:t>Fuentes de alimentación redundantes o de respaldo (</a:t>
            </a:r>
            <a:r>
              <a:rPr lang="es-ES" b="1" i="1" dirty="0" err="1">
                <a:solidFill>
                  <a:schemeClr val="accent2">
                    <a:lumMod val="50000"/>
                  </a:schemeClr>
                </a:solidFill>
                <a:effectLst>
                  <a:outerShdw blurRad="38100" dist="38100" dir="2700000" algn="tl">
                    <a:srgbClr val="000000">
                      <a:alpha val="43137"/>
                    </a:srgbClr>
                  </a:outerShdw>
                </a:effectLst>
                <a:latin typeface="Arial"/>
                <a:ea typeface="ＭＳ Ｐゴシック"/>
                <a:cs typeface="ＭＳ Ｐゴシック"/>
              </a:rPr>
              <a:t>UPSs</a:t>
            </a:r>
            <a:r>
              <a:rPr lang="es-ES" b="1" i="1" dirty="0">
                <a:solidFill>
                  <a:schemeClr val="accent2">
                    <a:lumMod val="50000"/>
                  </a:schemeClr>
                </a:solidFill>
                <a:effectLst>
                  <a:outerShdw blurRad="38100" dist="38100" dir="2700000" algn="tl">
                    <a:srgbClr val="000000">
                      <a:alpha val="43137"/>
                    </a:srgbClr>
                  </a:outerShdw>
                </a:effectLst>
                <a:latin typeface="Arial"/>
                <a:ea typeface="ＭＳ Ｐゴシック"/>
                <a:cs typeface="ＭＳ Ｐゴシック"/>
              </a:rPr>
              <a:t> /Generadores).</a:t>
            </a:r>
          </a:p>
          <a:p>
            <a:pPr marL="236555" indent="-236555" algn="just" defTabSz="814365">
              <a:lnSpc>
                <a:spcPct val="95000"/>
              </a:lnSpc>
              <a:spcBef>
                <a:spcPts val="1100"/>
              </a:spcBef>
              <a:buClr>
                <a:srgbClr val="708CA1"/>
              </a:buClr>
              <a:buFont typeface="Wingdings"/>
              <a:buChar char="§"/>
            </a:pPr>
            <a:r>
              <a:rPr lang="es-ES" b="1" i="1" dirty="0">
                <a:solidFill>
                  <a:schemeClr val="accent2">
                    <a:lumMod val="50000"/>
                  </a:schemeClr>
                </a:solidFill>
                <a:effectLst>
                  <a:outerShdw blurRad="38100" dist="38100" dir="2700000" algn="tl">
                    <a:srgbClr val="000000">
                      <a:alpha val="43137"/>
                    </a:srgbClr>
                  </a:outerShdw>
                </a:effectLst>
                <a:latin typeface="Arial"/>
                <a:ea typeface="ＭＳ Ｐゴシック"/>
                <a:cs typeface="ＭＳ Ｐゴシック"/>
              </a:rPr>
              <a:t>Controles ambientales Integrales </a:t>
            </a:r>
          </a:p>
          <a:p>
            <a:pPr lvl="1" algn="just"/>
            <a:r>
              <a:rPr lang="es-ES" sz="3600" b="1"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Accesos Restringido </a:t>
            </a:r>
          </a:p>
          <a:p>
            <a:pPr lvl="1" algn="just"/>
            <a:r>
              <a:rPr lang="es-ES" sz="3600" b="1"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Aire Acondicionado  </a:t>
            </a:r>
          </a:p>
          <a:p>
            <a:pPr lvl="1" algn="just"/>
            <a:r>
              <a:rPr lang="es-ES" sz="3600" b="1"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Extinción de Incendios</a:t>
            </a:r>
          </a:p>
          <a:p>
            <a:pPr marL="236555" indent="-236555" algn="just" defTabSz="814365">
              <a:lnSpc>
                <a:spcPct val="95000"/>
              </a:lnSpc>
              <a:spcBef>
                <a:spcPts val="1100"/>
              </a:spcBef>
              <a:buClr>
                <a:srgbClr val="708CA1"/>
              </a:buClr>
              <a:buFont typeface="Wingdings"/>
              <a:buChar char="§"/>
            </a:pPr>
            <a:r>
              <a:rPr lang="es-ES" b="1" i="1" dirty="0">
                <a:solidFill>
                  <a:schemeClr val="accent2">
                    <a:lumMod val="50000"/>
                  </a:schemeClr>
                </a:solidFill>
                <a:effectLst>
                  <a:outerShdw blurRad="38100" dist="38100" dir="2700000" algn="tl">
                    <a:srgbClr val="000000">
                      <a:alpha val="43137"/>
                    </a:srgbClr>
                  </a:outerShdw>
                </a:effectLst>
                <a:latin typeface="Arial"/>
                <a:ea typeface="ＭＳ Ｐゴシック"/>
                <a:cs typeface="ＭＳ Ｐゴシック"/>
              </a:rPr>
              <a:t>Dispositivos de Seguridad.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63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356355">
                                            <p:bg/>
                                          </p:spTgt>
                                        </p:tgtEl>
                                        <p:attrNameLst>
                                          <p:attrName>style.visibility</p:attrName>
                                        </p:attrNameLst>
                                      </p:cBhvr>
                                      <p:to>
                                        <p:strVal val="visible"/>
                                      </p:to>
                                    </p:set>
                                    <p:animEffect transition="in" filter="wheel(1)">
                                      <p:cBhvr>
                                        <p:cTn id="11" dur="2000"/>
                                        <p:tgtEl>
                                          <p:spTgt spid="356355">
                                            <p:bg/>
                                          </p:spTgt>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356355">
                                            <p:txEl>
                                              <p:pRg st="0" end="0"/>
                                            </p:txEl>
                                          </p:spTgt>
                                        </p:tgtEl>
                                        <p:attrNameLst>
                                          <p:attrName>style.visibility</p:attrName>
                                        </p:attrNameLst>
                                      </p:cBhvr>
                                      <p:to>
                                        <p:strVal val="visible"/>
                                      </p:to>
                                    </p:set>
                                    <p:animEffect transition="in" filter="wheel(1)">
                                      <p:cBhvr>
                                        <p:cTn id="16" dur="2000"/>
                                        <p:tgtEl>
                                          <p:spTgt spid="35635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356355">
                                            <p:txEl>
                                              <p:pRg st="1" end="1"/>
                                            </p:txEl>
                                          </p:spTgt>
                                        </p:tgtEl>
                                        <p:attrNameLst>
                                          <p:attrName>style.visibility</p:attrName>
                                        </p:attrNameLst>
                                      </p:cBhvr>
                                      <p:to>
                                        <p:strVal val="visible"/>
                                      </p:to>
                                    </p:set>
                                    <p:animEffect transition="in" filter="wheel(1)">
                                      <p:cBhvr>
                                        <p:cTn id="21" dur="2000"/>
                                        <p:tgtEl>
                                          <p:spTgt spid="356355">
                                            <p:txEl>
                                              <p:pRg st="1" end="1"/>
                                            </p:txEl>
                                          </p:spTgt>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356355">
                                            <p:txEl>
                                              <p:pRg st="2" end="2"/>
                                            </p:txEl>
                                          </p:spTgt>
                                        </p:tgtEl>
                                        <p:attrNameLst>
                                          <p:attrName>style.visibility</p:attrName>
                                        </p:attrNameLst>
                                      </p:cBhvr>
                                      <p:to>
                                        <p:strVal val="visible"/>
                                      </p:to>
                                    </p:set>
                                    <p:animEffect transition="in" filter="wheel(1)">
                                      <p:cBhvr>
                                        <p:cTn id="24" dur="2000"/>
                                        <p:tgtEl>
                                          <p:spTgt spid="356355">
                                            <p:txEl>
                                              <p:pRg st="2" end="2"/>
                                            </p:txEl>
                                          </p:spTgt>
                                        </p:tgtEl>
                                      </p:cBhvr>
                                    </p:animEffect>
                                  </p:childTnLst>
                                </p:cTn>
                              </p:par>
                              <p:par>
                                <p:cTn id="25" presetID="21" presetClass="entr" presetSubtype="1" fill="hold" grpId="0" nodeType="withEffect">
                                  <p:stCondLst>
                                    <p:cond delay="0"/>
                                  </p:stCondLst>
                                  <p:childTnLst>
                                    <p:set>
                                      <p:cBhvr>
                                        <p:cTn id="26" dur="1" fill="hold">
                                          <p:stCondLst>
                                            <p:cond delay="0"/>
                                          </p:stCondLst>
                                        </p:cTn>
                                        <p:tgtEl>
                                          <p:spTgt spid="356355">
                                            <p:txEl>
                                              <p:pRg st="3" end="3"/>
                                            </p:txEl>
                                          </p:spTgt>
                                        </p:tgtEl>
                                        <p:attrNameLst>
                                          <p:attrName>style.visibility</p:attrName>
                                        </p:attrNameLst>
                                      </p:cBhvr>
                                      <p:to>
                                        <p:strVal val="visible"/>
                                      </p:to>
                                    </p:set>
                                    <p:animEffect transition="in" filter="wheel(1)">
                                      <p:cBhvr>
                                        <p:cTn id="27" dur="2000"/>
                                        <p:tgtEl>
                                          <p:spTgt spid="356355">
                                            <p:txEl>
                                              <p:pRg st="3" end="3"/>
                                            </p:txEl>
                                          </p:spTgt>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356355">
                                            <p:txEl>
                                              <p:pRg st="4" end="4"/>
                                            </p:txEl>
                                          </p:spTgt>
                                        </p:tgtEl>
                                        <p:attrNameLst>
                                          <p:attrName>style.visibility</p:attrName>
                                        </p:attrNameLst>
                                      </p:cBhvr>
                                      <p:to>
                                        <p:strVal val="visible"/>
                                      </p:to>
                                    </p:set>
                                    <p:animEffect transition="in" filter="wheel(1)">
                                      <p:cBhvr>
                                        <p:cTn id="30" dur="2000"/>
                                        <p:tgtEl>
                                          <p:spTgt spid="35635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356355">
                                            <p:txEl>
                                              <p:pRg st="5" end="5"/>
                                            </p:txEl>
                                          </p:spTgt>
                                        </p:tgtEl>
                                        <p:attrNameLst>
                                          <p:attrName>style.visibility</p:attrName>
                                        </p:attrNameLst>
                                      </p:cBhvr>
                                      <p:to>
                                        <p:strVal val="visible"/>
                                      </p:to>
                                    </p:set>
                                    <p:animEffect transition="in" filter="wheel(1)">
                                      <p:cBhvr>
                                        <p:cTn id="35" dur="2000"/>
                                        <p:tgtEl>
                                          <p:spTgt spid="3563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4" grpId="0" animBg="1"/>
      <p:bldP spid="356355"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21C72706-78EC-4005-AFAB-4ADDCA7BC47E}"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DD9D5F55-CE4B-400D-84CB-C2D8005BE42F}" type="slidenum">
              <a:rPr lang="en-US"/>
              <a:pPr>
                <a:defRPr/>
              </a:pPr>
              <a:t>8</a:t>
            </a:fld>
            <a:endParaRPr lang="en-US"/>
          </a:p>
        </p:txBody>
      </p:sp>
      <p:sp>
        <p:nvSpPr>
          <p:cNvPr id="356354" name="Rectangle 2" descr="Papel seda azul"/>
          <p:cNvSpPr>
            <a:spLocks noGrp="1" noChangeArrowheads="1"/>
          </p:cNvSpPr>
          <p:nvPr>
            <p:ph type="title"/>
          </p:nvPr>
        </p:nvSpPr>
        <p:spPr>
          <a:xfrm>
            <a:off x="708382" y="228600"/>
            <a:ext cx="7772400" cy="1219200"/>
          </a:xfrm>
          <a:solidFill>
            <a:schemeClr val="accent2">
              <a:lumMod val="40000"/>
              <a:lumOff val="60000"/>
            </a:schemeClr>
          </a:solidFill>
          <a:ln w="76200" cap="flat">
            <a:solidFill>
              <a:schemeClr val="accent2">
                <a:lumMod val="50000"/>
              </a:schemeClr>
            </a:solidFill>
            <a:miter lim="800000"/>
            <a:headEnd/>
            <a:tailEnd/>
          </a:ln>
        </p:spPr>
        <p:txBody>
          <a:bodyPr vert="horz" wrap="square" lIns="91440" tIns="45720" rIns="91440" bIns="45720" numCol="1" anchor="ctr" anchorCtr="0" compatLnSpc="1">
            <a:prstTxWarp prst="textNoShape">
              <a:avLst/>
            </a:prstTxWarp>
          </a:bodyPr>
          <a:lstStyle/>
          <a:p>
            <a:r>
              <a:rPr lang="es-ES_tradnl" sz="4800" b="1" i="1" dirty="0">
                <a:solidFill>
                  <a:schemeClr val="accent2">
                    <a:lumMod val="75000"/>
                  </a:schemeClr>
                </a:solidFill>
                <a:effectLst>
                  <a:outerShdw blurRad="38100" dist="38100" dir="2700000" algn="tl">
                    <a:srgbClr val="000000"/>
                  </a:outerShdw>
                </a:effectLst>
                <a:latin typeface="Arial" charset="0"/>
              </a:rPr>
              <a:t>Servicios de Internet  </a:t>
            </a:r>
          </a:p>
        </p:txBody>
      </p:sp>
      <p:sp>
        <p:nvSpPr>
          <p:cNvPr id="356355" name="Rectangle 3" descr="Papel bouquet"/>
          <p:cNvSpPr>
            <a:spLocks noGrp="1" noChangeArrowheads="1"/>
          </p:cNvSpPr>
          <p:nvPr>
            <p:ph type="body" idx="1"/>
          </p:nvPr>
        </p:nvSpPr>
        <p:spPr>
          <a:xfrm>
            <a:off x="685800" y="1905000"/>
            <a:ext cx="7772400" cy="4343400"/>
          </a:xfrm>
          <a:solidFill>
            <a:schemeClr val="accent2">
              <a:lumMod val="40000"/>
              <a:lumOff val="60000"/>
            </a:schemeClr>
          </a:solidFill>
          <a:ln w="76200" cap="flat">
            <a:solidFill>
              <a:srgbClr val="000080"/>
            </a:solidFill>
          </a:ln>
        </p:spPr>
        <p:txBody>
          <a:bodyPr/>
          <a:lstStyle/>
          <a:p>
            <a:pPr>
              <a:lnSpc>
                <a:spcPct val="90000"/>
              </a:lnSpc>
              <a:defRPr/>
            </a:pPr>
            <a:r>
              <a:rPr lang="es-ES_tradnl" i="1" dirty="0">
                <a:solidFill>
                  <a:schemeClr val="accent2">
                    <a:lumMod val="75000"/>
                  </a:schemeClr>
                </a:solidFill>
                <a:effectLst>
                  <a:outerShdw blurRad="38100" dist="38100" dir="2700000" algn="tl">
                    <a:srgbClr val="000000"/>
                  </a:outerShdw>
                </a:effectLst>
                <a:latin typeface="Arial" charset="0"/>
              </a:rPr>
              <a:t>Se identifican  con :</a:t>
            </a:r>
          </a:p>
          <a:p>
            <a:pPr lvl="1">
              <a:lnSpc>
                <a:spcPct val="90000"/>
              </a:lnSpc>
              <a:defRPr/>
            </a:pPr>
            <a:r>
              <a:rPr lang="es-ES_tradnl" sz="3200" i="1" dirty="0">
                <a:solidFill>
                  <a:schemeClr val="accent2">
                    <a:lumMod val="75000"/>
                  </a:schemeClr>
                </a:solidFill>
                <a:effectLst>
                  <a:outerShdw blurRad="38100" dist="38100" dir="2700000" algn="tl">
                    <a:srgbClr val="000000"/>
                  </a:outerShdw>
                </a:effectLst>
                <a:latin typeface="Arial" charset="0"/>
              </a:rPr>
              <a:t>Dirección IP. </a:t>
            </a:r>
          </a:p>
          <a:p>
            <a:pPr lvl="1">
              <a:lnSpc>
                <a:spcPct val="90000"/>
              </a:lnSpc>
              <a:defRPr/>
            </a:pPr>
            <a:r>
              <a:rPr lang="es-ES_tradnl" sz="3200" i="1" dirty="0">
                <a:solidFill>
                  <a:schemeClr val="accent2">
                    <a:lumMod val="75000"/>
                  </a:schemeClr>
                </a:solidFill>
                <a:effectLst>
                  <a:outerShdw blurRad="38100" dist="38100" dir="2700000" algn="tl">
                    <a:srgbClr val="000000"/>
                  </a:outerShdw>
                </a:effectLst>
                <a:latin typeface="Arial" charset="0"/>
              </a:rPr>
              <a:t>Nombre de Dominio Único. </a:t>
            </a:r>
          </a:p>
          <a:p>
            <a:pPr lvl="1">
              <a:lnSpc>
                <a:spcPct val="90000"/>
              </a:lnSpc>
              <a:defRPr/>
            </a:pPr>
            <a:r>
              <a:rPr lang="es-ES_tradnl" sz="3200" i="1" dirty="0">
                <a:solidFill>
                  <a:schemeClr val="accent2">
                    <a:lumMod val="75000"/>
                  </a:schemeClr>
                </a:solidFill>
                <a:effectLst>
                  <a:outerShdw blurRad="38100" dist="38100" dir="2700000" algn="tl">
                    <a:srgbClr val="000000"/>
                  </a:outerShdw>
                </a:effectLst>
                <a:latin typeface="Arial" charset="0"/>
              </a:rPr>
              <a:t>Puerto Asociado a cada Servicio Solicitado. </a:t>
            </a:r>
          </a:p>
          <a:p>
            <a:pPr lvl="1">
              <a:lnSpc>
                <a:spcPct val="90000"/>
              </a:lnSpc>
              <a:defRPr/>
            </a:pPr>
            <a:r>
              <a:rPr lang="es-ES_tradnl" sz="3200" i="1" dirty="0">
                <a:solidFill>
                  <a:schemeClr val="accent2">
                    <a:lumMod val="75000"/>
                  </a:schemeClr>
                </a:solidFill>
                <a:effectLst>
                  <a:outerShdw blurRad="38100" dist="38100" dir="2700000" algn="tl">
                    <a:srgbClr val="000000"/>
                  </a:outerShdw>
                </a:effectLst>
                <a:latin typeface="Arial" charset="0"/>
              </a:rPr>
              <a:t>Cada Servicio (Server). </a:t>
            </a:r>
          </a:p>
          <a:p>
            <a:pPr lvl="1">
              <a:lnSpc>
                <a:spcPct val="90000"/>
              </a:lnSpc>
              <a:defRPr/>
            </a:pPr>
            <a:r>
              <a:rPr lang="es-ES_tradnl" sz="3200" i="1" dirty="0">
                <a:solidFill>
                  <a:schemeClr val="accent2">
                    <a:lumMod val="75000"/>
                  </a:schemeClr>
                </a:solidFill>
                <a:effectLst>
                  <a:outerShdw blurRad="38100" dist="38100" dir="2700000" algn="tl">
                    <a:srgbClr val="000000"/>
                  </a:outerShdw>
                </a:effectLst>
                <a:latin typeface="Arial" charset="0"/>
              </a:rPr>
              <a:t>Escucha permanentemente cada Puerto.</a:t>
            </a:r>
          </a:p>
        </p:txBody>
      </p:sp>
    </p:spTree>
    <p:extLst>
      <p:ext uri="{BB962C8B-B14F-4D97-AF65-F5344CB8AC3E}">
        <p14:creationId xmlns:p14="http://schemas.microsoft.com/office/powerpoint/2010/main" val="7244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63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356355">
                                            <p:bg/>
                                          </p:spTgt>
                                        </p:tgtEl>
                                        <p:attrNameLst>
                                          <p:attrName>style.visibility</p:attrName>
                                        </p:attrNameLst>
                                      </p:cBhvr>
                                      <p:to>
                                        <p:strVal val="visible"/>
                                      </p:to>
                                    </p:set>
                                    <p:animEffect transition="in" filter="wheel(1)">
                                      <p:cBhvr>
                                        <p:cTn id="11" dur="2000"/>
                                        <p:tgtEl>
                                          <p:spTgt spid="356355">
                                            <p:bg/>
                                          </p:spTgt>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356355">
                                            <p:txEl>
                                              <p:pRg st="0" end="0"/>
                                            </p:txEl>
                                          </p:spTgt>
                                        </p:tgtEl>
                                        <p:attrNameLst>
                                          <p:attrName>style.visibility</p:attrName>
                                        </p:attrNameLst>
                                      </p:cBhvr>
                                      <p:to>
                                        <p:strVal val="visible"/>
                                      </p:to>
                                    </p:set>
                                    <p:animEffect transition="in" filter="wheel(1)">
                                      <p:cBhvr>
                                        <p:cTn id="16" dur="2000"/>
                                        <p:tgtEl>
                                          <p:spTgt spid="35635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356355">
                                            <p:txEl>
                                              <p:pRg st="1" end="1"/>
                                            </p:txEl>
                                          </p:spTgt>
                                        </p:tgtEl>
                                        <p:attrNameLst>
                                          <p:attrName>style.visibility</p:attrName>
                                        </p:attrNameLst>
                                      </p:cBhvr>
                                      <p:to>
                                        <p:strVal val="visible"/>
                                      </p:to>
                                    </p:set>
                                    <p:animEffect transition="in" filter="wheel(1)">
                                      <p:cBhvr>
                                        <p:cTn id="21" dur="2000"/>
                                        <p:tgtEl>
                                          <p:spTgt spid="35635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356355">
                                            <p:txEl>
                                              <p:pRg st="2" end="2"/>
                                            </p:txEl>
                                          </p:spTgt>
                                        </p:tgtEl>
                                        <p:attrNameLst>
                                          <p:attrName>style.visibility</p:attrName>
                                        </p:attrNameLst>
                                      </p:cBhvr>
                                      <p:to>
                                        <p:strVal val="visible"/>
                                      </p:to>
                                    </p:set>
                                    <p:animEffect transition="in" filter="wheel(1)">
                                      <p:cBhvr>
                                        <p:cTn id="26" dur="2000"/>
                                        <p:tgtEl>
                                          <p:spTgt spid="35635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356355">
                                            <p:txEl>
                                              <p:pRg st="3" end="3"/>
                                            </p:txEl>
                                          </p:spTgt>
                                        </p:tgtEl>
                                        <p:attrNameLst>
                                          <p:attrName>style.visibility</p:attrName>
                                        </p:attrNameLst>
                                      </p:cBhvr>
                                      <p:to>
                                        <p:strVal val="visible"/>
                                      </p:to>
                                    </p:set>
                                    <p:animEffect transition="in" filter="wheel(1)">
                                      <p:cBhvr>
                                        <p:cTn id="31" dur="2000"/>
                                        <p:tgtEl>
                                          <p:spTgt spid="356355">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356355">
                                            <p:txEl>
                                              <p:pRg st="4" end="4"/>
                                            </p:txEl>
                                          </p:spTgt>
                                        </p:tgtEl>
                                        <p:attrNameLst>
                                          <p:attrName>style.visibility</p:attrName>
                                        </p:attrNameLst>
                                      </p:cBhvr>
                                      <p:to>
                                        <p:strVal val="visible"/>
                                      </p:to>
                                    </p:set>
                                    <p:animEffect transition="in" filter="wheel(1)">
                                      <p:cBhvr>
                                        <p:cTn id="36" dur="2000"/>
                                        <p:tgtEl>
                                          <p:spTgt spid="356355">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grpId="0" nodeType="clickEffect">
                                  <p:stCondLst>
                                    <p:cond delay="0"/>
                                  </p:stCondLst>
                                  <p:childTnLst>
                                    <p:set>
                                      <p:cBhvr>
                                        <p:cTn id="40" dur="1" fill="hold">
                                          <p:stCondLst>
                                            <p:cond delay="0"/>
                                          </p:stCondLst>
                                        </p:cTn>
                                        <p:tgtEl>
                                          <p:spTgt spid="356355">
                                            <p:txEl>
                                              <p:pRg st="5" end="5"/>
                                            </p:txEl>
                                          </p:spTgt>
                                        </p:tgtEl>
                                        <p:attrNameLst>
                                          <p:attrName>style.visibility</p:attrName>
                                        </p:attrNameLst>
                                      </p:cBhvr>
                                      <p:to>
                                        <p:strVal val="visible"/>
                                      </p:to>
                                    </p:set>
                                    <p:animEffect transition="in" filter="wheel(1)">
                                      <p:cBhvr>
                                        <p:cTn id="41" dur="2000"/>
                                        <p:tgtEl>
                                          <p:spTgt spid="3563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4" grpId="0" animBg="1"/>
      <p:bldP spid="356355"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60325B77-C2EA-4FDD-8247-4C1B3E09B2B4}"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DDCFBEE4-B75A-42CF-9BF2-80747048F230}" type="slidenum">
              <a:rPr lang="en-US"/>
              <a:pPr>
                <a:defRPr/>
              </a:pPr>
              <a:t>9</a:t>
            </a:fld>
            <a:endParaRPr lang="en-US"/>
          </a:p>
        </p:txBody>
      </p:sp>
      <p:sp>
        <p:nvSpPr>
          <p:cNvPr id="357378" name="Rectangle 2" descr="Papel seda azul"/>
          <p:cNvSpPr>
            <a:spLocks noGrp="1" noChangeArrowheads="1"/>
          </p:cNvSpPr>
          <p:nvPr>
            <p:ph type="title"/>
          </p:nvPr>
        </p:nvSpPr>
        <p:spPr>
          <a:xfrm>
            <a:off x="609600" y="228600"/>
            <a:ext cx="7772400" cy="1143000"/>
          </a:xfrm>
          <a:solidFill>
            <a:schemeClr val="accent2">
              <a:lumMod val="40000"/>
              <a:lumOff val="60000"/>
            </a:schemeClr>
          </a:solidFill>
          <a:ln w="76200" cap="flat">
            <a:solidFill>
              <a:schemeClr val="accent2">
                <a:lumMod val="50000"/>
              </a:schemeClr>
            </a:solidFill>
          </a:ln>
        </p:spPr>
        <p:txBody>
          <a:bodyPr/>
          <a:lstStyle/>
          <a:p>
            <a:pPr>
              <a:defRPr/>
            </a:pPr>
            <a:r>
              <a:rPr lang="es-ES_tradnl" sz="4000" b="1" i="1" dirty="0">
                <a:solidFill>
                  <a:schemeClr val="accent2">
                    <a:lumMod val="75000"/>
                  </a:schemeClr>
                </a:solidFill>
                <a:effectLst>
                  <a:outerShdw blurRad="38100" dist="38100" dir="2700000" algn="tl">
                    <a:srgbClr val="000000"/>
                  </a:outerShdw>
                </a:effectLst>
                <a:latin typeface="Arial" charset="0"/>
              </a:rPr>
              <a:t>Servicios de Internet</a:t>
            </a:r>
          </a:p>
        </p:txBody>
      </p:sp>
      <p:sp>
        <p:nvSpPr>
          <p:cNvPr id="357379" name="Rectangle 3" descr="Papel bouquet"/>
          <p:cNvSpPr>
            <a:spLocks noGrp="1" noChangeArrowheads="1"/>
          </p:cNvSpPr>
          <p:nvPr>
            <p:ph type="body" idx="1"/>
          </p:nvPr>
        </p:nvSpPr>
        <p:spPr>
          <a:xfrm>
            <a:off x="323528" y="1676400"/>
            <a:ext cx="8640960" cy="4572000"/>
          </a:xfrm>
          <a:solidFill>
            <a:schemeClr val="accent2">
              <a:lumMod val="40000"/>
              <a:lumOff val="60000"/>
            </a:schemeClr>
          </a:solidFill>
          <a:ln w="76200" cap="flat">
            <a:solidFill>
              <a:srgbClr val="000080"/>
            </a:solidFill>
          </a:ln>
        </p:spPr>
        <p:txBody>
          <a:bodyPr/>
          <a:lstStyle/>
          <a:p>
            <a:pPr>
              <a:defRPr/>
            </a:pPr>
            <a:r>
              <a:rPr lang="es-ES_tradnl" i="1" dirty="0">
                <a:solidFill>
                  <a:srgbClr val="000099"/>
                </a:solidFill>
                <a:effectLst>
                  <a:outerShdw blurRad="38100" dist="38100" dir="2700000" algn="tl">
                    <a:srgbClr val="000000"/>
                  </a:outerShdw>
                </a:effectLst>
                <a:latin typeface="Arial" charset="0"/>
              </a:rPr>
              <a:t>Puerto : identificador único del servicio Deseado. </a:t>
            </a:r>
          </a:p>
          <a:p>
            <a:pPr>
              <a:defRPr/>
            </a:pPr>
            <a:r>
              <a:rPr lang="es-ES_tradnl" i="1" dirty="0">
                <a:solidFill>
                  <a:srgbClr val="000099"/>
                </a:solidFill>
                <a:effectLst>
                  <a:outerShdw blurRad="38100" dist="38100" dir="2700000" algn="tl">
                    <a:srgbClr val="000000"/>
                  </a:outerShdw>
                </a:effectLst>
                <a:latin typeface="Arial" charset="0"/>
              </a:rPr>
              <a:t>Lo utiliza  TCP para identificar los Servicios.</a:t>
            </a:r>
          </a:p>
          <a:p>
            <a:pPr>
              <a:defRPr/>
            </a:pPr>
            <a:r>
              <a:rPr lang="es-ES_tradnl" i="1" dirty="0">
                <a:solidFill>
                  <a:srgbClr val="000099"/>
                </a:solidFill>
                <a:effectLst>
                  <a:outerShdw blurRad="38100" dist="38100" dir="2700000" algn="tl">
                    <a:srgbClr val="000000"/>
                  </a:outerShdw>
                </a:effectLst>
                <a:latin typeface="Arial" charset="0"/>
              </a:rPr>
              <a:t>El protocolo usa el identificador para dirigir las solicitudes de entrada al servidor adecuado .</a:t>
            </a:r>
          </a:p>
          <a:p>
            <a:pPr>
              <a:defRPr/>
            </a:pPr>
            <a:r>
              <a:rPr lang="es-ES_tradnl" i="1" dirty="0">
                <a:solidFill>
                  <a:srgbClr val="000099"/>
                </a:solidFill>
                <a:effectLst>
                  <a:outerShdw blurRad="38100" dist="38100" dir="2700000" algn="tl">
                    <a:srgbClr val="000000"/>
                  </a:outerShdw>
                </a:effectLst>
                <a:latin typeface="Arial" charset="0"/>
              </a:rPr>
              <a:t>Numero Entero de 32 Bits  (IPv4). </a:t>
            </a:r>
          </a:p>
          <a:p>
            <a:pPr>
              <a:defRPr/>
            </a:pPr>
            <a:r>
              <a:rPr lang="es-ES_tradnl" i="1" dirty="0">
                <a:solidFill>
                  <a:srgbClr val="000099"/>
                </a:solidFill>
                <a:effectLst>
                  <a:outerShdw blurRad="38100" dist="38100" dir="2700000" algn="tl">
                    <a:srgbClr val="000000"/>
                  </a:outerShdw>
                </a:effectLst>
                <a:latin typeface="Arial" charset="0"/>
              </a:rPr>
              <a:t>Numero Hexadecimal de 128 Bits (IPv6).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7378"/>
                                        </p:tgtEl>
                                        <p:attrNameLst>
                                          <p:attrName>style.visibility</p:attrName>
                                        </p:attrNameLst>
                                      </p:cBhvr>
                                      <p:to>
                                        <p:strVal val="visible"/>
                                      </p:to>
                                    </p:set>
                                    <p:animEffect transition="in" filter="fade">
                                      <p:cBhvr>
                                        <p:cTn id="7" dur="500"/>
                                        <p:tgtEl>
                                          <p:spTgt spid="35737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57379">
                                            <p:bg/>
                                          </p:spTgt>
                                        </p:tgtEl>
                                        <p:attrNameLst>
                                          <p:attrName>style.visibility</p:attrName>
                                        </p:attrNameLst>
                                      </p:cBhvr>
                                      <p:to>
                                        <p:strVal val="visible"/>
                                      </p:to>
                                    </p:set>
                                    <p:animEffect transition="in" filter="wheel(1)">
                                      <p:cBhvr>
                                        <p:cTn id="12" dur="2000"/>
                                        <p:tgtEl>
                                          <p:spTgt spid="357379">
                                            <p:bg/>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57379">
                                            <p:txEl>
                                              <p:pRg st="0" end="0"/>
                                            </p:txEl>
                                          </p:spTgt>
                                        </p:tgtEl>
                                        <p:attrNameLst>
                                          <p:attrName>style.visibility</p:attrName>
                                        </p:attrNameLst>
                                      </p:cBhvr>
                                      <p:to>
                                        <p:strVal val="visible"/>
                                      </p:to>
                                    </p:set>
                                    <p:animEffect transition="in" filter="wheel(1)">
                                      <p:cBhvr>
                                        <p:cTn id="17" dur="2000"/>
                                        <p:tgtEl>
                                          <p:spTgt spid="35737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57379">
                                            <p:txEl>
                                              <p:pRg st="1" end="1"/>
                                            </p:txEl>
                                          </p:spTgt>
                                        </p:tgtEl>
                                        <p:attrNameLst>
                                          <p:attrName>style.visibility</p:attrName>
                                        </p:attrNameLst>
                                      </p:cBhvr>
                                      <p:to>
                                        <p:strVal val="visible"/>
                                      </p:to>
                                    </p:set>
                                    <p:animEffect transition="in" filter="wheel(1)">
                                      <p:cBhvr>
                                        <p:cTn id="22" dur="2000"/>
                                        <p:tgtEl>
                                          <p:spTgt spid="35737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57379">
                                            <p:txEl>
                                              <p:pRg st="2" end="2"/>
                                            </p:txEl>
                                          </p:spTgt>
                                        </p:tgtEl>
                                        <p:attrNameLst>
                                          <p:attrName>style.visibility</p:attrName>
                                        </p:attrNameLst>
                                      </p:cBhvr>
                                      <p:to>
                                        <p:strVal val="visible"/>
                                      </p:to>
                                    </p:set>
                                    <p:animEffect transition="in" filter="wheel(1)">
                                      <p:cBhvr>
                                        <p:cTn id="27" dur="2000"/>
                                        <p:tgtEl>
                                          <p:spTgt spid="35737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357379">
                                            <p:txEl>
                                              <p:pRg st="3" end="3"/>
                                            </p:txEl>
                                          </p:spTgt>
                                        </p:tgtEl>
                                        <p:attrNameLst>
                                          <p:attrName>style.visibility</p:attrName>
                                        </p:attrNameLst>
                                      </p:cBhvr>
                                      <p:to>
                                        <p:strVal val="visible"/>
                                      </p:to>
                                    </p:set>
                                    <p:animEffect transition="in" filter="wheel(1)">
                                      <p:cBhvr>
                                        <p:cTn id="32" dur="2000"/>
                                        <p:tgtEl>
                                          <p:spTgt spid="357379">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357379">
                                            <p:txEl>
                                              <p:pRg st="4" end="4"/>
                                            </p:txEl>
                                          </p:spTgt>
                                        </p:tgtEl>
                                        <p:attrNameLst>
                                          <p:attrName>style.visibility</p:attrName>
                                        </p:attrNameLst>
                                      </p:cBhvr>
                                      <p:to>
                                        <p:strVal val="visible"/>
                                      </p:to>
                                    </p:set>
                                    <p:animEffect transition="in" filter="wheel(1)">
                                      <p:cBhvr>
                                        <p:cTn id="37" dur="2000"/>
                                        <p:tgtEl>
                                          <p:spTgt spid="3573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8" grpId="0" animBg="1"/>
      <p:bldP spid="357379" grpId="0" build="p" animBg="1"/>
    </p:bldLst>
  </p:timing>
</p:sld>
</file>

<file path=ppt/theme/theme1.xml><?xml version="1.0" encoding="utf-8"?>
<a:theme xmlns:a="http://schemas.openxmlformats.org/drawingml/2006/main" name="Presentación en blanco">
  <a:themeElements>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ción en blanc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lnDef>
  </a:objectDefaults>
  <a:extraClrSchemeLst>
    <a:extraClrScheme>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ción en blanc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ción en blanc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ción en blanc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Office\Plantillas\Presentación en blanco.pot</Template>
  <TotalTime>534927</TotalTime>
  <Words>8743</Words>
  <Application>Microsoft Office PowerPoint</Application>
  <PresentationFormat>Presentación en pantalla (4:3)</PresentationFormat>
  <Paragraphs>673</Paragraphs>
  <Slides>59</Slides>
  <Notes>26</Notes>
  <HiddenSlides>2</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59</vt:i4>
      </vt:variant>
    </vt:vector>
  </HeadingPairs>
  <TitlesOfParts>
    <vt:vector size="68" baseType="lpstr">
      <vt:lpstr>Arial</vt:lpstr>
      <vt:lpstr>Arial Narrow</vt:lpstr>
      <vt:lpstr>Calibri</vt:lpstr>
      <vt:lpstr>Tahoma</vt:lpstr>
      <vt:lpstr>Times New Roman</vt:lpstr>
      <vt:lpstr>Verdana</vt:lpstr>
      <vt:lpstr>Wingdings</vt:lpstr>
      <vt:lpstr>Presentación en blanco</vt:lpstr>
      <vt:lpstr>Diapositiva</vt:lpstr>
      <vt:lpstr>Tecnología de Redes 2634 Introducción a las Comunicaciones 3007</vt:lpstr>
      <vt:lpstr>Tecnología de Redes 2634 Introducción a las Comunicaciones 3007</vt:lpstr>
      <vt:lpstr>Servicios de Internet   Arquitectura Cliente-Servidor</vt:lpstr>
      <vt:lpstr>Arquitectura de Cloud - Computing</vt:lpstr>
      <vt:lpstr>LA NUBE  (Cloud Computing)</vt:lpstr>
      <vt:lpstr>  Centro de Comunicaciones y Redes Tendencias de Red</vt:lpstr>
      <vt:lpstr>  Centro de Comunicaciones y Redes Tendencias de Red</vt:lpstr>
      <vt:lpstr>Servicios de Internet  </vt:lpstr>
      <vt:lpstr>Servicios de Internet</vt:lpstr>
      <vt:lpstr>Servicios de Internet</vt:lpstr>
      <vt:lpstr>DNS – Sistema de Nombres de Dominio  </vt:lpstr>
      <vt:lpstr>DNS - Sistema de Nombres de Dominio</vt:lpstr>
      <vt:lpstr>DNS - Sistema de Nombres de Dominio</vt:lpstr>
      <vt:lpstr>DNS - Sistema de Nombres de Dominio</vt:lpstr>
      <vt:lpstr>Estructura de un Nombre</vt:lpstr>
      <vt:lpstr>Estructura de un Nombre</vt:lpstr>
      <vt:lpstr>DNS - Sistema de Nombres de Dominio</vt:lpstr>
      <vt:lpstr>DNS - Sistema de Nombres de Dominio</vt:lpstr>
      <vt:lpstr>DNS - Sistema de Nombres de Dominio</vt:lpstr>
      <vt:lpstr>DNS -  Resolución de Nombres </vt:lpstr>
      <vt:lpstr>Estructura de un Nombre Sintaxis de Nombre de Dominio</vt:lpstr>
      <vt:lpstr>Estructura de un Nombre Sintaxis de nombre de Dominio</vt:lpstr>
      <vt:lpstr>DNS - Sistema de Nombres de Dominio</vt:lpstr>
      <vt:lpstr>InterNIC Servicio de Base de Datos y de Directorio  </vt:lpstr>
      <vt:lpstr>DNS – Servidor de Nombre de DOMINIO</vt:lpstr>
      <vt:lpstr>DNS – Registros DNS</vt:lpstr>
      <vt:lpstr>DNS – Servidor de Nombre de DOMINIO</vt:lpstr>
      <vt:lpstr>DNS – Servidor de Nombre de DOMINIO</vt:lpstr>
      <vt:lpstr>DNS – Servidor de Nombre de DOMINIO</vt:lpstr>
      <vt:lpstr>Servicios de Internet - Wais  Servidores de Información de Largo Alcance</vt:lpstr>
      <vt:lpstr>Servicios de Internet - Gopher Servicio de Distribución de Información </vt:lpstr>
      <vt:lpstr>Servicios de Internet - Gopher Servicio de Distribución de Información </vt:lpstr>
      <vt:lpstr>Servicios de Internet - Archie  Servicio de Distribución de Información </vt:lpstr>
      <vt:lpstr>Servicios de Internet - Archie  Servicio de Distribución de Información</vt:lpstr>
      <vt:lpstr>Servicios de Internet - WWW  WORLD WIDE WEB </vt:lpstr>
      <vt:lpstr>Servicios de Internet - WWW  WORLD WIDE WEB</vt:lpstr>
      <vt:lpstr>Servicios de Internet - WWW  Visualizador - Componentes </vt:lpstr>
      <vt:lpstr>Servicios de Internet FTP :Protocolo de Transferencia de Archivos </vt:lpstr>
      <vt:lpstr>Servicios de Internet FTP :Protocolo de Transferencia de Archivos</vt:lpstr>
      <vt:lpstr>Servicios de Internet TFTP :Protocolo de Trivial de Transferencia de Archivos</vt:lpstr>
      <vt:lpstr>Servicios de Internet SFTP :Protocolo de Transferencia de Archivos Seguro  FTPS : Protocolo Seguro de Transferencia de Archivos</vt:lpstr>
      <vt:lpstr>Servicios de Internet SFTP :Protocolo de Transferencia de Archivos Seguro  FTPS : Protocolo Seguro de Transferencia de Archivos</vt:lpstr>
      <vt:lpstr>Servicios de Internet SMTP :Protocolo Simple de Transferencia de Correo</vt:lpstr>
      <vt:lpstr>Servicios de Internet SMTP :Protocolo Simple de Transferencia de Correo</vt:lpstr>
      <vt:lpstr>Servicios de Internet POP 3 :Protocolo de Oficina de Correo Versión 3</vt:lpstr>
      <vt:lpstr>Servicios de Internet Arquitectura de Mensajería SMTP </vt:lpstr>
      <vt:lpstr>Servicios de Internet Arquitectura de Mensajería SMTP Almacenamiento Temporal y Envío </vt:lpstr>
      <vt:lpstr>Servicios de Internet Puerta de Enlace de Correo  Electrónico DMZ  Intranet - Extranet </vt:lpstr>
      <vt:lpstr>Servicios de Internet Servidor (Relevador) de Correo  Electrónico </vt:lpstr>
      <vt:lpstr>Servicios de Internet  Buzón de Correo  Electrónico </vt:lpstr>
      <vt:lpstr>Servicios de Internet Webmail </vt:lpstr>
      <vt:lpstr>Servicio DHCP  Protocolo de Configuración Dinámica de Hosts</vt:lpstr>
      <vt:lpstr>Servicio DHCP  Protocolo de Configuración Dinámica de Hosts</vt:lpstr>
      <vt:lpstr>Servicios de Internet Telnet  </vt:lpstr>
      <vt:lpstr>Servicios de Internet Secure Shell o SSH  </vt:lpstr>
      <vt:lpstr>Servicios de Internet Secure Shell o SSH  </vt:lpstr>
      <vt:lpstr>Servicios de Internet Secure Shell o SSH  </vt:lpstr>
      <vt:lpstr>Servicios de Internet Chat</vt:lpstr>
      <vt:lpstr>Gracias</vt:lpstr>
    </vt:vector>
  </TitlesOfParts>
  <Company>Lic Pablo Alejandro Lena (MBA)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Codanet UP</dc:title>
  <dc:creator>Lic Pablo Alejandro Lena (MBA)</dc:creator>
  <dc:description>Actualizada al 15/04/2005_x000d_
Servicios de Internet_x000d_
Componentes de un Host de Internet_x000d_
Hardware y Software_x000d_
</dc:description>
  <cp:lastModifiedBy>Pablo Alejandro Lena</cp:lastModifiedBy>
  <cp:revision>701</cp:revision>
  <cp:lastPrinted>2000-12-06T13:16:13Z</cp:lastPrinted>
  <dcterms:created xsi:type="dcterms:W3CDTF">2000-04-03T00:38:42Z</dcterms:created>
  <dcterms:modified xsi:type="dcterms:W3CDTF">2023-03-26T18:36:59Z</dcterms:modified>
  <cp:category>Transparencias de Clase</cp:category>
</cp:coreProperties>
</file>