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585" r:id="rId2"/>
    <p:sldId id="586" r:id="rId3"/>
    <p:sldId id="588" r:id="rId4"/>
    <p:sldId id="589" r:id="rId5"/>
    <p:sldId id="581" r:id="rId6"/>
    <p:sldId id="582" r:id="rId7"/>
    <p:sldId id="583" r:id="rId8"/>
    <p:sldId id="579" r:id="rId9"/>
    <p:sldId id="587" r:id="rId10"/>
    <p:sldId id="574" r:id="rId11"/>
    <p:sldId id="561" r:id="rId12"/>
    <p:sldId id="572" r:id="rId13"/>
    <p:sldId id="573" r:id="rId14"/>
    <p:sldId id="575" r:id="rId15"/>
    <p:sldId id="576" r:id="rId16"/>
    <p:sldId id="562" r:id="rId17"/>
    <p:sldId id="563" r:id="rId18"/>
    <p:sldId id="564" r:id="rId19"/>
    <p:sldId id="565" r:id="rId20"/>
    <p:sldId id="566" r:id="rId21"/>
    <p:sldId id="584" r:id="rId22"/>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Arial" charset="0"/>
        <a:ea typeface="+mn-ea"/>
        <a:cs typeface="+mn-cs"/>
      </a:defRPr>
    </a:lvl1pPr>
    <a:lvl2pPr marL="457200" algn="l" rtl="0" eaLnBrk="0" fontAlgn="base" hangingPunct="0">
      <a:spcBef>
        <a:spcPct val="0"/>
      </a:spcBef>
      <a:spcAft>
        <a:spcPct val="0"/>
      </a:spcAft>
      <a:defRPr sz="4400" kern="1200">
        <a:solidFill>
          <a:schemeClr val="tx2"/>
        </a:solidFill>
        <a:latin typeface="Arial" charset="0"/>
        <a:ea typeface="+mn-ea"/>
        <a:cs typeface="+mn-cs"/>
      </a:defRPr>
    </a:lvl2pPr>
    <a:lvl3pPr marL="914400" algn="l" rtl="0" eaLnBrk="0" fontAlgn="base" hangingPunct="0">
      <a:spcBef>
        <a:spcPct val="0"/>
      </a:spcBef>
      <a:spcAft>
        <a:spcPct val="0"/>
      </a:spcAft>
      <a:defRPr sz="4400" kern="1200">
        <a:solidFill>
          <a:schemeClr val="tx2"/>
        </a:solidFill>
        <a:latin typeface="Arial" charset="0"/>
        <a:ea typeface="+mn-ea"/>
        <a:cs typeface="+mn-cs"/>
      </a:defRPr>
    </a:lvl3pPr>
    <a:lvl4pPr marL="1371600" algn="l" rtl="0" eaLnBrk="0" fontAlgn="base" hangingPunct="0">
      <a:spcBef>
        <a:spcPct val="0"/>
      </a:spcBef>
      <a:spcAft>
        <a:spcPct val="0"/>
      </a:spcAft>
      <a:defRPr sz="4400" kern="1200">
        <a:solidFill>
          <a:schemeClr val="tx2"/>
        </a:solidFill>
        <a:latin typeface="Arial" charset="0"/>
        <a:ea typeface="+mn-ea"/>
        <a:cs typeface="+mn-cs"/>
      </a:defRPr>
    </a:lvl4pPr>
    <a:lvl5pPr marL="1828800" algn="l" rtl="0" eaLnBrk="0" fontAlgn="base" hangingPunct="0">
      <a:spcBef>
        <a:spcPct val="0"/>
      </a:spcBef>
      <a:spcAft>
        <a:spcPct val="0"/>
      </a:spcAft>
      <a:defRPr sz="4400" kern="1200">
        <a:solidFill>
          <a:schemeClr val="tx2"/>
        </a:solidFill>
        <a:latin typeface="Arial" charset="0"/>
        <a:ea typeface="+mn-ea"/>
        <a:cs typeface="+mn-cs"/>
      </a:defRPr>
    </a:lvl5pPr>
    <a:lvl6pPr marL="2286000" algn="l" defTabSz="914400" rtl="0" eaLnBrk="1" latinLnBrk="0" hangingPunct="1">
      <a:defRPr sz="4400" kern="1200">
        <a:solidFill>
          <a:schemeClr val="tx2"/>
        </a:solidFill>
        <a:latin typeface="Arial" charset="0"/>
        <a:ea typeface="+mn-ea"/>
        <a:cs typeface="+mn-cs"/>
      </a:defRPr>
    </a:lvl6pPr>
    <a:lvl7pPr marL="2743200" algn="l" defTabSz="914400" rtl="0" eaLnBrk="1" latinLnBrk="0" hangingPunct="1">
      <a:defRPr sz="4400" kern="1200">
        <a:solidFill>
          <a:schemeClr val="tx2"/>
        </a:solidFill>
        <a:latin typeface="Arial" charset="0"/>
        <a:ea typeface="+mn-ea"/>
        <a:cs typeface="+mn-cs"/>
      </a:defRPr>
    </a:lvl7pPr>
    <a:lvl8pPr marL="3200400" algn="l" defTabSz="914400" rtl="0" eaLnBrk="1" latinLnBrk="0" hangingPunct="1">
      <a:defRPr sz="4400" kern="1200">
        <a:solidFill>
          <a:schemeClr val="tx2"/>
        </a:solidFill>
        <a:latin typeface="Arial" charset="0"/>
        <a:ea typeface="+mn-ea"/>
        <a:cs typeface="+mn-cs"/>
      </a:defRPr>
    </a:lvl8pPr>
    <a:lvl9pPr marL="3657600" algn="l" defTabSz="914400" rtl="0" eaLnBrk="1" latinLnBrk="0" hangingPunct="1">
      <a:defRPr sz="44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78759" autoAdjust="0"/>
  </p:normalViewPr>
  <p:slideViewPr>
    <p:cSldViewPr>
      <p:cViewPr varScale="1">
        <p:scale>
          <a:sx n="40" d="100"/>
          <a:sy n="40" d="100"/>
        </p:scale>
        <p:origin x="1541" y="29"/>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7"/>
    </p:cViewPr>
  </p:sorterViewPr>
  <p:notesViewPr>
    <p:cSldViewPr>
      <p:cViewPr>
        <p:scale>
          <a:sx n="100" d="100"/>
          <a:sy n="100" d="100"/>
        </p:scale>
        <p:origin x="-78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s-ES_tradnl"/>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s-ES_tradnl"/>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C48BD24-8734-4EAB-B599-FD7CA9CB1D61}" type="slidenum">
              <a:rPr lang="es-ES_tradnl"/>
              <a:pPr>
                <a:defRPr/>
              </a:pPr>
              <a:t>‹Nº›</a:t>
            </a:fld>
            <a:endParaRPr lang="es-ES_tradnl"/>
          </a:p>
        </p:txBody>
      </p:sp>
    </p:spTree>
    <p:extLst>
      <p:ext uri="{BB962C8B-B14F-4D97-AF65-F5344CB8AC3E}">
        <p14:creationId xmlns:p14="http://schemas.microsoft.com/office/powerpoint/2010/main" val="907876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tx1"/>
                </a:solidFill>
                <a:latin typeface="Times New Roman" pitchFamily="18" charset="0"/>
              </a:defRPr>
            </a:lvl1pPr>
          </a:lstStyle>
          <a:p>
            <a:pPr>
              <a:defRPr/>
            </a:pPr>
            <a:endParaRPr lang="es-ES_tradnl"/>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latin typeface="Times New Roman" pitchFamily="18" charset="0"/>
              </a:defRPr>
            </a:lvl1pPr>
          </a:lstStyle>
          <a:p>
            <a:pPr>
              <a:defRPr/>
            </a:pPr>
            <a:fld id="{8ED33900-B3F5-4FCD-8F35-AA36C0676383}" type="slidenum">
              <a:rPr lang="es-ES_tradnl"/>
              <a:pPr>
                <a:defRPr/>
              </a:pPr>
              <a:t>‹Nº›</a:t>
            </a:fld>
            <a:endParaRPr lang="es-ES_tradnl"/>
          </a:p>
        </p:txBody>
      </p:sp>
    </p:spTree>
    <p:extLst>
      <p:ext uri="{BB962C8B-B14F-4D97-AF65-F5344CB8AC3E}">
        <p14:creationId xmlns:p14="http://schemas.microsoft.com/office/powerpoint/2010/main" val="36509097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s.wikipedia.org/wiki/Dns_round_robi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es.wikipedia.org/wiki/Planificaci%C3%B3n_Round-robi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s.wikipedia.org/wiki/Systems_Network_Architecture"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es.wikipedia.org/wiki/Protocolo_IP" TargetMode="External"/><Relationship Id="rId4" Type="http://schemas.openxmlformats.org/officeDocument/2006/relationships/hyperlink" Target="http://es.wikipedia.org/wiki/Internet"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s.wikipedia.org/wiki/Systems_Network_Architectur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es.wikipedia.org/wiki/Protocolo_IP" TargetMode="External"/><Relationship Id="rId4" Type="http://schemas.openxmlformats.org/officeDocument/2006/relationships/hyperlink" Target="http://es.wikipedia.org/wiki/Interne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Presentación de PowerPoint Nro. 24</a:t>
            </a:r>
          </a:p>
          <a:p>
            <a:pPr algn="ctr"/>
            <a:r>
              <a:rPr lang="es-ES" sz="1200" b="1" kern="1200">
                <a:solidFill>
                  <a:schemeClr val="tx1"/>
                </a:solidFill>
                <a:latin typeface="Verdana" pitchFamily="34" charset="0"/>
                <a:ea typeface="+mn-ea"/>
                <a:cs typeface="+mn-cs"/>
              </a:rPr>
              <a:t>4-1-3 Tecbared-Introcom-24-2023-</a:t>
            </a:r>
            <a:r>
              <a:rPr lang="es-ES" sz="1200" b="1" kern="1200" dirty="0">
                <a:solidFill>
                  <a:schemeClr val="tx1"/>
                </a:solidFill>
                <a:latin typeface="Verdana" pitchFamily="34" charset="0"/>
                <a:ea typeface="+mn-ea"/>
                <a:cs typeface="+mn-cs"/>
              </a:rPr>
              <a:t>--1.pptx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83301C27-0CF9-4B66-BE6F-C2D140E3E9AB}" type="slidenum">
              <a:rPr lang="es-ES_tradnl"/>
              <a:pPr/>
              <a:t>10</a:t>
            </a:fld>
            <a:endParaRPr lang="es-ES_tradnl"/>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solidFill>
            <a:srgbClr val="DDDDDD"/>
          </a:solidFill>
          <a:ln w="76200" cap="flat" algn="ctr">
            <a:solidFill>
              <a:schemeClr val="tx1"/>
            </a:solidFill>
          </a:ln>
        </p:spPr>
        <p:txBody>
          <a:bodyPr/>
          <a:lstStyle/>
          <a:p>
            <a:pPr algn="just"/>
            <a:r>
              <a:rPr lang="es-ES_tradnl" b="1">
                <a:latin typeface="Arial" charset="0"/>
              </a:rPr>
              <a:t>Existe la posibilidad de asignarle “Peso” a las peticiones de RR-DNS para que se tome preferencia por algún servidor antes que a otro.</a:t>
            </a:r>
          </a:p>
          <a:p>
            <a:pPr algn="just"/>
            <a:endParaRPr lang="es-AR" b="1">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9627FB7-1515-4186-A953-9430BB118500}" type="slidenum">
              <a:rPr lang="es-ES_tradnl"/>
              <a:pPr/>
              <a:t>11</a:t>
            </a:fld>
            <a:endParaRPr lang="es-ES_tradnl"/>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solidFill>
            <a:srgbClr val="DDDDDD"/>
          </a:solidFill>
          <a:ln w="76200" cap="flat" algn="ctr">
            <a:solidFill>
              <a:schemeClr val="tx1"/>
            </a:solidFill>
          </a:ln>
        </p:spPr>
        <p:txBody>
          <a:bodyPr/>
          <a:lstStyle/>
          <a:p>
            <a:r>
              <a:rPr lang="es-ES_tradnl" b="1" dirty="0">
                <a:latin typeface="Arial" charset="0"/>
              </a:rPr>
              <a:t>.</a:t>
            </a:r>
            <a:r>
              <a:rPr lang="es-ES" sz="1200" b="0" i="0" kern="1200" dirty="0">
                <a:solidFill>
                  <a:schemeClr val="tx1"/>
                </a:solidFill>
                <a:effectLst/>
                <a:latin typeface="Times New Roman" pitchFamily="18" charset="0"/>
                <a:ea typeface="+mn-ea"/>
                <a:cs typeface="+mn-cs"/>
              </a:rPr>
              <a:t> Una de las formas más simples de escalar una aplicación web (o cualquier otro servicio) es la conocida como </a:t>
            </a:r>
            <a:r>
              <a:rPr lang="es-ES" sz="1200" b="0" i="1" u="none" strike="noStrike" kern="1200" dirty="0">
                <a:solidFill>
                  <a:schemeClr val="tx1"/>
                </a:solidFill>
                <a:effectLst/>
                <a:latin typeface="Times New Roman" pitchFamily="18" charset="0"/>
                <a:ea typeface="+mn-ea"/>
                <a:cs typeface="+mn-cs"/>
                <a:hlinkClick r:id="rId3"/>
              </a:rPr>
              <a:t>Round Robin DNS</a:t>
            </a:r>
            <a:r>
              <a:rPr lang="es-ES" sz="1200" b="0" i="0" kern="1200" dirty="0">
                <a:solidFill>
                  <a:schemeClr val="tx1"/>
                </a:solidFill>
                <a:effectLst/>
                <a:latin typeface="Times New Roman" pitchFamily="18" charset="0"/>
                <a:ea typeface="+mn-ea"/>
                <a:cs typeface="+mn-cs"/>
              </a:rPr>
              <a:t>. RR-DNS es una técnica de balanceo de carga realizada desde los propios servidores DNS y no desde una máquina dedicada.</a:t>
            </a:r>
          </a:p>
          <a:p>
            <a:r>
              <a:rPr lang="es-ES" sz="1200" b="0" i="0" u="none" strike="noStrike" kern="1200" dirty="0">
                <a:solidFill>
                  <a:schemeClr val="tx1"/>
                </a:solidFill>
                <a:effectLst/>
                <a:latin typeface="Times New Roman" pitchFamily="18" charset="0"/>
                <a:ea typeface="+mn-ea"/>
                <a:cs typeface="+mn-cs"/>
                <a:hlinkClick r:id="rId4"/>
              </a:rPr>
              <a:t>Round Robin</a:t>
            </a:r>
            <a:r>
              <a:rPr lang="es-ES" sz="1200" b="0" i="0" kern="1200" dirty="0">
                <a:solidFill>
                  <a:schemeClr val="tx1"/>
                </a:solidFill>
                <a:effectLst/>
                <a:latin typeface="Times New Roman" pitchFamily="18" charset="0"/>
                <a:ea typeface="+mn-ea"/>
                <a:cs typeface="+mn-cs"/>
              </a:rPr>
              <a:t> es un algoritmo que permite seleccionar elementos de forma equitativa y por orden. Generalmente lo que se hace es crear una lista con todos los elementos y éstos luego son devueltos en orden. Cuando se ha recorrido toda la lista, se comienza de nuevo. Si se aplica este algoritmo a DNS, se puede comprender la forma de funcionamiento. Un nombre DNS tiene varias </a:t>
            </a:r>
            <a:r>
              <a:rPr lang="es-ES" sz="1200" b="0" i="0" kern="1200" dirty="0" err="1">
                <a:solidFill>
                  <a:schemeClr val="tx1"/>
                </a:solidFill>
                <a:effectLst/>
                <a:latin typeface="Times New Roman" pitchFamily="18" charset="0"/>
                <a:ea typeface="+mn-ea"/>
                <a:cs typeface="+mn-cs"/>
              </a:rPr>
              <a:t>IP's</a:t>
            </a:r>
            <a:r>
              <a:rPr lang="es-ES" sz="1200" b="0" i="0" kern="1200" dirty="0">
                <a:solidFill>
                  <a:schemeClr val="tx1"/>
                </a:solidFill>
                <a:effectLst/>
                <a:latin typeface="Times New Roman" pitchFamily="18" charset="0"/>
                <a:ea typeface="+mn-ea"/>
                <a:cs typeface="+mn-cs"/>
              </a:rPr>
              <a:t> detrás que pueden contestar a él, albergadas en diferentes servidores. Cuando un cliente pide la página, se envía a un servidor, al siguiente cliente se le mandará al siguiente servidor y así siempre. La carga se distribuye a través de los </a:t>
            </a:r>
            <a:r>
              <a:rPr lang="es-ES" sz="1200" b="0" i="1" kern="1200" dirty="0">
                <a:solidFill>
                  <a:schemeClr val="tx1"/>
                </a:solidFill>
                <a:effectLst/>
                <a:latin typeface="Times New Roman" pitchFamily="18" charset="0"/>
                <a:ea typeface="+mn-ea"/>
                <a:cs typeface="+mn-cs"/>
              </a:rPr>
              <a:t>N</a:t>
            </a:r>
            <a:r>
              <a:rPr lang="es-ES" sz="1200" b="0" i="0" kern="1200" dirty="0">
                <a:solidFill>
                  <a:schemeClr val="tx1"/>
                </a:solidFill>
                <a:effectLst/>
                <a:latin typeface="Times New Roman" pitchFamily="18" charset="0"/>
                <a:ea typeface="+mn-ea"/>
                <a:cs typeface="+mn-cs"/>
              </a:rPr>
              <a:t> equipos que formen el </a:t>
            </a:r>
            <a:r>
              <a:rPr lang="es-ES" sz="1200" b="0" i="0" kern="1200" dirty="0" err="1">
                <a:solidFill>
                  <a:schemeClr val="tx1"/>
                </a:solidFill>
                <a:effectLst/>
                <a:latin typeface="Times New Roman" pitchFamily="18" charset="0"/>
                <a:ea typeface="+mn-ea"/>
                <a:cs typeface="+mn-cs"/>
              </a:rPr>
              <a:t>cluster</a:t>
            </a:r>
            <a:r>
              <a:rPr lang="es-ES" sz="1200" b="0" i="0" kern="1200" dirty="0">
                <a:solidFill>
                  <a:schemeClr val="tx1"/>
                </a:solidFill>
                <a:effectLst/>
                <a:latin typeface="Times New Roman" pitchFamily="18" charset="0"/>
                <a:ea typeface="+mn-ea"/>
                <a:cs typeface="+mn-cs"/>
              </a:rPr>
              <a:t>, pero todo desde un DNS.</a:t>
            </a:r>
          </a:p>
          <a:p>
            <a:r>
              <a:rPr lang="es-ES" sz="1200" b="0" i="0" kern="1200" dirty="0">
                <a:solidFill>
                  <a:schemeClr val="tx1"/>
                </a:solidFill>
                <a:effectLst/>
                <a:latin typeface="Times New Roman" pitchFamily="18" charset="0"/>
                <a:ea typeface="+mn-ea"/>
                <a:cs typeface="+mn-cs"/>
              </a:rPr>
              <a:t>Para realizar lo descrito anteriormente, con </a:t>
            </a:r>
            <a:r>
              <a:rPr lang="es-ES" sz="1200" b="0" i="1" kern="1200" dirty="0" err="1">
                <a:solidFill>
                  <a:schemeClr val="tx1"/>
                </a:solidFill>
                <a:effectLst/>
                <a:latin typeface="Times New Roman" pitchFamily="18" charset="0"/>
                <a:ea typeface="+mn-ea"/>
                <a:cs typeface="+mn-cs"/>
              </a:rPr>
              <a:t>bind</a:t>
            </a:r>
            <a:r>
              <a:rPr lang="es-ES" sz="1200" b="0" i="0" kern="1200" dirty="0">
                <a:solidFill>
                  <a:schemeClr val="tx1"/>
                </a:solidFill>
                <a:effectLst/>
                <a:latin typeface="Times New Roman" pitchFamily="18" charset="0"/>
                <a:ea typeface="+mn-ea"/>
                <a:cs typeface="+mn-cs"/>
              </a:rPr>
              <a:t> es muy simple.</a:t>
            </a:r>
            <a:br>
              <a:rPr lang="es-ES" dirty="0"/>
            </a:br>
            <a:r>
              <a:rPr lang="es-ES" dirty="0"/>
              <a:t>www A 192.168.1.101 www A 192.168.1.102 www A 192.168.1.103</a:t>
            </a:r>
            <a:r>
              <a:rPr lang="es-ES" sz="1200" b="0" i="0" kern="1200" dirty="0">
                <a:solidFill>
                  <a:schemeClr val="tx1"/>
                </a:solidFill>
                <a:effectLst/>
                <a:latin typeface="Times New Roman" pitchFamily="18" charset="0"/>
                <a:ea typeface="+mn-ea"/>
                <a:cs typeface="+mn-cs"/>
              </a:rPr>
              <a:t>Round Robin DNS presenta varios problemas sobradamente conocidos:</a:t>
            </a:r>
          </a:p>
          <a:p>
            <a:r>
              <a:rPr lang="es-ES" sz="1200" b="0" i="0" kern="1200" dirty="0">
                <a:solidFill>
                  <a:schemeClr val="tx1"/>
                </a:solidFill>
                <a:effectLst/>
                <a:latin typeface="Times New Roman" pitchFamily="18" charset="0"/>
                <a:ea typeface="+mn-ea"/>
                <a:cs typeface="+mn-cs"/>
              </a:rPr>
              <a:t>No es la mejor opción para el </a:t>
            </a:r>
            <a:r>
              <a:rPr lang="es-ES" sz="1200" b="1" i="0" kern="1200" dirty="0">
                <a:solidFill>
                  <a:schemeClr val="tx1"/>
                </a:solidFill>
                <a:effectLst/>
                <a:latin typeface="Times New Roman" pitchFamily="18" charset="0"/>
                <a:ea typeface="+mn-ea"/>
                <a:cs typeface="+mn-cs"/>
              </a:rPr>
              <a:t>balanceo de carga</a:t>
            </a:r>
            <a:r>
              <a:rPr lang="es-ES" sz="1200" b="0" i="0" kern="1200" dirty="0">
                <a:solidFill>
                  <a:schemeClr val="tx1"/>
                </a:solidFill>
                <a:effectLst/>
                <a:latin typeface="Times New Roman" pitchFamily="18" charset="0"/>
                <a:ea typeface="+mn-ea"/>
                <a:cs typeface="+mn-cs"/>
              </a:rPr>
              <a:t>, ya que las peticiones se envían por igual a los equipos, no se tiene en cuenta la carga de los mismos.</a:t>
            </a:r>
          </a:p>
          <a:p>
            <a:r>
              <a:rPr lang="es-ES" sz="1200" b="0" i="0" kern="1200" dirty="0">
                <a:solidFill>
                  <a:schemeClr val="tx1"/>
                </a:solidFill>
                <a:effectLst/>
                <a:latin typeface="Times New Roman" pitchFamily="18" charset="0"/>
                <a:ea typeface="+mn-ea"/>
                <a:cs typeface="+mn-cs"/>
              </a:rPr>
              <a:t>Por lo tanto, no existe una buenas </a:t>
            </a:r>
            <a:r>
              <a:rPr lang="es-ES" sz="1200" b="1" i="0" kern="1200" dirty="0">
                <a:solidFill>
                  <a:schemeClr val="tx1"/>
                </a:solidFill>
                <a:effectLst/>
                <a:latin typeface="Times New Roman" pitchFamily="18" charset="0"/>
                <a:ea typeface="+mn-ea"/>
                <a:cs typeface="+mn-cs"/>
              </a:rPr>
              <a:t>distribución de la carga</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Si un equipo cae, DNS no se da cuenta, por lo que seguirá enviando a clientes a esa IP, hasta que recarguen y sean enviados a otra.</a:t>
            </a:r>
          </a:p>
          <a:p>
            <a:r>
              <a:rPr lang="es-ES" sz="1200" b="0" i="0" kern="1200" dirty="0">
                <a:solidFill>
                  <a:schemeClr val="tx1"/>
                </a:solidFill>
                <a:effectLst/>
                <a:latin typeface="Times New Roman" pitchFamily="18" charset="0"/>
                <a:ea typeface="+mn-ea"/>
                <a:cs typeface="+mn-cs"/>
              </a:rPr>
              <a:t>Por lo tanto, la </a:t>
            </a:r>
            <a:r>
              <a:rPr lang="es-ES" sz="1200" b="1" i="0" kern="1200" dirty="0">
                <a:solidFill>
                  <a:schemeClr val="tx1"/>
                </a:solidFill>
                <a:effectLst/>
                <a:latin typeface="Times New Roman" pitchFamily="18" charset="0"/>
                <a:ea typeface="+mn-ea"/>
                <a:cs typeface="+mn-cs"/>
              </a:rPr>
              <a:t>alta disponibilidad</a:t>
            </a:r>
            <a:r>
              <a:rPr lang="es-ES" sz="1200" b="0" i="0" kern="1200" dirty="0">
                <a:solidFill>
                  <a:schemeClr val="tx1"/>
                </a:solidFill>
                <a:effectLst/>
                <a:latin typeface="Times New Roman" pitchFamily="18" charset="0"/>
                <a:ea typeface="+mn-ea"/>
                <a:cs typeface="+mn-cs"/>
              </a:rPr>
              <a:t> es simulada.</a:t>
            </a:r>
          </a:p>
          <a:p>
            <a:r>
              <a:rPr lang="es-ES" sz="1200" b="0" i="0" kern="1200" dirty="0">
                <a:solidFill>
                  <a:schemeClr val="tx1"/>
                </a:solidFill>
                <a:effectLst/>
                <a:latin typeface="Times New Roman" pitchFamily="18" charset="0"/>
                <a:ea typeface="+mn-ea"/>
                <a:cs typeface="+mn-cs"/>
              </a:rPr>
              <a:t>La </a:t>
            </a:r>
            <a:r>
              <a:rPr lang="es-ES" sz="1200" b="1" i="0" kern="1200" dirty="0">
                <a:solidFill>
                  <a:schemeClr val="tx1"/>
                </a:solidFill>
                <a:effectLst/>
                <a:latin typeface="Times New Roman" pitchFamily="18" charset="0"/>
                <a:ea typeface="+mn-ea"/>
                <a:cs typeface="+mn-cs"/>
              </a:rPr>
              <a:t>velocidad y respuesta</a:t>
            </a:r>
            <a:r>
              <a:rPr lang="es-ES" sz="1200" b="0" i="0" kern="1200" dirty="0">
                <a:solidFill>
                  <a:schemeClr val="tx1"/>
                </a:solidFill>
                <a:effectLst/>
                <a:latin typeface="Times New Roman" pitchFamily="18" charset="0"/>
                <a:ea typeface="+mn-ea"/>
                <a:cs typeface="+mn-cs"/>
              </a:rPr>
              <a:t> de los equipos no es la óptima.</a:t>
            </a:r>
          </a:p>
          <a:p>
            <a:r>
              <a:rPr lang="es-ES" sz="1200" b="0" i="0" kern="1200" dirty="0">
                <a:solidFill>
                  <a:schemeClr val="tx1"/>
                </a:solidFill>
                <a:effectLst/>
                <a:latin typeface="Times New Roman" pitchFamily="18" charset="0"/>
                <a:ea typeface="+mn-ea"/>
                <a:cs typeface="+mn-cs"/>
              </a:rPr>
              <a:t>Existe otros métodos de distribución de carga más óptimos que veremos en próximos </a:t>
            </a:r>
            <a:r>
              <a:rPr lang="es-ES" sz="1200" b="0" i="1" kern="1200" dirty="0" err="1">
                <a:solidFill>
                  <a:schemeClr val="tx1"/>
                </a:solidFill>
                <a:effectLst/>
                <a:latin typeface="Times New Roman" pitchFamily="18" charset="0"/>
                <a:ea typeface="+mn-ea"/>
                <a:cs typeface="+mn-cs"/>
              </a:rPr>
              <a:t>post's</a:t>
            </a:r>
            <a:r>
              <a:rPr lang="es-ES" sz="1200" b="0" i="0" kern="1200" dirty="0">
                <a:solidFill>
                  <a:schemeClr val="tx1"/>
                </a:solidFill>
                <a:effectLst/>
                <a:latin typeface="Times New Roman" pitchFamily="18" charset="0"/>
                <a:ea typeface="+mn-ea"/>
                <a:cs typeface="+mn-cs"/>
              </a:rPr>
              <a:t> y que servirán para más tipos de aplicaciones.</a:t>
            </a:r>
          </a:p>
          <a:p>
            <a:pPr algn="just"/>
            <a:endParaRPr lang="es-ES_tradnl" b="1" dirty="0">
              <a:latin typeface="Arial" charset="0"/>
            </a:endParaRPr>
          </a:p>
          <a:p>
            <a:pPr algn="just"/>
            <a:endParaRPr lang="es-AR" b="1" dirty="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E43E6F26-AE0F-47D7-B188-F90AEFCBAF3C}" type="slidenum">
              <a:rPr lang="es-ES_tradnl"/>
              <a:pPr/>
              <a:t>12</a:t>
            </a:fld>
            <a:endParaRPr lang="es-ES_tradnl"/>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solidFill>
            <a:srgbClr val="DDDDDD"/>
          </a:solidFill>
          <a:ln w="76200" cap="flat" algn="ctr">
            <a:solidFill>
              <a:schemeClr val="tx1"/>
            </a:solidFill>
          </a:ln>
        </p:spPr>
        <p:txBody>
          <a:bodyPr/>
          <a:lstStyle/>
          <a:p>
            <a:pPr algn="just"/>
            <a:endParaRPr lang="es-AR" b="1">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963842BD-5A2C-46E2-9DDA-4E491022F3E0}" type="slidenum">
              <a:rPr lang="es-ES_tradnl"/>
              <a:pPr/>
              <a:t>13</a:t>
            </a:fld>
            <a:endParaRPr lang="es-ES_tradnl"/>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2DB4836-9499-4414-9C12-A562355FC947}" type="slidenum">
              <a:rPr lang="es-ES_tradnl"/>
              <a:pPr/>
              <a:t>14</a:t>
            </a:fld>
            <a:endParaRPr lang="es-ES_tradnl"/>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s-MX"/>
              <a:t>Petición : </a:t>
            </a:r>
          </a:p>
          <a:p>
            <a:r>
              <a:rPr lang="es-MX"/>
              <a:t>Es la simple acción de solicitud de datos que realiza el cliente web sobre el servidor web.</a:t>
            </a:r>
          </a:p>
          <a:p>
            <a:r>
              <a:rPr lang="es-MX"/>
              <a:t>Sesión de Web : Es el acceso de los usuarios con intercambio de información con los mismos. En el intercambio el usuario accede y modifica esa información de acuerdo a su perfil dentro de dicho sitio.</a:t>
            </a:r>
          </a:p>
          <a:p>
            <a:endParaRPr lang="es-ES_tradnl" i="1">
              <a:solidFill>
                <a:schemeClr val="tx2"/>
              </a:solidFill>
              <a:latin typeface="Arial" charset="0"/>
            </a:endParaRPr>
          </a:p>
          <a:p>
            <a:r>
              <a:rPr lang="es-ES_tradnl" i="1">
                <a:solidFill>
                  <a:schemeClr val="tx2"/>
                </a:solidFill>
                <a:latin typeface="Arial" charset="0"/>
              </a:rPr>
              <a:t>Existe la posibilidad de asignarle “Peso” a las peticiones de RR-DNS para que se tome preferencia por algún servidor antes que a otro.</a:t>
            </a:r>
          </a:p>
          <a:p>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090EA2B-CF80-4E99-B0F0-CE12C9F3EAFC}" type="slidenum">
              <a:rPr lang="es-ES_tradnl"/>
              <a:pPr/>
              <a:t>15</a:t>
            </a:fld>
            <a:endParaRPr lang="es-ES_tradnl"/>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s-MX" dirty="0"/>
              <a:t>Petición : </a:t>
            </a:r>
          </a:p>
          <a:p>
            <a:r>
              <a:rPr lang="es-MX" dirty="0"/>
              <a:t>Es la simple acción de solicitud de datos que realiza el cliente web sobre el servidor web.</a:t>
            </a:r>
          </a:p>
          <a:p>
            <a:r>
              <a:rPr lang="es-MX" dirty="0"/>
              <a:t>Sesión de Web : Es el acceso de los usuarios con intercambio de información con los mismos. En el intercambio el usuario accede y modifica esa información de acuerdo a su perfil dentro de dicho sitio.</a:t>
            </a:r>
            <a:endParaRPr lang="es-A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C06A7CCD-2A56-41E7-A9E0-1A61004E2FC0}" type="slidenum">
              <a:rPr lang="es-ES_tradnl"/>
              <a:pPr/>
              <a:t>16</a:t>
            </a:fld>
            <a:endParaRPr lang="es-ES_tradnl"/>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r>
              <a:rPr lang="es-MX"/>
              <a:t>Petición : </a:t>
            </a:r>
          </a:p>
          <a:p>
            <a:r>
              <a:rPr lang="es-MX"/>
              <a:t>Es la simple acción de solicitud de datos que realiza el cliente web sobre el servidor web.</a:t>
            </a:r>
          </a:p>
          <a:p>
            <a:r>
              <a:rPr lang="es-MX"/>
              <a:t>Sesión de Web : Es el acceso de los usuarios con intercambio de información con los mismos. En el intercambio el usuario accede y modifica esa información de acuerdo a su perfil dentro de dicho sitio.</a:t>
            </a:r>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CCA423FC-5CCD-4454-BD5A-CC314091EDF6}" type="slidenum">
              <a:rPr lang="es-ES_tradnl"/>
              <a:pPr/>
              <a:t>17</a:t>
            </a:fld>
            <a:endParaRPr lang="es-ES_tradnl"/>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a:lstStyle/>
          <a:p>
            <a:r>
              <a:rPr lang="es-MX"/>
              <a:t>Petición : </a:t>
            </a:r>
          </a:p>
          <a:p>
            <a:r>
              <a:rPr lang="es-MX"/>
              <a:t>Es la simple acción de solicitud de datos que realiza el cliente web sobre el servidor web.</a:t>
            </a:r>
          </a:p>
          <a:p>
            <a:r>
              <a:rPr lang="es-MX"/>
              <a:t>Sesión de Web : Es el acceso de los usuarios con intercambio de información con los mismos. En el intercambio el usuario accede y modifica esa información de acuerdo a su perfil dentro de dicho sitio.</a:t>
            </a:r>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4505E29-EBA8-43AB-8778-6E8F498A98CD}" type="slidenum">
              <a:rPr lang="es-ES_tradnl"/>
              <a:pPr/>
              <a:t>18</a:t>
            </a:fld>
            <a:endParaRPr lang="es-ES_tradnl"/>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r>
              <a:rPr lang="es-MX"/>
              <a:t>Petición : </a:t>
            </a:r>
          </a:p>
          <a:p>
            <a:r>
              <a:rPr lang="es-MX"/>
              <a:t>Es la simple acción de solicitud de datos que realiza el cliente web sobre el servidor web.</a:t>
            </a:r>
          </a:p>
          <a:p>
            <a:r>
              <a:rPr lang="es-MX"/>
              <a:t>Sesión de Web : Es el acceso de los usuarios con intercambio de información con los mismos. En el intercambio el usuario accede y modifica esa información de acuerdo a su perfil dentro de dicho sitio.</a:t>
            </a:r>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2FEF323-945D-4DBE-9CF2-58A9782D5DD1}" type="slidenum">
              <a:rPr lang="es-ES_tradnl"/>
              <a:pPr/>
              <a:t>19</a:t>
            </a:fld>
            <a:endParaRPr lang="es-ES_tradnl"/>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r>
              <a:rPr lang="es-MX"/>
              <a:t>Inundación de Red : </a:t>
            </a:r>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47763" y="685800"/>
            <a:ext cx="4565650" cy="3425825"/>
          </a:xfrm>
          <a:ln/>
        </p:spPr>
      </p:sp>
      <p:sp>
        <p:nvSpPr>
          <p:cNvPr id="30724" name="Rectangle 3"/>
          <p:cNvSpPr>
            <a:spLocks noGrp="1" noChangeArrowheads="1"/>
          </p:cNvSpPr>
          <p:nvPr>
            <p:ph type="body" idx="1"/>
          </p:nvPr>
        </p:nvSpPr>
        <p:spPr>
          <a:noFill/>
          <a:ln/>
        </p:spPr>
        <p:txBody>
          <a:bodyPr/>
          <a:lstStyle/>
          <a:p>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B3BEC7F-762D-4A54-9C2B-9FFE944DDAE2}" type="slidenum">
              <a:rPr lang="es-ES_tradnl"/>
              <a:pPr/>
              <a:t>20</a:t>
            </a:fld>
            <a:endParaRPr lang="es-ES_tradnl"/>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a:lstStyle/>
          <a:p>
            <a:r>
              <a:rPr lang="es-MX"/>
              <a:t>Inundación de la Red : Todos los nodos de la red pueden recibir los paquetes.</a:t>
            </a:r>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Times New Roman" pitchFamily="18" charset="0"/>
                <a:ea typeface="+mn-ea"/>
                <a:cs typeface="+mn-cs"/>
              </a:rPr>
              <a:t>dispositivo hardware (no existe firmware como el caso de los firewalls) que separa/protege dos redes asegurando la unidireccionalidad en el flujo de información asegurando que la información de una red llegue a otra red (pero no viceversa)</a:t>
            </a:r>
            <a:endParaRPr lang="es-ES" dirty="0"/>
          </a:p>
        </p:txBody>
      </p:sp>
      <p:sp>
        <p:nvSpPr>
          <p:cNvPr id="4" name="Marcador de número de diapositiva 3"/>
          <p:cNvSpPr>
            <a:spLocks noGrp="1"/>
          </p:cNvSpPr>
          <p:nvPr>
            <p:ph type="sldNum" sz="quarter" idx="5"/>
          </p:nvPr>
        </p:nvSpPr>
        <p:spPr/>
        <p:txBody>
          <a:bodyPr/>
          <a:lstStyle/>
          <a:p>
            <a:pPr>
              <a:defRPr/>
            </a:pPr>
            <a:fld id="{8ED33900-B3F5-4FCD-8F35-AA36C0676383}" type="slidenum">
              <a:rPr lang="es-ES_tradnl" smtClean="0"/>
              <a:pPr>
                <a:defRPr/>
              </a:pPr>
              <a:t>3</a:t>
            </a:fld>
            <a:endParaRPr lang="es-ES_tradnl"/>
          </a:p>
        </p:txBody>
      </p:sp>
    </p:spTree>
    <p:extLst>
      <p:ext uri="{BB962C8B-B14F-4D97-AF65-F5344CB8AC3E}">
        <p14:creationId xmlns:p14="http://schemas.microsoft.com/office/powerpoint/2010/main" val="235196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son dispositivos de protección de perímetro utilizados habitualmente en interconexiones entre sistemas con diferentes categorías o políticas de seguridad. Su funcionalidad principal es la de separar redes, permitiendo el flujo de información en un único sentido y haciendo inviable la transmisión de información en el sentido opuesto. 7. Para ello, proporcionan las siguientes funciones básicas de seguridad: a) Transmisión del tráfico de red de manera unidireccional, para lo que se deberá elegir si se desea que el sentido de la comunicación sea de entrada hacia, o salida desde, la red interna. b) Capacidad de interpretar protocolos bidireccionales, “romperlos” y convertirlos en unidireccionales para luego presentarlos en la segunda red de nuevo como bidireccionales. 8. La protección tiene lugar a diferentes niveles dentro de las capas definidas por el modelo OSI (Open </a:t>
            </a:r>
            <a:r>
              <a:rPr lang="es-ES" dirty="0" err="1"/>
              <a:t>Systems</a:t>
            </a:r>
            <a:r>
              <a:rPr lang="es-ES" dirty="0"/>
              <a:t> </a:t>
            </a:r>
            <a:r>
              <a:rPr lang="es-ES" dirty="0" err="1"/>
              <a:t>Interconnection</a:t>
            </a:r>
            <a:r>
              <a:rPr lang="es-ES" dirty="0"/>
              <a:t>), fundamentalmente a nivel de capa física limitando el flujo de información en el sentido autorizado y haciendo inviable la transmisión de señales de comunicación en el opuesto, pero también a nivel de las capas de red, transporte y/o aplicación para habilitar el uso de protocolos bidireccionales.</a:t>
            </a:r>
          </a:p>
        </p:txBody>
      </p:sp>
      <p:sp>
        <p:nvSpPr>
          <p:cNvPr id="4" name="Marcador de número de diapositiva 3"/>
          <p:cNvSpPr>
            <a:spLocks noGrp="1"/>
          </p:cNvSpPr>
          <p:nvPr>
            <p:ph type="sldNum" sz="quarter" idx="5"/>
          </p:nvPr>
        </p:nvSpPr>
        <p:spPr/>
        <p:txBody>
          <a:bodyPr/>
          <a:lstStyle/>
          <a:p>
            <a:pPr>
              <a:defRPr/>
            </a:pPr>
            <a:fld id="{8ED33900-B3F5-4FCD-8F35-AA36C0676383}" type="slidenum">
              <a:rPr lang="es-ES_tradnl" smtClean="0"/>
              <a:pPr>
                <a:defRPr/>
              </a:pPr>
              <a:t>4</a:t>
            </a:fld>
            <a:endParaRPr lang="es-ES_tradnl"/>
          </a:p>
        </p:txBody>
      </p:sp>
    </p:spTree>
    <p:extLst>
      <p:ext uri="{BB962C8B-B14F-4D97-AF65-F5344CB8AC3E}">
        <p14:creationId xmlns:p14="http://schemas.microsoft.com/office/powerpoint/2010/main" val="3352239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E1434BB7-A8D9-4021-95D4-674C3A9EC1A1}" type="slidenum">
              <a:rPr lang="es-ES_tradnl"/>
              <a:pPr/>
              <a:t>5</a:t>
            </a:fld>
            <a:endParaRPr lang="es-ES_tradnl"/>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solidFill>
            <a:srgbClr val="DDDDDD"/>
          </a:solidFill>
          <a:ln w="76200">
            <a:solidFill>
              <a:schemeClr val="tx1"/>
            </a:solidFill>
          </a:ln>
        </p:spPr>
        <p:txBody>
          <a:bodyPr/>
          <a:lstStyle/>
          <a:p>
            <a:r>
              <a:rPr lang="es-ES" dirty="0"/>
              <a:t>Un </a:t>
            </a:r>
            <a:r>
              <a:rPr lang="es-ES" b="1" dirty="0"/>
              <a:t>Front </a:t>
            </a:r>
            <a:r>
              <a:rPr lang="es-ES" b="1" dirty="0" err="1"/>
              <a:t>end</a:t>
            </a:r>
            <a:r>
              <a:rPr lang="es-ES" b="1" dirty="0"/>
              <a:t> </a:t>
            </a:r>
            <a:r>
              <a:rPr lang="es-ES" b="1" dirty="0" err="1"/>
              <a:t>processor</a:t>
            </a:r>
            <a:r>
              <a:rPr lang="es-ES" dirty="0"/>
              <a:t> (FEP), o </a:t>
            </a:r>
            <a:r>
              <a:rPr lang="es-ES" b="1" dirty="0"/>
              <a:t>proceso de comunicación</a:t>
            </a:r>
            <a:r>
              <a:rPr lang="es-ES" dirty="0"/>
              <a:t> es una computadora la cual sirve como interfaz entre un computador host y un número de redes, como una </a:t>
            </a:r>
            <a:r>
              <a:rPr lang="es-ES" dirty="0">
                <a:hlinkClick r:id="rId3" tooltip="Systems Network Architecture"/>
              </a:rPr>
              <a:t>SNA</a:t>
            </a:r>
            <a:r>
              <a:rPr lang="es-ES" dirty="0"/>
              <a:t> o un número de dispositivos periféricos, como terminales, unidades de disco, impresoras y unidades de cinta. Los datos se transfieren entre el computador host y el FEP usando una interfaz de puerto de alta velocidad. El FEP se comunica con los dispositivos periféricos usando una interfaz serial, usualmente también por medio de la red de comunicación. El propósito de esto es mantener fuera de carga, el computador host, del trabajo de manejar los dispositivos periféricos, transmitir y recibir mensajes, paquetes de ensamble y desensamble, detección de errores y corrección de errores.</a:t>
            </a:r>
            <a:r>
              <a:rPr lang="es-ES" dirty="0">
                <a:hlinkClick r:id="" action="ppaction://noaction"/>
              </a:rPr>
              <a:t>1</a:t>
            </a:r>
            <a:r>
              <a:rPr lang="es-ES" dirty="0"/>
              <a:t> Dos ejemplos de esto son el control de comunicación IBM 3705 y el Procesador de Barrido de Comunicación de Datos (BDCP por sus siglas en inglés).</a:t>
            </a:r>
          </a:p>
          <a:p>
            <a:r>
              <a:rPr lang="es-ES" dirty="0"/>
              <a:t>Algunas veces el FEP es llamado </a:t>
            </a:r>
            <a:r>
              <a:rPr lang="es-ES" b="1" dirty="0"/>
              <a:t>control de comunicaciones</a:t>
            </a:r>
            <a:r>
              <a:rPr lang="es-ES" dirty="0"/>
              <a:t>, aunque esto último no suele ser lo más adecuado.</a:t>
            </a:r>
          </a:p>
          <a:p>
            <a:r>
              <a:rPr lang="es-ES" dirty="0"/>
              <a:t>El FEP también se utiliza en un sentido más general en sistemas de procesos asimétricos. Este es un dispositivo de procesamiento, (normalmente un ordenador) el cual está más cerca de la fuente de entrada que el procesador principal. Este realiza algunas tareas como el control de telemetría, recolección de datos, reducción de los datos en bruto del sensor, análisis de entrada de el teclado, etc.</a:t>
            </a:r>
            <a:endParaRPr lang="es-ES" b="1" dirty="0"/>
          </a:p>
          <a:p>
            <a:r>
              <a:rPr lang="es-ES" b="1" dirty="0"/>
              <a:t>Comunicaciones FEP en IP</a:t>
            </a:r>
          </a:p>
          <a:p>
            <a:r>
              <a:rPr lang="es-ES" dirty="0"/>
              <a:t>Los FEP son responsable de la vinculación de las aplicaciones cliente y sus redes asociadas a las aplicaciones basadas en el computador host. Con el advenimiento de </a:t>
            </a:r>
            <a:r>
              <a:rPr lang="es-ES" dirty="0">
                <a:hlinkClick r:id="rId4" tooltip="Internet"/>
              </a:rPr>
              <a:t>Internet</a:t>
            </a:r>
            <a:r>
              <a:rPr lang="es-ES" dirty="0"/>
              <a:t> y del </a:t>
            </a:r>
            <a:r>
              <a:rPr lang="es-ES" dirty="0">
                <a:hlinkClick r:id="rId5" tooltip="Protocolo IP"/>
              </a:rPr>
              <a:t>IP</a:t>
            </a:r>
            <a:r>
              <a:rPr lang="es-ES" dirty="0"/>
              <a:t> como un protocolo universal, a menudo se supone que ya no hay necesidad alguna de FEP,</a:t>
            </a:r>
            <a:r>
              <a:rPr lang="es-ES" dirty="0">
                <a:hlinkClick r:id="" action="ppaction://noaction"/>
              </a:rPr>
              <a:t>2</a:t>
            </a:r>
            <a:r>
              <a:rPr lang="es-ES" dirty="0"/>
              <a:t> el cual tradicionalmente ha manejado el tráfico SNA. Esto puede ser verdad donde el FEP provee sólo una conectividad directa (suponiendo que la dirección IP nunca cambie). Sin embargo, los FEP también manejan otras funciones vitales, que están estrechamente vinculadas a las aplicaciones de transacciones, como el mensaje y la operación de conmutación, multiplexación, operación de seguridad y el manejo de transacciones y presentación de informes de extremo a extremo. La necesidad de estas funciones es especialmente importante en ambientes de misiones críticas, tales como transacciones bancarias, gubernamentales, puntos de ventas, seguridad y aplicaciones y servicios de salud. En estos ambientes la funcionalidad de los FEP es ahora más necesaria que nunca.</a:t>
            </a:r>
          </a:p>
          <a:p>
            <a:r>
              <a:rPr lang="es-ES" dirty="0"/>
              <a:t>A pesar que la IBM retiró sus FEP 3745/3746 del mercado en 2003, la compañía sigue manteniendo alrededor de 20.000 procesadores instalados. IBM también proporciona mejoras para el microcódigo. Las empresas más pequeñas han llenado el vacío creado por la acción de IBM proporcionando maquinaria, elementos, componentes y servicios en todo el mundo.</a:t>
            </a:r>
            <a:endParaRPr lang="es-A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0D182F-F509-44BC-B550-71F4E0B24EE6}" type="slidenum">
              <a:rPr lang="es-ES_tradnl"/>
              <a:pPr/>
              <a:t>6</a:t>
            </a:fld>
            <a:endParaRPr lang="es-ES_tradnl"/>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solidFill>
            <a:srgbClr val="DDDDDD"/>
          </a:solidFill>
          <a:ln w="76200">
            <a:solidFill>
              <a:schemeClr val="tx1"/>
            </a:solidFill>
          </a:ln>
        </p:spPr>
        <p:txBody>
          <a:bodyPr/>
          <a:lstStyle/>
          <a:p>
            <a:r>
              <a:rPr lang="es-ES" dirty="0"/>
              <a:t>Un </a:t>
            </a:r>
            <a:r>
              <a:rPr lang="es-ES" b="1" dirty="0"/>
              <a:t>Front </a:t>
            </a:r>
            <a:r>
              <a:rPr lang="es-ES" b="1" dirty="0" err="1"/>
              <a:t>end</a:t>
            </a:r>
            <a:r>
              <a:rPr lang="es-ES" b="1" dirty="0"/>
              <a:t> </a:t>
            </a:r>
            <a:r>
              <a:rPr lang="es-ES" b="1" dirty="0" err="1"/>
              <a:t>processor</a:t>
            </a:r>
            <a:r>
              <a:rPr lang="es-ES" dirty="0"/>
              <a:t> (FEP), o </a:t>
            </a:r>
            <a:r>
              <a:rPr lang="es-ES" b="1" dirty="0"/>
              <a:t>proceso de comunicación</a:t>
            </a:r>
            <a:r>
              <a:rPr lang="es-ES" dirty="0"/>
              <a:t> es una computadora la cual sirve como interfaz entre un computador host y un número de redes, como una </a:t>
            </a:r>
            <a:r>
              <a:rPr lang="es-ES" dirty="0">
                <a:hlinkClick r:id="rId3" tooltip="Systems Network Architecture"/>
              </a:rPr>
              <a:t>SNA</a:t>
            </a:r>
            <a:r>
              <a:rPr lang="es-ES" dirty="0"/>
              <a:t> o un número de dispositivos periféricos, como terminales, unidades de disco, impresoras y unidades de cinta. Los datos se transfieren entre el computador host y el FEP usando una interfaz de puerto de alta velocidad. El FEP se comunica con los dispositivos periféricos usando una interfaz serial, usualmente también por medio de la red de comunicación. El propósito de esto es mantener fuera de carga, el computador host, del trabajo de manejar los dispositivos periféricos, transmitir y recibir mensajes, paquetes de ensamble y desensamble, detección de errores y corrección de errores.</a:t>
            </a:r>
            <a:r>
              <a:rPr lang="es-ES" dirty="0">
                <a:hlinkClick r:id="" action="ppaction://noaction"/>
              </a:rPr>
              <a:t>1</a:t>
            </a:r>
            <a:r>
              <a:rPr lang="es-ES" dirty="0"/>
              <a:t> Dos ejemplos de esto son el control de comunicación IBM 3705 y el Procesador de Barrido de Comunicación de Datos (BDCP por sus siglas en inglés).</a:t>
            </a:r>
          </a:p>
          <a:p>
            <a:r>
              <a:rPr lang="es-ES" dirty="0"/>
              <a:t>Algunas veces el FEP es llamado </a:t>
            </a:r>
            <a:r>
              <a:rPr lang="es-ES" b="1" dirty="0"/>
              <a:t>control de comunicaciones</a:t>
            </a:r>
            <a:r>
              <a:rPr lang="es-ES" dirty="0"/>
              <a:t>, aunque esto último no suele ser lo más adecuado.</a:t>
            </a:r>
          </a:p>
          <a:p>
            <a:r>
              <a:rPr lang="es-ES" dirty="0"/>
              <a:t>El FEP también se utiliza en un sentido más general en sistemas de procesos asimétricos. Este es un dispositivo de procesamiento, (normalmente un ordenador) el cual está más cerca de la fuente de entrada que el procesador principal. Este realiza algunas tareas como el control de telemetría, recolección de datos, reducción de los datos en bruto del sensor, análisis de entrada de el teclado, etc.</a:t>
            </a:r>
            <a:endParaRPr lang="es-ES" b="1" dirty="0"/>
          </a:p>
          <a:p>
            <a:r>
              <a:rPr lang="es-ES" b="1" dirty="0"/>
              <a:t>Comunicaciones FEP en IP</a:t>
            </a:r>
          </a:p>
          <a:p>
            <a:r>
              <a:rPr lang="es-ES" dirty="0"/>
              <a:t>Los FEP son responsable de la vinculación de las aplicaciones cliente y sus redes asociadas a las aplicaciones basadas en el computador host. Con el advenimiento de </a:t>
            </a:r>
            <a:r>
              <a:rPr lang="es-ES" dirty="0">
                <a:hlinkClick r:id="rId4" tooltip="Internet"/>
              </a:rPr>
              <a:t>Internet</a:t>
            </a:r>
            <a:r>
              <a:rPr lang="es-ES" dirty="0"/>
              <a:t> y del </a:t>
            </a:r>
            <a:r>
              <a:rPr lang="es-ES" dirty="0">
                <a:hlinkClick r:id="rId5" tooltip="Protocolo IP"/>
              </a:rPr>
              <a:t>IP</a:t>
            </a:r>
            <a:r>
              <a:rPr lang="es-ES" dirty="0"/>
              <a:t> como un protocolo universal, a menudo se supone que ya no hay necesidad alguna de FEP,</a:t>
            </a:r>
            <a:r>
              <a:rPr lang="es-ES" dirty="0">
                <a:hlinkClick r:id="" action="ppaction://noaction"/>
              </a:rPr>
              <a:t>2</a:t>
            </a:r>
            <a:r>
              <a:rPr lang="es-ES" dirty="0"/>
              <a:t> el cual tradicionalmente ha manejado el tráfico SNA. Esto puede ser verdad donde el FEP provee sólo una conectividad directa (suponiendo que la dirección IP nunca cambie). Sin embargo, los FEP también manejan otras funciones vitales, que están estrechamente vinculadas a las aplicaciones de transacciones, como el mensaje y la operación de conmutación, multiplexación, operación de seguridad y el manejo de transacciones y presentación de informes de extremo a extremo. La necesidad de estas funciones es especialmente importante en ambientes de misiones críticas, tales como transacciones bancarias, gubernamentales, puntos de ventas, seguridad y aplicaciones y servicios de salud. En estos ambientes la funcionalidad de los FEP es ahora más necesaria que nunca.</a:t>
            </a:r>
          </a:p>
          <a:p>
            <a:r>
              <a:rPr lang="es-ES" dirty="0"/>
              <a:t>A pesar que la IBM retiró sus FEP 3745/3746 del mercado en 2003, la compañía sigue manteniendo alrededor de 20.000 procesadores instalados. IBM también proporciona mejoras para el microcódigo. Las empresas más pequeñas han llenado el vacío creado por la acción de IBM proporcionando maquinaria, elementos, componentes y servicios en todo el mundo.</a:t>
            </a:r>
            <a:endParaRPr lang="es-AR" dirty="0"/>
          </a:p>
          <a:p>
            <a:r>
              <a:rPr lang="es-ES" dirty="0"/>
              <a:t>.</a:t>
            </a:r>
            <a:endParaRPr lang="es-A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9A5D69D-52C6-4A6E-82C6-4D1C5D010024}" type="slidenum">
              <a:rPr lang="es-ES_tradnl"/>
              <a:pPr/>
              <a:t>7</a:t>
            </a:fld>
            <a:endParaRPr lang="es-ES_tradnl"/>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solidFill>
            <a:srgbClr val="DDDDDD"/>
          </a:solidFill>
          <a:ln w="76200">
            <a:solidFill>
              <a:schemeClr val="tx1"/>
            </a:solidFill>
          </a:ln>
        </p:spPr>
        <p:txBody>
          <a:bodyPr/>
          <a:lstStyle/>
          <a:p>
            <a:pPr algn="just"/>
            <a:r>
              <a:rPr lang="es-MX" sz="1600" b="1" dirty="0">
                <a:latin typeface="Arial" charset="0"/>
              </a:rPr>
              <a:t>Petición :</a:t>
            </a:r>
            <a:r>
              <a:rPr lang="es-MX" b="1" dirty="0">
                <a:latin typeface="Arial" charset="0"/>
              </a:rPr>
              <a:t> Es la simple acción de solicitud de datos que realiza el cliente web sobre el servidor web.</a:t>
            </a:r>
          </a:p>
          <a:p>
            <a:pPr algn="just"/>
            <a:endParaRPr lang="es-MX" b="1" dirty="0">
              <a:latin typeface="Arial" charset="0"/>
            </a:endParaRPr>
          </a:p>
          <a:p>
            <a:pPr algn="just"/>
            <a:r>
              <a:rPr lang="es-MX" sz="1600" b="1" dirty="0">
                <a:latin typeface="Arial" charset="0"/>
              </a:rPr>
              <a:t>Sesión de Web :</a:t>
            </a:r>
            <a:r>
              <a:rPr lang="es-MX" b="1" dirty="0">
                <a:latin typeface="Arial" charset="0"/>
              </a:rPr>
              <a:t> Es el acceso de los usuarios con intercambio de información con los mismos. </a:t>
            </a:r>
          </a:p>
          <a:p>
            <a:pPr algn="just"/>
            <a:r>
              <a:rPr lang="es-MX" b="1" dirty="0">
                <a:latin typeface="Arial" charset="0"/>
              </a:rPr>
              <a:t>                            En el intercambio el usuario accede y modifica esa información de acuerdo a su perfil dentro de dicho sitio.</a:t>
            </a:r>
          </a:p>
          <a:p>
            <a:endParaRPr lang="es-MX" b="1" dirty="0">
              <a:latin typeface="Arial" charset="0"/>
            </a:endParaRPr>
          </a:p>
          <a:p>
            <a:r>
              <a:rPr lang="es-MX" dirty="0"/>
              <a:t>---</a:t>
            </a:r>
          </a:p>
          <a:p>
            <a:endParaRPr lang="es-MX" dirty="0"/>
          </a:p>
          <a:p>
            <a:endParaRPr lang="es-A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F6011224-16A0-41E7-A344-A2373CEE8269}" type="slidenum">
              <a:rPr lang="es-ES_tradnl"/>
              <a:pPr/>
              <a:t>8</a:t>
            </a:fld>
            <a:endParaRPr lang="es-ES_tradnl"/>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solidFill>
            <a:srgbClr val="DDDDDD"/>
          </a:solidFill>
          <a:ln w="76200">
            <a:solidFill>
              <a:schemeClr val="tx1"/>
            </a:solidFill>
          </a:ln>
        </p:spPr>
        <p:txBody>
          <a:bodyPr/>
          <a:lstStyle/>
          <a:p>
            <a:pPr algn="just"/>
            <a:r>
              <a:rPr lang="es-MX" sz="1600" b="1">
                <a:latin typeface="Arial" charset="0"/>
              </a:rPr>
              <a:t>Petición :</a:t>
            </a:r>
            <a:r>
              <a:rPr lang="es-MX" b="1">
                <a:latin typeface="Arial" charset="0"/>
              </a:rPr>
              <a:t> </a:t>
            </a:r>
          </a:p>
          <a:p>
            <a:pPr algn="just"/>
            <a:r>
              <a:rPr lang="es-MX" b="1">
                <a:latin typeface="Arial" charset="0"/>
              </a:rPr>
              <a:t>Es la simple acción de solicitud de datos que realiza el cliente web sobre el servidor web.</a:t>
            </a:r>
          </a:p>
          <a:p>
            <a:pPr algn="just"/>
            <a:endParaRPr lang="es-MX" b="1">
              <a:latin typeface="Arial" charset="0"/>
            </a:endParaRPr>
          </a:p>
          <a:p>
            <a:pPr algn="just"/>
            <a:r>
              <a:rPr lang="es-MX" sz="1600" b="1">
                <a:latin typeface="Arial" charset="0"/>
              </a:rPr>
              <a:t>Sesión de Web :</a:t>
            </a:r>
            <a:r>
              <a:rPr lang="es-MX" b="1">
                <a:latin typeface="Arial" charset="0"/>
              </a:rPr>
              <a:t> Es el acceso de los usuarios con intercambio de información con los mismos. En el intercambio el usuario accede y modifica esa información de acuerdo a su perfil dentro de dicho sitio.</a:t>
            </a:r>
          </a:p>
          <a:p>
            <a:endParaRPr lang="es-MX" b="1">
              <a:latin typeface="Arial" charset="0"/>
            </a:endParaRPr>
          </a:p>
          <a:p>
            <a:r>
              <a:rPr lang="es-MX"/>
              <a:t>---</a:t>
            </a:r>
          </a:p>
          <a:p>
            <a:endParaRPr lang="es-MX"/>
          </a:p>
          <a:p>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F6011224-16A0-41E7-A344-A2373CEE8269}" type="slidenum">
              <a:rPr lang="es-ES_tradnl"/>
              <a:pPr/>
              <a:t>9</a:t>
            </a:fld>
            <a:endParaRPr lang="es-ES_tradnl"/>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solidFill>
            <a:srgbClr val="DDDDDD"/>
          </a:solidFill>
          <a:ln w="76200">
            <a:solidFill>
              <a:schemeClr val="tx1"/>
            </a:solidFill>
          </a:ln>
        </p:spPr>
        <p:txBody>
          <a:bodyPr/>
          <a:lstStyle/>
          <a:p>
            <a:pPr algn="just"/>
            <a:r>
              <a:rPr lang="es-MX" sz="1600" b="1">
                <a:latin typeface="Arial" charset="0"/>
              </a:rPr>
              <a:t>Petición :</a:t>
            </a:r>
            <a:r>
              <a:rPr lang="es-MX" b="1">
                <a:latin typeface="Arial" charset="0"/>
              </a:rPr>
              <a:t> </a:t>
            </a:r>
          </a:p>
          <a:p>
            <a:pPr algn="just"/>
            <a:r>
              <a:rPr lang="es-MX" b="1">
                <a:latin typeface="Arial" charset="0"/>
              </a:rPr>
              <a:t>Es la simple acción de solicitud de datos que realiza el cliente web sobre el servidor web.</a:t>
            </a:r>
          </a:p>
          <a:p>
            <a:pPr algn="just"/>
            <a:endParaRPr lang="es-MX" b="1">
              <a:latin typeface="Arial" charset="0"/>
            </a:endParaRPr>
          </a:p>
          <a:p>
            <a:pPr algn="just"/>
            <a:r>
              <a:rPr lang="es-MX" sz="1600" b="1">
                <a:latin typeface="Arial" charset="0"/>
              </a:rPr>
              <a:t>Sesión de Web :</a:t>
            </a:r>
            <a:r>
              <a:rPr lang="es-MX" b="1">
                <a:latin typeface="Arial" charset="0"/>
              </a:rPr>
              <a:t> Es el acceso de los usuarios con intercambio de información con los mismos. En el intercambio el usuario accede y modifica esa información de acuerdo a su perfil dentro de dicho sitio.</a:t>
            </a:r>
          </a:p>
          <a:p>
            <a:endParaRPr lang="es-MX" b="1">
              <a:latin typeface="Arial" charset="0"/>
            </a:endParaRPr>
          </a:p>
          <a:p>
            <a:r>
              <a:rPr lang="es-MX"/>
              <a:t>---</a:t>
            </a:r>
          </a:p>
          <a:p>
            <a:endParaRPr lang="es-MX"/>
          </a:p>
          <a:p>
            <a:endParaRPr lang="es-AR"/>
          </a:p>
        </p:txBody>
      </p:sp>
    </p:spTree>
    <p:extLst>
      <p:ext uri="{BB962C8B-B14F-4D97-AF65-F5344CB8AC3E}">
        <p14:creationId xmlns:p14="http://schemas.microsoft.com/office/powerpoint/2010/main" val="27957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Rectangle 4"/>
          <p:cNvSpPr>
            <a:spLocks noGrp="1" noChangeArrowheads="1"/>
          </p:cNvSpPr>
          <p:nvPr>
            <p:ph type="dt" sz="half" idx="10"/>
          </p:nvPr>
        </p:nvSpPr>
        <p:spPr>
          <a:ln/>
        </p:spPr>
        <p:txBody>
          <a:bodyPr/>
          <a:lstStyle>
            <a:lvl1pPr>
              <a:defRPr/>
            </a:lvl1pPr>
          </a:lstStyle>
          <a:p>
            <a:pPr>
              <a:defRPr/>
            </a:pPr>
            <a:fld id="{D3D551D0-086B-4991-95C4-3D5CDD73885F}"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73B153-92EC-4C69-BF56-555E1D373C6E}"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fld id="{A1E3A105-44D3-4B38-8F1E-2557244AA0F4}"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7D9937-5D15-4B9B-8B83-A219E455F108}"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fld id="{C6E460F9-A9AD-4A44-A2F8-FE5EEA87194D}"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E586189-A8A3-48E3-B02B-1CDECE0FBD8F}"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fld id="{9F0868E1-2B4C-45A5-95DA-752B7910D968}"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FDFB7C-B06E-4EA5-BC10-0966CA17FBE9}"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E86B6B2-D43C-44CD-982D-6D694345EDCD}"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F2CBA9-701B-495D-BB0F-E37C66FA14D5}"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4"/>
          <p:cNvSpPr>
            <a:spLocks noGrp="1" noChangeArrowheads="1"/>
          </p:cNvSpPr>
          <p:nvPr>
            <p:ph type="dt" sz="half" idx="10"/>
          </p:nvPr>
        </p:nvSpPr>
        <p:spPr>
          <a:ln/>
        </p:spPr>
        <p:txBody>
          <a:bodyPr/>
          <a:lstStyle>
            <a:lvl1pPr>
              <a:defRPr/>
            </a:lvl1pPr>
          </a:lstStyle>
          <a:p>
            <a:pPr>
              <a:defRPr/>
            </a:pPr>
            <a:fld id="{4ABE6C62-5960-4AC0-A12D-68BA52920E32}" type="datetime1">
              <a:rPr lang="es-ES"/>
              <a:pPr>
                <a:defRPr/>
              </a:pPr>
              <a:t>26/03/2023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D9688FB-78B0-42EA-97E2-7114989584CE}"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4"/>
          <p:cNvSpPr>
            <a:spLocks noGrp="1" noChangeArrowheads="1"/>
          </p:cNvSpPr>
          <p:nvPr>
            <p:ph type="dt" sz="half" idx="10"/>
          </p:nvPr>
        </p:nvSpPr>
        <p:spPr>
          <a:ln/>
        </p:spPr>
        <p:txBody>
          <a:bodyPr/>
          <a:lstStyle>
            <a:lvl1pPr>
              <a:defRPr/>
            </a:lvl1pPr>
          </a:lstStyle>
          <a:p>
            <a:pPr>
              <a:defRPr/>
            </a:pPr>
            <a:fld id="{3B58EC42-36E3-4C4A-90CE-0B591EE7C66C}" type="datetime1">
              <a:rPr lang="es-ES"/>
              <a:pPr>
                <a:defRPr/>
              </a:pPr>
              <a:t>26/03/2023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5306ACF-B90A-4969-8FB4-693E7F482C7A}"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4"/>
          <p:cNvSpPr>
            <a:spLocks noGrp="1" noChangeArrowheads="1"/>
          </p:cNvSpPr>
          <p:nvPr>
            <p:ph type="dt" sz="half" idx="10"/>
          </p:nvPr>
        </p:nvSpPr>
        <p:spPr>
          <a:ln/>
        </p:spPr>
        <p:txBody>
          <a:bodyPr/>
          <a:lstStyle>
            <a:lvl1pPr>
              <a:defRPr/>
            </a:lvl1pPr>
          </a:lstStyle>
          <a:p>
            <a:pPr>
              <a:defRPr/>
            </a:pPr>
            <a:fld id="{996E3577-5C28-4851-8E2B-4D05E7C805A9}" type="datetime1">
              <a:rPr lang="es-ES"/>
              <a:pPr>
                <a:defRPr/>
              </a:pPr>
              <a:t>26/03/2023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9AA035-8F5C-46F7-86E8-CDA767882241}"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F282922-DAC7-4372-9E6A-E845D0675317}" type="datetime1">
              <a:rPr lang="es-ES"/>
              <a:pPr>
                <a:defRPr/>
              </a:pPr>
              <a:t>26/03/2023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6E704E8-9A1E-4EF1-AA48-BCB0CEC6F48F}"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85E55F7D-37B0-4A48-A676-5A8B66C83A5C}" type="datetime1">
              <a:rPr lang="es-ES"/>
              <a:pPr>
                <a:defRPr/>
              </a:pPr>
              <a:t>26/03/2023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C0ACA3-8DC5-4227-9E71-93C12CED02B8}"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A1A72C75-1766-4F3A-A93F-8626FBFDD8D2}" type="datetime1">
              <a:rPr lang="es-ES"/>
              <a:pPr>
                <a:defRPr/>
              </a:pPr>
              <a:t>26/03/2023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D5F760-CBB8-43FB-B8A8-67C97D7B4EB9}"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chemeClr val="tx1"/>
                </a:solidFill>
                <a:latin typeface="+mn-lt"/>
              </a:defRPr>
            </a:lvl1pPr>
          </a:lstStyle>
          <a:p>
            <a:pPr>
              <a:defRPr/>
            </a:pPr>
            <a:fld id="{553A622A-6605-4298-A979-A6D4D55BCFC3}" type="datetime1">
              <a:rPr lang="es-ES"/>
              <a:pPr>
                <a:defRPr/>
              </a:pPr>
              <a:t>26/03/2023</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chemeClr val="tx1"/>
                </a:solidFill>
                <a:latin typeface="+mn-lt"/>
              </a:defRPr>
            </a:lvl1pPr>
          </a:lstStyle>
          <a:p>
            <a:pPr>
              <a:defRPr/>
            </a:pPr>
            <a:fld id="{EEEE61D0-DE2E-4890-941A-F334794F9FD2}"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showToolTip(this,even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subTitle" idx="1"/>
          </p:nvPr>
        </p:nvSpPr>
        <p:spPr>
          <a:xfrm>
            <a:off x="1114897" y="4293096"/>
            <a:ext cx="6913562" cy="1657350"/>
          </a:xfrm>
          <a:solidFill>
            <a:schemeClr val="accent2">
              <a:lumMod val="20000"/>
              <a:lumOff val="80000"/>
            </a:schemeClr>
          </a:solidFill>
          <a:ln w="76200">
            <a:solidFill>
              <a:schemeClr val="accent2">
                <a:lumMod val="75000"/>
              </a:schemeClr>
            </a:solidFill>
          </a:ln>
        </p:spPr>
        <p:txBody>
          <a:bodyPr/>
          <a:lstStyle/>
          <a:p>
            <a:pPr>
              <a:lnSpc>
                <a:spcPct val="80000"/>
              </a:lnSpc>
            </a:pPr>
            <a:r>
              <a:rPr lang="es-MX" sz="3600" b="1" i="1" u="sng" dirty="0">
                <a:solidFill>
                  <a:srgbClr val="333399"/>
                </a:solidFill>
                <a:latin typeface="Arial" charset="0"/>
              </a:rPr>
              <a:t>Servicios de Internet N</a:t>
            </a:r>
            <a:r>
              <a:rPr lang="es-ES" sz="3600" b="1" i="1" u="sng" dirty="0">
                <a:solidFill>
                  <a:srgbClr val="333399"/>
                </a:solidFill>
                <a:latin typeface="Arial" charset="0"/>
              </a:rPr>
              <a:t>º 3</a:t>
            </a:r>
            <a:endParaRPr lang="es-MX" sz="3600" b="1" i="1" u="sng" dirty="0">
              <a:solidFill>
                <a:srgbClr val="333399"/>
              </a:solidFill>
              <a:latin typeface="Arial" charset="0"/>
            </a:endParaRPr>
          </a:p>
          <a:p>
            <a:pPr>
              <a:lnSpc>
                <a:spcPct val="80000"/>
              </a:lnSpc>
            </a:pPr>
            <a:r>
              <a:rPr lang="es-MX" sz="3600" b="1" i="1" u="sng" dirty="0">
                <a:solidFill>
                  <a:srgbClr val="333399"/>
                </a:solidFill>
                <a:latin typeface="Arial" charset="0"/>
              </a:rPr>
              <a:t>Topología Interna CPD</a:t>
            </a:r>
          </a:p>
          <a:p>
            <a:pPr>
              <a:lnSpc>
                <a:spcPct val="80000"/>
              </a:lnSpc>
            </a:pPr>
            <a:r>
              <a:rPr lang="es-AR" sz="2800" b="1" i="1" u="sng" dirty="0">
                <a:solidFill>
                  <a:srgbClr val="333399"/>
                </a:solidFill>
                <a:latin typeface="Arial" charset="0"/>
              </a:rPr>
              <a:t>2023</a:t>
            </a:r>
          </a:p>
        </p:txBody>
      </p:sp>
      <p:sp>
        <p:nvSpPr>
          <p:cNvPr id="7" name="Rectangle 3"/>
          <p:cNvSpPr>
            <a:spLocks noGrp="1" noChangeArrowheads="1"/>
          </p:cNvSpPr>
          <p:nvPr>
            <p:ph type="ctrTitle" idx="4294967295"/>
          </p:nvPr>
        </p:nvSpPr>
        <p:spPr>
          <a:xfrm>
            <a:off x="323528" y="692696"/>
            <a:ext cx="8496300" cy="2592288"/>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58F0559-97E2-4FAC-9E5F-7BC4DFFEB6A7}"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0B4D7787-667E-4BF4-A21F-8D10A9A4EEF1}" type="slidenum">
              <a:rPr lang="en-US"/>
              <a:pPr>
                <a:defRPr/>
              </a:pPr>
              <a:t>10</a:t>
            </a:fld>
            <a:endParaRPr lang="en-US"/>
          </a:p>
        </p:txBody>
      </p:sp>
      <p:sp>
        <p:nvSpPr>
          <p:cNvPr id="477186"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Balanceo de Carga – Técnicas</a:t>
            </a:r>
          </a:p>
        </p:txBody>
      </p:sp>
      <p:sp>
        <p:nvSpPr>
          <p:cNvPr id="477187" name="Rectangle 3"/>
          <p:cNvSpPr>
            <a:spLocks noGrp="1" noChangeArrowheads="1"/>
          </p:cNvSpPr>
          <p:nvPr>
            <p:ph type="body" idx="1"/>
          </p:nvPr>
        </p:nvSpPr>
        <p:spPr>
          <a:xfrm>
            <a:off x="179512" y="1600200"/>
            <a:ext cx="8784976" cy="4953000"/>
          </a:xfrm>
          <a:solidFill>
            <a:schemeClr val="accent2">
              <a:lumMod val="20000"/>
              <a:lumOff val="80000"/>
            </a:schemeClr>
          </a:solidFill>
          <a:ln w="76200" cap="flat">
            <a:solidFill>
              <a:schemeClr val="accent2">
                <a:lumMod val="75000"/>
              </a:schemeClr>
            </a:solidFill>
          </a:ln>
        </p:spPr>
        <p:txBody>
          <a:bodyPr/>
          <a:lstStyle/>
          <a:p>
            <a:pPr>
              <a:defRPr/>
            </a:pPr>
            <a:r>
              <a:rPr lang="es-ES_tradnl" b="1" i="1" dirty="0">
                <a:solidFill>
                  <a:schemeClr val="accent6">
                    <a:lumMod val="75000"/>
                  </a:schemeClr>
                </a:solidFill>
                <a:effectLst>
                  <a:outerShdw blurRad="38100" dist="38100" dir="2700000" algn="tl">
                    <a:srgbClr val="000000"/>
                  </a:outerShdw>
                </a:effectLst>
                <a:latin typeface="Arial" charset="0"/>
              </a:rPr>
              <a:t>Existen varios tipos de balanceo:</a:t>
            </a:r>
          </a:p>
          <a:p>
            <a:pPr lvl="1">
              <a:defRPr/>
            </a:pPr>
            <a:r>
              <a:rPr lang="es-ES_tradnl" b="1" i="1" dirty="0">
                <a:solidFill>
                  <a:schemeClr val="accent6">
                    <a:lumMod val="75000"/>
                  </a:schemeClr>
                </a:solidFill>
                <a:latin typeface="Arial" charset="0"/>
              </a:rPr>
              <a:t> RR – DNS (Round Robin DNS)</a:t>
            </a:r>
          </a:p>
          <a:p>
            <a:pPr lvl="1">
              <a:defRPr/>
            </a:pPr>
            <a:r>
              <a:rPr lang="es-ES_tradnl" b="1" i="1" dirty="0">
                <a:solidFill>
                  <a:schemeClr val="accent6">
                    <a:lumMod val="75000"/>
                  </a:schemeClr>
                </a:solidFill>
                <a:latin typeface="Arial" charset="0"/>
              </a:rPr>
              <a:t> Reverse Proxy Server</a:t>
            </a:r>
          </a:p>
          <a:p>
            <a:pPr lvl="1">
              <a:defRPr/>
            </a:pPr>
            <a:r>
              <a:rPr lang="es-ES_tradnl" b="1" i="1" dirty="0">
                <a:solidFill>
                  <a:schemeClr val="accent6">
                    <a:lumMod val="75000"/>
                  </a:schemeClr>
                </a:solidFill>
                <a:latin typeface="Arial" charset="0"/>
              </a:rPr>
              <a:t>Servicios Avanzados de Redes y </a:t>
            </a:r>
            <a:r>
              <a:rPr lang="es-ES_tradnl" b="1" i="1" dirty="0" err="1">
                <a:solidFill>
                  <a:schemeClr val="accent6">
                    <a:lumMod val="75000"/>
                  </a:schemeClr>
                </a:solidFill>
                <a:latin typeface="Arial" charset="0"/>
              </a:rPr>
              <a:t>Clustering</a:t>
            </a:r>
            <a:r>
              <a:rPr lang="es-ES_tradnl" b="1" i="1" dirty="0">
                <a:solidFill>
                  <a:schemeClr val="accent6">
                    <a:lumMod val="75000"/>
                  </a:schemeClr>
                </a:solidFill>
                <a:latin typeface="Arial" charset="0"/>
              </a:rPr>
              <a:t>.</a:t>
            </a:r>
          </a:p>
          <a:p>
            <a:pPr lvl="1">
              <a:defRPr/>
            </a:pPr>
            <a:r>
              <a:rPr lang="es-ES_tradnl" b="1" i="1" dirty="0">
                <a:solidFill>
                  <a:schemeClr val="accent6">
                    <a:lumMod val="75000"/>
                  </a:schemeClr>
                </a:solidFill>
                <a:latin typeface="Arial" charset="0"/>
              </a:rPr>
              <a:t>Routers de Capa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7186"/>
                                        </p:tgtEl>
                                        <p:attrNameLst>
                                          <p:attrName>style.visibility</p:attrName>
                                        </p:attrNameLst>
                                      </p:cBhvr>
                                      <p:to>
                                        <p:strVal val="visible"/>
                                      </p:to>
                                    </p:set>
                                    <p:anim calcmode="lin" valueType="num">
                                      <p:cBhvr>
                                        <p:cTn id="7" dur="1000" fill="hold"/>
                                        <p:tgtEl>
                                          <p:spTgt spid="477186"/>
                                        </p:tgtEl>
                                        <p:attrNameLst>
                                          <p:attrName>ppt_w</p:attrName>
                                        </p:attrNameLst>
                                      </p:cBhvr>
                                      <p:tavLst>
                                        <p:tav tm="0">
                                          <p:val>
                                            <p:fltVal val="0"/>
                                          </p:val>
                                        </p:tav>
                                        <p:tav tm="100000">
                                          <p:val>
                                            <p:strVal val="#ppt_w"/>
                                          </p:val>
                                        </p:tav>
                                      </p:tavLst>
                                    </p:anim>
                                    <p:anim calcmode="lin" valueType="num">
                                      <p:cBhvr>
                                        <p:cTn id="8" dur="1000" fill="hold"/>
                                        <p:tgtEl>
                                          <p:spTgt spid="477186"/>
                                        </p:tgtEl>
                                        <p:attrNameLst>
                                          <p:attrName>ppt_h</p:attrName>
                                        </p:attrNameLst>
                                      </p:cBhvr>
                                      <p:tavLst>
                                        <p:tav tm="0">
                                          <p:val>
                                            <p:fltVal val="0"/>
                                          </p:val>
                                        </p:tav>
                                        <p:tav tm="100000">
                                          <p:val>
                                            <p:strVal val="#ppt_h"/>
                                          </p:val>
                                        </p:tav>
                                      </p:tavLst>
                                    </p:anim>
                                    <p:anim calcmode="lin" valueType="num">
                                      <p:cBhvr>
                                        <p:cTn id="9" dur="1000" fill="hold"/>
                                        <p:tgtEl>
                                          <p:spTgt spid="477186"/>
                                        </p:tgtEl>
                                        <p:attrNameLst>
                                          <p:attrName>style.rotation</p:attrName>
                                        </p:attrNameLst>
                                      </p:cBhvr>
                                      <p:tavLst>
                                        <p:tav tm="0">
                                          <p:val>
                                            <p:fltVal val="90"/>
                                          </p:val>
                                        </p:tav>
                                        <p:tav tm="100000">
                                          <p:val>
                                            <p:fltVal val="0"/>
                                          </p:val>
                                        </p:tav>
                                      </p:tavLst>
                                    </p:anim>
                                    <p:animEffect transition="in" filter="fade">
                                      <p:cBhvr>
                                        <p:cTn id="10" dur="1000"/>
                                        <p:tgtEl>
                                          <p:spTgt spid="4771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7187">
                                            <p:bg/>
                                          </p:spTgt>
                                        </p:tgtEl>
                                        <p:attrNameLst>
                                          <p:attrName>style.visibility</p:attrName>
                                        </p:attrNameLst>
                                      </p:cBhvr>
                                      <p:to>
                                        <p:strVal val="visible"/>
                                      </p:to>
                                    </p:set>
                                    <p:anim calcmode="lin" valueType="num">
                                      <p:cBhvr>
                                        <p:cTn id="15" dur="1000" fill="hold"/>
                                        <p:tgtEl>
                                          <p:spTgt spid="477187">
                                            <p:bg/>
                                          </p:spTgt>
                                        </p:tgtEl>
                                        <p:attrNameLst>
                                          <p:attrName>ppt_w</p:attrName>
                                        </p:attrNameLst>
                                      </p:cBhvr>
                                      <p:tavLst>
                                        <p:tav tm="0">
                                          <p:val>
                                            <p:fltVal val="0"/>
                                          </p:val>
                                        </p:tav>
                                        <p:tav tm="100000">
                                          <p:val>
                                            <p:strVal val="#ppt_w"/>
                                          </p:val>
                                        </p:tav>
                                      </p:tavLst>
                                    </p:anim>
                                    <p:anim calcmode="lin" valueType="num">
                                      <p:cBhvr>
                                        <p:cTn id="16" dur="1000" fill="hold"/>
                                        <p:tgtEl>
                                          <p:spTgt spid="477187">
                                            <p:bg/>
                                          </p:spTgt>
                                        </p:tgtEl>
                                        <p:attrNameLst>
                                          <p:attrName>ppt_h</p:attrName>
                                        </p:attrNameLst>
                                      </p:cBhvr>
                                      <p:tavLst>
                                        <p:tav tm="0">
                                          <p:val>
                                            <p:fltVal val="0"/>
                                          </p:val>
                                        </p:tav>
                                        <p:tav tm="100000">
                                          <p:val>
                                            <p:strVal val="#ppt_h"/>
                                          </p:val>
                                        </p:tav>
                                      </p:tavLst>
                                    </p:anim>
                                    <p:anim calcmode="lin" valueType="num">
                                      <p:cBhvr>
                                        <p:cTn id="17" dur="1000" fill="hold"/>
                                        <p:tgtEl>
                                          <p:spTgt spid="477187">
                                            <p:bg/>
                                          </p:spTgt>
                                        </p:tgtEl>
                                        <p:attrNameLst>
                                          <p:attrName>style.rotation</p:attrName>
                                        </p:attrNameLst>
                                      </p:cBhvr>
                                      <p:tavLst>
                                        <p:tav tm="0">
                                          <p:val>
                                            <p:fltVal val="90"/>
                                          </p:val>
                                        </p:tav>
                                        <p:tav tm="100000">
                                          <p:val>
                                            <p:fltVal val="0"/>
                                          </p:val>
                                        </p:tav>
                                      </p:tavLst>
                                    </p:anim>
                                    <p:animEffect transition="in" filter="fade">
                                      <p:cBhvr>
                                        <p:cTn id="18" dur="1000"/>
                                        <p:tgtEl>
                                          <p:spTgt spid="47718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7187">
                                            <p:txEl>
                                              <p:pRg st="0" end="0"/>
                                            </p:txEl>
                                          </p:spTgt>
                                        </p:tgtEl>
                                        <p:attrNameLst>
                                          <p:attrName>style.visibility</p:attrName>
                                        </p:attrNameLst>
                                      </p:cBhvr>
                                      <p:to>
                                        <p:strVal val="visible"/>
                                      </p:to>
                                    </p:set>
                                    <p:anim calcmode="lin" valueType="num">
                                      <p:cBhvr>
                                        <p:cTn id="23" dur="1000" fill="hold"/>
                                        <p:tgtEl>
                                          <p:spTgt spid="47718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718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718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718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7187">
                                            <p:txEl>
                                              <p:pRg st="1" end="1"/>
                                            </p:txEl>
                                          </p:spTgt>
                                        </p:tgtEl>
                                        <p:attrNameLst>
                                          <p:attrName>style.visibility</p:attrName>
                                        </p:attrNameLst>
                                      </p:cBhvr>
                                      <p:to>
                                        <p:strVal val="visible"/>
                                      </p:to>
                                    </p:set>
                                    <p:anim calcmode="lin" valueType="num">
                                      <p:cBhvr>
                                        <p:cTn id="31" dur="1000" fill="hold"/>
                                        <p:tgtEl>
                                          <p:spTgt spid="47718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7718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7718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7718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7187">
                                            <p:txEl>
                                              <p:pRg st="2" end="2"/>
                                            </p:txEl>
                                          </p:spTgt>
                                        </p:tgtEl>
                                        <p:attrNameLst>
                                          <p:attrName>style.visibility</p:attrName>
                                        </p:attrNameLst>
                                      </p:cBhvr>
                                      <p:to>
                                        <p:strVal val="visible"/>
                                      </p:to>
                                    </p:set>
                                    <p:anim calcmode="lin" valueType="num">
                                      <p:cBhvr>
                                        <p:cTn id="39" dur="1000" fill="hold"/>
                                        <p:tgtEl>
                                          <p:spTgt spid="477187">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77187">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77187">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7718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77187">
                                            <p:txEl>
                                              <p:pRg st="3" end="3"/>
                                            </p:txEl>
                                          </p:spTgt>
                                        </p:tgtEl>
                                        <p:attrNameLst>
                                          <p:attrName>style.visibility</p:attrName>
                                        </p:attrNameLst>
                                      </p:cBhvr>
                                      <p:to>
                                        <p:strVal val="visible"/>
                                      </p:to>
                                    </p:set>
                                    <p:anim calcmode="lin" valueType="num">
                                      <p:cBhvr>
                                        <p:cTn id="47" dur="1000" fill="hold"/>
                                        <p:tgtEl>
                                          <p:spTgt spid="477187">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77187">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77187">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77187">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77187">
                                            <p:txEl>
                                              <p:pRg st="4" end="4"/>
                                            </p:txEl>
                                          </p:spTgt>
                                        </p:tgtEl>
                                        <p:attrNameLst>
                                          <p:attrName>style.visibility</p:attrName>
                                        </p:attrNameLst>
                                      </p:cBhvr>
                                      <p:to>
                                        <p:strVal val="visible"/>
                                      </p:to>
                                    </p:set>
                                    <p:anim calcmode="lin" valueType="num">
                                      <p:cBhvr>
                                        <p:cTn id="55" dur="1000" fill="hold"/>
                                        <p:tgtEl>
                                          <p:spTgt spid="477187">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477187">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477187">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477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animBg="1"/>
      <p:bldP spid="477187"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E9B75AF-B220-4477-BB5B-CC2D3AF9CF5A}"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E858C380-668A-499B-955D-2D6C65F04A9D}" type="slidenum">
              <a:rPr lang="en-US"/>
              <a:pPr>
                <a:defRPr/>
              </a:pPr>
              <a:t>11</a:t>
            </a:fld>
            <a:endParaRPr lang="en-US"/>
          </a:p>
        </p:txBody>
      </p:sp>
      <p:sp>
        <p:nvSpPr>
          <p:cNvPr id="443394"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Balanceo de Carga – Técnicas</a:t>
            </a:r>
          </a:p>
        </p:txBody>
      </p:sp>
      <p:sp>
        <p:nvSpPr>
          <p:cNvPr id="443395" name="Rectangle 3"/>
          <p:cNvSpPr>
            <a:spLocks noGrp="1" noChangeArrowheads="1"/>
          </p:cNvSpPr>
          <p:nvPr>
            <p:ph type="body" idx="1"/>
          </p:nvPr>
        </p:nvSpPr>
        <p:spPr>
          <a:xfrm>
            <a:off x="381000" y="1600200"/>
            <a:ext cx="8382000" cy="4191000"/>
          </a:xfrm>
          <a:solidFill>
            <a:schemeClr val="accent2">
              <a:lumMod val="20000"/>
              <a:lumOff val="80000"/>
            </a:schemeClr>
          </a:solidFill>
          <a:ln w="76200" cap="flat">
            <a:solidFill>
              <a:schemeClr val="accent2">
                <a:lumMod val="75000"/>
              </a:schemeClr>
            </a:solidFill>
          </a:ln>
        </p:spPr>
        <p:txBody>
          <a:bodyPr/>
          <a:lstStyle/>
          <a:p>
            <a:pPr>
              <a:defRPr/>
            </a:pPr>
            <a:r>
              <a:rPr lang="es-ES_tradnl" b="1" i="1" dirty="0">
                <a:solidFill>
                  <a:schemeClr val="accent6">
                    <a:lumMod val="75000"/>
                  </a:schemeClr>
                </a:solidFill>
                <a:effectLst>
                  <a:outerShdw blurRad="38100" dist="38100" dir="2700000" algn="tl">
                    <a:srgbClr val="000000"/>
                  </a:outerShdw>
                </a:effectLst>
                <a:latin typeface="Arial" charset="0"/>
              </a:rPr>
              <a:t>Existen varios tipos de balanceo:</a:t>
            </a:r>
          </a:p>
          <a:p>
            <a:pPr lvl="1">
              <a:defRPr/>
            </a:pPr>
            <a:r>
              <a:rPr lang="es-ES_tradnl" i="1" dirty="0">
                <a:solidFill>
                  <a:schemeClr val="accent6">
                    <a:lumMod val="75000"/>
                  </a:schemeClr>
                </a:solidFill>
                <a:latin typeface="Arial" charset="0"/>
              </a:rPr>
              <a:t>RR-DNS (Round Robin DNS): Se aplica una técnica de Round Robin sobre un servidor DNS particular que determina a que servidor asignara la petición, en función de su disponibilidad.</a:t>
            </a:r>
          </a:p>
          <a:p>
            <a:pPr lvl="1">
              <a:defRPr/>
            </a:pPr>
            <a:r>
              <a:rPr lang="es-ES_tradnl" i="1" dirty="0">
                <a:solidFill>
                  <a:schemeClr val="accent6">
                    <a:lumMod val="75000"/>
                  </a:schemeClr>
                </a:solidFill>
                <a:latin typeface="Arial" charset="0"/>
              </a:rPr>
              <a:t>Estas asignaciones pueden realizarse a partir de dos características a analizar: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ADE80D4-DA8E-4289-AD44-731211F8806A}"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8B00B079-DC74-452D-B3AE-FD6A7F0B79F4}" type="slidenum">
              <a:rPr lang="en-US"/>
              <a:pPr>
                <a:defRPr/>
              </a:pPr>
              <a:t>12</a:t>
            </a:fld>
            <a:endParaRPr lang="en-US"/>
          </a:p>
        </p:txBody>
      </p:sp>
      <p:sp>
        <p:nvSpPr>
          <p:cNvPr id="472066"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RR-DNS (Continuación)</a:t>
            </a:r>
          </a:p>
        </p:txBody>
      </p:sp>
      <p:sp>
        <p:nvSpPr>
          <p:cNvPr id="10245" name="Rectangle 3"/>
          <p:cNvSpPr>
            <a:spLocks noGrp="1" noChangeArrowheads="1"/>
          </p:cNvSpPr>
          <p:nvPr>
            <p:ph type="body" idx="1"/>
          </p:nvPr>
        </p:nvSpPr>
        <p:spPr>
          <a:xfrm>
            <a:off x="381000" y="1600200"/>
            <a:ext cx="8367713" cy="4565650"/>
          </a:xfrm>
          <a:solidFill>
            <a:schemeClr val="accent2">
              <a:lumMod val="20000"/>
              <a:lumOff val="80000"/>
            </a:schemeClr>
          </a:solidFill>
          <a:ln w="76200" cap="flat">
            <a:solidFill>
              <a:schemeClr val="accent2">
                <a:lumMod val="75000"/>
              </a:schemeClr>
            </a:solidFill>
          </a:ln>
        </p:spPr>
        <p:txBody>
          <a:bodyPr/>
          <a:lstStyle/>
          <a:p>
            <a:pPr algn="just">
              <a:lnSpc>
                <a:spcPct val="90000"/>
              </a:lnSpc>
            </a:pPr>
            <a:r>
              <a:rPr lang="es-ES_tradnl" sz="2800" b="1" i="1" dirty="0">
                <a:solidFill>
                  <a:schemeClr val="accent6">
                    <a:lumMod val="75000"/>
                  </a:schemeClr>
                </a:solidFill>
                <a:highlight>
                  <a:srgbClr val="FFFF00"/>
                </a:highlight>
                <a:latin typeface="Arial" charset="0"/>
              </a:rPr>
              <a:t>Por sesión:</a:t>
            </a:r>
            <a:r>
              <a:rPr lang="es-ES_tradnl" sz="2800" i="1" dirty="0">
                <a:solidFill>
                  <a:schemeClr val="accent6">
                    <a:lumMod val="75000"/>
                  </a:schemeClr>
                </a:solidFill>
                <a:latin typeface="Arial" charset="0"/>
              </a:rPr>
              <a:t> El servidor asigna la conexión de un usuario en un momento determinado a una dirección IP (la que toque en el RR) y mantiene la asignación hasta que el usuario finalice la sesión de http hacia el mismo.</a:t>
            </a:r>
          </a:p>
          <a:p>
            <a:pPr algn="just">
              <a:lnSpc>
                <a:spcPct val="90000"/>
              </a:lnSpc>
            </a:pPr>
            <a:endParaRPr lang="es-ES_tradnl" sz="2800" i="1" dirty="0">
              <a:solidFill>
                <a:schemeClr val="accent6">
                  <a:lumMod val="75000"/>
                </a:schemeClr>
              </a:solidFill>
              <a:latin typeface="Arial" charset="0"/>
            </a:endParaRPr>
          </a:p>
          <a:p>
            <a:pPr algn="just">
              <a:lnSpc>
                <a:spcPct val="90000"/>
              </a:lnSpc>
            </a:pPr>
            <a:r>
              <a:rPr lang="es-ES_tradnl" sz="2800" b="1" i="1" dirty="0">
                <a:solidFill>
                  <a:schemeClr val="accent6">
                    <a:lumMod val="75000"/>
                  </a:schemeClr>
                </a:solidFill>
                <a:highlight>
                  <a:srgbClr val="FFFF00"/>
                </a:highlight>
                <a:latin typeface="Arial" charset="0"/>
              </a:rPr>
              <a:t>Por IP:</a:t>
            </a:r>
            <a:r>
              <a:rPr lang="es-ES_tradnl" sz="2800" i="1" dirty="0">
                <a:solidFill>
                  <a:schemeClr val="accent6">
                    <a:lumMod val="75000"/>
                  </a:schemeClr>
                </a:solidFill>
                <a:highlight>
                  <a:srgbClr val="FFFF00"/>
                </a:highlight>
                <a:latin typeface="Arial" charset="0"/>
              </a:rPr>
              <a:t> </a:t>
            </a:r>
            <a:r>
              <a:rPr lang="es-ES_tradnl" sz="2800" i="1" dirty="0">
                <a:solidFill>
                  <a:schemeClr val="accent6">
                    <a:lumMod val="75000"/>
                  </a:schemeClr>
                </a:solidFill>
                <a:latin typeface="Arial" charset="0"/>
              </a:rPr>
              <a:t>El servidor DNS puede tener asignado el método de RR para direccionar la solicitud en función de la ubicación geográfica de la dirección IP origen, para así mejorar los tiempos de transmisión y evitar “</a:t>
            </a:r>
            <a:r>
              <a:rPr lang="es-ES_tradnl" sz="2800" i="1" dirty="0" err="1">
                <a:solidFill>
                  <a:schemeClr val="accent6">
                    <a:lumMod val="75000"/>
                  </a:schemeClr>
                </a:solidFill>
                <a:latin typeface="Arial" charset="0"/>
              </a:rPr>
              <a:t>hops</a:t>
            </a:r>
            <a:r>
              <a:rPr lang="es-ES_tradnl" sz="2800" i="1" dirty="0">
                <a:solidFill>
                  <a:schemeClr val="accent6">
                    <a:lumMod val="75000"/>
                  </a:schemeClr>
                </a:solidFill>
                <a:latin typeface="Arial" charset="0"/>
              </a:rPr>
              <a:t>” innecesarios.</a:t>
            </a:r>
            <a:endParaRPr lang="es-ES_tradnl" i="1" dirty="0">
              <a:solidFill>
                <a:schemeClr val="accent6">
                  <a:lumMod val="75000"/>
                </a:schemeClr>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3 Marcador de fecha"/>
          <p:cNvSpPr>
            <a:spLocks noGrp="1"/>
          </p:cNvSpPr>
          <p:nvPr>
            <p:ph type="dt" sz="quarter" idx="10"/>
          </p:nvPr>
        </p:nvSpPr>
        <p:spPr/>
        <p:txBody>
          <a:bodyPr/>
          <a:lstStyle/>
          <a:p>
            <a:pPr>
              <a:defRPr/>
            </a:pPr>
            <a:fld id="{E57EDB95-A618-4E0B-A9AE-B0E4F3E62E70}" type="datetime1">
              <a:rPr lang="es-ES"/>
              <a:pPr>
                <a:defRPr/>
              </a:pPr>
              <a:t>26/03/2023</a:t>
            </a:fld>
            <a:endParaRPr lang="en-US"/>
          </a:p>
        </p:txBody>
      </p:sp>
      <p:sp>
        <p:nvSpPr>
          <p:cNvPr id="16" name="5 Marcador de número de diapositiva"/>
          <p:cNvSpPr>
            <a:spLocks noGrp="1"/>
          </p:cNvSpPr>
          <p:nvPr>
            <p:ph type="sldNum" sz="quarter" idx="12"/>
          </p:nvPr>
        </p:nvSpPr>
        <p:spPr/>
        <p:txBody>
          <a:bodyPr/>
          <a:lstStyle/>
          <a:p>
            <a:pPr>
              <a:defRPr/>
            </a:pPr>
            <a:fld id="{3D86C4A1-02B6-4619-B2F0-DFE15888DA74}" type="slidenum">
              <a:rPr lang="en-US"/>
              <a:pPr>
                <a:defRPr/>
              </a:pPr>
              <a:t>13</a:t>
            </a:fld>
            <a:endParaRPr lang="en-US"/>
          </a:p>
        </p:txBody>
      </p:sp>
      <p:sp>
        <p:nvSpPr>
          <p:cNvPr id="475138" name="Rectangle 2"/>
          <p:cNvSpPr>
            <a:spLocks noGrp="1" noChangeArrowheads="1"/>
          </p:cNvSpPr>
          <p:nvPr>
            <p:ph type="title"/>
          </p:nvPr>
        </p:nvSpPr>
        <p:spPr>
          <a:xfrm>
            <a:off x="662918" y="223719"/>
            <a:ext cx="82296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Reverse Proxy Servers</a:t>
            </a:r>
          </a:p>
        </p:txBody>
      </p:sp>
      <p:sp>
        <p:nvSpPr>
          <p:cNvPr id="475139" name="Rectangle 3"/>
          <p:cNvSpPr>
            <a:spLocks noGrp="1" noChangeArrowheads="1"/>
          </p:cNvSpPr>
          <p:nvPr>
            <p:ph type="body" idx="1"/>
          </p:nvPr>
        </p:nvSpPr>
        <p:spPr>
          <a:xfrm>
            <a:off x="137038" y="1485900"/>
            <a:ext cx="8755480" cy="5105400"/>
          </a:xfrm>
          <a:solidFill>
            <a:schemeClr val="accent2">
              <a:lumMod val="20000"/>
              <a:lumOff val="80000"/>
            </a:schemeClr>
          </a:solidFill>
          <a:ln w="76200" cap="flat">
            <a:solidFill>
              <a:schemeClr val="accent2">
                <a:lumMod val="75000"/>
              </a:schemeClr>
            </a:solidFill>
          </a:ln>
        </p:spPr>
        <p:txBody>
          <a:bodyPr/>
          <a:lstStyle/>
          <a:p>
            <a:pPr>
              <a:defRPr/>
            </a:pPr>
            <a:r>
              <a:rPr lang="es-ES_tradnl" b="1" i="1" dirty="0">
                <a:solidFill>
                  <a:schemeClr val="accent2"/>
                </a:solidFill>
                <a:effectLst>
                  <a:outerShdw blurRad="38100" dist="38100" dir="2700000" algn="tl">
                    <a:srgbClr val="000000"/>
                  </a:outerShdw>
                </a:effectLst>
                <a:latin typeface="Arial" charset="0"/>
              </a:rPr>
              <a:t>Servidores Proxy reversos:</a:t>
            </a:r>
          </a:p>
          <a:p>
            <a:pPr lvl="1">
              <a:buFontTx/>
              <a:buNone/>
              <a:defRPr/>
            </a:pPr>
            <a:r>
              <a:rPr lang="es-ES_tradnl" i="1" dirty="0">
                <a:solidFill>
                  <a:schemeClr val="tx2"/>
                </a:solidFill>
                <a:latin typeface="Arial" charset="0"/>
              </a:rPr>
              <a:t>Como su nombre lo indica, su funcionamiento es inverso al concepto existente de servidor proxy, pues realiza solicitudes de una red no segura a una que si lo es.</a:t>
            </a:r>
          </a:p>
        </p:txBody>
      </p:sp>
      <p:grpSp>
        <p:nvGrpSpPr>
          <p:cNvPr id="2" name="Grupo 1">
            <a:extLst>
              <a:ext uri="{FF2B5EF4-FFF2-40B4-BE49-F238E27FC236}">
                <a16:creationId xmlns:a16="http://schemas.microsoft.com/office/drawing/2014/main" id="{80316C82-FAC4-4503-B04A-E3D0EDFD6671}"/>
              </a:ext>
            </a:extLst>
          </p:cNvPr>
          <p:cNvGrpSpPr/>
          <p:nvPr/>
        </p:nvGrpSpPr>
        <p:grpSpPr>
          <a:xfrm>
            <a:off x="1238178" y="4402019"/>
            <a:ext cx="6553200" cy="1727200"/>
            <a:chOff x="395288" y="4005263"/>
            <a:chExt cx="6553200" cy="1727200"/>
          </a:xfrm>
        </p:grpSpPr>
        <p:sp>
          <p:nvSpPr>
            <p:cNvPr id="11270" name="AutoShape 4"/>
            <p:cNvSpPr>
              <a:spLocks noChangeArrowheads="1"/>
            </p:cNvSpPr>
            <p:nvPr/>
          </p:nvSpPr>
          <p:spPr bwMode="auto">
            <a:xfrm>
              <a:off x="3492500" y="4292600"/>
              <a:ext cx="2016125" cy="1008063"/>
            </a:xfrm>
            <a:custGeom>
              <a:avLst/>
              <a:gdLst>
                <a:gd name="T0" fmla="*/ 1512094 w 21600"/>
                <a:gd name="T1" fmla="*/ 0 h 21600"/>
                <a:gd name="T2" fmla="*/ 0 w 21600"/>
                <a:gd name="T3" fmla="*/ 504032 h 21600"/>
                <a:gd name="T4" fmla="*/ 1512094 w 21600"/>
                <a:gd name="T5" fmla="*/ 1008063 h 21600"/>
                <a:gd name="T6" fmla="*/ 2016125 w 21600"/>
                <a:gd name="T7" fmla="*/ 50403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lumMod val="60000"/>
                <a:lumOff val="40000"/>
              </a:schemeClr>
            </a:solidFill>
            <a:ln w="9525">
              <a:solidFill>
                <a:schemeClr val="tx1"/>
              </a:solidFill>
              <a:miter lim="800000"/>
              <a:headEnd/>
              <a:tailEnd/>
            </a:ln>
          </p:spPr>
          <p:txBody>
            <a:bodyPr wrap="none" anchor="ctr"/>
            <a:lstStyle/>
            <a:p>
              <a:endParaRPr lang="es-AR"/>
            </a:p>
          </p:txBody>
        </p:sp>
        <p:sp>
          <p:nvSpPr>
            <p:cNvPr id="11271" name="AutoShape 5"/>
            <p:cNvSpPr>
              <a:spLocks noChangeArrowheads="1"/>
            </p:cNvSpPr>
            <p:nvPr/>
          </p:nvSpPr>
          <p:spPr bwMode="auto">
            <a:xfrm rot="-8557512">
              <a:off x="395288" y="4005263"/>
              <a:ext cx="2303462" cy="1441450"/>
            </a:xfrm>
            <a:prstGeom prst="cloudCallout">
              <a:avLst>
                <a:gd name="adj1" fmla="val -60181"/>
                <a:gd name="adj2" fmla="val 63981"/>
              </a:avLst>
            </a:prstGeom>
            <a:solidFill>
              <a:schemeClr val="accent2">
                <a:lumMod val="60000"/>
                <a:lumOff val="40000"/>
              </a:schemeClr>
            </a:solidFill>
            <a:ln w="9525">
              <a:solidFill>
                <a:schemeClr val="tx1"/>
              </a:solidFill>
              <a:round/>
              <a:headEnd/>
              <a:tailEnd/>
            </a:ln>
          </p:spPr>
          <p:txBody>
            <a:bodyPr rot="10800000"/>
            <a:lstStyle/>
            <a:p>
              <a:pPr algn="ctr"/>
              <a:r>
                <a:rPr lang="es-AR" sz="2000"/>
                <a:t>Internet</a:t>
              </a:r>
              <a:endParaRPr lang="es-ES" sz="2000"/>
            </a:p>
          </p:txBody>
        </p:sp>
        <p:sp>
          <p:nvSpPr>
            <p:cNvPr id="11272" name="AutoShape 6"/>
            <p:cNvSpPr>
              <a:spLocks noChangeArrowheads="1"/>
            </p:cNvSpPr>
            <p:nvPr/>
          </p:nvSpPr>
          <p:spPr bwMode="auto">
            <a:xfrm>
              <a:off x="6011863" y="4006850"/>
              <a:ext cx="431800" cy="574675"/>
            </a:xfrm>
            <a:prstGeom prst="cube">
              <a:avLst>
                <a:gd name="adj" fmla="val 25000"/>
              </a:avLst>
            </a:prstGeom>
            <a:solidFill>
              <a:schemeClr val="accent2">
                <a:lumMod val="60000"/>
                <a:lumOff val="40000"/>
              </a:schemeClr>
            </a:solidFill>
            <a:ln w="9525">
              <a:solidFill>
                <a:schemeClr val="tx1"/>
              </a:solidFill>
              <a:miter lim="800000"/>
              <a:headEnd/>
              <a:tailEnd/>
            </a:ln>
          </p:spPr>
          <p:txBody>
            <a:bodyPr wrap="none" anchor="ctr"/>
            <a:lstStyle/>
            <a:p>
              <a:endParaRPr lang="es-AR"/>
            </a:p>
          </p:txBody>
        </p:sp>
        <p:sp>
          <p:nvSpPr>
            <p:cNvPr id="11273" name="AutoShape 7"/>
            <p:cNvSpPr>
              <a:spLocks noChangeArrowheads="1"/>
            </p:cNvSpPr>
            <p:nvPr/>
          </p:nvSpPr>
          <p:spPr bwMode="auto">
            <a:xfrm>
              <a:off x="6516688" y="4149725"/>
              <a:ext cx="431800" cy="574675"/>
            </a:xfrm>
            <a:prstGeom prst="cube">
              <a:avLst>
                <a:gd name="adj" fmla="val 25000"/>
              </a:avLst>
            </a:prstGeom>
            <a:solidFill>
              <a:schemeClr val="accent2">
                <a:lumMod val="60000"/>
                <a:lumOff val="40000"/>
              </a:schemeClr>
            </a:solidFill>
            <a:ln w="9525">
              <a:solidFill>
                <a:schemeClr val="tx1"/>
              </a:solidFill>
              <a:miter lim="800000"/>
              <a:headEnd/>
              <a:tailEnd/>
            </a:ln>
          </p:spPr>
          <p:txBody>
            <a:bodyPr wrap="none" anchor="ctr"/>
            <a:lstStyle/>
            <a:p>
              <a:endParaRPr lang="es-AR"/>
            </a:p>
          </p:txBody>
        </p:sp>
        <p:sp>
          <p:nvSpPr>
            <p:cNvPr id="11274" name="AutoShape 8"/>
            <p:cNvSpPr>
              <a:spLocks noChangeArrowheads="1"/>
            </p:cNvSpPr>
            <p:nvPr/>
          </p:nvSpPr>
          <p:spPr bwMode="auto">
            <a:xfrm>
              <a:off x="6516688" y="4797425"/>
              <a:ext cx="431800" cy="574675"/>
            </a:xfrm>
            <a:prstGeom prst="cube">
              <a:avLst>
                <a:gd name="adj" fmla="val 25000"/>
              </a:avLst>
            </a:prstGeom>
            <a:solidFill>
              <a:schemeClr val="accent2">
                <a:lumMod val="60000"/>
                <a:lumOff val="40000"/>
              </a:schemeClr>
            </a:solidFill>
            <a:ln w="9525">
              <a:solidFill>
                <a:schemeClr val="tx1"/>
              </a:solidFill>
              <a:miter lim="800000"/>
              <a:headEnd/>
              <a:tailEnd/>
            </a:ln>
          </p:spPr>
          <p:txBody>
            <a:bodyPr wrap="none" anchor="ctr"/>
            <a:lstStyle/>
            <a:p>
              <a:endParaRPr lang="es-AR"/>
            </a:p>
          </p:txBody>
        </p:sp>
        <p:sp>
          <p:nvSpPr>
            <p:cNvPr id="11275" name="AutoShape 9"/>
            <p:cNvSpPr>
              <a:spLocks noChangeArrowheads="1"/>
            </p:cNvSpPr>
            <p:nvPr/>
          </p:nvSpPr>
          <p:spPr bwMode="auto">
            <a:xfrm>
              <a:off x="6011863" y="5157788"/>
              <a:ext cx="431800" cy="574675"/>
            </a:xfrm>
            <a:prstGeom prst="cube">
              <a:avLst>
                <a:gd name="adj" fmla="val 25000"/>
              </a:avLst>
            </a:prstGeom>
            <a:solidFill>
              <a:schemeClr val="accent2">
                <a:lumMod val="60000"/>
                <a:lumOff val="40000"/>
              </a:schemeClr>
            </a:solidFill>
            <a:ln w="9525">
              <a:solidFill>
                <a:schemeClr val="tx1"/>
              </a:solidFill>
              <a:miter lim="800000"/>
              <a:headEnd/>
              <a:tailEnd/>
            </a:ln>
          </p:spPr>
          <p:txBody>
            <a:bodyPr wrap="none" anchor="ctr"/>
            <a:lstStyle/>
            <a:p>
              <a:endParaRPr lang="es-AR"/>
            </a:p>
          </p:txBody>
        </p:sp>
        <p:sp>
          <p:nvSpPr>
            <p:cNvPr id="11276" name="Line 10"/>
            <p:cNvSpPr>
              <a:spLocks noChangeShapeType="1"/>
            </p:cNvSpPr>
            <p:nvPr/>
          </p:nvSpPr>
          <p:spPr bwMode="auto">
            <a:xfrm flipV="1">
              <a:off x="5364163" y="4365625"/>
              <a:ext cx="720725" cy="215900"/>
            </a:xfrm>
            <a:prstGeom prst="line">
              <a:avLst/>
            </a:prstGeom>
            <a:noFill/>
            <a:ln w="9525">
              <a:solidFill>
                <a:schemeClr val="tx1"/>
              </a:solidFill>
              <a:round/>
              <a:headEnd/>
              <a:tailEnd type="triangle" w="med" len="med"/>
            </a:ln>
          </p:spPr>
          <p:txBody>
            <a:bodyPr/>
            <a:lstStyle/>
            <a:p>
              <a:endParaRPr lang="es-ES"/>
            </a:p>
          </p:txBody>
        </p:sp>
        <p:sp>
          <p:nvSpPr>
            <p:cNvPr id="11277" name="Line 11"/>
            <p:cNvSpPr>
              <a:spLocks noChangeShapeType="1"/>
            </p:cNvSpPr>
            <p:nvPr/>
          </p:nvSpPr>
          <p:spPr bwMode="auto">
            <a:xfrm flipV="1">
              <a:off x="5580063" y="4652963"/>
              <a:ext cx="1008062" cy="144462"/>
            </a:xfrm>
            <a:prstGeom prst="line">
              <a:avLst/>
            </a:prstGeom>
            <a:noFill/>
            <a:ln w="9525">
              <a:solidFill>
                <a:schemeClr val="tx1"/>
              </a:solidFill>
              <a:round/>
              <a:headEnd/>
              <a:tailEnd type="triangle" w="med" len="med"/>
            </a:ln>
          </p:spPr>
          <p:txBody>
            <a:bodyPr/>
            <a:lstStyle/>
            <a:p>
              <a:endParaRPr lang="es-ES"/>
            </a:p>
          </p:txBody>
        </p:sp>
        <p:sp>
          <p:nvSpPr>
            <p:cNvPr id="11278" name="Line 12"/>
            <p:cNvSpPr>
              <a:spLocks noChangeShapeType="1"/>
            </p:cNvSpPr>
            <p:nvPr/>
          </p:nvSpPr>
          <p:spPr bwMode="auto">
            <a:xfrm>
              <a:off x="5435600" y="4941888"/>
              <a:ext cx="1081088" cy="71437"/>
            </a:xfrm>
            <a:prstGeom prst="line">
              <a:avLst/>
            </a:prstGeom>
            <a:noFill/>
            <a:ln w="9525">
              <a:solidFill>
                <a:schemeClr val="tx1"/>
              </a:solidFill>
              <a:round/>
              <a:headEnd/>
              <a:tailEnd type="triangle" w="med" len="med"/>
            </a:ln>
          </p:spPr>
          <p:txBody>
            <a:bodyPr/>
            <a:lstStyle/>
            <a:p>
              <a:endParaRPr lang="es-ES"/>
            </a:p>
          </p:txBody>
        </p:sp>
        <p:sp>
          <p:nvSpPr>
            <p:cNvPr id="11279" name="Line 13"/>
            <p:cNvSpPr>
              <a:spLocks noChangeShapeType="1"/>
            </p:cNvSpPr>
            <p:nvPr/>
          </p:nvSpPr>
          <p:spPr bwMode="auto">
            <a:xfrm>
              <a:off x="5219700" y="5157788"/>
              <a:ext cx="792163" cy="287337"/>
            </a:xfrm>
            <a:prstGeom prst="line">
              <a:avLst/>
            </a:prstGeom>
            <a:noFill/>
            <a:ln w="9525">
              <a:solidFill>
                <a:schemeClr val="tx1"/>
              </a:solidFill>
              <a:round/>
              <a:headEnd/>
              <a:tailEnd type="triangle" w="med" len="med"/>
            </a:ln>
          </p:spPr>
          <p:txBody>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5138"/>
                                        </p:tgtEl>
                                        <p:attrNameLst>
                                          <p:attrName>style.visibility</p:attrName>
                                        </p:attrNameLst>
                                      </p:cBhvr>
                                      <p:to>
                                        <p:strVal val="visible"/>
                                      </p:to>
                                    </p:set>
                                    <p:anim calcmode="lin" valueType="num">
                                      <p:cBhvr>
                                        <p:cTn id="7" dur="1000" fill="hold"/>
                                        <p:tgtEl>
                                          <p:spTgt spid="475138"/>
                                        </p:tgtEl>
                                        <p:attrNameLst>
                                          <p:attrName>ppt_w</p:attrName>
                                        </p:attrNameLst>
                                      </p:cBhvr>
                                      <p:tavLst>
                                        <p:tav tm="0">
                                          <p:val>
                                            <p:fltVal val="0"/>
                                          </p:val>
                                        </p:tav>
                                        <p:tav tm="100000">
                                          <p:val>
                                            <p:strVal val="#ppt_w"/>
                                          </p:val>
                                        </p:tav>
                                      </p:tavLst>
                                    </p:anim>
                                    <p:anim calcmode="lin" valueType="num">
                                      <p:cBhvr>
                                        <p:cTn id="8" dur="1000" fill="hold"/>
                                        <p:tgtEl>
                                          <p:spTgt spid="475138"/>
                                        </p:tgtEl>
                                        <p:attrNameLst>
                                          <p:attrName>ppt_h</p:attrName>
                                        </p:attrNameLst>
                                      </p:cBhvr>
                                      <p:tavLst>
                                        <p:tav tm="0">
                                          <p:val>
                                            <p:fltVal val="0"/>
                                          </p:val>
                                        </p:tav>
                                        <p:tav tm="100000">
                                          <p:val>
                                            <p:strVal val="#ppt_h"/>
                                          </p:val>
                                        </p:tav>
                                      </p:tavLst>
                                    </p:anim>
                                    <p:anim calcmode="lin" valueType="num">
                                      <p:cBhvr>
                                        <p:cTn id="9" dur="1000" fill="hold"/>
                                        <p:tgtEl>
                                          <p:spTgt spid="475138"/>
                                        </p:tgtEl>
                                        <p:attrNameLst>
                                          <p:attrName>style.rotation</p:attrName>
                                        </p:attrNameLst>
                                      </p:cBhvr>
                                      <p:tavLst>
                                        <p:tav tm="0">
                                          <p:val>
                                            <p:fltVal val="90"/>
                                          </p:val>
                                        </p:tav>
                                        <p:tav tm="100000">
                                          <p:val>
                                            <p:fltVal val="0"/>
                                          </p:val>
                                        </p:tav>
                                      </p:tavLst>
                                    </p:anim>
                                    <p:animEffect transition="in" filter="fade">
                                      <p:cBhvr>
                                        <p:cTn id="10" dur="1000"/>
                                        <p:tgtEl>
                                          <p:spTgt spid="47513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75139">
                                            <p:bg/>
                                          </p:spTgt>
                                        </p:tgtEl>
                                        <p:attrNameLst>
                                          <p:attrName>style.visibility</p:attrName>
                                        </p:attrNameLst>
                                      </p:cBhvr>
                                      <p:to>
                                        <p:strVal val="visible"/>
                                      </p:to>
                                    </p:set>
                                    <p:anim calcmode="lin" valueType="num">
                                      <p:cBhvr additive="base">
                                        <p:cTn id="15" dur="500" fill="hold"/>
                                        <p:tgtEl>
                                          <p:spTgt spid="475139">
                                            <p:bg/>
                                          </p:spTgt>
                                        </p:tgtEl>
                                        <p:attrNameLst>
                                          <p:attrName>ppt_x</p:attrName>
                                        </p:attrNameLst>
                                      </p:cBhvr>
                                      <p:tavLst>
                                        <p:tav tm="0">
                                          <p:val>
                                            <p:strVal val="#ppt_x"/>
                                          </p:val>
                                        </p:tav>
                                        <p:tav tm="100000">
                                          <p:val>
                                            <p:strVal val="#ppt_x"/>
                                          </p:val>
                                        </p:tav>
                                      </p:tavLst>
                                    </p:anim>
                                    <p:anim calcmode="lin" valueType="num">
                                      <p:cBhvr additive="base">
                                        <p:cTn id="16" dur="500" fill="hold"/>
                                        <p:tgtEl>
                                          <p:spTgt spid="475139">
                                            <p:bg/>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75139">
                                            <p:txEl>
                                              <p:pRg st="0" end="0"/>
                                            </p:txEl>
                                          </p:spTgt>
                                        </p:tgtEl>
                                        <p:attrNameLst>
                                          <p:attrName>style.visibility</p:attrName>
                                        </p:attrNameLst>
                                      </p:cBhvr>
                                      <p:to>
                                        <p:strVal val="visible"/>
                                      </p:to>
                                    </p:set>
                                    <p:anim calcmode="lin" valueType="num">
                                      <p:cBhvr additive="base">
                                        <p:cTn id="21" dur="500" fill="hold"/>
                                        <p:tgtEl>
                                          <p:spTgt spid="475139">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5139">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75139">
                                            <p:txEl>
                                              <p:pRg st="1" end="1"/>
                                            </p:txEl>
                                          </p:spTgt>
                                        </p:tgtEl>
                                        <p:attrNameLst>
                                          <p:attrName>style.visibility</p:attrName>
                                        </p:attrNameLst>
                                      </p:cBhvr>
                                      <p:to>
                                        <p:strVal val="visible"/>
                                      </p:to>
                                    </p:set>
                                    <p:anim calcmode="lin" valueType="num">
                                      <p:cBhvr additive="base">
                                        <p:cTn id="25" dur="500" fill="hold"/>
                                        <p:tgtEl>
                                          <p:spTgt spid="47513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5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1000" fill="hold"/>
                                        <p:tgtEl>
                                          <p:spTgt spid="2"/>
                                        </p:tgtEl>
                                        <p:attrNameLst>
                                          <p:attrName>ppt_w</p:attrName>
                                        </p:attrNameLst>
                                      </p:cBhvr>
                                      <p:tavLst>
                                        <p:tav tm="0">
                                          <p:val>
                                            <p:fltVal val="0"/>
                                          </p:val>
                                        </p:tav>
                                        <p:tav tm="100000">
                                          <p:val>
                                            <p:strVal val="#ppt_w"/>
                                          </p:val>
                                        </p:tav>
                                      </p:tavLst>
                                    </p:anim>
                                    <p:anim calcmode="lin" valueType="num">
                                      <p:cBhvr>
                                        <p:cTn id="32" dur="1000" fill="hold"/>
                                        <p:tgtEl>
                                          <p:spTgt spid="2"/>
                                        </p:tgtEl>
                                        <p:attrNameLst>
                                          <p:attrName>ppt_h</p:attrName>
                                        </p:attrNameLst>
                                      </p:cBhvr>
                                      <p:tavLst>
                                        <p:tav tm="0">
                                          <p:val>
                                            <p:fltVal val="0"/>
                                          </p:val>
                                        </p:tav>
                                        <p:tav tm="100000">
                                          <p:val>
                                            <p:strVal val="#ppt_h"/>
                                          </p:val>
                                        </p:tav>
                                      </p:tavLst>
                                    </p:anim>
                                    <p:anim calcmode="lin" valueType="num">
                                      <p:cBhvr>
                                        <p:cTn id="33" dur="1000" fill="hold"/>
                                        <p:tgtEl>
                                          <p:spTgt spid="2"/>
                                        </p:tgtEl>
                                        <p:attrNameLst>
                                          <p:attrName>style.rotation</p:attrName>
                                        </p:attrNameLst>
                                      </p:cBhvr>
                                      <p:tavLst>
                                        <p:tav tm="0">
                                          <p:val>
                                            <p:fltVal val="90"/>
                                          </p:val>
                                        </p:tav>
                                        <p:tav tm="100000">
                                          <p:val>
                                            <p:fltVal val="0"/>
                                          </p:val>
                                        </p:tav>
                                      </p:tavLst>
                                    </p:anim>
                                    <p:animEffect transition="in" filter="fade">
                                      <p:cBhvr>
                                        <p:cTn id="3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8" grpId="0" animBg="1"/>
      <p:bldP spid="475139"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9BB4BF10-6D32-463D-9B69-7E27575F389C}"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DDE3E2B3-842A-4CED-91A3-B988661998F6}" type="slidenum">
              <a:rPr lang="en-US"/>
              <a:pPr>
                <a:defRPr/>
              </a:pPr>
              <a:t>14</a:t>
            </a:fld>
            <a:endParaRPr lang="en-US"/>
          </a:p>
        </p:txBody>
      </p:sp>
      <p:sp>
        <p:nvSpPr>
          <p:cNvPr id="479234" name="Rectangle 2"/>
          <p:cNvSpPr>
            <a:spLocks noGrp="1" noChangeArrowheads="1"/>
          </p:cNvSpPr>
          <p:nvPr>
            <p:ph type="title"/>
          </p:nvPr>
        </p:nvSpPr>
        <p:spPr>
          <a:xfrm>
            <a:off x="899592" y="169452"/>
            <a:ext cx="7772400" cy="1143000"/>
          </a:xfrm>
          <a:solidFill>
            <a:schemeClr val="accent2">
              <a:lumMod val="20000"/>
              <a:lumOff val="80000"/>
            </a:schemeClr>
          </a:solidFill>
          <a:ln w="76200" cap="flat" algn="ctr">
            <a:solidFill>
              <a:srgbClr val="800000"/>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Reverse Proxy Servers (Cont.)</a:t>
            </a:r>
          </a:p>
        </p:txBody>
      </p:sp>
      <p:sp>
        <p:nvSpPr>
          <p:cNvPr id="12293" name="Rectangle 3"/>
          <p:cNvSpPr>
            <a:spLocks noGrp="1" noChangeArrowheads="1"/>
          </p:cNvSpPr>
          <p:nvPr>
            <p:ph type="body" idx="1"/>
          </p:nvPr>
        </p:nvSpPr>
        <p:spPr>
          <a:xfrm>
            <a:off x="381000" y="1484313"/>
            <a:ext cx="8512175" cy="4708525"/>
          </a:xfrm>
          <a:solidFill>
            <a:schemeClr val="accent2">
              <a:lumMod val="20000"/>
              <a:lumOff val="80000"/>
            </a:schemeClr>
          </a:solidFill>
          <a:ln w="76200" cap="flat">
            <a:solidFill>
              <a:schemeClr val="accent2">
                <a:lumMod val="75000"/>
              </a:schemeClr>
            </a:solidFill>
          </a:ln>
        </p:spPr>
        <p:txBody>
          <a:bodyPr/>
          <a:lstStyle/>
          <a:p>
            <a:pPr algn="just"/>
            <a:r>
              <a:rPr lang="es-ES_tradnl" i="1" dirty="0">
                <a:solidFill>
                  <a:schemeClr val="accent6">
                    <a:lumMod val="75000"/>
                  </a:schemeClr>
                </a:solidFill>
                <a:latin typeface="Arial" charset="0"/>
              </a:rPr>
              <a:t>Basan su performance en un método llamado: “Cache de asignación”, donde se mantiene un Log de “a quien le dieron” la conexión anterior.-</a:t>
            </a:r>
          </a:p>
          <a:p>
            <a:pPr algn="just"/>
            <a:r>
              <a:rPr lang="es-ES_tradnl" i="1" dirty="0">
                <a:solidFill>
                  <a:schemeClr val="accent6">
                    <a:lumMod val="75000"/>
                  </a:schemeClr>
                </a:solidFill>
                <a:latin typeface="Arial" charset="0"/>
              </a:rPr>
              <a:t>Pueden ser configurados para que mantengan un monitoreo de la cantidad de sesiones que están atendiendo cada uno de sus servidores para ver a cual asignar la próxima petición.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 calcmode="lin" valueType="num">
                                      <p:cBhvr>
                                        <p:cTn id="7" dur="1000" fill="hold"/>
                                        <p:tgtEl>
                                          <p:spTgt spid="479234"/>
                                        </p:tgtEl>
                                        <p:attrNameLst>
                                          <p:attrName>ppt_w</p:attrName>
                                        </p:attrNameLst>
                                      </p:cBhvr>
                                      <p:tavLst>
                                        <p:tav tm="0">
                                          <p:val>
                                            <p:fltVal val="0"/>
                                          </p:val>
                                        </p:tav>
                                        <p:tav tm="100000">
                                          <p:val>
                                            <p:strVal val="#ppt_w"/>
                                          </p:val>
                                        </p:tav>
                                      </p:tavLst>
                                    </p:anim>
                                    <p:anim calcmode="lin" valueType="num">
                                      <p:cBhvr>
                                        <p:cTn id="8" dur="1000" fill="hold"/>
                                        <p:tgtEl>
                                          <p:spTgt spid="479234"/>
                                        </p:tgtEl>
                                        <p:attrNameLst>
                                          <p:attrName>ppt_h</p:attrName>
                                        </p:attrNameLst>
                                      </p:cBhvr>
                                      <p:tavLst>
                                        <p:tav tm="0">
                                          <p:val>
                                            <p:fltVal val="0"/>
                                          </p:val>
                                        </p:tav>
                                        <p:tav tm="100000">
                                          <p:val>
                                            <p:strVal val="#ppt_h"/>
                                          </p:val>
                                        </p:tav>
                                      </p:tavLst>
                                    </p:anim>
                                    <p:anim calcmode="lin" valueType="num">
                                      <p:cBhvr>
                                        <p:cTn id="9" dur="1000" fill="hold"/>
                                        <p:tgtEl>
                                          <p:spTgt spid="479234"/>
                                        </p:tgtEl>
                                        <p:attrNameLst>
                                          <p:attrName>style.rotation</p:attrName>
                                        </p:attrNameLst>
                                      </p:cBhvr>
                                      <p:tavLst>
                                        <p:tav tm="0">
                                          <p:val>
                                            <p:fltVal val="90"/>
                                          </p:val>
                                        </p:tav>
                                        <p:tav tm="100000">
                                          <p:val>
                                            <p:fltVal val="0"/>
                                          </p:val>
                                        </p:tav>
                                      </p:tavLst>
                                    </p:anim>
                                    <p:animEffect transition="in" filter="fade">
                                      <p:cBhvr>
                                        <p:cTn id="10" dur="1000"/>
                                        <p:tgtEl>
                                          <p:spTgt spid="47923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2293">
                                            <p:bg/>
                                          </p:spTgt>
                                        </p:tgtEl>
                                        <p:attrNameLst>
                                          <p:attrName>style.visibility</p:attrName>
                                        </p:attrNameLst>
                                      </p:cBhvr>
                                      <p:to>
                                        <p:strVal val="visible"/>
                                      </p:to>
                                    </p:set>
                                    <p:anim calcmode="lin" valueType="num">
                                      <p:cBhvr>
                                        <p:cTn id="15" dur="1000" fill="hold"/>
                                        <p:tgtEl>
                                          <p:spTgt spid="12293">
                                            <p:bg/>
                                          </p:spTgt>
                                        </p:tgtEl>
                                        <p:attrNameLst>
                                          <p:attrName>ppt_w</p:attrName>
                                        </p:attrNameLst>
                                      </p:cBhvr>
                                      <p:tavLst>
                                        <p:tav tm="0">
                                          <p:val>
                                            <p:fltVal val="0"/>
                                          </p:val>
                                        </p:tav>
                                        <p:tav tm="100000">
                                          <p:val>
                                            <p:strVal val="#ppt_w"/>
                                          </p:val>
                                        </p:tav>
                                      </p:tavLst>
                                    </p:anim>
                                    <p:anim calcmode="lin" valueType="num">
                                      <p:cBhvr>
                                        <p:cTn id="16" dur="1000" fill="hold"/>
                                        <p:tgtEl>
                                          <p:spTgt spid="12293">
                                            <p:bg/>
                                          </p:spTgt>
                                        </p:tgtEl>
                                        <p:attrNameLst>
                                          <p:attrName>ppt_h</p:attrName>
                                        </p:attrNameLst>
                                      </p:cBhvr>
                                      <p:tavLst>
                                        <p:tav tm="0">
                                          <p:val>
                                            <p:fltVal val="0"/>
                                          </p:val>
                                        </p:tav>
                                        <p:tav tm="100000">
                                          <p:val>
                                            <p:strVal val="#ppt_h"/>
                                          </p:val>
                                        </p:tav>
                                      </p:tavLst>
                                    </p:anim>
                                    <p:anim calcmode="lin" valueType="num">
                                      <p:cBhvr>
                                        <p:cTn id="17" dur="1000" fill="hold"/>
                                        <p:tgtEl>
                                          <p:spTgt spid="12293">
                                            <p:bg/>
                                          </p:spTgt>
                                        </p:tgtEl>
                                        <p:attrNameLst>
                                          <p:attrName>style.rotation</p:attrName>
                                        </p:attrNameLst>
                                      </p:cBhvr>
                                      <p:tavLst>
                                        <p:tav tm="0">
                                          <p:val>
                                            <p:fltVal val="90"/>
                                          </p:val>
                                        </p:tav>
                                        <p:tav tm="100000">
                                          <p:val>
                                            <p:fltVal val="0"/>
                                          </p:val>
                                        </p:tav>
                                      </p:tavLst>
                                    </p:anim>
                                    <p:animEffect transition="in" filter="fade">
                                      <p:cBhvr>
                                        <p:cTn id="18" dur="1000"/>
                                        <p:tgtEl>
                                          <p:spTgt spid="1229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2293">
                                            <p:txEl>
                                              <p:pRg st="0" end="0"/>
                                            </p:txEl>
                                          </p:spTgt>
                                        </p:tgtEl>
                                        <p:attrNameLst>
                                          <p:attrName>style.visibility</p:attrName>
                                        </p:attrNameLst>
                                      </p:cBhvr>
                                      <p:to>
                                        <p:strVal val="visible"/>
                                      </p:to>
                                    </p:set>
                                    <p:anim calcmode="lin" valueType="num">
                                      <p:cBhvr>
                                        <p:cTn id="23" dur="1000" fill="hold"/>
                                        <p:tgtEl>
                                          <p:spTgt spid="1229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229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229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229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2293">
                                            <p:txEl>
                                              <p:pRg st="1" end="1"/>
                                            </p:txEl>
                                          </p:spTgt>
                                        </p:tgtEl>
                                        <p:attrNameLst>
                                          <p:attrName>style.visibility</p:attrName>
                                        </p:attrNameLst>
                                      </p:cBhvr>
                                      <p:to>
                                        <p:strVal val="visible"/>
                                      </p:to>
                                    </p:set>
                                    <p:anim calcmode="lin" valueType="num">
                                      <p:cBhvr>
                                        <p:cTn id="31" dur="1000" fill="hold"/>
                                        <p:tgtEl>
                                          <p:spTgt spid="1229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229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229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22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animBg="1"/>
      <p:bldP spid="1229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F371410-A3C2-41F5-866D-F8D6847F7E5D}"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0F46A026-1B31-4717-AE4A-39FE79527C2D}" type="slidenum">
              <a:rPr lang="en-US"/>
              <a:pPr>
                <a:defRPr/>
              </a:pPr>
              <a:t>15</a:t>
            </a:fld>
            <a:endParaRPr lang="en-US"/>
          </a:p>
        </p:txBody>
      </p:sp>
      <p:sp>
        <p:nvSpPr>
          <p:cNvPr id="481282"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 Balanceo de Carga – Técnicas</a:t>
            </a:r>
          </a:p>
        </p:txBody>
      </p:sp>
      <p:sp>
        <p:nvSpPr>
          <p:cNvPr id="481283" name="Rectangle 3"/>
          <p:cNvSpPr>
            <a:spLocks noGrp="1" noChangeArrowheads="1"/>
          </p:cNvSpPr>
          <p:nvPr>
            <p:ph type="body" idx="1"/>
          </p:nvPr>
        </p:nvSpPr>
        <p:spPr>
          <a:xfrm>
            <a:off x="381000" y="1600200"/>
            <a:ext cx="8382000" cy="5029200"/>
          </a:xfrm>
          <a:solidFill>
            <a:schemeClr val="accent2">
              <a:lumMod val="20000"/>
              <a:lumOff val="80000"/>
            </a:schemeClr>
          </a:solidFill>
          <a:ln w="76200" cap="flat">
            <a:solidFill>
              <a:schemeClr val="accent2">
                <a:lumMod val="75000"/>
              </a:schemeClr>
            </a:solidFill>
          </a:ln>
        </p:spPr>
        <p:txBody>
          <a:bodyPr/>
          <a:lstStyle/>
          <a:p>
            <a:pPr>
              <a:defRPr/>
            </a:pPr>
            <a:r>
              <a:rPr lang="es-ES_tradnl" b="1" i="1" dirty="0">
                <a:solidFill>
                  <a:schemeClr val="accent6">
                    <a:lumMod val="75000"/>
                  </a:schemeClr>
                </a:solidFill>
                <a:effectLst>
                  <a:outerShdw blurRad="38100" dist="38100" dir="2700000" algn="tl">
                    <a:srgbClr val="000000"/>
                  </a:outerShdw>
                </a:effectLst>
                <a:latin typeface="Arial" charset="0"/>
              </a:rPr>
              <a:t>Ventajas : </a:t>
            </a:r>
          </a:p>
          <a:p>
            <a:pPr lvl="1">
              <a:defRPr/>
            </a:pPr>
            <a:r>
              <a:rPr lang="es-ES_tradnl" i="1" dirty="0">
                <a:solidFill>
                  <a:schemeClr val="accent6">
                    <a:lumMod val="75000"/>
                  </a:schemeClr>
                </a:solidFill>
                <a:latin typeface="Arial" charset="0"/>
              </a:rPr>
              <a:t>Fácil Implementación. </a:t>
            </a:r>
          </a:p>
          <a:p>
            <a:pPr lvl="1">
              <a:defRPr/>
            </a:pPr>
            <a:r>
              <a:rPr lang="es-ES_tradnl" i="1" dirty="0">
                <a:solidFill>
                  <a:schemeClr val="accent6">
                    <a:lumMod val="75000"/>
                  </a:schemeClr>
                </a:solidFill>
                <a:latin typeface="Arial" charset="0"/>
              </a:rPr>
              <a:t>Configuración Adecuada del DNS.</a:t>
            </a:r>
          </a:p>
          <a:p>
            <a:pPr lvl="1">
              <a:defRPr/>
            </a:pPr>
            <a:r>
              <a:rPr lang="es-ES_tradnl" i="1" dirty="0">
                <a:solidFill>
                  <a:schemeClr val="accent6">
                    <a:lumMod val="75000"/>
                  </a:schemeClr>
                </a:solidFill>
                <a:latin typeface="Arial" charset="0"/>
              </a:rPr>
              <a:t>Persistencia y redundancia en la disponibilidad de los servicios.</a:t>
            </a:r>
          </a:p>
          <a:p>
            <a:pPr lvl="1">
              <a:defRPr/>
            </a:pPr>
            <a:r>
              <a:rPr lang="es-ES_tradnl" i="1" dirty="0">
                <a:solidFill>
                  <a:schemeClr val="accent6">
                    <a:lumMod val="75000"/>
                  </a:schemeClr>
                </a:solidFill>
                <a:latin typeface="Arial" charset="0"/>
              </a:rPr>
              <a:t>Evita ataques directos de tipo </a:t>
            </a:r>
            <a:r>
              <a:rPr lang="es-ES_tradnl" i="1" dirty="0" err="1">
                <a:solidFill>
                  <a:schemeClr val="accent6">
                    <a:lumMod val="75000"/>
                  </a:schemeClr>
                </a:solidFill>
                <a:latin typeface="Arial" charset="0"/>
              </a:rPr>
              <a:t>DDoS</a:t>
            </a:r>
            <a:r>
              <a:rPr lang="es-ES_tradnl" i="1" dirty="0">
                <a:solidFill>
                  <a:schemeClr val="accent6">
                    <a:lumMod val="75000"/>
                  </a:schemeClr>
                </a:solidFill>
                <a:latin typeface="Arial" charset="0"/>
              </a:rPr>
              <a:t> sobre los servidores web.</a:t>
            </a:r>
          </a:p>
          <a:p>
            <a:pPr lvl="1">
              <a:defRPr/>
            </a:pPr>
            <a:endParaRPr lang="es-ES_tradnl" i="1" dirty="0">
              <a:solidFill>
                <a:schemeClr val="accent6">
                  <a:lumMod val="75000"/>
                </a:schemeClr>
              </a:solidFill>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0FF29AA-D120-44E4-9287-6424B1718E9C}"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40286EAB-3D14-4179-9897-1DE76C38245B}" type="slidenum">
              <a:rPr lang="en-US"/>
              <a:pPr>
                <a:defRPr/>
              </a:pPr>
              <a:t>16</a:t>
            </a:fld>
            <a:endParaRPr lang="en-US"/>
          </a:p>
        </p:txBody>
      </p:sp>
      <p:sp>
        <p:nvSpPr>
          <p:cNvPr id="447490"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 Balanceo de Carga – Técnicas</a:t>
            </a:r>
          </a:p>
        </p:txBody>
      </p:sp>
      <p:sp>
        <p:nvSpPr>
          <p:cNvPr id="447491" name="Rectangle 3"/>
          <p:cNvSpPr>
            <a:spLocks noGrp="1" noChangeArrowheads="1"/>
          </p:cNvSpPr>
          <p:nvPr>
            <p:ph type="body" idx="1"/>
          </p:nvPr>
        </p:nvSpPr>
        <p:spPr>
          <a:xfrm>
            <a:off x="381000" y="1600200"/>
            <a:ext cx="8382000" cy="5029200"/>
          </a:xfrm>
          <a:solidFill>
            <a:schemeClr val="accent2">
              <a:lumMod val="20000"/>
              <a:lumOff val="80000"/>
            </a:schemeClr>
          </a:solidFill>
          <a:ln w="76200" cap="flat">
            <a:solidFill>
              <a:schemeClr val="accent2">
                <a:lumMod val="75000"/>
              </a:schemeClr>
            </a:solidFill>
          </a:ln>
        </p:spPr>
        <p:txBody>
          <a:bodyPr/>
          <a:lstStyle/>
          <a:p>
            <a:pPr>
              <a:defRPr/>
            </a:pPr>
            <a:r>
              <a:rPr lang="es-ES_tradnl" b="1" i="1" dirty="0">
                <a:solidFill>
                  <a:schemeClr val="accent6">
                    <a:lumMod val="75000"/>
                  </a:schemeClr>
                </a:solidFill>
                <a:effectLst>
                  <a:outerShdw blurRad="38100" dist="38100" dir="2700000" algn="tl">
                    <a:srgbClr val="000000"/>
                  </a:outerShdw>
                </a:effectLst>
                <a:latin typeface="Arial" charset="0"/>
              </a:rPr>
              <a:t>Desventajas :</a:t>
            </a:r>
          </a:p>
          <a:p>
            <a:pPr lvl="1">
              <a:defRPr/>
            </a:pPr>
            <a:r>
              <a:rPr lang="es-ES_tradnl" i="1" dirty="0">
                <a:solidFill>
                  <a:schemeClr val="accent6">
                    <a:lumMod val="75000"/>
                  </a:schemeClr>
                </a:solidFill>
                <a:latin typeface="Arial" charset="0"/>
              </a:rPr>
              <a:t>Se requiere equipamiento extra, o al menos un procesador e interfaz de red asignados de forma exclusiva.</a:t>
            </a:r>
          </a:p>
          <a:p>
            <a:pPr lvl="1">
              <a:defRPr/>
            </a:pPr>
            <a:r>
              <a:rPr lang="es-ES_tradnl" i="1" dirty="0">
                <a:solidFill>
                  <a:schemeClr val="accent6">
                    <a:lumMod val="75000"/>
                  </a:schemeClr>
                </a:solidFill>
                <a:latin typeface="Arial" charset="0"/>
              </a:rPr>
              <a:t>Puede sufrir ataque </a:t>
            </a:r>
            <a:r>
              <a:rPr lang="es-ES_tradnl" i="1" dirty="0" err="1">
                <a:solidFill>
                  <a:schemeClr val="accent6">
                    <a:lumMod val="75000"/>
                  </a:schemeClr>
                </a:solidFill>
                <a:latin typeface="Arial" charset="0"/>
              </a:rPr>
              <a:t>DDoS</a:t>
            </a:r>
            <a:r>
              <a:rPr lang="es-ES_tradnl" i="1" dirty="0">
                <a:solidFill>
                  <a:schemeClr val="accent6">
                    <a:lumMod val="75000"/>
                  </a:schemeClr>
                </a:solidFill>
                <a:latin typeface="Arial" charset="0"/>
              </a:rPr>
              <a:t> al servicio DNS.</a:t>
            </a:r>
          </a:p>
          <a:p>
            <a:pPr lvl="1">
              <a:defRPr/>
            </a:pPr>
            <a:endParaRPr lang="es-ES_tradnl" i="1" dirty="0">
              <a:solidFill>
                <a:schemeClr val="accent6">
                  <a:lumMod val="75000"/>
                </a:schemeClr>
              </a:solid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92D684B-7725-4C56-AAD8-313AD54B0C5B}"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ED6208CB-7B00-46B0-A6B1-90E8CA74EBE4}" type="slidenum">
              <a:rPr lang="en-US"/>
              <a:pPr>
                <a:defRPr/>
              </a:pPr>
              <a:t>17</a:t>
            </a:fld>
            <a:endParaRPr lang="en-US"/>
          </a:p>
        </p:txBody>
      </p:sp>
      <p:sp>
        <p:nvSpPr>
          <p:cNvPr id="449538"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Balanceo de Carga – Técnicas</a:t>
            </a:r>
          </a:p>
        </p:txBody>
      </p:sp>
      <p:sp>
        <p:nvSpPr>
          <p:cNvPr id="449539" name="Rectangle 3"/>
          <p:cNvSpPr>
            <a:spLocks noGrp="1" noChangeArrowheads="1"/>
          </p:cNvSpPr>
          <p:nvPr>
            <p:ph type="body" idx="1"/>
          </p:nvPr>
        </p:nvSpPr>
        <p:spPr>
          <a:xfrm>
            <a:off x="381000" y="1600200"/>
            <a:ext cx="8512175" cy="5029200"/>
          </a:xfrm>
          <a:gradFill rotWithShape="0">
            <a:gsLst>
              <a:gs pos="0">
                <a:schemeClr val="hlink"/>
              </a:gs>
              <a:gs pos="100000">
                <a:srgbClr val="66FFFF"/>
              </a:gs>
            </a:gsLst>
            <a:lin ang="2700000" scaled="1"/>
          </a:gradFill>
          <a:ln w="76200">
            <a:solidFill>
              <a:schemeClr val="accent2"/>
            </a:solidFill>
          </a:ln>
        </p:spPr>
        <p:txBody>
          <a:bodyPr/>
          <a:lstStyle/>
          <a:p>
            <a:pPr>
              <a:lnSpc>
                <a:spcPct val="90000"/>
              </a:lnSpc>
              <a:defRPr/>
            </a:pPr>
            <a:r>
              <a:rPr lang="es-ES_tradnl" b="1" i="1">
                <a:solidFill>
                  <a:schemeClr val="accent2"/>
                </a:solidFill>
                <a:effectLst>
                  <a:outerShdw blurRad="38100" dist="38100" dir="2700000" algn="tl">
                    <a:srgbClr val="000000"/>
                  </a:outerShdw>
                </a:effectLst>
                <a:latin typeface="Arial" charset="0"/>
              </a:rPr>
              <a:t>Balanceo en Peticiones : </a:t>
            </a:r>
          </a:p>
          <a:p>
            <a:pPr lvl="1" algn="just">
              <a:lnSpc>
                <a:spcPct val="90000"/>
              </a:lnSpc>
              <a:defRPr/>
            </a:pPr>
            <a:r>
              <a:rPr lang="es-ES_tradnl" i="1">
                <a:solidFill>
                  <a:schemeClr val="tx2"/>
                </a:solidFill>
                <a:latin typeface="Arial" charset="0"/>
              </a:rPr>
              <a:t>Sistema con grado de análisis que resuelve la petición de usuario y asigna el servidor que lo atenderá.</a:t>
            </a:r>
          </a:p>
          <a:p>
            <a:pPr lvl="1" algn="just">
              <a:lnSpc>
                <a:spcPct val="90000"/>
              </a:lnSpc>
              <a:defRPr/>
            </a:pPr>
            <a:r>
              <a:rPr lang="es-ES_tradnl" i="1">
                <a:solidFill>
                  <a:schemeClr val="tx2"/>
                </a:solidFill>
                <a:latin typeface="Arial" charset="0"/>
              </a:rPr>
              <a:t>El Usuario no posee información acerca de cual será el servidor que finalmente resolverá su petición.</a:t>
            </a:r>
          </a:p>
          <a:p>
            <a:pPr lvl="1" algn="just">
              <a:lnSpc>
                <a:spcPct val="90000"/>
              </a:lnSpc>
              <a:defRPr/>
            </a:pPr>
            <a:r>
              <a:rPr lang="es-ES_tradnl" i="1">
                <a:solidFill>
                  <a:schemeClr val="tx2"/>
                </a:solidFill>
                <a:latin typeface="Arial" charset="0"/>
              </a:rPr>
              <a:t>Aumenta la Disponibilidad.</a:t>
            </a:r>
          </a:p>
          <a:p>
            <a:pPr lvl="1" algn="just">
              <a:lnSpc>
                <a:spcPct val="90000"/>
              </a:lnSpc>
              <a:defRPr/>
            </a:pPr>
            <a:r>
              <a:rPr lang="es-ES_tradnl" i="1">
                <a:solidFill>
                  <a:schemeClr val="tx2"/>
                </a:solidFill>
                <a:latin typeface="Arial" charset="0"/>
              </a:rPr>
              <a:t>Costo Computacional :Paquetes de datos, Administración de Tablas, ETC.</a:t>
            </a:r>
          </a:p>
          <a:p>
            <a:pPr lvl="1" algn="just">
              <a:lnSpc>
                <a:spcPct val="90000"/>
              </a:lnSpc>
              <a:defRPr/>
            </a:pPr>
            <a:r>
              <a:rPr lang="es-ES_tradnl" i="1">
                <a:solidFill>
                  <a:schemeClr val="tx2"/>
                </a:solidFill>
                <a:latin typeface="Arial" charset="0"/>
              </a:rPr>
              <a:t>Soluciones a nivel de Hardware / Software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3462B43-2EBA-42E1-819D-179A1B58CE58}"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04ECEC0B-487C-4D69-A26B-BD2473301B6D}" type="slidenum">
              <a:rPr lang="en-US"/>
              <a:pPr>
                <a:defRPr/>
              </a:pPr>
              <a:t>18</a:t>
            </a:fld>
            <a:endParaRPr lang="en-US"/>
          </a:p>
        </p:txBody>
      </p:sp>
      <p:sp>
        <p:nvSpPr>
          <p:cNvPr id="451586" name="Rectangle 2"/>
          <p:cNvSpPr>
            <a:spLocks noGrp="1" noChangeArrowheads="1"/>
          </p:cNvSpPr>
          <p:nvPr>
            <p:ph type="title"/>
          </p:nvPr>
        </p:nvSpPr>
        <p:spPr>
          <a:xfrm>
            <a:off x="380999" y="304800"/>
            <a:ext cx="8512175" cy="1143000"/>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3600" i="1" dirty="0">
                <a:solidFill>
                  <a:schemeClr val="accent6">
                    <a:lumMod val="75000"/>
                  </a:schemeClr>
                </a:solidFill>
                <a:effectLst>
                  <a:outerShdw blurRad="38100" dist="38100" dir="2700000" algn="tl">
                    <a:srgbClr val="000000"/>
                  </a:outerShdw>
                </a:effectLst>
                <a:latin typeface="Arial" charset="0"/>
              </a:rPr>
              <a:t>WORLD WIDE WEB - WWW </a:t>
            </a:r>
            <a:br>
              <a:rPr lang="es-ES_tradnl" sz="3600" i="1" dirty="0">
                <a:solidFill>
                  <a:schemeClr val="accent6">
                    <a:lumMod val="75000"/>
                  </a:schemeClr>
                </a:solidFill>
                <a:effectLst>
                  <a:outerShdw blurRad="38100" dist="38100" dir="2700000" algn="tl">
                    <a:srgbClr val="000000"/>
                  </a:outerShdw>
                </a:effectLst>
                <a:latin typeface="Arial" charset="0"/>
              </a:rPr>
            </a:br>
            <a:r>
              <a:rPr lang="es-ES_tradnl" sz="3600" i="1" dirty="0">
                <a:solidFill>
                  <a:schemeClr val="accent6">
                    <a:lumMod val="75000"/>
                  </a:schemeClr>
                </a:solidFill>
                <a:effectLst>
                  <a:outerShdw blurRad="38100" dist="38100" dir="2700000" algn="tl">
                    <a:srgbClr val="000000"/>
                  </a:outerShdw>
                </a:effectLst>
                <a:latin typeface="Arial" charset="0"/>
              </a:rPr>
              <a:t>Balanceo en Peticiones – Hardware</a:t>
            </a:r>
          </a:p>
        </p:txBody>
      </p:sp>
      <p:sp>
        <p:nvSpPr>
          <p:cNvPr id="451587" name="Rectangle 3"/>
          <p:cNvSpPr>
            <a:spLocks noGrp="1" noChangeArrowheads="1"/>
          </p:cNvSpPr>
          <p:nvPr>
            <p:ph type="body" idx="1"/>
          </p:nvPr>
        </p:nvSpPr>
        <p:spPr>
          <a:xfrm>
            <a:off x="381000" y="1600200"/>
            <a:ext cx="8512175" cy="4637088"/>
          </a:xfrm>
          <a:gradFill rotWithShape="0">
            <a:gsLst>
              <a:gs pos="0">
                <a:schemeClr val="hlink"/>
              </a:gs>
              <a:gs pos="100000">
                <a:srgbClr val="66FFFF"/>
              </a:gs>
            </a:gsLst>
            <a:lin ang="2700000" scaled="1"/>
          </a:gradFill>
          <a:ln w="76200">
            <a:solidFill>
              <a:schemeClr val="accent2"/>
            </a:solidFill>
          </a:ln>
        </p:spPr>
        <p:txBody>
          <a:bodyPr/>
          <a:lstStyle/>
          <a:p>
            <a:pPr>
              <a:defRPr/>
            </a:pPr>
            <a:r>
              <a:rPr lang="es-ES_tradnl" b="1" i="1">
                <a:solidFill>
                  <a:schemeClr val="accent2"/>
                </a:solidFill>
                <a:effectLst>
                  <a:outerShdw blurRad="38100" dist="38100" dir="2700000" algn="tl">
                    <a:srgbClr val="000000"/>
                  </a:outerShdw>
                </a:effectLst>
                <a:latin typeface="Arial" charset="0"/>
              </a:rPr>
              <a:t>Switch por contenido : </a:t>
            </a:r>
          </a:p>
          <a:p>
            <a:pPr lvl="1" algn="just">
              <a:defRPr/>
            </a:pPr>
            <a:r>
              <a:rPr lang="es-ES_tradnl" i="1">
                <a:solidFill>
                  <a:schemeClr val="tx2"/>
                </a:solidFill>
                <a:latin typeface="Arial" charset="0"/>
              </a:rPr>
              <a:t>Análisis de contenido de paquetes</a:t>
            </a:r>
          </a:p>
          <a:p>
            <a:pPr lvl="1" algn="just">
              <a:defRPr/>
            </a:pPr>
            <a:r>
              <a:rPr lang="es-ES_tradnl" i="1">
                <a:solidFill>
                  <a:schemeClr val="tx2"/>
                </a:solidFill>
                <a:latin typeface="Arial" charset="0"/>
              </a:rPr>
              <a:t>Redireccionan pedidos dentro del ambiente LAN</a:t>
            </a:r>
          </a:p>
          <a:p>
            <a:pPr lvl="1" algn="just">
              <a:defRPr/>
            </a:pPr>
            <a:r>
              <a:rPr lang="es-ES_tradnl" i="1">
                <a:solidFill>
                  <a:schemeClr val="tx2"/>
                </a:solidFill>
                <a:latin typeface="Arial" charset="0"/>
              </a:rPr>
              <a:t>Utilizan Capas Altas del Protocolo TCP/IP </a:t>
            </a:r>
          </a:p>
          <a:p>
            <a:pPr lvl="2" algn="just">
              <a:buFontTx/>
              <a:buNone/>
              <a:defRPr/>
            </a:pPr>
            <a:r>
              <a:rPr lang="es-ES_tradnl" b="1" i="1">
                <a:solidFill>
                  <a:schemeClr val="tx2"/>
                </a:solidFill>
                <a:latin typeface="Verdana" pitchFamily="34" charset="0"/>
              </a:rPr>
              <a:t>(4 a 7)</a:t>
            </a:r>
          </a:p>
          <a:p>
            <a:pPr lvl="1" algn="just">
              <a:defRPr/>
            </a:pPr>
            <a:r>
              <a:rPr lang="es-ES_tradnl" i="1">
                <a:solidFill>
                  <a:schemeClr val="tx2"/>
                </a:solidFill>
                <a:latin typeface="Arial" charset="0"/>
              </a:rPr>
              <a:t>“Conmutación Basada en Contenidos” – Poseen “Reglas de Filtrado básicas” pudiéndose definir otras manualmente.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01E51DA-F8B3-48A1-9411-1CA3C9118092}"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9247ABC8-0A40-43E9-8090-1894E74C5632}" type="slidenum">
              <a:rPr lang="en-US"/>
              <a:pPr>
                <a:defRPr/>
              </a:pPr>
              <a:t>19</a:t>
            </a:fld>
            <a:endParaRPr lang="en-US"/>
          </a:p>
        </p:txBody>
      </p:sp>
      <p:sp>
        <p:nvSpPr>
          <p:cNvPr id="453634" name="Rectangle 2"/>
          <p:cNvSpPr>
            <a:spLocks noGrp="1" noChangeArrowheads="1"/>
          </p:cNvSpPr>
          <p:nvPr>
            <p:ph type="title"/>
          </p:nvPr>
        </p:nvSpPr>
        <p:spPr>
          <a:xfrm>
            <a:off x="381000" y="304800"/>
            <a:ext cx="8229600" cy="1143000"/>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3600" i="1" dirty="0">
                <a:solidFill>
                  <a:schemeClr val="accent6">
                    <a:lumMod val="75000"/>
                  </a:schemeClr>
                </a:solidFill>
                <a:effectLst>
                  <a:outerShdw blurRad="38100" dist="38100" dir="2700000" algn="tl">
                    <a:srgbClr val="000000"/>
                  </a:outerShdw>
                </a:effectLst>
                <a:latin typeface="Arial" charset="0"/>
              </a:rPr>
              <a:t>WORLD WIDE WEB - WWW </a:t>
            </a:r>
            <a:br>
              <a:rPr lang="es-ES_tradnl" sz="3600" i="1" dirty="0">
                <a:solidFill>
                  <a:schemeClr val="accent6">
                    <a:lumMod val="75000"/>
                  </a:schemeClr>
                </a:solidFill>
                <a:effectLst>
                  <a:outerShdw blurRad="38100" dist="38100" dir="2700000" algn="tl">
                    <a:srgbClr val="000000"/>
                  </a:outerShdw>
                </a:effectLst>
                <a:latin typeface="Arial" charset="0"/>
              </a:rPr>
            </a:br>
            <a:r>
              <a:rPr lang="es-ES_tradnl" sz="3600" i="1" dirty="0">
                <a:solidFill>
                  <a:schemeClr val="accent6">
                    <a:lumMod val="75000"/>
                  </a:schemeClr>
                </a:solidFill>
                <a:effectLst>
                  <a:outerShdw blurRad="38100" dist="38100" dir="2700000" algn="tl">
                    <a:srgbClr val="000000"/>
                  </a:outerShdw>
                </a:effectLst>
                <a:latin typeface="Arial" charset="0"/>
              </a:rPr>
              <a:t>Balanceo en Peticiones – Hardware</a:t>
            </a:r>
          </a:p>
        </p:txBody>
      </p:sp>
      <p:sp>
        <p:nvSpPr>
          <p:cNvPr id="453635" name="Rectangle 3"/>
          <p:cNvSpPr>
            <a:spLocks noGrp="1" noChangeArrowheads="1"/>
          </p:cNvSpPr>
          <p:nvPr>
            <p:ph type="body" idx="1"/>
          </p:nvPr>
        </p:nvSpPr>
        <p:spPr>
          <a:xfrm>
            <a:off x="381000" y="1600200"/>
            <a:ext cx="8382000" cy="5029200"/>
          </a:xfrm>
          <a:gradFill rotWithShape="0">
            <a:gsLst>
              <a:gs pos="0">
                <a:schemeClr val="hlink"/>
              </a:gs>
              <a:gs pos="100000">
                <a:srgbClr val="66FFFF"/>
              </a:gs>
            </a:gsLst>
            <a:lin ang="2700000" scaled="1"/>
          </a:gradFill>
          <a:ln w="76200">
            <a:solidFill>
              <a:schemeClr val="accent2"/>
            </a:solidFill>
          </a:ln>
        </p:spPr>
        <p:txBody>
          <a:bodyPr/>
          <a:lstStyle/>
          <a:p>
            <a:pPr>
              <a:defRPr/>
            </a:pPr>
            <a:r>
              <a:rPr lang="es-ES_tradnl" b="1" i="1">
                <a:solidFill>
                  <a:schemeClr val="accent2"/>
                </a:solidFill>
                <a:effectLst>
                  <a:outerShdw blurRad="38100" dist="38100" dir="2700000" algn="tl">
                    <a:srgbClr val="000000"/>
                  </a:outerShdw>
                </a:effectLst>
                <a:latin typeface="Arial" charset="0"/>
              </a:rPr>
              <a:t>Switch por contenido : </a:t>
            </a:r>
          </a:p>
          <a:p>
            <a:pPr lvl="1" algn="just">
              <a:defRPr/>
            </a:pPr>
            <a:r>
              <a:rPr lang="es-ES_tradnl" i="1">
                <a:solidFill>
                  <a:schemeClr val="tx2"/>
                </a:solidFill>
                <a:latin typeface="Arial" charset="0"/>
              </a:rPr>
              <a:t>Asumen la función de Directores Locales y se configuran en par (Primario –Secundario) para prever caídas o contingencias.</a:t>
            </a:r>
          </a:p>
          <a:p>
            <a:pPr lvl="1" algn="just">
              <a:defRPr/>
            </a:pPr>
            <a:r>
              <a:rPr lang="es-ES_tradnl" i="1">
                <a:solidFill>
                  <a:schemeClr val="tx2"/>
                </a:solidFill>
                <a:latin typeface="Arial" charset="0"/>
              </a:rPr>
              <a:t> Se puede controlar ancho de banda usado por cliente (estadísticas de tiempos).</a:t>
            </a:r>
          </a:p>
          <a:p>
            <a:pPr lvl="1" algn="just">
              <a:defRPr/>
            </a:pPr>
            <a:r>
              <a:rPr lang="es-ES_tradnl" i="1">
                <a:solidFill>
                  <a:schemeClr val="tx2"/>
                </a:solidFill>
                <a:latin typeface="Arial" charset="0"/>
              </a:rPr>
              <a:t>Redefinir Sub-Granjas de acuerdo a la aplicación.</a:t>
            </a:r>
          </a:p>
          <a:p>
            <a:pPr lvl="1" algn="just">
              <a:defRPr/>
            </a:pPr>
            <a:r>
              <a:rPr lang="es-ES_tradnl" i="1">
                <a:solidFill>
                  <a:schemeClr val="tx2"/>
                </a:solidFill>
                <a:latin typeface="Arial" charset="0"/>
              </a:rPr>
              <a:t>Analisis sobre puertos TCP, URLs, HTTP Cabecera y Cookies, SSL Sessión ID,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437112"/>
            <a:ext cx="9144000" cy="2271091"/>
          </a:xfrm>
          <a:prstGeom prst="rect">
            <a:avLst/>
          </a:prstGeo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bodyPr>
          <a:lstStyle/>
          <a:p>
            <a:pPr marL="0" indent="0" algn="ctr">
              <a:buNone/>
            </a:pPr>
            <a:endParaRPr lang="es-ES_tradnl" sz="2800" b="1" i="1" dirty="0">
              <a:solidFill>
                <a:srgbClr val="333399"/>
              </a:solidFill>
              <a:latin typeface="Arial" panose="020B0604020202020204" pitchFamily="34" charset="0"/>
              <a:ea typeface="+mj-ea"/>
              <a:cs typeface="Arial" panose="020B0604020202020204" pitchFamily="34" charset="0"/>
            </a:endParaRPr>
          </a:p>
          <a:p>
            <a:pPr marL="0" indent="0" algn="ctr">
              <a:buNone/>
            </a:pPr>
            <a:r>
              <a:rPr lang="es-ES_tradnl" sz="2800" b="1" i="1" dirty="0">
                <a:solidFill>
                  <a:srgbClr val="333399"/>
                </a:solidFill>
                <a:latin typeface="Arial" panose="020B0604020202020204" pitchFamily="34" charset="0"/>
                <a:ea typeface="+mj-ea"/>
                <a:cs typeface="Arial" panose="020B0604020202020204" pitchFamily="34" charset="0"/>
              </a:rPr>
              <a:t>Mg. PABLO ALEJANDRO LENA</a:t>
            </a:r>
          </a:p>
          <a:p>
            <a:pPr marL="0" indent="0" algn="ctr">
              <a:buNone/>
            </a:pPr>
            <a:r>
              <a:rPr lang="es-ES_tradnl" sz="2800" b="1" i="1" dirty="0">
                <a:solidFill>
                  <a:srgbClr val="333399"/>
                </a:solidFill>
                <a:latin typeface="Arial" panose="020B0604020202020204" pitchFamily="34" charset="0"/>
                <a:ea typeface="+mj-ea"/>
                <a:cs typeface="Arial" panose="020B0604020202020204" pitchFamily="34" charset="0"/>
              </a:rPr>
              <a:t>plena@unlam.edu.ar                  </a:t>
            </a:r>
          </a:p>
          <a:p>
            <a:pPr marL="0" indent="0" algn="ctr">
              <a:buNone/>
            </a:pPr>
            <a:r>
              <a:rPr lang="es-AR" sz="2800" b="1" i="1" dirty="0">
                <a:solidFill>
                  <a:srgbClr val="333399"/>
                </a:solidFill>
                <a:latin typeface="Arial" panose="020B0604020202020204" pitchFamily="34" charset="0"/>
                <a:ea typeface="+mj-ea"/>
                <a:cs typeface="Arial" panose="020B0604020202020204" pitchFamily="34" charset="0"/>
              </a:rPr>
              <a:t>2023</a:t>
            </a:r>
          </a:p>
        </p:txBody>
      </p:sp>
      <p:sp>
        <p:nvSpPr>
          <p:cNvPr id="5123" name="Rectangle 3"/>
          <p:cNvSpPr>
            <a:spLocks noGrp="1" noChangeArrowheads="1"/>
          </p:cNvSpPr>
          <p:nvPr>
            <p:ph type="ctrTitle" idx="4294967295"/>
          </p:nvPr>
        </p:nvSpPr>
        <p:spPr>
          <a:xfrm>
            <a:off x="337417" y="1988840"/>
            <a:ext cx="8496300" cy="1944216"/>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808" y="372710"/>
            <a:ext cx="3672408" cy="1400106"/>
          </a:xfrm>
          <a:prstGeom prst="rect">
            <a:avLst/>
          </a:prstGeom>
          <a:solidFill>
            <a:schemeClr val="accent2"/>
          </a:solidFill>
          <a:ln w="76200">
            <a:solidFill>
              <a:schemeClr val="accent2">
                <a:lumMod val="75000"/>
              </a:schemeClr>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D45BD33-6EC0-4D2D-B8F8-45BCAFEFB7A0}"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F92DDA29-5C82-40DA-9FA1-67DC9B06D70D}" type="slidenum">
              <a:rPr lang="en-US"/>
              <a:pPr>
                <a:defRPr/>
              </a:pPr>
              <a:t>20</a:t>
            </a:fld>
            <a:endParaRPr lang="en-US"/>
          </a:p>
        </p:txBody>
      </p:sp>
      <p:sp>
        <p:nvSpPr>
          <p:cNvPr id="455682" name="Rectangle 2"/>
          <p:cNvSpPr>
            <a:spLocks noGrp="1" noChangeArrowheads="1"/>
          </p:cNvSpPr>
          <p:nvPr>
            <p:ph type="title"/>
          </p:nvPr>
        </p:nvSpPr>
        <p:spPr>
          <a:xfrm>
            <a:off x="366713" y="304800"/>
            <a:ext cx="8382000" cy="1143000"/>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3600" i="1" dirty="0">
                <a:solidFill>
                  <a:schemeClr val="accent6">
                    <a:lumMod val="75000"/>
                  </a:schemeClr>
                </a:solidFill>
                <a:effectLst>
                  <a:outerShdw blurRad="38100" dist="38100" dir="2700000" algn="tl">
                    <a:srgbClr val="000000"/>
                  </a:outerShdw>
                </a:effectLst>
                <a:latin typeface="Arial" charset="0"/>
              </a:rPr>
              <a:t>WORLD WIDE WEB - WWW </a:t>
            </a:r>
            <a:br>
              <a:rPr lang="es-ES_tradnl" sz="3600" i="1" dirty="0">
                <a:solidFill>
                  <a:schemeClr val="accent6">
                    <a:lumMod val="75000"/>
                  </a:schemeClr>
                </a:solidFill>
                <a:effectLst>
                  <a:outerShdw blurRad="38100" dist="38100" dir="2700000" algn="tl">
                    <a:srgbClr val="000000"/>
                  </a:outerShdw>
                </a:effectLst>
                <a:latin typeface="Arial" charset="0"/>
              </a:rPr>
            </a:br>
            <a:r>
              <a:rPr lang="es-ES_tradnl" sz="3600" i="1" dirty="0">
                <a:solidFill>
                  <a:schemeClr val="accent6">
                    <a:lumMod val="75000"/>
                  </a:schemeClr>
                </a:solidFill>
                <a:effectLst>
                  <a:outerShdw blurRad="38100" dist="38100" dir="2700000" algn="tl">
                    <a:srgbClr val="000000"/>
                  </a:outerShdw>
                </a:effectLst>
                <a:latin typeface="Arial" charset="0"/>
              </a:rPr>
              <a:t>Balanceo en Peticiones – Software</a:t>
            </a:r>
          </a:p>
        </p:txBody>
      </p:sp>
      <p:sp>
        <p:nvSpPr>
          <p:cNvPr id="455683" name="Rectangle 3"/>
          <p:cNvSpPr>
            <a:spLocks noGrp="1" noChangeArrowheads="1"/>
          </p:cNvSpPr>
          <p:nvPr>
            <p:ph type="body" idx="1"/>
          </p:nvPr>
        </p:nvSpPr>
        <p:spPr>
          <a:xfrm>
            <a:off x="381000" y="1600200"/>
            <a:ext cx="8382000" cy="4648200"/>
          </a:xfrm>
          <a:gradFill rotWithShape="0">
            <a:gsLst>
              <a:gs pos="0">
                <a:schemeClr val="hlink"/>
              </a:gs>
              <a:gs pos="100000">
                <a:srgbClr val="66FFFF"/>
              </a:gs>
            </a:gsLst>
            <a:lin ang="2700000" scaled="1"/>
          </a:gradFill>
          <a:ln w="76200">
            <a:solidFill>
              <a:schemeClr val="accent2"/>
            </a:solidFill>
          </a:ln>
        </p:spPr>
        <p:txBody>
          <a:bodyPr/>
          <a:lstStyle/>
          <a:p>
            <a:pPr>
              <a:lnSpc>
                <a:spcPct val="90000"/>
              </a:lnSpc>
              <a:defRPr/>
            </a:pPr>
            <a:r>
              <a:rPr lang="es-ES_tradnl" b="1" i="1">
                <a:solidFill>
                  <a:schemeClr val="accent2"/>
                </a:solidFill>
                <a:effectLst>
                  <a:outerShdw blurRad="38100" dist="38100" dir="2700000" algn="tl">
                    <a:srgbClr val="000000"/>
                  </a:outerShdw>
                </a:effectLst>
                <a:latin typeface="Arial" charset="0"/>
              </a:rPr>
              <a:t> Aplicación Bajo S.O. : </a:t>
            </a:r>
          </a:p>
          <a:p>
            <a:pPr lvl="1" algn="just">
              <a:lnSpc>
                <a:spcPct val="90000"/>
              </a:lnSpc>
              <a:defRPr/>
            </a:pPr>
            <a:r>
              <a:rPr lang="es-ES_tradnl" i="1">
                <a:solidFill>
                  <a:schemeClr val="tx2"/>
                </a:solidFill>
                <a:latin typeface="Arial" charset="0"/>
              </a:rPr>
              <a:t>Software embebido.</a:t>
            </a:r>
          </a:p>
          <a:p>
            <a:pPr lvl="1" algn="just">
              <a:lnSpc>
                <a:spcPct val="90000"/>
              </a:lnSpc>
              <a:defRPr/>
            </a:pPr>
            <a:r>
              <a:rPr lang="es-ES_tradnl" i="1">
                <a:solidFill>
                  <a:schemeClr val="tx2"/>
                </a:solidFill>
                <a:latin typeface="Arial" charset="0"/>
              </a:rPr>
              <a:t>Nodos en Clustering (una subred).</a:t>
            </a:r>
          </a:p>
          <a:p>
            <a:pPr lvl="1" algn="just">
              <a:lnSpc>
                <a:spcPct val="90000"/>
              </a:lnSpc>
              <a:defRPr/>
            </a:pPr>
            <a:r>
              <a:rPr lang="es-ES_tradnl" i="1">
                <a:solidFill>
                  <a:schemeClr val="tx2"/>
                </a:solidFill>
                <a:latin typeface="Arial" charset="0"/>
              </a:rPr>
              <a:t>Filtro Instalado en el servidor de WEB.</a:t>
            </a:r>
          </a:p>
          <a:p>
            <a:pPr lvl="1" algn="just">
              <a:lnSpc>
                <a:spcPct val="90000"/>
              </a:lnSpc>
              <a:defRPr/>
            </a:pPr>
            <a:r>
              <a:rPr lang="es-ES_tradnl" i="1">
                <a:solidFill>
                  <a:schemeClr val="tx2"/>
                </a:solidFill>
                <a:latin typeface="Arial" charset="0"/>
              </a:rPr>
              <a:t> Cuando el cluster es muy numeroso (Subgranja) se lo combina con un  DNS Local aplicando RR-DNS.</a:t>
            </a:r>
          </a:p>
          <a:p>
            <a:pPr lvl="1" algn="just">
              <a:lnSpc>
                <a:spcPct val="90000"/>
              </a:lnSpc>
              <a:defRPr/>
            </a:pPr>
            <a:r>
              <a:rPr lang="es-ES_tradnl" i="1">
                <a:solidFill>
                  <a:schemeClr val="tx2"/>
                </a:solidFill>
                <a:latin typeface="Arial" charset="0"/>
              </a:rPr>
              <a:t>Se instalan en par - Contingencia  ante caídas.</a:t>
            </a:r>
          </a:p>
          <a:p>
            <a:pPr lvl="1" algn="just">
              <a:lnSpc>
                <a:spcPct val="90000"/>
              </a:lnSpc>
              <a:defRPr/>
            </a:pPr>
            <a:r>
              <a:rPr lang="es-ES_tradnl" i="1">
                <a:solidFill>
                  <a:schemeClr val="tx2"/>
                </a:solidFill>
                <a:latin typeface="Arial" charset="0"/>
              </a:rPr>
              <a:t>Algunos trabajan con “Inundación de Red”.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CFC4B-715F-47A3-AEEB-23D9C364CA2C}"/>
              </a:ext>
            </a:extLst>
          </p:cNvPr>
          <p:cNvSpPr>
            <a:spLocks noGrp="1"/>
          </p:cNvSpPr>
          <p:nvPr>
            <p:ph type="title"/>
          </p:nvPr>
        </p:nvSpPr>
        <p:spPr>
          <a:xfrm>
            <a:off x="685800" y="152400"/>
            <a:ext cx="7772400" cy="797496"/>
          </a:xfrm>
          <a:solidFill>
            <a:schemeClr val="accent2">
              <a:lumMod val="20000"/>
              <a:lumOff val="80000"/>
            </a:schemeClr>
          </a:solidFill>
          <a:ln w="76200">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ES" sz="3600" i="1" dirty="0">
                <a:solidFill>
                  <a:schemeClr val="accent6">
                    <a:lumMod val="75000"/>
                  </a:schemeClr>
                </a:solidFill>
                <a:effectLst>
                  <a:outerShdw blurRad="38100" dist="38100" dir="2700000" algn="tl">
                    <a:srgbClr val="000000"/>
                  </a:outerShdw>
                </a:effectLst>
                <a:latin typeface="Arial" charset="0"/>
              </a:rPr>
              <a:t>Diodo de Datos</a:t>
            </a:r>
          </a:p>
        </p:txBody>
      </p:sp>
      <p:sp>
        <p:nvSpPr>
          <p:cNvPr id="3" name="Marcador de contenido 2">
            <a:extLst>
              <a:ext uri="{FF2B5EF4-FFF2-40B4-BE49-F238E27FC236}">
                <a16:creationId xmlns:a16="http://schemas.microsoft.com/office/drawing/2014/main" id="{4ACD4486-DA20-4E78-9495-3AFAD33AA31B}"/>
              </a:ext>
            </a:extLst>
          </p:cNvPr>
          <p:cNvSpPr>
            <a:spLocks noGrp="1"/>
          </p:cNvSpPr>
          <p:nvPr>
            <p:ph idx="1"/>
          </p:nvPr>
        </p:nvSpPr>
        <p:spPr>
          <a:xfrm>
            <a:off x="395536" y="1122648"/>
            <a:ext cx="8352927" cy="3314464"/>
          </a:xfrm>
          <a:solidFill>
            <a:schemeClr val="accent2">
              <a:lumMod val="20000"/>
              <a:lumOff val="80000"/>
            </a:schemeClr>
          </a:solidFill>
          <a:ln w="76200" cap="flat">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bodyPr>
          <a:lstStyle/>
          <a:p>
            <a:pPr algn="just"/>
            <a:r>
              <a:rPr lang="es-ES" sz="2800" i="1" dirty="0">
                <a:solidFill>
                  <a:schemeClr val="accent2"/>
                </a:solidFill>
                <a:effectLst>
                  <a:outerShdw blurRad="38100" dist="38100" dir="2700000" algn="tl">
                    <a:srgbClr val="000000"/>
                  </a:outerShdw>
                </a:effectLst>
                <a:latin typeface="Arial" charset="0"/>
              </a:rPr>
              <a:t>Dispositivo que separa/protege dos redes asegurando la unidireccionalidad en el flujo de información permitiendo que la información de una red llegue a otra red (pero no viceversa).</a:t>
            </a:r>
          </a:p>
          <a:p>
            <a:pPr algn="just"/>
            <a:r>
              <a:rPr lang="es-ES" sz="2800" i="1" dirty="0">
                <a:solidFill>
                  <a:schemeClr val="accent2"/>
                </a:solidFill>
                <a:effectLst>
                  <a:outerShdw blurRad="38100" dist="38100" dir="2700000" algn="tl">
                    <a:srgbClr val="000000"/>
                  </a:outerShdw>
                </a:effectLst>
                <a:latin typeface="Arial" charset="0"/>
              </a:rPr>
              <a:t>Hardware que asegura la unidireccionalidad en el tránsito de información de dos redes o dos servidores.</a:t>
            </a:r>
          </a:p>
        </p:txBody>
      </p:sp>
      <p:sp>
        <p:nvSpPr>
          <p:cNvPr id="4" name="Marcador de fecha 3">
            <a:extLst>
              <a:ext uri="{FF2B5EF4-FFF2-40B4-BE49-F238E27FC236}">
                <a16:creationId xmlns:a16="http://schemas.microsoft.com/office/drawing/2014/main" id="{10A0D22D-0F70-4856-AE47-1D15B2CA78EA}"/>
              </a:ext>
            </a:extLst>
          </p:cNvPr>
          <p:cNvSpPr>
            <a:spLocks noGrp="1"/>
          </p:cNvSpPr>
          <p:nvPr>
            <p:ph type="dt" sz="half" idx="10"/>
          </p:nvPr>
        </p:nvSpPr>
        <p:spPr/>
        <p:txBody>
          <a:bodyPr/>
          <a:lstStyle/>
          <a:p>
            <a:pPr>
              <a:defRPr/>
            </a:pPr>
            <a:fld id="{9F0868E1-2B4C-45A5-95DA-752B7910D968}" type="datetime1">
              <a:rPr lang="es-ES" smtClean="0"/>
              <a:pPr>
                <a:defRPr/>
              </a:pPr>
              <a:t>26/03/2023</a:t>
            </a:fld>
            <a:endParaRPr lang="en-US"/>
          </a:p>
        </p:txBody>
      </p:sp>
      <p:sp>
        <p:nvSpPr>
          <p:cNvPr id="5" name="Marcador de número de diapositiva 4">
            <a:extLst>
              <a:ext uri="{FF2B5EF4-FFF2-40B4-BE49-F238E27FC236}">
                <a16:creationId xmlns:a16="http://schemas.microsoft.com/office/drawing/2014/main" id="{45F963E0-620F-4022-BE5E-B4B73AAF232C}"/>
              </a:ext>
            </a:extLst>
          </p:cNvPr>
          <p:cNvSpPr>
            <a:spLocks noGrp="1"/>
          </p:cNvSpPr>
          <p:nvPr>
            <p:ph type="sldNum" sz="quarter" idx="12"/>
          </p:nvPr>
        </p:nvSpPr>
        <p:spPr/>
        <p:txBody>
          <a:bodyPr/>
          <a:lstStyle/>
          <a:p>
            <a:pPr>
              <a:defRPr/>
            </a:pPr>
            <a:fld id="{2AFDFB7C-B06E-4EA5-BC10-0966CA17FBE9}" type="slidenum">
              <a:rPr lang="en-US" smtClean="0"/>
              <a:pPr>
                <a:defRPr/>
              </a:pPr>
              <a:t>3</a:t>
            </a:fld>
            <a:endParaRPr lang="en-US"/>
          </a:p>
        </p:txBody>
      </p:sp>
      <p:pic>
        <p:nvPicPr>
          <p:cNvPr id="6" name="Imagen 5">
            <a:extLst>
              <a:ext uri="{FF2B5EF4-FFF2-40B4-BE49-F238E27FC236}">
                <a16:creationId xmlns:a16="http://schemas.microsoft.com/office/drawing/2014/main" id="{B62F3DFE-0B60-4E76-8D06-42D03EC25E5D}"/>
              </a:ext>
            </a:extLst>
          </p:cNvPr>
          <p:cNvPicPr>
            <a:picLocks noChangeAspect="1"/>
          </p:cNvPicPr>
          <p:nvPr/>
        </p:nvPicPr>
        <p:blipFill>
          <a:blip r:embed="rId3"/>
          <a:stretch>
            <a:fillRect/>
          </a:stretch>
        </p:blipFill>
        <p:spPr>
          <a:xfrm>
            <a:off x="1128711" y="4584712"/>
            <a:ext cx="6886575" cy="2228850"/>
          </a:xfrm>
          <a:prstGeom prst="rect">
            <a:avLst/>
          </a:prstGeom>
          <a:solidFill>
            <a:schemeClr val="accent2">
              <a:lumMod val="20000"/>
              <a:lumOff val="80000"/>
            </a:schemeClr>
          </a:solidFill>
          <a:ln w="76200" cap="flat">
            <a:solidFill>
              <a:schemeClr val="accent2">
                <a:lumMod val="75000"/>
              </a:schemeClr>
            </a:solidFill>
            <a:miter lim="800000"/>
            <a:headEnd/>
            <a:tailEnd/>
          </a:ln>
        </p:spPr>
      </p:pic>
    </p:spTree>
    <p:extLst>
      <p:ext uri="{BB962C8B-B14F-4D97-AF65-F5344CB8AC3E}">
        <p14:creationId xmlns:p14="http://schemas.microsoft.com/office/powerpoint/2010/main" val="234880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CFC4B-715F-47A3-AEEB-23D9C364CA2C}"/>
              </a:ext>
            </a:extLst>
          </p:cNvPr>
          <p:cNvSpPr>
            <a:spLocks noGrp="1"/>
          </p:cNvSpPr>
          <p:nvPr>
            <p:ph type="title"/>
          </p:nvPr>
        </p:nvSpPr>
        <p:spPr>
          <a:xfrm>
            <a:off x="802433" y="61663"/>
            <a:ext cx="7772400" cy="797496"/>
          </a:xfrm>
          <a:solidFill>
            <a:schemeClr val="accent2">
              <a:lumMod val="20000"/>
              <a:lumOff val="80000"/>
            </a:schemeClr>
          </a:solidFill>
          <a:ln w="76200">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ES" sz="3600" i="1" dirty="0">
                <a:solidFill>
                  <a:schemeClr val="accent6">
                    <a:lumMod val="75000"/>
                  </a:schemeClr>
                </a:solidFill>
                <a:effectLst>
                  <a:outerShdw blurRad="38100" dist="38100" dir="2700000" algn="tl">
                    <a:srgbClr val="000000"/>
                  </a:outerShdw>
                </a:effectLst>
                <a:latin typeface="Arial" charset="0"/>
              </a:rPr>
              <a:t>Diodo de Datos</a:t>
            </a:r>
          </a:p>
        </p:txBody>
      </p:sp>
      <p:sp>
        <p:nvSpPr>
          <p:cNvPr id="3" name="Marcador de contenido 2">
            <a:extLst>
              <a:ext uri="{FF2B5EF4-FFF2-40B4-BE49-F238E27FC236}">
                <a16:creationId xmlns:a16="http://schemas.microsoft.com/office/drawing/2014/main" id="{4ACD4486-DA20-4E78-9495-3AFAD33AA31B}"/>
              </a:ext>
            </a:extLst>
          </p:cNvPr>
          <p:cNvSpPr>
            <a:spLocks noGrp="1"/>
          </p:cNvSpPr>
          <p:nvPr>
            <p:ph idx="1"/>
          </p:nvPr>
        </p:nvSpPr>
        <p:spPr>
          <a:xfrm>
            <a:off x="0" y="980728"/>
            <a:ext cx="9144000" cy="5724872"/>
          </a:xfrm>
          <a:solidFill>
            <a:schemeClr val="accent2">
              <a:lumMod val="20000"/>
              <a:lumOff val="80000"/>
            </a:schemeClr>
          </a:solidFill>
          <a:ln w="76200" cap="flat">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bodyPr>
          <a:lstStyle/>
          <a:p>
            <a:pPr algn="just"/>
            <a:r>
              <a:rPr lang="es-ES" sz="2800" i="1" dirty="0">
                <a:solidFill>
                  <a:schemeClr val="accent2"/>
                </a:solidFill>
                <a:effectLst>
                  <a:outerShdw blurRad="38100" dist="38100" dir="2700000" algn="tl">
                    <a:srgbClr val="000000"/>
                  </a:outerShdw>
                </a:effectLst>
                <a:latin typeface="Arial" charset="0"/>
              </a:rPr>
              <a:t>Dispositivos de protección de perímetro utilizados habitualmente en interconexiones entre sistemas con diferentes categorías o políticas de seguridad.</a:t>
            </a:r>
          </a:p>
          <a:p>
            <a:pPr algn="just"/>
            <a:r>
              <a:rPr lang="es-ES" sz="2800" i="1" dirty="0">
                <a:solidFill>
                  <a:schemeClr val="accent2"/>
                </a:solidFill>
                <a:effectLst>
                  <a:outerShdw blurRad="38100" dist="38100" dir="2700000" algn="tl">
                    <a:srgbClr val="000000"/>
                  </a:outerShdw>
                </a:effectLst>
                <a:latin typeface="Arial" charset="0"/>
              </a:rPr>
              <a:t>Separar redes, permitiendo el flujo de información en un único sentido y haciendo inviable la transmisión de información en el sentido opuesto.</a:t>
            </a:r>
          </a:p>
          <a:p>
            <a:pPr algn="just"/>
            <a:r>
              <a:rPr lang="es-ES" sz="2800" i="1" dirty="0">
                <a:solidFill>
                  <a:schemeClr val="accent2"/>
                </a:solidFill>
                <a:effectLst>
                  <a:outerShdw blurRad="38100" dist="38100" dir="2700000" algn="tl">
                    <a:srgbClr val="000000"/>
                  </a:outerShdw>
                </a:effectLst>
                <a:latin typeface="Arial" charset="0"/>
              </a:rPr>
              <a:t>Casos de Uso: </a:t>
            </a:r>
          </a:p>
          <a:p>
            <a:pPr lvl="2" algn="just"/>
            <a:r>
              <a:rPr lang="es-ES" i="1" dirty="0">
                <a:solidFill>
                  <a:schemeClr val="accent2"/>
                </a:solidFill>
                <a:effectLst>
                  <a:outerShdw blurRad="38100" dist="38100" dir="2700000" algn="tl">
                    <a:srgbClr val="000000"/>
                  </a:outerShdw>
                </a:effectLst>
                <a:latin typeface="Arial" charset="0"/>
              </a:rPr>
              <a:t>ENTRADA DE INFORMACIÓN A RED INTERNA.</a:t>
            </a:r>
          </a:p>
          <a:p>
            <a:pPr lvl="2" algn="just"/>
            <a:r>
              <a:rPr lang="es-ES" i="1" dirty="0">
                <a:solidFill>
                  <a:schemeClr val="accent2"/>
                </a:solidFill>
                <a:effectLst>
                  <a:outerShdw blurRad="38100" dist="38100" dir="2700000" algn="tl">
                    <a:srgbClr val="000000"/>
                  </a:outerShdw>
                </a:effectLst>
                <a:latin typeface="Arial" charset="0"/>
              </a:rPr>
              <a:t>SALIDA DE INFORMACIÓN DESDE RED INTERNA.</a:t>
            </a:r>
          </a:p>
        </p:txBody>
      </p:sp>
      <p:sp>
        <p:nvSpPr>
          <p:cNvPr id="5" name="Marcador de número de diapositiva 4">
            <a:extLst>
              <a:ext uri="{FF2B5EF4-FFF2-40B4-BE49-F238E27FC236}">
                <a16:creationId xmlns:a16="http://schemas.microsoft.com/office/drawing/2014/main" id="{45F963E0-620F-4022-BE5E-B4B73AAF232C}"/>
              </a:ext>
            </a:extLst>
          </p:cNvPr>
          <p:cNvSpPr>
            <a:spLocks noGrp="1"/>
          </p:cNvSpPr>
          <p:nvPr>
            <p:ph type="sldNum" sz="quarter" idx="12"/>
          </p:nvPr>
        </p:nvSpPr>
        <p:spPr/>
        <p:txBody>
          <a:bodyPr/>
          <a:lstStyle/>
          <a:p>
            <a:pPr>
              <a:defRPr/>
            </a:pPr>
            <a:fld id="{2AFDFB7C-B06E-4EA5-BC10-0966CA17FBE9}" type="slidenum">
              <a:rPr lang="en-US" smtClean="0"/>
              <a:pPr>
                <a:defRPr/>
              </a:pPr>
              <a:t>4</a:t>
            </a:fld>
            <a:endParaRPr lang="en-US"/>
          </a:p>
        </p:txBody>
      </p:sp>
      <p:pic>
        <p:nvPicPr>
          <p:cNvPr id="7" name="Imagen 6">
            <a:extLst>
              <a:ext uri="{FF2B5EF4-FFF2-40B4-BE49-F238E27FC236}">
                <a16:creationId xmlns:a16="http://schemas.microsoft.com/office/drawing/2014/main" id="{C9346D51-BA63-4D19-8936-6F83B86DD532}"/>
              </a:ext>
            </a:extLst>
          </p:cNvPr>
          <p:cNvPicPr>
            <a:picLocks noChangeAspect="1"/>
          </p:cNvPicPr>
          <p:nvPr/>
        </p:nvPicPr>
        <p:blipFill rotWithShape="1">
          <a:blip r:embed="rId3"/>
          <a:srcRect r="2099"/>
          <a:stretch/>
        </p:blipFill>
        <p:spPr>
          <a:xfrm>
            <a:off x="1214238" y="5155704"/>
            <a:ext cx="6715524" cy="1640633"/>
          </a:xfrm>
          <a:prstGeom prst="rect">
            <a:avLst/>
          </a:prstGeom>
          <a:solidFill>
            <a:schemeClr val="accent2">
              <a:lumMod val="20000"/>
              <a:lumOff val="80000"/>
            </a:schemeClr>
          </a:solidFill>
          <a:ln w="76200" cap="flat">
            <a:solidFill>
              <a:schemeClr val="accent2">
                <a:lumMod val="75000"/>
              </a:schemeClr>
            </a:solidFill>
            <a:miter lim="800000"/>
            <a:headEnd/>
            <a:tailEnd/>
          </a:ln>
        </p:spPr>
      </p:pic>
    </p:spTree>
    <p:extLst>
      <p:ext uri="{BB962C8B-B14F-4D97-AF65-F5344CB8AC3E}">
        <p14:creationId xmlns:p14="http://schemas.microsoft.com/office/powerpoint/2010/main" val="331054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B495412-F69C-4EF8-AC08-B30A9E3A0C93}"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8298E061-5C73-4A9E-9A11-525A293F2DFA}" type="slidenum">
              <a:rPr lang="en-US"/>
              <a:pPr>
                <a:defRPr/>
              </a:pPr>
              <a:t>5</a:t>
            </a:fld>
            <a:endParaRPr lang="en-US"/>
          </a:p>
        </p:txBody>
      </p:sp>
      <p:sp>
        <p:nvSpPr>
          <p:cNvPr id="495618" name="Rectangle 2"/>
          <p:cNvSpPr>
            <a:spLocks noGrp="1" noChangeArrowheads="1"/>
          </p:cNvSpPr>
          <p:nvPr>
            <p:ph type="title"/>
          </p:nvPr>
        </p:nvSpPr>
        <p:spPr>
          <a:xfrm>
            <a:off x="827088" y="0"/>
            <a:ext cx="7772400" cy="1143000"/>
          </a:xfrm>
          <a:solidFill>
            <a:schemeClr val="accent2">
              <a:lumMod val="20000"/>
              <a:lumOff val="80000"/>
            </a:schemeClr>
          </a:solidFill>
          <a:ln w="76200">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Procesador Front-End</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(FEP) Comunicaciones Unificadas</a:t>
            </a:r>
            <a:endParaRPr lang="es-ES_tradnl" sz="2800" i="1">
              <a:solidFill>
                <a:schemeClr val="accent6">
                  <a:lumMod val="75000"/>
                </a:schemeClr>
              </a:solidFill>
              <a:effectLst>
                <a:outerShdw blurRad="38100" dist="38100" dir="2700000" algn="tl">
                  <a:srgbClr val="000000"/>
                </a:outerShdw>
              </a:effectLst>
              <a:latin typeface="Arial" charset="0"/>
            </a:endParaRPr>
          </a:p>
        </p:txBody>
      </p:sp>
      <p:sp>
        <p:nvSpPr>
          <p:cNvPr id="495619" name="Rectangle 3"/>
          <p:cNvSpPr>
            <a:spLocks noGrp="1" noChangeArrowheads="1"/>
          </p:cNvSpPr>
          <p:nvPr>
            <p:ph type="body" idx="1"/>
          </p:nvPr>
        </p:nvSpPr>
        <p:spPr>
          <a:xfrm>
            <a:off x="0" y="1268413"/>
            <a:ext cx="9144000" cy="5184775"/>
          </a:xfrm>
          <a:solidFill>
            <a:schemeClr val="accent2">
              <a:lumMod val="20000"/>
              <a:lumOff val="80000"/>
            </a:schemeClr>
          </a:solidFill>
          <a:ln w="76200" cap="flat">
            <a:solidFill>
              <a:schemeClr val="accent2">
                <a:lumMod val="75000"/>
              </a:schemeClr>
            </a:solidFill>
          </a:ln>
        </p:spPr>
        <p:txBody>
          <a:bodyPr/>
          <a:lstStyle/>
          <a:p>
            <a:pPr algn="just">
              <a:defRPr/>
            </a:pPr>
            <a:r>
              <a:rPr lang="es-ES" sz="2800" i="1" dirty="0">
                <a:solidFill>
                  <a:schemeClr val="accent2"/>
                </a:solidFill>
                <a:effectLst>
                  <a:outerShdw blurRad="38100" dist="38100" dir="2700000" algn="tl">
                    <a:srgbClr val="000000"/>
                  </a:outerShdw>
                </a:effectLst>
                <a:latin typeface="Arial" charset="0"/>
              </a:rPr>
              <a:t>Plataforma de comunicaciones de presencia, mensajería instantánea, conferencia y voz para organizaciones distribuidas en WAN.</a:t>
            </a:r>
          </a:p>
          <a:p>
            <a:pPr algn="just">
              <a:defRPr/>
            </a:pPr>
            <a:r>
              <a:rPr lang="es-ES" sz="2800" i="1" dirty="0">
                <a:solidFill>
                  <a:schemeClr val="accent2"/>
                </a:solidFill>
                <a:effectLst>
                  <a:outerShdw blurRad="38100" dist="38100" dir="2700000" algn="tl">
                    <a:srgbClr val="000000"/>
                  </a:outerShdw>
                </a:effectLst>
                <a:latin typeface="Arial" charset="0"/>
              </a:rPr>
              <a:t> Sobre una base de usuarios (Directorio) integra mensajes existentes en la organización y la infraestructura de telefonía.</a:t>
            </a:r>
          </a:p>
          <a:p>
            <a:pPr algn="just">
              <a:defRPr/>
            </a:pPr>
            <a:r>
              <a:rPr lang="es-ES" sz="2800" i="1" dirty="0">
                <a:solidFill>
                  <a:schemeClr val="accent2"/>
                </a:solidFill>
                <a:effectLst>
                  <a:outerShdw blurRad="38100" dist="38100" dir="2700000" algn="tl">
                    <a:srgbClr val="000000"/>
                  </a:outerShdw>
                </a:effectLst>
                <a:latin typeface="Arial" charset="0"/>
              </a:rPr>
              <a:t>Permite a los usuarios realizar, recibir, reenviar o redireccionar  las llamadas directamente desde su PC, teléfono fijo o teléfono móvil. </a:t>
            </a:r>
          </a:p>
          <a:p>
            <a:pPr algn="just">
              <a:defRPr/>
            </a:pPr>
            <a:r>
              <a:rPr lang="es-ES" sz="2800" i="1" dirty="0">
                <a:solidFill>
                  <a:schemeClr val="accent2"/>
                </a:solidFill>
                <a:effectLst>
                  <a:outerShdw blurRad="38100" dist="38100" dir="2700000" algn="tl">
                    <a:srgbClr val="000000"/>
                  </a:outerShdw>
                </a:effectLst>
                <a:latin typeface="Arial" charset="0"/>
              </a:rPr>
              <a:t>Utilizan para validar  usuarios certificado digital.</a:t>
            </a:r>
          </a:p>
          <a:p>
            <a:pPr algn="just">
              <a:defRPr/>
            </a:pPr>
            <a:endParaRPr lang="es-ES_tradnl" sz="2800" i="1" dirty="0">
              <a:solidFill>
                <a:schemeClr val="accent2"/>
              </a:solidFill>
              <a:effectLst>
                <a:outerShdw blurRad="38100" dist="38100" dir="2700000" algn="tl">
                  <a:srgbClr val="000000"/>
                </a:outerShdw>
              </a:effectLst>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98202B5-2F28-4500-8605-93DC8DE92609}"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9EE3A8BB-EFE9-4A0F-A2A3-6B45FFD38C92}" type="slidenum">
              <a:rPr lang="en-US"/>
              <a:pPr>
                <a:defRPr/>
              </a:pPr>
              <a:t>6</a:t>
            </a:fld>
            <a:endParaRPr lang="en-US"/>
          </a:p>
        </p:txBody>
      </p:sp>
      <p:sp>
        <p:nvSpPr>
          <p:cNvPr id="497666" name="Rectangle 2"/>
          <p:cNvSpPr>
            <a:spLocks noGrp="1" noChangeArrowheads="1"/>
          </p:cNvSpPr>
          <p:nvPr>
            <p:ph type="title"/>
          </p:nvPr>
        </p:nvSpPr>
        <p:spPr>
          <a:xfrm>
            <a:off x="827088" y="0"/>
            <a:ext cx="7772400" cy="1143000"/>
          </a:xfrm>
          <a:solidFill>
            <a:schemeClr val="accent2">
              <a:lumMod val="20000"/>
              <a:lumOff val="80000"/>
            </a:schemeClr>
          </a:solidFill>
          <a:ln w="76200">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Procesador Front-End</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(FEP) Comunicaciones Unificadas</a:t>
            </a:r>
            <a:endParaRPr lang="es-ES_tradnl" sz="2800" i="1">
              <a:solidFill>
                <a:schemeClr val="accent6">
                  <a:lumMod val="75000"/>
                </a:schemeClr>
              </a:solidFill>
              <a:effectLst>
                <a:outerShdw blurRad="38100" dist="38100" dir="2700000" algn="tl">
                  <a:srgbClr val="000000"/>
                </a:outerShdw>
              </a:effectLst>
              <a:latin typeface="Arial" charset="0"/>
            </a:endParaRPr>
          </a:p>
        </p:txBody>
      </p:sp>
      <p:sp>
        <p:nvSpPr>
          <p:cNvPr id="497667" name="Rectangle 3"/>
          <p:cNvSpPr>
            <a:spLocks noGrp="1" noChangeArrowheads="1"/>
          </p:cNvSpPr>
          <p:nvPr>
            <p:ph type="body" idx="1"/>
          </p:nvPr>
        </p:nvSpPr>
        <p:spPr>
          <a:xfrm>
            <a:off x="0" y="1268413"/>
            <a:ext cx="9144000" cy="5589587"/>
          </a:xfrm>
          <a:solidFill>
            <a:schemeClr val="accent2">
              <a:lumMod val="20000"/>
              <a:lumOff val="80000"/>
            </a:schemeClr>
          </a:solidFill>
          <a:ln w="76200" cap="flat">
            <a:solidFill>
              <a:schemeClr val="accent2"/>
            </a:solidFill>
          </a:ln>
        </p:spPr>
        <p:txBody>
          <a:bodyPr/>
          <a:lstStyle/>
          <a:p>
            <a:pPr algn="just">
              <a:lnSpc>
                <a:spcPct val="90000"/>
              </a:lnSpc>
            </a:pPr>
            <a:r>
              <a:rPr lang="es-ES" i="1">
                <a:solidFill>
                  <a:schemeClr val="accent2"/>
                </a:solidFill>
                <a:effectLst>
                  <a:outerShdw blurRad="38100" dist="38100" dir="2700000" algn="tl">
                    <a:srgbClr val="000000"/>
                  </a:outerShdw>
                </a:effectLst>
                <a:latin typeface="Arial" charset="0"/>
              </a:rPr>
              <a:t>Mensajería Instantánea y presencia </a:t>
            </a:r>
            <a:r>
              <a:rPr lang="es-ES" i="1">
                <a:solidFill>
                  <a:schemeClr val="accent2"/>
                </a:solidFill>
                <a:effectLst>
                  <a:outerShdw blurRad="38100" dist="38100" dir="2700000" algn="tl">
                    <a:srgbClr val="000000"/>
                  </a:outerShdw>
                </a:effectLst>
                <a:latin typeface="Arial" charset="0"/>
                <a:sym typeface="Wingdings 3" pitchFamily="18" charset="2"/>
              </a:rPr>
              <a:t></a:t>
            </a:r>
            <a:r>
              <a:rPr lang="es-ES" i="1">
                <a:solidFill>
                  <a:schemeClr val="accent2"/>
                </a:solidFill>
                <a:effectLst>
                  <a:outerShdw blurRad="38100" dist="38100" dir="2700000" algn="tl">
                    <a:srgbClr val="000000"/>
                  </a:outerShdw>
                </a:effectLst>
                <a:latin typeface="Arial" charset="0"/>
              </a:rPr>
              <a:t> Comunicación en tiempo real de persona a persona mediante texto, voz y video, a través de una organización.</a:t>
            </a:r>
            <a:endParaRPr lang="es-ES_tradnl" i="1">
              <a:solidFill>
                <a:schemeClr val="accent2"/>
              </a:solidFill>
              <a:effectLst>
                <a:outerShdw blurRad="38100" dist="38100" dir="2700000" algn="tl">
                  <a:srgbClr val="000000"/>
                </a:outerShdw>
              </a:effectLst>
              <a:latin typeface="Arial" charset="0"/>
            </a:endParaRPr>
          </a:p>
          <a:p>
            <a:pPr>
              <a:lnSpc>
                <a:spcPct val="90000"/>
              </a:lnSpc>
            </a:pPr>
            <a:r>
              <a:rPr lang="es-ES" i="1">
                <a:solidFill>
                  <a:schemeClr val="accent2"/>
                </a:solidFill>
                <a:effectLst>
                  <a:outerShdw blurRad="38100" dist="38100" dir="2700000" algn="tl">
                    <a:srgbClr val="000000"/>
                  </a:outerShdw>
                </a:effectLst>
                <a:latin typeface="Arial" charset="0"/>
              </a:rPr>
              <a:t>Conferencias Web  </a:t>
            </a:r>
          </a:p>
          <a:p>
            <a:pPr>
              <a:lnSpc>
                <a:spcPct val="90000"/>
              </a:lnSpc>
            </a:pPr>
            <a:r>
              <a:rPr lang="es-ES" i="1">
                <a:solidFill>
                  <a:schemeClr val="accent2"/>
                </a:solidFill>
                <a:effectLst>
                  <a:outerShdw blurRad="38100" dist="38100" dir="2700000" algn="tl">
                    <a:srgbClr val="000000"/>
                  </a:outerShdw>
                </a:effectLst>
                <a:latin typeface="Arial" charset="0"/>
              </a:rPr>
              <a:t>E-mail y calendarios compartidos y  contactos </a:t>
            </a:r>
          </a:p>
          <a:p>
            <a:pPr>
              <a:lnSpc>
                <a:spcPct val="90000"/>
              </a:lnSpc>
            </a:pPr>
            <a:r>
              <a:rPr lang="es-ES" i="1">
                <a:solidFill>
                  <a:schemeClr val="accent2"/>
                </a:solidFill>
                <a:effectLst>
                  <a:outerShdw blurRad="38100" dist="38100" dir="2700000" algn="tl">
                    <a:srgbClr val="000000"/>
                  </a:outerShdw>
                </a:effectLst>
                <a:latin typeface="Arial" charset="0"/>
              </a:rPr>
              <a:t>E-Manager (Protección/preservación e-mail). </a:t>
            </a:r>
            <a:r>
              <a:rPr lang="es-ES" i="1">
                <a:solidFill>
                  <a:schemeClr val="accent2"/>
                </a:solidFill>
                <a:effectLst>
                  <a:outerShdw blurRad="38100" dist="38100" dir="2700000" algn="tl">
                    <a:srgbClr val="000000"/>
                  </a:outerShdw>
                </a:effectLst>
                <a:latin typeface="Arial" charset="0"/>
                <a:hlinkMouseOver r:id="rId3" action="ppaction://hlinkfile"/>
              </a:rPr>
              <a:t> </a:t>
            </a:r>
            <a:r>
              <a:rPr lang="es-ES" i="1">
                <a:solidFill>
                  <a:schemeClr val="accent2"/>
                </a:solidFill>
                <a:effectLst>
                  <a:outerShdw blurRad="38100" dist="38100" dir="2700000" algn="tl">
                    <a:srgbClr val="000000"/>
                  </a:outerShdw>
                </a:effectLst>
                <a:latin typeface="Arial" charset="0"/>
              </a:rPr>
              <a:t> </a:t>
            </a:r>
          </a:p>
          <a:p>
            <a:pPr lvl="1">
              <a:lnSpc>
                <a:spcPct val="90000"/>
              </a:lnSpc>
            </a:pPr>
            <a:r>
              <a:rPr lang="es-ES" i="1">
                <a:solidFill>
                  <a:schemeClr val="accent2"/>
                </a:solidFill>
                <a:effectLst>
                  <a:outerShdw blurRad="38100" dist="38100" dir="2700000" algn="tl">
                    <a:srgbClr val="000000"/>
                  </a:outerShdw>
                </a:effectLst>
                <a:latin typeface="Arial" charset="0"/>
              </a:rPr>
              <a:t>Filtrado  (Spam)</a:t>
            </a:r>
          </a:p>
          <a:p>
            <a:pPr lvl="1">
              <a:lnSpc>
                <a:spcPct val="90000"/>
              </a:lnSpc>
            </a:pPr>
            <a:r>
              <a:rPr lang="es-ES" i="1">
                <a:solidFill>
                  <a:schemeClr val="accent2"/>
                </a:solidFill>
                <a:effectLst>
                  <a:outerShdw blurRad="38100" dist="38100" dir="2700000" algn="tl">
                    <a:srgbClr val="000000"/>
                  </a:outerShdw>
                </a:effectLst>
                <a:latin typeface="Arial" charset="0"/>
              </a:rPr>
              <a:t>Archivo (backup)  </a:t>
            </a:r>
          </a:p>
          <a:p>
            <a:pPr lvl="1">
              <a:lnSpc>
                <a:spcPct val="90000"/>
              </a:lnSpc>
            </a:pPr>
            <a:r>
              <a:rPr lang="es-ES" i="1">
                <a:solidFill>
                  <a:schemeClr val="accent2"/>
                </a:solidFill>
                <a:effectLst>
                  <a:outerShdw blurRad="38100" dist="38100" dir="2700000" algn="tl">
                    <a:srgbClr val="000000"/>
                  </a:outerShdw>
                </a:effectLst>
                <a:latin typeface="Arial" charset="0"/>
              </a:rPr>
              <a:t>Continuidad (Replicando)</a:t>
            </a:r>
            <a:r>
              <a:rPr lang="es-ES" i="1">
                <a:solidFill>
                  <a:schemeClr val="accent2"/>
                </a:solidFill>
                <a:effectLst>
                  <a:outerShdw blurRad="38100" dist="38100" dir="2700000" algn="tl">
                    <a:srgbClr val="000000"/>
                  </a:outerShdw>
                </a:effectLst>
                <a:latin typeface="Arial" charset="0"/>
                <a:hlinkMouseOver r:id="rId3" action="ppaction://hlinkfile"/>
              </a:rPr>
              <a:t> </a:t>
            </a:r>
            <a:r>
              <a:rPr lang="es-ES" i="1">
                <a:solidFill>
                  <a:schemeClr val="accent2"/>
                </a:solidFill>
                <a:effectLst>
                  <a:outerShdw blurRad="38100" dist="38100" dir="2700000" algn="tl">
                    <a:srgbClr val="000000"/>
                  </a:outerShdw>
                </a:effectLst>
                <a:latin typeface="Arial" charset="0"/>
              </a:rPr>
              <a:t> </a:t>
            </a:r>
          </a:p>
          <a:p>
            <a:pPr lvl="1">
              <a:lnSpc>
                <a:spcPct val="90000"/>
              </a:lnSpc>
            </a:pPr>
            <a:r>
              <a:rPr lang="es-ES" i="1">
                <a:solidFill>
                  <a:schemeClr val="accent2"/>
                </a:solidFill>
                <a:effectLst>
                  <a:outerShdw blurRad="38100" dist="38100" dir="2700000" algn="tl">
                    <a:srgbClr val="000000"/>
                  </a:outerShdw>
                </a:effectLst>
                <a:latin typeface="Arial" charset="0"/>
              </a:rPr>
              <a:t>Cifrado (TLS)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3536CEE-B931-48F4-8935-E7CF0385B6B0}"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627D7706-6AB7-488E-BE55-D503989D3748}" type="slidenum">
              <a:rPr lang="en-US"/>
              <a:pPr>
                <a:defRPr/>
              </a:pPr>
              <a:t>7</a:t>
            </a:fld>
            <a:endParaRPr lang="en-US"/>
          </a:p>
        </p:txBody>
      </p:sp>
      <p:sp>
        <p:nvSpPr>
          <p:cNvPr id="499714" name="Rectangle 2"/>
          <p:cNvSpPr>
            <a:spLocks noGrp="1" noChangeArrowheads="1"/>
          </p:cNvSpPr>
          <p:nvPr>
            <p:ph type="title"/>
          </p:nvPr>
        </p:nvSpPr>
        <p:spPr>
          <a:xfrm>
            <a:off x="928688" y="0"/>
            <a:ext cx="7772400" cy="1143000"/>
          </a:xfrm>
          <a:solidFill>
            <a:schemeClr val="accent2">
              <a:lumMod val="20000"/>
              <a:lumOff val="80000"/>
            </a:schemeClr>
          </a:solidFill>
          <a:ln w="76200">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Balanceo de Carga</a:t>
            </a:r>
            <a:endParaRPr lang="es-ES_tradnl" sz="2800" i="1">
              <a:solidFill>
                <a:schemeClr val="accent6">
                  <a:lumMod val="75000"/>
                </a:schemeClr>
              </a:solidFill>
              <a:effectLst>
                <a:outerShdw blurRad="38100" dist="38100" dir="2700000" algn="tl">
                  <a:srgbClr val="000000"/>
                </a:outerShdw>
              </a:effectLst>
              <a:latin typeface="Arial" charset="0"/>
            </a:endParaRPr>
          </a:p>
        </p:txBody>
      </p:sp>
      <p:pic>
        <p:nvPicPr>
          <p:cNvPr id="7173" name="6 Imagen" descr="Balanceo 2.jpg"/>
          <p:cNvPicPr>
            <a:picLocks noChangeAspect="1"/>
          </p:cNvPicPr>
          <p:nvPr/>
        </p:nvPicPr>
        <p:blipFill>
          <a:blip r:embed="rId3" cstate="print"/>
          <a:srcRect/>
          <a:stretch>
            <a:fillRect/>
          </a:stretch>
        </p:blipFill>
        <p:spPr bwMode="auto">
          <a:xfrm>
            <a:off x="2714625" y="1285875"/>
            <a:ext cx="6429375" cy="1643063"/>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p:spPr>
      </p:pic>
      <p:pic>
        <p:nvPicPr>
          <p:cNvPr id="7174" name="Picture 6"/>
          <p:cNvPicPr>
            <a:picLocks noChangeAspect="1" noChangeArrowheads="1"/>
          </p:cNvPicPr>
          <p:nvPr/>
        </p:nvPicPr>
        <p:blipFill>
          <a:blip r:embed="rId4" cstate="print"/>
          <a:srcRect/>
          <a:stretch>
            <a:fillRect/>
          </a:stretch>
        </p:blipFill>
        <p:spPr bwMode="auto">
          <a:xfrm>
            <a:off x="0" y="3071813"/>
            <a:ext cx="6786563" cy="3786187"/>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p:spPr>
      </p:pic>
      <p:pic>
        <p:nvPicPr>
          <p:cNvPr id="7176" name="Picture 8" descr="BandWith Limit"/>
          <p:cNvPicPr>
            <a:picLocks noChangeAspect="1" noChangeArrowheads="1"/>
          </p:cNvPicPr>
          <p:nvPr/>
        </p:nvPicPr>
        <p:blipFill>
          <a:blip r:embed="rId5" cstate="print"/>
          <a:srcRect/>
          <a:stretch>
            <a:fillRect/>
          </a:stretch>
        </p:blipFill>
        <p:spPr bwMode="auto">
          <a:xfrm>
            <a:off x="1581150" y="6067425"/>
            <a:ext cx="7562850" cy="790575"/>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a:effectLst/>
        </p:spPr>
      </p:pic>
      <p:pic>
        <p:nvPicPr>
          <p:cNvPr id="8" name="7 Imagen" descr="falta de Balanceo de carga.jpg"/>
          <p:cNvPicPr>
            <a:picLocks noChangeAspect="1"/>
          </p:cNvPicPr>
          <p:nvPr/>
        </p:nvPicPr>
        <p:blipFill>
          <a:blip r:embed="rId6" cstate="print"/>
          <a:stretch>
            <a:fillRect/>
          </a:stretch>
        </p:blipFill>
        <p:spPr>
          <a:xfrm>
            <a:off x="4747260" y="3284984"/>
            <a:ext cx="4396740" cy="1196340"/>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p:spPr>
      </p:pic>
      <p:pic>
        <p:nvPicPr>
          <p:cNvPr id="2" name="1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370975"/>
            <a:ext cx="2561010" cy="1115926"/>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99714"/>
                                        </p:tgtEl>
                                        <p:attrNameLst>
                                          <p:attrName>style.visibility</p:attrName>
                                        </p:attrNameLst>
                                      </p:cBhvr>
                                      <p:to>
                                        <p:strVal val="visible"/>
                                      </p:to>
                                    </p:set>
                                    <p:animEffect transition="in" filter="wipe(down)">
                                      <p:cBhvr>
                                        <p:cTn id="7" dur="500"/>
                                        <p:tgtEl>
                                          <p:spTgt spid="4997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173"/>
                                        </p:tgtEl>
                                        <p:attrNameLst>
                                          <p:attrName>style.visibility</p:attrName>
                                        </p:attrNameLst>
                                      </p:cBhvr>
                                      <p:to>
                                        <p:strVal val="visible"/>
                                      </p:to>
                                    </p:set>
                                    <p:animEffect transition="in" filter="barn(inVertical)">
                                      <p:cBhvr>
                                        <p:cTn id="18" dur="500"/>
                                        <p:tgtEl>
                                          <p:spTgt spid="717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7174"/>
                                        </p:tgtEl>
                                        <p:attrNameLst>
                                          <p:attrName>style.visibility</p:attrName>
                                        </p:attrNameLst>
                                      </p:cBhvr>
                                      <p:to>
                                        <p:strVal val="visible"/>
                                      </p:to>
                                    </p:set>
                                    <p:animEffect transition="in" filter="barn(inVertical)">
                                      <p:cBhvr>
                                        <p:cTn id="28" dur="500"/>
                                        <p:tgtEl>
                                          <p:spTgt spid="717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7176"/>
                                        </p:tgtEl>
                                        <p:attrNameLst>
                                          <p:attrName>style.visibility</p:attrName>
                                        </p:attrNameLst>
                                      </p:cBhvr>
                                      <p:to>
                                        <p:strVal val="visible"/>
                                      </p:to>
                                    </p:set>
                                    <p:animEffect transition="in" filter="barn(inVertical)">
                                      <p:cBhvr>
                                        <p:cTn id="33"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6D8D2DB-C82F-492F-A09C-FA2FF369942D}"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9DF03752-E82B-4EC3-9B20-3EF1AB601E57}" type="slidenum">
              <a:rPr lang="en-US"/>
              <a:pPr>
                <a:defRPr/>
              </a:pPr>
              <a:t>8</a:t>
            </a:fld>
            <a:endParaRPr lang="en-US"/>
          </a:p>
        </p:txBody>
      </p:sp>
      <p:sp>
        <p:nvSpPr>
          <p:cNvPr id="491522" name="Rectangle 2"/>
          <p:cNvSpPr>
            <a:spLocks noGrp="1" noChangeArrowheads="1"/>
          </p:cNvSpPr>
          <p:nvPr>
            <p:ph type="title"/>
          </p:nvPr>
        </p:nvSpPr>
        <p:spPr>
          <a:xfrm>
            <a:off x="827088" y="260350"/>
            <a:ext cx="7772400" cy="1143000"/>
          </a:xfrm>
          <a:solidFill>
            <a:schemeClr val="accent2">
              <a:lumMod val="20000"/>
              <a:lumOff val="80000"/>
            </a:schemeClr>
          </a:solidFill>
          <a:ln w="76200">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Balanceo de Carga</a:t>
            </a:r>
            <a:endParaRPr lang="es-ES_tradnl" sz="2800" i="1">
              <a:solidFill>
                <a:schemeClr val="accent6">
                  <a:lumMod val="75000"/>
                </a:schemeClr>
              </a:solidFill>
              <a:effectLst>
                <a:outerShdw blurRad="38100" dist="38100" dir="2700000" algn="tl">
                  <a:srgbClr val="000000"/>
                </a:outerShdw>
              </a:effectLst>
              <a:latin typeface="Arial" charset="0"/>
            </a:endParaRPr>
          </a:p>
        </p:txBody>
      </p:sp>
      <p:pic>
        <p:nvPicPr>
          <p:cNvPr id="7" name="Marcador de contenido 6" descr="Imagen que contiene computadora&#10;&#10;Descripción generada automáticamente">
            <a:extLst>
              <a:ext uri="{FF2B5EF4-FFF2-40B4-BE49-F238E27FC236}">
                <a16:creationId xmlns:a16="http://schemas.microsoft.com/office/drawing/2014/main" id="{DB6BDA33-BABB-44B8-98F4-100C21F1A6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7088" y="1624934"/>
            <a:ext cx="7772400" cy="4972715"/>
          </a:xfrm>
          <a:solidFill>
            <a:schemeClr val="accent2">
              <a:lumMod val="20000"/>
              <a:lumOff val="80000"/>
            </a:schemeClr>
          </a:solidFill>
          <a:ln w="76200">
            <a:solidFill>
              <a:schemeClr val="accent2">
                <a:lumMod val="75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22"/>
                                        </p:tgtEl>
                                        <p:attrNameLst>
                                          <p:attrName>style.visibility</p:attrName>
                                        </p:attrNameLst>
                                      </p:cBhvr>
                                      <p:to>
                                        <p:strVal val="visible"/>
                                      </p:to>
                                    </p:set>
                                    <p:anim calcmode="lin" valueType="num">
                                      <p:cBhvr additive="base">
                                        <p:cTn id="7" dur="500" fill="hold"/>
                                        <p:tgtEl>
                                          <p:spTgt spid="491522"/>
                                        </p:tgtEl>
                                        <p:attrNameLst>
                                          <p:attrName>ppt_x</p:attrName>
                                        </p:attrNameLst>
                                      </p:cBhvr>
                                      <p:tavLst>
                                        <p:tav tm="0">
                                          <p:val>
                                            <p:strVal val="#ppt_x"/>
                                          </p:val>
                                        </p:tav>
                                        <p:tav tm="100000">
                                          <p:val>
                                            <p:strVal val="#ppt_x"/>
                                          </p:val>
                                        </p:tav>
                                      </p:tavLst>
                                    </p:anim>
                                    <p:anim calcmode="lin" valueType="num">
                                      <p:cBhvr additive="base">
                                        <p:cTn id="8" dur="500" fill="hold"/>
                                        <p:tgtEl>
                                          <p:spTgt spid="4915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6D8D2DB-C82F-492F-A09C-FA2FF369942D}"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9DF03752-E82B-4EC3-9B20-3EF1AB601E57}" type="slidenum">
              <a:rPr lang="en-US"/>
              <a:pPr>
                <a:defRPr/>
              </a:pPr>
              <a:t>9</a:t>
            </a:fld>
            <a:endParaRPr lang="en-US"/>
          </a:p>
        </p:txBody>
      </p:sp>
      <p:sp>
        <p:nvSpPr>
          <p:cNvPr id="491522" name="Rectangle 2"/>
          <p:cNvSpPr>
            <a:spLocks noGrp="1" noChangeArrowheads="1"/>
          </p:cNvSpPr>
          <p:nvPr>
            <p:ph type="title"/>
          </p:nvPr>
        </p:nvSpPr>
        <p:spPr>
          <a:xfrm>
            <a:off x="827088" y="260350"/>
            <a:ext cx="7772400" cy="1143000"/>
          </a:xfrm>
          <a:solidFill>
            <a:schemeClr val="accent2">
              <a:lumMod val="20000"/>
              <a:lumOff val="80000"/>
            </a:schemeClr>
          </a:solidFill>
          <a:ln w="76200">
            <a:solidFill>
              <a:schemeClr val="accent2">
                <a:lumMod val="75000"/>
              </a:schemeClr>
            </a:solidFill>
          </a:ln>
        </p:spPr>
        <p:txBody>
          <a:bodyPr/>
          <a:lstStyle/>
          <a:p>
            <a:pPr>
              <a:defRPr/>
            </a:pPr>
            <a:r>
              <a:rPr lang="es-ES_tradnl" sz="3600" i="1" dirty="0">
                <a:solidFill>
                  <a:schemeClr val="accent6">
                    <a:lumMod val="75000"/>
                  </a:schemeClr>
                </a:solidFill>
                <a:effectLst>
                  <a:outerShdw blurRad="38100" dist="38100" dir="2700000" algn="tl">
                    <a:srgbClr val="000000"/>
                  </a:outerShdw>
                </a:effectLst>
                <a:latin typeface="Arial" charset="0"/>
              </a:rPr>
              <a:t>WORLD WIDE WEB - WWW </a:t>
            </a:r>
            <a:br>
              <a:rPr lang="es-ES_tradnl" sz="3600" i="1" dirty="0">
                <a:solidFill>
                  <a:schemeClr val="accent6">
                    <a:lumMod val="75000"/>
                  </a:schemeClr>
                </a:solidFill>
                <a:effectLst>
                  <a:outerShdw blurRad="38100" dist="38100" dir="2700000" algn="tl">
                    <a:srgbClr val="000000"/>
                  </a:outerShdw>
                </a:effectLst>
                <a:latin typeface="Arial" charset="0"/>
              </a:rPr>
            </a:br>
            <a:r>
              <a:rPr lang="es-ES_tradnl" sz="3600" i="1" dirty="0">
                <a:solidFill>
                  <a:schemeClr val="accent6">
                    <a:lumMod val="75000"/>
                  </a:schemeClr>
                </a:solidFill>
                <a:effectLst>
                  <a:outerShdw blurRad="38100" dist="38100" dir="2700000" algn="tl">
                    <a:srgbClr val="000000"/>
                  </a:outerShdw>
                </a:effectLst>
                <a:latin typeface="Arial" charset="0"/>
              </a:rPr>
              <a:t>Balanceo de Carga</a:t>
            </a:r>
            <a:endParaRPr lang="es-ES_tradnl" sz="2800" i="1" dirty="0">
              <a:solidFill>
                <a:schemeClr val="accent6">
                  <a:lumMod val="75000"/>
                </a:schemeClr>
              </a:solidFill>
              <a:effectLst>
                <a:outerShdw blurRad="38100" dist="38100" dir="2700000" algn="tl">
                  <a:srgbClr val="000000"/>
                </a:outerShdw>
              </a:effectLst>
              <a:latin typeface="Arial" charset="0"/>
            </a:endParaRPr>
          </a:p>
        </p:txBody>
      </p:sp>
      <p:sp>
        <p:nvSpPr>
          <p:cNvPr id="491523" name="Rectangle 3"/>
          <p:cNvSpPr>
            <a:spLocks noGrp="1" noChangeArrowheads="1"/>
          </p:cNvSpPr>
          <p:nvPr>
            <p:ph type="body" idx="1"/>
          </p:nvPr>
        </p:nvSpPr>
        <p:spPr>
          <a:xfrm>
            <a:off x="0" y="1628774"/>
            <a:ext cx="9144000" cy="5076825"/>
          </a:xfrm>
          <a:solidFill>
            <a:schemeClr val="accent2">
              <a:lumMod val="20000"/>
              <a:lumOff val="80000"/>
            </a:schemeClr>
          </a:solidFill>
          <a:ln w="76200" cap="flat">
            <a:solidFill>
              <a:schemeClr val="accent2">
                <a:lumMod val="75000"/>
              </a:schemeClr>
            </a:solidFill>
          </a:ln>
        </p:spPr>
        <p:txBody>
          <a:bodyPr/>
          <a:lstStyle/>
          <a:p>
            <a:pPr algn="just">
              <a:lnSpc>
                <a:spcPct val="90000"/>
              </a:lnSpc>
              <a:defRPr/>
            </a:pPr>
            <a:r>
              <a:rPr lang="es-ES_tradnl" sz="2800" b="1" i="1" dirty="0">
                <a:solidFill>
                  <a:schemeClr val="accent2"/>
                </a:solidFill>
                <a:effectLst>
                  <a:outerShdw blurRad="38100" dist="38100" dir="2700000" algn="tl">
                    <a:srgbClr val="000000"/>
                  </a:outerShdw>
                </a:effectLst>
                <a:latin typeface="Arial" charset="0"/>
              </a:rPr>
              <a:t>Es una técnica de balanceo de solicitud de pedidos para optimizar el flujo de Información y la carga de procesamiento.</a:t>
            </a:r>
          </a:p>
          <a:p>
            <a:pPr algn="just">
              <a:lnSpc>
                <a:spcPct val="90000"/>
              </a:lnSpc>
              <a:defRPr/>
            </a:pPr>
            <a:r>
              <a:rPr lang="es-ES_tradnl" sz="2800" i="1" dirty="0">
                <a:solidFill>
                  <a:schemeClr val="accent6">
                    <a:lumMod val="50000"/>
                  </a:schemeClr>
                </a:solidFill>
                <a:effectLst>
                  <a:outerShdw blurRad="38100" dist="38100" dir="2700000" algn="tl">
                    <a:srgbClr val="000000"/>
                  </a:outerShdw>
                </a:effectLst>
                <a:latin typeface="Arial" charset="0"/>
              </a:rPr>
              <a:t>Los Pedidos dejan de ser asignados a un único servidor para ser distribuidos en varios servidores ante las peticiones y/o sesiones Web.</a:t>
            </a:r>
          </a:p>
          <a:p>
            <a:pPr algn="just">
              <a:lnSpc>
                <a:spcPct val="90000"/>
              </a:lnSpc>
              <a:defRPr/>
            </a:pPr>
            <a:r>
              <a:rPr lang="es-ES_tradnl" sz="2800" b="1" i="1" dirty="0">
                <a:solidFill>
                  <a:schemeClr val="accent2"/>
                </a:solidFill>
                <a:effectLst>
                  <a:outerShdw blurRad="38100" dist="38100" dir="2700000" algn="tl">
                    <a:srgbClr val="000000"/>
                  </a:outerShdw>
                </a:effectLst>
                <a:latin typeface="Arial" charset="0"/>
              </a:rPr>
              <a:t>Permite preconfigurar redistribución de solicitudes ante tareas de mantenimiento o contingencia por caídas (redundancia). </a:t>
            </a:r>
          </a:p>
          <a:p>
            <a:pPr algn="just">
              <a:lnSpc>
                <a:spcPct val="90000"/>
              </a:lnSpc>
              <a:defRPr/>
            </a:pPr>
            <a:r>
              <a:rPr lang="es-ES_tradnl" sz="2800" i="1" dirty="0">
                <a:solidFill>
                  <a:schemeClr val="accent6">
                    <a:lumMod val="50000"/>
                  </a:schemeClr>
                </a:solidFill>
                <a:effectLst>
                  <a:outerShdw blurRad="38100" dist="38100" dir="2700000" algn="tl">
                    <a:srgbClr val="000000"/>
                  </a:outerShdw>
                </a:effectLst>
                <a:latin typeface="Arial" charset="0"/>
              </a:rPr>
              <a:t>Asegurar una distribución de carga pareja para brindar un servicio mas rápido. </a:t>
            </a:r>
          </a:p>
        </p:txBody>
      </p:sp>
    </p:spTree>
    <p:extLst>
      <p:ext uri="{BB962C8B-B14F-4D97-AF65-F5344CB8AC3E}">
        <p14:creationId xmlns:p14="http://schemas.microsoft.com/office/powerpoint/2010/main" val="150733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91522"/>
                                        </p:tgtEl>
                                        <p:attrNameLst>
                                          <p:attrName>style.visibility</p:attrName>
                                        </p:attrNameLst>
                                      </p:cBhvr>
                                      <p:to>
                                        <p:strVal val="visible"/>
                                      </p:to>
                                    </p:set>
                                    <p:anim calcmode="lin" valueType="num">
                                      <p:cBhvr>
                                        <p:cTn id="7" dur="1000" fill="hold"/>
                                        <p:tgtEl>
                                          <p:spTgt spid="491522"/>
                                        </p:tgtEl>
                                        <p:attrNameLst>
                                          <p:attrName>ppt_w</p:attrName>
                                        </p:attrNameLst>
                                      </p:cBhvr>
                                      <p:tavLst>
                                        <p:tav tm="0">
                                          <p:val>
                                            <p:fltVal val="0"/>
                                          </p:val>
                                        </p:tav>
                                        <p:tav tm="100000">
                                          <p:val>
                                            <p:strVal val="#ppt_w"/>
                                          </p:val>
                                        </p:tav>
                                      </p:tavLst>
                                    </p:anim>
                                    <p:anim calcmode="lin" valueType="num">
                                      <p:cBhvr>
                                        <p:cTn id="8" dur="1000" fill="hold"/>
                                        <p:tgtEl>
                                          <p:spTgt spid="491522"/>
                                        </p:tgtEl>
                                        <p:attrNameLst>
                                          <p:attrName>ppt_h</p:attrName>
                                        </p:attrNameLst>
                                      </p:cBhvr>
                                      <p:tavLst>
                                        <p:tav tm="0">
                                          <p:val>
                                            <p:fltVal val="0"/>
                                          </p:val>
                                        </p:tav>
                                        <p:tav tm="100000">
                                          <p:val>
                                            <p:strVal val="#ppt_h"/>
                                          </p:val>
                                        </p:tav>
                                      </p:tavLst>
                                    </p:anim>
                                    <p:anim calcmode="lin" valueType="num">
                                      <p:cBhvr>
                                        <p:cTn id="9" dur="1000" fill="hold"/>
                                        <p:tgtEl>
                                          <p:spTgt spid="491522"/>
                                        </p:tgtEl>
                                        <p:attrNameLst>
                                          <p:attrName>style.rotation</p:attrName>
                                        </p:attrNameLst>
                                      </p:cBhvr>
                                      <p:tavLst>
                                        <p:tav tm="0">
                                          <p:val>
                                            <p:fltVal val="90"/>
                                          </p:val>
                                        </p:tav>
                                        <p:tav tm="100000">
                                          <p:val>
                                            <p:fltVal val="0"/>
                                          </p:val>
                                        </p:tav>
                                      </p:tavLst>
                                    </p:anim>
                                    <p:animEffect transition="in" filter="fade">
                                      <p:cBhvr>
                                        <p:cTn id="10" dur="1000"/>
                                        <p:tgtEl>
                                          <p:spTgt spid="49152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91523">
                                            <p:bg/>
                                          </p:spTgt>
                                        </p:tgtEl>
                                        <p:attrNameLst>
                                          <p:attrName>style.visibility</p:attrName>
                                        </p:attrNameLst>
                                      </p:cBhvr>
                                      <p:to>
                                        <p:strVal val="visible"/>
                                      </p:to>
                                    </p:set>
                                    <p:anim calcmode="lin" valueType="num">
                                      <p:cBhvr>
                                        <p:cTn id="15" dur="1000" fill="hold"/>
                                        <p:tgtEl>
                                          <p:spTgt spid="491523">
                                            <p:bg/>
                                          </p:spTgt>
                                        </p:tgtEl>
                                        <p:attrNameLst>
                                          <p:attrName>ppt_w</p:attrName>
                                        </p:attrNameLst>
                                      </p:cBhvr>
                                      <p:tavLst>
                                        <p:tav tm="0">
                                          <p:val>
                                            <p:fltVal val="0"/>
                                          </p:val>
                                        </p:tav>
                                        <p:tav tm="100000">
                                          <p:val>
                                            <p:strVal val="#ppt_w"/>
                                          </p:val>
                                        </p:tav>
                                      </p:tavLst>
                                    </p:anim>
                                    <p:anim calcmode="lin" valueType="num">
                                      <p:cBhvr>
                                        <p:cTn id="16" dur="1000" fill="hold"/>
                                        <p:tgtEl>
                                          <p:spTgt spid="491523">
                                            <p:bg/>
                                          </p:spTgt>
                                        </p:tgtEl>
                                        <p:attrNameLst>
                                          <p:attrName>ppt_h</p:attrName>
                                        </p:attrNameLst>
                                      </p:cBhvr>
                                      <p:tavLst>
                                        <p:tav tm="0">
                                          <p:val>
                                            <p:fltVal val="0"/>
                                          </p:val>
                                        </p:tav>
                                        <p:tav tm="100000">
                                          <p:val>
                                            <p:strVal val="#ppt_h"/>
                                          </p:val>
                                        </p:tav>
                                      </p:tavLst>
                                    </p:anim>
                                    <p:anim calcmode="lin" valueType="num">
                                      <p:cBhvr>
                                        <p:cTn id="17" dur="1000" fill="hold"/>
                                        <p:tgtEl>
                                          <p:spTgt spid="491523">
                                            <p:bg/>
                                          </p:spTgt>
                                        </p:tgtEl>
                                        <p:attrNameLst>
                                          <p:attrName>style.rotation</p:attrName>
                                        </p:attrNameLst>
                                      </p:cBhvr>
                                      <p:tavLst>
                                        <p:tav tm="0">
                                          <p:val>
                                            <p:fltVal val="90"/>
                                          </p:val>
                                        </p:tav>
                                        <p:tav tm="100000">
                                          <p:val>
                                            <p:fltVal val="0"/>
                                          </p:val>
                                        </p:tav>
                                      </p:tavLst>
                                    </p:anim>
                                    <p:animEffect transition="in" filter="fade">
                                      <p:cBhvr>
                                        <p:cTn id="18" dur="1000"/>
                                        <p:tgtEl>
                                          <p:spTgt spid="49152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91523">
                                            <p:txEl>
                                              <p:pRg st="0" end="0"/>
                                            </p:txEl>
                                          </p:spTgt>
                                        </p:tgtEl>
                                        <p:attrNameLst>
                                          <p:attrName>style.visibility</p:attrName>
                                        </p:attrNameLst>
                                      </p:cBhvr>
                                      <p:to>
                                        <p:strVal val="visible"/>
                                      </p:to>
                                    </p:set>
                                    <p:anim calcmode="lin" valueType="num">
                                      <p:cBhvr>
                                        <p:cTn id="23" dur="1000" fill="hold"/>
                                        <p:tgtEl>
                                          <p:spTgt spid="49152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9152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9152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9152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91523">
                                            <p:txEl>
                                              <p:pRg st="1" end="1"/>
                                            </p:txEl>
                                          </p:spTgt>
                                        </p:tgtEl>
                                        <p:attrNameLst>
                                          <p:attrName>style.visibility</p:attrName>
                                        </p:attrNameLst>
                                      </p:cBhvr>
                                      <p:to>
                                        <p:strVal val="visible"/>
                                      </p:to>
                                    </p:set>
                                    <p:anim calcmode="lin" valueType="num">
                                      <p:cBhvr>
                                        <p:cTn id="31" dur="1000" fill="hold"/>
                                        <p:tgtEl>
                                          <p:spTgt spid="49152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9152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9152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9152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91523">
                                            <p:txEl>
                                              <p:pRg st="2" end="2"/>
                                            </p:txEl>
                                          </p:spTgt>
                                        </p:tgtEl>
                                        <p:attrNameLst>
                                          <p:attrName>style.visibility</p:attrName>
                                        </p:attrNameLst>
                                      </p:cBhvr>
                                      <p:to>
                                        <p:strVal val="visible"/>
                                      </p:to>
                                    </p:set>
                                    <p:anim calcmode="lin" valueType="num">
                                      <p:cBhvr>
                                        <p:cTn id="39" dur="1000" fill="hold"/>
                                        <p:tgtEl>
                                          <p:spTgt spid="491523">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91523">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91523">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9152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91523">
                                            <p:txEl>
                                              <p:pRg st="3" end="3"/>
                                            </p:txEl>
                                          </p:spTgt>
                                        </p:tgtEl>
                                        <p:attrNameLst>
                                          <p:attrName>style.visibility</p:attrName>
                                        </p:attrNameLst>
                                      </p:cBhvr>
                                      <p:to>
                                        <p:strVal val="visible"/>
                                      </p:to>
                                    </p:set>
                                    <p:anim calcmode="lin" valueType="num">
                                      <p:cBhvr>
                                        <p:cTn id="47" dur="1000" fill="hold"/>
                                        <p:tgtEl>
                                          <p:spTgt spid="491523">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91523">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91523">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91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2" grpId="0" animBg="1"/>
      <p:bldP spid="491523" grpId="0" build="p" animBg="1"/>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533990</TotalTime>
  <Words>3276</Words>
  <Application>Microsoft Office PowerPoint</Application>
  <PresentationFormat>Presentación en pantalla (4:3)</PresentationFormat>
  <Paragraphs>217</Paragraphs>
  <Slides>21</Slides>
  <Notes>20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21</vt:i4>
      </vt:variant>
    </vt:vector>
  </HeadingPairs>
  <TitlesOfParts>
    <vt:vector size="26" baseType="lpstr">
      <vt:lpstr>Arial</vt:lpstr>
      <vt:lpstr>Times New Roman</vt:lpstr>
      <vt:lpstr>Verdana</vt:lpstr>
      <vt:lpstr>Presentación en blanco</vt:lpstr>
      <vt:lpstr>Diapositiva</vt:lpstr>
      <vt:lpstr>Tecnología de Redes 2634 Introducción a las Comunicaciones 3007</vt:lpstr>
      <vt:lpstr>Tecnología de Redes 2634 Introducción a las Comunicaciones 3007</vt:lpstr>
      <vt:lpstr>Diodo de Datos</vt:lpstr>
      <vt:lpstr>Diodo de Datos</vt:lpstr>
      <vt:lpstr>Procesador Front-End (FEP) Comunicaciones Unificadas</vt:lpstr>
      <vt:lpstr>Procesador Front-End (FEP) Comunicaciones Unificadas</vt:lpstr>
      <vt:lpstr>WORLD WIDE WEB - WWW  Balanceo de Carga</vt:lpstr>
      <vt:lpstr>WORLD WIDE WEB - WWW  Balanceo de Carga</vt:lpstr>
      <vt:lpstr>WORLD WIDE WEB - WWW  Balanceo de Carga</vt:lpstr>
      <vt:lpstr>WORLD WIDE WEB - WWW  Balanceo de Carga – Técnicas</vt:lpstr>
      <vt:lpstr>WORLD WIDE WEB - WWW  Balanceo de Carga – Técnicas</vt:lpstr>
      <vt:lpstr>WORLD WIDE WEB - WWW  RR-DNS (Continuación)</vt:lpstr>
      <vt:lpstr>WORLD WIDE WEB - WWW  Reverse Proxy Servers</vt:lpstr>
      <vt:lpstr>WORLD WIDE WEB - WWW  Reverse Proxy Servers (Cont.)</vt:lpstr>
      <vt:lpstr>WORLD WIDE WEB - WWW   Balanceo de Carga – Técnicas</vt:lpstr>
      <vt:lpstr>WORLD WIDE WEB - WWW   Balanceo de Carga – Técnicas</vt:lpstr>
      <vt:lpstr>WORLD WIDE WEB - WWW  Balanceo de Carga – Técnicas</vt:lpstr>
      <vt:lpstr>WORLD WIDE WEB - WWW  Balanceo en Peticiones – Hardware</vt:lpstr>
      <vt:lpstr>WORLD WIDE WEB - WWW  Balanceo en Peticiones – Hardware</vt:lpstr>
      <vt:lpstr>WORLD WIDE WEB - WWW  Balanceo en Peticiones – Software</vt:lpstr>
      <vt:lpstr>Gracias</vt:lpstr>
    </vt:vector>
  </TitlesOfParts>
  <Company>Lic Pablo Alejandro Lena (MBA)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 UP</dc:title>
  <dc:creator>Lic Pablo Alejandro Lena (MBA)</dc:creator>
  <dc:description>Actualizada al 15/04/2005_x000d_
Servicios de Internet_x000d_
Componentes de un Host de Internet_x000d_
Hardware y Software_x000d_
</dc:description>
  <cp:lastModifiedBy>Pablo Alejandro Lena</cp:lastModifiedBy>
  <cp:revision>624</cp:revision>
  <cp:lastPrinted>2000-12-06T13:16:13Z</cp:lastPrinted>
  <dcterms:created xsi:type="dcterms:W3CDTF">2000-04-03T00:38:42Z</dcterms:created>
  <dcterms:modified xsi:type="dcterms:W3CDTF">2023-03-26T18:37:57Z</dcterms:modified>
  <cp:category>Transparencias de Clase</cp:category>
</cp:coreProperties>
</file>