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rJ77tG+jqxQWh1YqA9az3OVa7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6.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RobotoMono-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500"/>
              <a:t>Qué es en este caso se rota el celular yo también vertical cerrota Entonces voy a ir cuando sucede eso Android sistema Android va a pasar por un post top ion destroyed que sólo los pasitos que vimos del cierre de la aplicación okay iba a volver al oncreate porque sea matamos la aplicación activity y la queremos de vuelta consumo onstart con sonrisa un de nuevo supongamos que el aumento queremos finalizar vamos al Phoenix de la aplicación vamos de vuelta en un post on stop ion destroyed Qué sucede a lo largo de toda la vida de nuestra aplicación Santo ciclo de vida en paralelo están ejecutándose los está nuestro View model o sea nuestra clase vi un modelo estamos distanciando corre en paralelo a nuestro ciclo de vida cuando hace finaliza se llama los clientes y se muere se mueren si nuestras vista</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t> todo esto es que</a:t>
            </a:r>
            <a:r>
              <a:rPr lang="en-GB" sz="1600"/>
              <a:t> hay ciertas acciones es importante para más adelante que tienen que realizarse en el oncreate y otras que van a realizarse el onstar vamos vamos a un ejemplo simple yo tengo una vista de vuelta del feed de noticias No si yo al momento de mostrar la vista la vista sí o sí espera noticias y no contempla la posibilidad de que no haya y yo no las no las traigo en el león cree la aplicación puede ser a romperse Por qué más decir chistosa nubló supongamos que tengo en mi feed de noticias tengo los objetos y hagamos de cuenta que no está ahí tirado no está no está inflado como vimos con el recycler no hay no hay ningún mecanismo de eso sino que yo Así de plano tengo hardcodeado que en pantalla voy a mostrar la última noticia que reciba del objeto noticias voy a mostrar el nombre supongamos si yo no tengo algo para alimentar la a la vista cuando llegaron Start va a pinchar así de estos ángulos y lo otro que tiene que tener en cuenta es que ustedes pueden pausar puede hacer un un stop y quiera volver no O sea que permita que los usuarios vuelva pero todos pueden ser matado si se tiene por la aplicación en cualquier momento y cuando la mata se vuelve al principio y que cuando uno destruye una aplicación se ejecuta el método on destroyed y ahí se apaga de siempre se descuidaron destroy y se vuelve a de Prince</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sz="1600"/>
              <a:t>Veamos recuerdan que nosotros la semana pasada con Sebastián primos configuraciones que un apartado especial para que ando y tenía contemplada para las configuraciones Quiero un almacenamiento que no iba a ser modificado bueno nosotros podemos llegar a tener cambios en las configuraciones de nuestra aplicación por los motivos que acá muestra yo tengo una configuración pensada para estar versión forma vertical y el usuario hizo así con la mano y ahora se de forma vertical el modo del teclado puede ser que sea tío o sólo con sólo con número Cómo tienen viste que algunos te permiten poner para escribir como si fuese los tejaditos de viaje que sucede cuando uno conecta el teléfono a un poco lo enchufa una máquina por</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Una de las formas que uno tenía para para trabajar con el cambio de contexto sabe configuraciones en la que la aplicación es usarlos apalancar nos en el en el ciclo de vida o sea acá y se precisa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3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4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8" name="Google Shape;58;p4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9" name="Shape 59"/>
        <p:cNvGrpSpPr/>
        <p:nvPr/>
      </p:nvGrpSpPr>
      <p:grpSpPr>
        <a:xfrm>
          <a:off x="0" y="0"/>
          <a:ext cx="0" cy="0"/>
          <a:chOff x="0" y="0"/>
          <a:chExt cx="0" cy="0"/>
        </a:xfrm>
      </p:grpSpPr>
      <p:sp>
        <p:nvSpPr>
          <p:cNvPr id="60" name="Google Shape;60;p4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4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2" name="Google Shape;62;p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1" name="Shape 21"/>
        <p:cNvGrpSpPr/>
        <p:nvPr/>
      </p:nvGrpSpPr>
      <p:grpSpPr>
        <a:xfrm>
          <a:off x="0" y="0"/>
          <a:ext cx="0" cy="0"/>
          <a:chOff x="0" y="0"/>
          <a:chExt cx="0" cy="0"/>
        </a:xfrm>
      </p:grpSpPr>
      <p:sp>
        <p:nvSpPr>
          <p:cNvPr id="22" name="Google Shape;22;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5" name="Google Shape;25;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3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7" name="Google Shape;37;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3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3" name="Google Shape;43;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3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6" name="Google Shape;46;p3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4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1" name="Google Shape;51;p4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3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guide/topics/resources/runtime-changes" TargetMode="External"/><Relationship Id="rId9" Type="http://schemas.openxmlformats.org/officeDocument/2006/relationships/hyperlink" Target="https://nogueiras.dev/mejora-tus-viewmodels-en-android/" TargetMode="External"/><Relationship Id="rId5" Type="http://schemas.openxmlformats.org/officeDocument/2006/relationships/hyperlink" Target="https://developer.android.com/topic/libraries/architecture/viewmodel" TargetMode="External"/><Relationship Id="rId6" Type="http://schemas.openxmlformats.org/officeDocument/2006/relationships/hyperlink" Target="https://developer.android.com/topic/libraries/architecture/saving-states" TargetMode="External"/><Relationship Id="rId7" Type="http://schemas.openxmlformats.org/officeDocument/2006/relationships/hyperlink" Target="https://developer.android.com/topic/libraries/architecture/viewmodel-savedstate" TargetMode="External"/><Relationship Id="rId8" Type="http://schemas.openxmlformats.org/officeDocument/2006/relationships/hyperlink" Target="https://www.youtube.com/watch?v=15l-a_oY4T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Universidad Nacional de La Matanza</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GB"/>
              <a:t>Facundo Rodríguez Arceri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¿Qué está pasando?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1"/>
          <p:cNvPicPr preferRelativeResize="0"/>
          <p:nvPr/>
        </p:nvPicPr>
        <p:blipFill rotWithShape="1">
          <a:blip r:embed="rId3">
            <a:alphaModFix/>
          </a:blip>
          <a:srcRect b="0" l="0" r="0" t="0"/>
          <a:stretch/>
        </p:blipFill>
        <p:spPr>
          <a:xfrm>
            <a:off x="2246213" y="152400"/>
            <a:ext cx="4651568"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GB"/>
              <a:t>Por debajo, lo que realmente pasa es:</a:t>
            </a:r>
            <a:endParaRPr/>
          </a:p>
          <a:p>
            <a:pPr indent="0" lvl="0" marL="0" rtl="0" algn="ctr">
              <a:lnSpc>
                <a:spcPct val="150000"/>
              </a:lnSpc>
              <a:spcBef>
                <a:spcPts val="1600"/>
              </a:spcBef>
              <a:spcAft>
                <a:spcPts val="0"/>
              </a:spcAft>
              <a:buSzPts val="1800"/>
              <a:buNone/>
            </a:pPr>
            <a:r>
              <a:rPr lang="en-GB" sz="1200">
                <a:solidFill>
                  <a:srgbClr val="3F51B5"/>
                </a:solidFill>
                <a:latin typeface="Roboto Mono"/>
                <a:ea typeface="Roboto Mono"/>
                <a:cs typeface="Roboto Mono"/>
                <a:sym typeface="Roboto Mono"/>
              </a:rPr>
              <a:t>val</a:t>
            </a:r>
            <a:r>
              <a:rPr lang="en-GB" sz="1200">
                <a:solidFill>
                  <a:srgbClr val="37474F"/>
                </a:solidFill>
                <a:latin typeface="Roboto Mono"/>
                <a:ea typeface="Roboto Mono"/>
                <a:cs typeface="Roboto Mono"/>
                <a:sym typeface="Roboto Mono"/>
              </a:rPr>
              <a:t> miViewModel = ViewModelProvider(</a:t>
            </a:r>
            <a:r>
              <a:rPr lang="en-GB" sz="1200">
                <a:solidFill>
                  <a:srgbClr val="3F51B5"/>
                </a:solidFill>
                <a:latin typeface="Roboto Mono"/>
                <a:ea typeface="Roboto Mono"/>
                <a:cs typeface="Roboto Mono"/>
                <a:sym typeface="Roboto Mono"/>
              </a:rPr>
              <a:t>this</a:t>
            </a:r>
            <a:r>
              <a:rPr lang="en-GB" sz="1200">
                <a:solidFill>
                  <a:srgbClr val="37474F"/>
                </a:solidFill>
                <a:latin typeface="Roboto Mono"/>
                <a:ea typeface="Roboto Mono"/>
                <a:cs typeface="Roboto Mono"/>
                <a:sym typeface="Roboto Mono"/>
              </a:rPr>
              <a:t>).get(MainViewModel::</a:t>
            </a:r>
            <a:r>
              <a:rPr lang="en-GB" sz="1200">
                <a:solidFill>
                  <a:srgbClr val="3F51B5"/>
                </a:solidFill>
                <a:latin typeface="Roboto Mono"/>
                <a:ea typeface="Roboto Mono"/>
                <a:cs typeface="Roboto Mono"/>
                <a:sym typeface="Roboto Mono"/>
              </a:rPr>
              <a:t>class</a:t>
            </a:r>
            <a:r>
              <a:rPr lang="en-GB" sz="1200">
                <a:solidFill>
                  <a:srgbClr val="37474F"/>
                </a:solidFill>
                <a:latin typeface="Roboto Mono"/>
                <a:ea typeface="Roboto Mono"/>
                <a:cs typeface="Roboto Mono"/>
                <a:sym typeface="Roboto Mono"/>
              </a:rPr>
              <a:t>.java)</a:t>
            </a:r>
            <a:endParaRPr sz="1200">
              <a:solidFill>
                <a:srgbClr val="37474F"/>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200">
              <a:solidFill>
                <a:srgbClr val="37474F"/>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lang="en-GB"/>
              <a:t>Scope</a:t>
            </a:r>
            <a:endParaRPr/>
          </a:p>
          <a:p>
            <a:pPr indent="-342900" lvl="0" marL="457200" rtl="0" algn="l">
              <a:lnSpc>
                <a:spcPct val="115000"/>
              </a:lnSpc>
              <a:spcBef>
                <a:spcPts val="0"/>
              </a:spcBef>
              <a:spcAft>
                <a:spcPts val="0"/>
              </a:spcAft>
              <a:buSzPts val="1800"/>
              <a:buChar char="●"/>
            </a:pPr>
            <a:r>
              <a:rPr lang="en-GB">
                <a:latin typeface="Roboto Mono"/>
                <a:ea typeface="Roboto Mono"/>
                <a:cs typeface="Roboto Mono"/>
                <a:sym typeface="Roboto Mono"/>
              </a:rPr>
              <a:t>ViewModelProvider</a:t>
            </a:r>
            <a:r>
              <a:rPr lang="en-GB"/>
              <a:t>: Provee los </a:t>
            </a:r>
            <a:r>
              <a:rPr lang="en-GB">
                <a:latin typeface="Roboto Mono"/>
                <a:ea typeface="Roboto Mono"/>
                <a:cs typeface="Roboto Mono"/>
                <a:sym typeface="Roboto Mono"/>
              </a:rPr>
              <a:t>ViewModels</a:t>
            </a:r>
            <a:endParaRPr>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lang="en-GB">
                <a:latin typeface="Roboto Mono"/>
                <a:ea typeface="Roboto Mono"/>
                <a:cs typeface="Roboto Mono"/>
                <a:sym typeface="Roboto Mono"/>
              </a:rPr>
              <a:t>ViewModelStore</a:t>
            </a:r>
            <a:r>
              <a:rPr lang="en-GB"/>
              <a:t>: Almacena los </a:t>
            </a:r>
            <a:r>
              <a:rPr lang="en-GB">
                <a:latin typeface="Roboto Mono"/>
                <a:ea typeface="Roboto Mono"/>
                <a:cs typeface="Roboto Mono"/>
                <a:sym typeface="Roboto Mono"/>
              </a:rPr>
              <a:t>ViewModels</a:t>
            </a:r>
            <a:r>
              <a:rPr lang="en-GB"/>
              <a:t> </a:t>
            </a:r>
            <a:r>
              <a:rPr b="1" lang="en-GB"/>
              <a:t>en memoria</a:t>
            </a:r>
            <a:r>
              <a:rPr lang="en-GB"/>
              <a:t>.</a:t>
            </a:r>
            <a:endParaRPr/>
          </a:p>
          <a:p>
            <a:pPr indent="-342900" lvl="0" marL="457200" rtl="0" algn="l">
              <a:lnSpc>
                <a:spcPct val="115000"/>
              </a:lnSpc>
              <a:spcBef>
                <a:spcPts val="0"/>
              </a:spcBef>
              <a:spcAft>
                <a:spcPts val="0"/>
              </a:spcAft>
              <a:buSzPts val="1800"/>
              <a:buChar char="●"/>
            </a:pPr>
            <a:r>
              <a:rPr lang="en-GB">
                <a:latin typeface="Roboto Mono"/>
                <a:ea typeface="Roboto Mono"/>
                <a:cs typeface="Roboto Mono"/>
                <a:sym typeface="Roboto Mono"/>
              </a:rPr>
              <a:t>Factory</a:t>
            </a:r>
            <a:r>
              <a:rPr lang="en-GB"/>
              <a:t>: Sabe crear los </a:t>
            </a:r>
            <a:r>
              <a:rPr lang="en-GB">
                <a:latin typeface="Roboto Mono"/>
                <a:ea typeface="Roboto Mono"/>
                <a:cs typeface="Roboto Mono"/>
                <a:sym typeface="Roboto Mono"/>
              </a:rPr>
              <a:t>ViewModels</a:t>
            </a:r>
            <a:r>
              <a:rPr lang="en-GB"/>
              <a:t>.</a:t>
            </a:r>
            <a:endParaRPr/>
          </a:p>
        </p:txBody>
      </p:sp>
      <p:sp>
        <p:nvSpPr>
          <p:cNvPr id="131" name="Google Shape;131;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Conceptos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Factory</a:t>
            </a:r>
            <a:endParaRPr/>
          </a:p>
        </p:txBody>
      </p:sp>
      <p:sp>
        <p:nvSpPr>
          <p:cNvPr id="137" name="Google Shape;137;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¿Si el </a:t>
            </a:r>
            <a:r>
              <a:rPr lang="en-GB">
                <a:latin typeface="Roboto Mono"/>
                <a:ea typeface="Roboto Mono"/>
                <a:cs typeface="Roboto Mono"/>
                <a:sym typeface="Roboto Mono"/>
              </a:rPr>
              <a:t>Factory</a:t>
            </a:r>
            <a:r>
              <a:rPr lang="en-GB"/>
              <a:t> es quien sabe crear los </a:t>
            </a:r>
            <a:r>
              <a:rPr lang="en-GB">
                <a:latin typeface="Roboto Mono"/>
                <a:ea typeface="Roboto Mono"/>
                <a:cs typeface="Roboto Mono"/>
                <a:sym typeface="Roboto Mono"/>
              </a:rPr>
              <a:t>ViewModels…</a:t>
            </a:r>
            <a:r>
              <a:rPr lang="en-GB"/>
              <a:t> cuándo lo uso?</a:t>
            </a:r>
            <a:endParaRPr/>
          </a:p>
          <a:p>
            <a:pPr indent="-342900" lvl="0" marL="457200" rtl="0" algn="l">
              <a:lnSpc>
                <a:spcPct val="115000"/>
              </a:lnSpc>
              <a:spcBef>
                <a:spcPts val="0"/>
              </a:spcBef>
              <a:spcAft>
                <a:spcPts val="0"/>
              </a:spcAft>
              <a:buSzPts val="1800"/>
              <a:buChar char="●"/>
            </a:pPr>
            <a:r>
              <a:rPr lang="en-GB"/>
              <a:t>Por default los </a:t>
            </a:r>
            <a:r>
              <a:rPr lang="en-GB">
                <a:latin typeface="Courier New"/>
                <a:ea typeface="Courier New"/>
                <a:cs typeface="Courier New"/>
                <a:sym typeface="Courier New"/>
              </a:rPr>
              <a:t>ViewModels</a:t>
            </a:r>
            <a:r>
              <a:rPr lang="en-GB"/>
              <a:t> llevan constructor vacío.</a:t>
            </a:r>
            <a:endParaRPr/>
          </a:p>
          <a:p>
            <a:pPr indent="-342900" lvl="0" marL="457200" rtl="0" algn="l">
              <a:lnSpc>
                <a:spcPct val="115000"/>
              </a:lnSpc>
              <a:spcBef>
                <a:spcPts val="0"/>
              </a:spcBef>
              <a:spcAft>
                <a:spcPts val="0"/>
              </a:spcAft>
              <a:buSzPts val="1800"/>
              <a:buChar char="●"/>
            </a:pPr>
            <a:r>
              <a:rPr lang="en-GB"/>
              <a:t>¿Puedo agregarle un constructor a mi </a:t>
            </a:r>
            <a:r>
              <a:rPr lang="en-GB">
                <a:latin typeface="Courier New"/>
                <a:ea typeface="Courier New"/>
                <a:cs typeface="Courier New"/>
                <a:sym typeface="Courier New"/>
              </a:rPr>
              <a:t>ViewModel</a:t>
            </a:r>
            <a:r>
              <a:rPr lang="en-GB"/>
              <a:t> para que tenga un estado inicial?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Factory: Creación</a:t>
            </a:r>
            <a:endParaRPr/>
          </a:p>
        </p:txBody>
      </p:sp>
      <p:sp>
        <p:nvSpPr>
          <p:cNvPr id="143" name="Google Shape;143;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GB" sz="900">
                <a:solidFill>
                  <a:srgbClr val="3F51B5"/>
                </a:solidFill>
                <a:latin typeface="Roboto Mono"/>
                <a:ea typeface="Roboto Mono"/>
                <a:cs typeface="Roboto Mono"/>
                <a:sym typeface="Roboto Mono"/>
              </a:rPr>
              <a:t>import</a:t>
            </a:r>
            <a:r>
              <a:rPr lang="en-GB" sz="900">
                <a:solidFill>
                  <a:srgbClr val="37474F"/>
                </a:solidFill>
                <a:latin typeface="Roboto Mono"/>
                <a:ea typeface="Roboto Mono"/>
                <a:cs typeface="Roboto Mono"/>
                <a:sym typeface="Roboto Mono"/>
              </a:rPr>
              <a:t> androidx.lifecycle.ViewModel</a:t>
            </a:r>
            <a:br>
              <a:rPr lang="en-GB" sz="900">
                <a:solidFill>
                  <a:srgbClr val="37474F"/>
                </a:solidFill>
                <a:latin typeface="Roboto Mono"/>
                <a:ea typeface="Roboto Mono"/>
                <a:cs typeface="Roboto Mono"/>
                <a:sym typeface="Roboto Mono"/>
              </a:rPr>
            </a:br>
            <a:r>
              <a:rPr lang="en-GB" sz="900">
                <a:solidFill>
                  <a:srgbClr val="3F51B5"/>
                </a:solidFill>
                <a:latin typeface="Roboto Mono"/>
                <a:ea typeface="Roboto Mono"/>
                <a:cs typeface="Roboto Mono"/>
                <a:sym typeface="Roboto Mono"/>
              </a:rPr>
              <a:t>import</a:t>
            </a:r>
            <a:r>
              <a:rPr lang="en-GB" sz="900">
                <a:solidFill>
                  <a:srgbClr val="37474F"/>
                </a:solidFill>
                <a:latin typeface="Roboto Mono"/>
                <a:ea typeface="Roboto Mono"/>
                <a:cs typeface="Roboto Mono"/>
                <a:sym typeface="Roboto Mono"/>
              </a:rPr>
              <a:t> androidx.lifecycle.ViewModelProvider</a:t>
            </a:r>
            <a:endParaRPr sz="900">
              <a:solidFill>
                <a:srgbClr val="37474F"/>
              </a:solidFill>
              <a:latin typeface="Roboto Mono"/>
              <a:ea typeface="Roboto Mono"/>
              <a:cs typeface="Roboto Mono"/>
              <a:sym typeface="Roboto Mono"/>
            </a:endParaRPr>
          </a:p>
          <a:p>
            <a:pPr indent="0" lvl="0" marL="457200" rtl="0" algn="l">
              <a:lnSpc>
                <a:spcPct val="115000"/>
              </a:lnSpc>
              <a:spcBef>
                <a:spcPts val="1600"/>
              </a:spcBef>
              <a:spcAft>
                <a:spcPts val="0"/>
              </a:spcAft>
              <a:buSzPts val="1800"/>
              <a:buNone/>
            </a:pPr>
            <a:r>
              <a:rPr lang="en-GB" sz="900">
                <a:solidFill>
                  <a:srgbClr val="3F51B5"/>
                </a:solidFill>
                <a:latin typeface="Roboto Mono"/>
                <a:ea typeface="Roboto Mono"/>
                <a:cs typeface="Roboto Mono"/>
                <a:sym typeface="Roboto Mono"/>
              </a:rPr>
              <a:t>class</a:t>
            </a:r>
            <a:r>
              <a:rPr lang="en-GB" sz="900">
                <a:solidFill>
                  <a:srgbClr val="37474F"/>
                </a:solidFill>
                <a:latin typeface="Roboto Mono"/>
                <a:ea typeface="Roboto Mono"/>
                <a:cs typeface="Roboto Mono"/>
                <a:sym typeface="Roboto Mono"/>
              </a:rPr>
              <a:t> MainViewModel(cantidadInicial: Int) : ViewModel() {</a:t>
            </a:r>
            <a:br>
              <a:rPr lang="en-GB" sz="900">
                <a:solidFill>
                  <a:srgbClr val="37474F"/>
                </a:solidFill>
                <a:latin typeface="Roboto Mono"/>
                <a:ea typeface="Roboto Mono"/>
                <a:cs typeface="Roboto Mono"/>
                <a:sym typeface="Roboto Mono"/>
              </a:rPr>
            </a:br>
            <a:br>
              <a:rPr lang="en-GB" sz="900">
                <a:solidFill>
                  <a:srgbClr val="37474F"/>
                </a:solidFill>
                <a:latin typeface="Roboto Mono"/>
                <a:ea typeface="Roboto Mono"/>
                <a:cs typeface="Roboto Mono"/>
                <a:sym typeface="Roboto Mono"/>
              </a:rPr>
            </a:b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var</a:t>
            </a:r>
            <a:r>
              <a:rPr lang="en-GB" sz="900">
                <a:solidFill>
                  <a:srgbClr val="37474F"/>
                </a:solidFill>
                <a:latin typeface="Roboto Mono"/>
                <a:ea typeface="Roboto Mono"/>
                <a:cs typeface="Roboto Mono"/>
                <a:sym typeface="Roboto Mono"/>
              </a:rPr>
              <a:t> cantidadDeClicks = cantidadInicial</a:t>
            </a:r>
            <a:endParaRPr sz="900">
              <a:solidFill>
                <a:srgbClr val="37474F"/>
              </a:solidFill>
              <a:latin typeface="Roboto Mono"/>
              <a:ea typeface="Roboto Mono"/>
              <a:cs typeface="Roboto Mono"/>
              <a:sym typeface="Roboto Mono"/>
            </a:endParaRPr>
          </a:p>
          <a:p>
            <a:pPr indent="0" lvl="0" marL="457200" rtl="0" algn="l">
              <a:lnSpc>
                <a:spcPct val="115000"/>
              </a:lnSpc>
              <a:spcBef>
                <a:spcPts val="1600"/>
              </a:spcBef>
              <a:spcAft>
                <a:spcPts val="0"/>
              </a:spcAft>
              <a:buSzPts val="1800"/>
              <a:buNone/>
            </a:pP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class</a:t>
            </a:r>
            <a:r>
              <a:rPr lang="en-GB" sz="900">
                <a:solidFill>
                  <a:srgbClr val="37474F"/>
                </a:solidFill>
                <a:latin typeface="Roboto Mono"/>
                <a:ea typeface="Roboto Mono"/>
                <a:cs typeface="Roboto Mono"/>
                <a:sym typeface="Roboto Mono"/>
              </a:rPr>
              <a:t> Factory(</a:t>
            </a:r>
            <a:r>
              <a:rPr lang="en-GB" sz="900">
                <a:solidFill>
                  <a:srgbClr val="3F51B5"/>
                </a:solidFill>
                <a:latin typeface="Roboto Mono"/>
                <a:ea typeface="Roboto Mono"/>
                <a:cs typeface="Roboto Mono"/>
                <a:sym typeface="Roboto Mono"/>
              </a:rPr>
              <a:t>private</a:t>
            </a: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val</a:t>
            </a:r>
            <a:r>
              <a:rPr lang="en-GB" sz="900">
                <a:solidFill>
                  <a:srgbClr val="37474F"/>
                </a:solidFill>
                <a:latin typeface="Roboto Mono"/>
                <a:ea typeface="Roboto Mono"/>
                <a:cs typeface="Roboto Mono"/>
                <a:sym typeface="Roboto Mono"/>
              </a:rPr>
              <a:t> cantidadInicial: Int) : ViewModelProvider.NewInstanceFactory() {</a:t>
            </a:r>
            <a:endParaRPr sz="900">
              <a:solidFill>
                <a:srgbClr val="37474F"/>
              </a:solidFill>
              <a:latin typeface="Roboto Mono"/>
              <a:ea typeface="Roboto Mono"/>
              <a:cs typeface="Roboto Mono"/>
              <a:sym typeface="Roboto Mono"/>
            </a:endParaRPr>
          </a:p>
          <a:p>
            <a:pPr indent="0" lvl="0" marL="457200" rtl="0" algn="l">
              <a:lnSpc>
                <a:spcPct val="115000"/>
              </a:lnSpc>
              <a:spcBef>
                <a:spcPts val="1600"/>
              </a:spcBef>
              <a:spcAft>
                <a:spcPts val="0"/>
              </a:spcAft>
              <a:buSzPts val="1800"/>
              <a:buNone/>
            </a:pP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override</a:t>
            </a: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fun</a:t>
            </a:r>
            <a:r>
              <a:rPr lang="en-GB" sz="900">
                <a:solidFill>
                  <a:srgbClr val="37474F"/>
                </a:solidFill>
                <a:latin typeface="Roboto Mono"/>
                <a:ea typeface="Roboto Mono"/>
                <a:cs typeface="Roboto Mono"/>
                <a:sym typeface="Roboto Mono"/>
              </a:rPr>
              <a:t> &lt;T : ViewModel?&gt; create(modelClass: Class&lt;T&gt;): T {</a:t>
            </a:r>
            <a:br>
              <a:rPr lang="en-GB" sz="900">
                <a:solidFill>
                  <a:srgbClr val="37474F"/>
                </a:solidFill>
                <a:latin typeface="Roboto Mono"/>
                <a:ea typeface="Roboto Mono"/>
                <a:cs typeface="Roboto Mono"/>
                <a:sym typeface="Roboto Mono"/>
              </a:rPr>
            </a:br>
            <a:r>
              <a:rPr lang="en-GB" sz="900">
                <a:solidFill>
                  <a:srgbClr val="37474F"/>
                </a:solidFill>
                <a:latin typeface="Roboto Mono"/>
                <a:ea typeface="Roboto Mono"/>
                <a:cs typeface="Roboto Mono"/>
                <a:sym typeface="Roboto Mono"/>
              </a:rPr>
              <a:t>		 </a:t>
            </a:r>
            <a:r>
              <a:rPr lang="en-GB" sz="900">
                <a:solidFill>
                  <a:srgbClr val="3F51B5"/>
                </a:solidFill>
                <a:latin typeface="Roboto Mono"/>
                <a:ea typeface="Roboto Mono"/>
                <a:cs typeface="Roboto Mono"/>
                <a:sym typeface="Roboto Mono"/>
              </a:rPr>
              <a:t>return</a:t>
            </a:r>
            <a:r>
              <a:rPr lang="en-GB" sz="900">
                <a:solidFill>
                  <a:srgbClr val="37474F"/>
                </a:solidFill>
                <a:latin typeface="Roboto Mono"/>
                <a:ea typeface="Roboto Mono"/>
                <a:cs typeface="Roboto Mono"/>
                <a:sym typeface="Roboto Mono"/>
              </a:rPr>
              <a:t> MainViewModel(cantidadInicial) </a:t>
            </a:r>
            <a:r>
              <a:rPr lang="en-GB" sz="900">
                <a:solidFill>
                  <a:srgbClr val="3F51B5"/>
                </a:solidFill>
                <a:latin typeface="Roboto Mono"/>
                <a:ea typeface="Roboto Mono"/>
                <a:cs typeface="Roboto Mono"/>
                <a:sym typeface="Roboto Mono"/>
              </a:rPr>
              <a:t>as</a:t>
            </a:r>
            <a:r>
              <a:rPr lang="en-GB" sz="900">
                <a:solidFill>
                  <a:srgbClr val="37474F"/>
                </a:solidFill>
                <a:latin typeface="Roboto Mono"/>
                <a:ea typeface="Roboto Mono"/>
                <a:cs typeface="Roboto Mono"/>
                <a:sym typeface="Roboto Mono"/>
              </a:rPr>
              <a:t> T</a:t>
            </a:r>
            <a:br>
              <a:rPr lang="en-GB" sz="900">
                <a:solidFill>
                  <a:srgbClr val="37474F"/>
                </a:solidFill>
                <a:latin typeface="Roboto Mono"/>
                <a:ea typeface="Roboto Mono"/>
                <a:cs typeface="Roboto Mono"/>
                <a:sym typeface="Roboto Mono"/>
              </a:rPr>
            </a:br>
            <a:r>
              <a:rPr lang="en-GB" sz="900">
                <a:solidFill>
                  <a:srgbClr val="37474F"/>
                </a:solidFill>
                <a:latin typeface="Roboto Mono"/>
                <a:ea typeface="Roboto Mono"/>
                <a:cs typeface="Roboto Mono"/>
                <a:sym typeface="Roboto Mono"/>
              </a:rPr>
              <a:t>        }</a:t>
            </a:r>
            <a:br>
              <a:rPr lang="en-GB" sz="900">
                <a:solidFill>
                  <a:srgbClr val="37474F"/>
                </a:solidFill>
                <a:latin typeface="Roboto Mono"/>
                <a:ea typeface="Roboto Mono"/>
                <a:cs typeface="Roboto Mono"/>
                <a:sym typeface="Roboto Mono"/>
              </a:rPr>
            </a:br>
            <a:r>
              <a:rPr lang="en-GB"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SzPts val="1800"/>
              <a:buNone/>
            </a:pPr>
            <a:r>
              <a:rPr lang="en-GB"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457200" rtl="0" algn="l">
              <a:lnSpc>
                <a:spcPct val="115000"/>
              </a:lnSpc>
              <a:spcBef>
                <a:spcPts val="0"/>
              </a:spcBef>
              <a:spcAft>
                <a:spcPts val="1600"/>
              </a:spcAft>
              <a:buSzPts val="1800"/>
              <a:buNone/>
            </a:pPr>
            <a:r>
              <a:t/>
            </a:r>
            <a:endParaRPr sz="900">
              <a:solidFill>
                <a:srgbClr val="3F51B5"/>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Factory: Uso</a:t>
            </a:r>
            <a:endParaRPr/>
          </a:p>
        </p:txBody>
      </p:sp>
      <p:sp>
        <p:nvSpPr>
          <p:cNvPr id="149" name="Google Shape;149;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800"/>
              <a:buNone/>
            </a:pPr>
            <a:r>
              <a:t/>
            </a:r>
            <a:endParaRPr sz="1200">
              <a:solidFill>
                <a:srgbClr val="3F51B5"/>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200">
              <a:solidFill>
                <a:srgbClr val="3F51B5"/>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200">
              <a:solidFill>
                <a:srgbClr val="3F51B5"/>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200">
              <a:solidFill>
                <a:srgbClr val="3F51B5"/>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rPr lang="en-GB" sz="1200">
                <a:solidFill>
                  <a:srgbClr val="3F51B5"/>
                </a:solidFill>
                <a:latin typeface="Roboto Mono"/>
                <a:ea typeface="Roboto Mono"/>
                <a:cs typeface="Roboto Mono"/>
                <a:sym typeface="Roboto Mono"/>
              </a:rPr>
              <a:t>val</a:t>
            </a:r>
            <a:r>
              <a:rPr lang="en-GB" sz="1200">
                <a:solidFill>
                  <a:srgbClr val="37474F"/>
                </a:solidFill>
                <a:latin typeface="Roboto Mono"/>
                <a:ea typeface="Roboto Mono"/>
                <a:cs typeface="Roboto Mono"/>
                <a:sym typeface="Roboto Mono"/>
              </a:rPr>
              <a:t> miViewModel: MainViewModel </a:t>
            </a:r>
            <a:r>
              <a:rPr lang="en-GB" sz="1200">
                <a:solidFill>
                  <a:srgbClr val="3F51B5"/>
                </a:solidFill>
                <a:latin typeface="Roboto Mono"/>
                <a:ea typeface="Roboto Mono"/>
                <a:cs typeface="Roboto Mono"/>
                <a:sym typeface="Roboto Mono"/>
              </a:rPr>
              <a:t>by</a:t>
            </a:r>
            <a:r>
              <a:rPr lang="en-GB" sz="1200">
                <a:solidFill>
                  <a:srgbClr val="37474F"/>
                </a:solidFill>
                <a:latin typeface="Roboto Mono"/>
                <a:ea typeface="Roboto Mono"/>
                <a:cs typeface="Roboto Mono"/>
                <a:sym typeface="Roboto Mono"/>
              </a:rPr>
              <a:t> viewModels { MainViewModel.Factory(</a:t>
            </a:r>
            <a:r>
              <a:rPr lang="en-GB" sz="1200">
                <a:solidFill>
                  <a:srgbClr val="C53929"/>
                </a:solidFill>
                <a:latin typeface="Roboto Mono"/>
                <a:ea typeface="Roboto Mono"/>
                <a:cs typeface="Roboto Mono"/>
                <a:sym typeface="Roboto Mono"/>
              </a:rPr>
              <a:t>4</a:t>
            </a:r>
            <a:r>
              <a:rPr lang="en-GB"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457200" rtl="0" algn="ctr">
              <a:lnSpc>
                <a:spcPct val="115000"/>
              </a:lnSpc>
              <a:spcBef>
                <a:spcPts val="0"/>
              </a:spcBef>
              <a:spcAft>
                <a:spcPts val="1600"/>
              </a:spcAft>
              <a:buSzPts val="1800"/>
              <a:buNone/>
            </a:pPr>
            <a:r>
              <a:t/>
            </a:r>
            <a:endParaRPr sz="1200">
              <a:solidFill>
                <a:srgbClr val="3F51B5"/>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latin typeface="Roboto Mono"/>
                <a:ea typeface="Roboto Mono"/>
                <a:cs typeface="Roboto Mono"/>
                <a:sym typeface="Roboto Mono"/>
              </a:rPr>
              <a:t>ViewModel</a:t>
            </a:r>
            <a:r>
              <a:rPr lang="en-GB"/>
              <a:t> resuelve el problema de </a:t>
            </a:r>
            <a:r>
              <a:rPr b="1" lang="en-GB"/>
              <a:t>sobrevivir a cambios de configuración</a:t>
            </a:r>
            <a:r>
              <a:rPr lang="en-GB"/>
              <a:t> o, dicho de otra manera, </a:t>
            </a:r>
            <a:r>
              <a:rPr b="1" lang="en-GB"/>
              <a:t>ser independiente del ciclo de vida de la Vista.</a:t>
            </a:r>
            <a:endParaRPr/>
          </a:p>
          <a:p>
            <a:pPr indent="0" lvl="0" marL="0" rtl="0" algn="l">
              <a:lnSpc>
                <a:spcPct val="115000"/>
              </a:lnSpc>
              <a:spcBef>
                <a:spcPts val="1600"/>
              </a:spcBef>
              <a:spcAft>
                <a:spcPts val="0"/>
              </a:spcAft>
              <a:buSzPts val="1800"/>
              <a:buNone/>
            </a:pPr>
            <a:r>
              <a:rPr lang="en-GB"/>
              <a:t>Si es almacenamiento en memoria RAM. ¿Es la solución final? ¿Falta algo?</a:t>
            </a:r>
            <a:endParaRPr/>
          </a:p>
          <a:p>
            <a:pPr indent="0" lvl="0" marL="0" rtl="0" algn="l">
              <a:lnSpc>
                <a:spcPct val="115000"/>
              </a:lnSpc>
              <a:spcBef>
                <a:spcPts val="1600"/>
              </a:spcBef>
              <a:spcAft>
                <a:spcPts val="1600"/>
              </a:spcAft>
              <a:buSzPts val="1800"/>
              <a:buNone/>
            </a:pPr>
            <a:r>
              <a:rPr lang="en-GB"/>
              <a:t>¿De qué otra forma puede </a:t>
            </a:r>
            <a:r>
              <a:rPr i="1" lang="en-GB"/>
              <a:t>reiniciarse</a:t>
            </a:r>
            <a:r>
              <a:rPr lang="en-GB"/>
              <a:t> una </a:t>
            </a:r>
            <a:r>
              <a:rPr lang="en-GB">
                <a:latin typeface="Roboto Mono"/>
                <a:ea typeface="Roboto Mono"/>
                <a:cs typeface="Roboto Mono"/>
                <a:sym typeface="Roboto Mono"/>
              </a:rPr>
              <a:t>Activity</a:t>
            </a:r>
            <a:r>
              <a:rPr lang="en-GB"/>
              <a:t>?</a:t>
            </a:r>
            <a:endParaRPr/>
          </a:p>
        </p:txBody>
      </p:sp>
      <p:sp>
        <p:nvSpPr>
          <p:cNvPr id="155" name="Google Shape;15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Persistiendo ViewModels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7"/>
          <p:cNvPicPr preferRelativeResize="0"/>
          <p:nvPr/>
        </p:nvPicPr>
        <p:blipFill rotWithShape="1">
          <a:blip r:embed="rId3">
            <a:alphaModFix/>
          </a:blip>
          <a:srcRect b="0" l="0" r="0" t="0"/>
          <a:stretch/>
        </p:blipFill>
        <p:spPr>
          <a:xfrm>
            <a:off x="152400" y="306950"/>
            <a:ext cx="8839200" cy="45295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rotWithShape="1">
          <a:blip r:embed="rId3">
            <a:alphaModFix/>
          </a:blip>
          <a:srcRect b="0" l="0" r="0" t="0"/>
          <a:stretch/>
        </p:blipFill>
        <p:spPr>
          <a:xfrm>
            <a:off x="152400" y="306950"/>
            <a:ext cx="8839200" cy="4529590"/>
          </a:xfrm>
          <a:prstGeom prst="rect">
            <a:avLst/>
          </a:prstGeom>
          <a:noFill/>
          <a:ln>
            <a:noFill/>
          </a:ln>
        </p:spPr>
      </p:pic>
      <p:sp>
        <p:nvSpPr>
          <p:cNvPr id="166" name="Google Shape;166;p18"/>
          <p:cNvSpPr/>
          <p:nvPr/>
        </p:nvSpPr>
        <p:spPr>
          <a:xfrm>
            <a:off x="52525" y="1753000"/>
            <a:ext cx="2336400" cy="675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El sistema operativo puede decidir “</a:t>
            </a:r>
            <a:r>
              <a:rPr i="1" lang="en-GB"/>
              <a:t>matar</a:t>
            </a:r>
            <a:r>
              <a:rPr lang="en-GB"/>
              <a:t>” el proceso de una app Android bajo varias circunstancias:</a:t>
            </a:r>
            <a:endParaRPr/>
          </a:p>
          <a:p>
            <a:pPr indent="-342900" lvl="0" marL="457200" rtl="0" algn="l">
              <a:lnSpc>
                <a:spcPct val="115000"/>
              </a:lnSpc>
              <a:spcBef>
                <a:spcPts val="1600"/>
              </a:spcBef>
              <a:spcAft>
                <a:spcPts val="0"/>
              </a:spcAft>
              <a:buSzPts val="1800"/>
              <a:buChar char="●"/>
            </a:pPr>
            <a:r>
              <a:rPr lang="en-GB"/>
              <a:t>Excepción inesperada.</a:t>
            </a:r>
            <a:endParaRPr/>
          </a:p>
          <a:p>
            <a:pPr indent="-342900" lvl="0" marL="457200" rtl="0" algn="l">
              <a:lnSpc>
                <a:spcPct val="115000"/>
              </a:lnSpc>
              <a:spcBef>
                <a:spcPts val="0"/>
              </a:spcBef>
              <a:spcAft>
                <a:spcPts val="0"/>
              </a:spcAft>
              <a:buSzPts val="1800"/>
              <a:buChar char="●"/>
            </a:pPr>
            <a:r>
              <a:rPr lang="en-GB"/>
              <a:t>Falta de memoria RAM.</a:t>
            </a:r>
            <a:endParaRPr/>
          </a:p>
          <a:p>
            <a:pPr indent="-342900" lvl="0" marL="457200" rtl="0" algn="l">
              <a:lnSpc>
                <a:spcPct val="115000"/>
              </a:lnSpc>
              <a:spcBef>
                <a:spcPts val="0"/>
              </a:spcBef>
              <a:spcAft>
                <a:spcPts val="0"/>
              </a:spcAft>
              <a:buSzPts val="1800"/>
              <a:buChar char="●"/>
            </a:pPr>
            <a:r>
              <a:rPr lang="en-GB"/>
              <a:t>Falta de batería.</a:t>
            </a:r>
            <a:endParaRPr/>
          </a:p>
          <a:p>
            <a:pPr indent="-342900" lvl="0" marL="457200" rtl="0" algn="l">
              <a:lnSpc>
                <a:spcPct val="115000"/>
              </a:lnSpc>
              <a:spcBef>
                <a:spcPts val="0"/>
              </a:spcBef>
              <a:spcAft>
                <a:spcPts val="0"/>
              </a:spcAft>
              <a:buSzPts val="1800"/>
              <a:buChar char="●"/>
            </a:pPr>
            <a:r>
              <a:rPr lang="en-GB"/>
              <a:t>App en segundo plano por mucho tiempo.</a:t>
            </a:r>
            <a:endParaRPr/>
          </a:p>
          <a:p>
            <a:pPr indent="-342900" lvl="0" marL="457200" rtl="0" algn="l">
              <a:lnSpc>
                <a:spcPct val="115000"/>
              </a:lnSpc>
              <a:spcBef>
                <a:spcPts val="0"/>
              </a:spcBef>
              <a:spcAft>
                <a:spcPts val="0"/>
              </a:spcAft>
              <a:buSzPts val="1800"/>
              <a:buChar char="●"/>
            </a:pPr>
            <a:r>
              <a:rPr lang="en-GB"/>
              <a:t>etc...</a:t>
            </a:r>
            <a:endParaRPr/>
          </a:p>
        </p:txBody>
      </p:sp>
      <p:sp>
        <p:nvSpPr>
          <p:cNvPr id="172" name="Google Shape;172;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Proceso de las apps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Android</a:t>
            </a:r>
            <a:endParaRPr/>
          </a:p>
        </p:txBody>
      </p:sp>
      <p:sp>
        <p:nvSpPr>
          <p:cNvPr id="74" name="Google Shape;74;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GB"/>
              <a:t>ViewModels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¿Cómo reproducir esta situación?</a:t>
            </a:r>
            <a:endParaRPr/>
          </a:p>
        </p:txBody>
      </p:sp>
      <p:pic>
        <p:nvPicPr>
          <p:cNvPr id="178" name="Google Shape;178;p20"/>
          <p:cNvPicPr preferRelativeResize="0"/>
          <p:nvPr/>
        </p:nvPicPr>
        <p:blipFill rotWithShape="1">
          <a:blip r:embed="rId3">
            <a:alphaModFix/>
          </a:blip>
          <a:srcRect b="0" l="0" r="0" t="0"/>
          <a:stretch/>
        </p:blipFill>
        <p:spPr>
          <a:xfrm>
            <a:off x="3634800" y="1701625"/>
            <a:ext cx="2107501" cy="3746674"/>
          </a:xfrm>
          <a:prstGeom prst="rect">
            <a:avLst/>
          </a:prstGeom>
          <a:noFill/>
          <a:ln>
            <a:noFill/>
          </a:ln>
        </p:spPr>
      </p:pic>
      <p:sp>
        <p:nvSpPr>
          <p:cNvPr id="179" name="Google Shape;179;p20"/>
          <p:cNvSpPr/>
          <p:nvPr/>
        </p:nvSpPr>
        <p:spPr>
          <a:xfrm>
            <a:off x="3390300" y="3152300"/>
            <a:ext cx="2646900" cy="698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Es lo mismo que utilizar</a:t>
            </a:r>
            <a:r>
              <a:rPr lang="en-GB">
                <a:latin typeface="Roboto Mono"/>
                <a:ea typeface="Roboto Mono"/>
                <a:cs typeface="Roboto Mono"/>
                <a:sym typeface="Roboto Mono"/>
              </a:rPr>
              <a:t> onSaveInstanceState()</a:t>
            </a:r>
            <a:r>
              <a:rPr lang="en-GB"/>
              <a:t> pero con una librería que simplifica el código necesario.</a:t>
            </a:r>
            <a:endParaRPr/>
          </a:p>
          <a:p>
            <a:pPr indent="0" lvl="0" marL="0" rtl="0" algn="ctr">
              <a:lnSpc>
                <a:spcPct val="150000"/>
              </a:lnSpc>
              <a:spcBef>
                <a:spcPts val="1600"/>
              </a:spcBef>
              <a:spcAft>
                <a:spcPts val="0"/>
              </a:spcAft>
              <a:buSzPts val="1800"/>
              <a:buNone/>
            </a:pPr>
            <a:r>
              <a:rPr lang="en-GB" sz="1200">
                <a:solidFill>
                  <a:srgbClr val="37474F"/>
                </a:solidFill>
                <a:latin typeface="Roboto Mono"/>
                <a:ea typeface="Roboto Mono"/>
                <a:cs typeface="Roboto Mono"/>
                <a:sym typeface="Roboto Mono"/>
              </a:rPr>
              <a:t>implementation </a:t>
            </a:r>
            <a:r>
              <a:rPr lang="en-GB" sz="1200">
                <a:solidFill>
                  <a:srgbClr val="388E3C"/>
                </a:solidFill>
                <a:latin typeface="Roboto Mono"/>
                <a:ea typeface="Roboto Mono"/>
                <a:cs typeface="Roboto Mono"/>
                <a:sym typeface="Roboto Mono"/>
              </a:rPr>
              <a:t>'androidx.lifecycle:lifecycle-viewmodel-savedstate:2.2.0'</a:t>
            </a:r>
            <a:endParaRPr sz="1200">
              <a:solidFill>
                <a:srgbClr val="388E3C"/>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200">
              <a:solidFill>
                <a:srgbClr val="388E3C"/>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lang="en-GB"/>
              <a:t>Es básicamente un objeto que almacena un </a:t>
            </a:r>
            <a:r>
              <a:rPr b="1" lang="en-GB"/>
              <a:t>mapa</a:t>
            </a:r>
            <a:r>
              <a:rPr lang="en-GB"/>
              <a:t> (estructura clave-valor).</a:t>
            </a:r>
            <a:endParaRPr/>
          </a:p>
          <a:p>
            <a:pPr indent="-342900" lvl="0" marL="457200" rtl="0" algn="l">
              <a:lnSpc>
                <a:spcPct val="115000"/>
              </a:lnSpc>
              <a:spcBef>
                <a:spcPts val="0"/>
              </a:spcBef>
              <a:spcAft>
                <a:spcPts val="0"/>
              </a:spcAft>
              <a:buSzPts val="1800"/>
              <a:buChar char="●"/>
            </a:pPr>
            <a:r>
              <a:rPr lang="en-GB"/>
              <a:t>Su implementación se basa en recibir un objeto de tipo </a:t>
            </a:r>
            <a:r>
              <a:rPr lang="en-GB">
                <a:latin typeface="Roboto Mono"/>
                <a:ea typeface="Roboto Mono"/>
                <a:cs typeface="Roboto Mono"/>
                <a:sym typeface="Roboto Mono"/>
              </a:rPr>
              <a:t>SavedStateHandle</a:t>
            </a:r>
            <a:r>
              <a:rPr lang="en-GB"/>
              <a:t> en el constructor del </a:t>
            </a:r>
            <a:r>
              <a:rPr lang="en-GB">
                <a:latin typeface="Roboto Mono"/>
                <a:ea typeface="Roboto Mono"/>
                <a:cs typeface="Roboto Mono"/>
                <a:sym typeface="Roboto Mono"/>
              </a:rPr>
              <a:t>ViewModel</a:t>
            </a:r>
            <a:r>
              <a:rPr lang="en-GB"/>
              <a:t>.</a:t>
            </a:r>
            <a:endParaRPr/>
          </a:p>
        </p:txBody>
      </p:sp>
      <p:sp>
        <p:nvSpPr>
          <p:cNvPr id="185" name="Google Shape;18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Solución: Saved State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En lugar de tener atributos en el ViewModel, usaremos la instancia provista de SavedState para almacenar datos allí.</a:t>
            </a:r>
            <a:endParaRPr/>
          </a:p>
          <a:p>
            <a:pPr indent="-342900" lvl="0" marL="457200" rtl="0" algn="l">
              <a:lnSpc>
                <a:spcPct val="115000"/>
              </a:lnSpc>
              <a:spcBef>
                <a:spcPts val="0"/>
              </a:spcBef>
              <a:spcAft>
                <a:spcPts val="0"/>
              </a:spcAft>
              <a:buSzPts val="1800"/>
              <a:buChar char="●"/>
            </a:pPr>
            <a:r>
              <a:rPr lang="en-GB"/>
              <a:t>Los datos que guardemos deben ser </a:t>
            </a:r>
            <a:r>
              <a:rPr b="1" lang="en-GB"/>
              <a:t>simples, livianos y limitados</a:t>
            </a:r>
            <a:r>
              <a:rPr lang="en-GB"/>
              <a:t>. </a:t>
            </a:r>
            <a:endParaRPr/>
          </a:p>
          <a:p>
            <a:pPr indent="-317500" lvl="1" marL="1371600" rtl="0" algn="l">
              <a:lnSpc>
                <a:spcPct val="115000"/>
              </a:lnSpc>
              <a:spcBef>
                <a:spcPts val="0"/>
              </a:spcBef>
              <a:spcAft>
                <a:spcPts val="0"/>
              </a:spcAft>
              <a:buSzPts val="1400"/>
              <a:buChar char="○"/>
            </a:pPr>
            <a:r>
              <a:rPr lang="en-GB"/>
              <a:t>1MB máximo (Android 7 en adelante lanza una Exception, menores a Nougat… no persiste nada)</a:t>
            </a:r>
            <a:endParaRPr/>
          </a:p>
          <a:p>
            <a:pPr indent="-317500" lvl="1" marL="1371600" rtl="0" algn="l">
              <a:lnSpc>
                <a:spcPct val="115000"/>
              </a:lnSpc>
              <a:spcBef>
                <a:spcPts val="0"/>
              </a:spcBef>
              <a:spcAft>
                <a:spcPts val="0"/>
              </a:spcAft>
              <a:buSzPts val="1400"/>
              <a:buChar char="○"/>
            </a:pPr>
            <a:r>
              <a:rPr lang="en-GB"/>
              <a:t>Tipos permitidos: cualquier primitivo, Parcelable/Serializable, Arrays, ArrayLists…</a:t>
            </a:r>
            <a:endParaRPr/>
          </a:p>
          <a:p>
            <a:pPr indent="-317500" lvl="1" marL="1371600" rtl="0" algn="l">
              <a:lnSpc>
                <a:spcPct val="115000"/>
              </a:lnSpc>
              <a:spcBef>
                <a:spcPts val="0"/>
              </a:spcBef>
              <a:spcAft>
                <a:spcPts val="0"/>
              </a:spcAft>
              <a:buSzPts val="1400"/>
              <a:buChar char="○"/>
            </a:pPr>
            <a:r>
              <a:rPr lang="en-GB"/>
              <a:t>Persistencia en disco: su lectura y escritura es </a:t>
            </a:r>
            <a:r>
              <a:rPr b="1" lang="en-GB"/>
              <a:t>lenta.</a:t>
            </a:r>
            <a:endParaRPr b="1"/>
          </a:p>
        </p:txBody>
      </p:sp>
      <p:sp>
        <p:nvSpPr>
          <p:cNvPr id="191" name="Google Shape;19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Saved State: Consideraciones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rotWithShape="1">
          <a:blip r:embed="rId3">
            <a:alphaModFix/>
          </a:blip>
          <a:srcRect b="0" l="0" r="0" t="0"/>
          <a:stretch/>
        </p:blipFill>
        <p:spPr>
          <a:xfrm>
            <a:off x="152400" y="306950"/>
            <a:ext cx="8839200" cy="45295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200">
                <a:solidFill>
                  <a:srgbClr val="3F51B5"/>
                </a:solidFill>
                <a:latin typeface="Roboto Mono"/>
                <a:ea typeface="Roboto Mono"/>
                <a:cs typeface="Roboto Mono"/>
                <a:sym typeface="Roboto Mono"/>
              </a:rPr>
              <a:t>class</a:t>
            </a:r>
            <a:r>
              <a:rPr lang="en-GB" sz="1200">
                <a:solidFill>
                  <a:srgbClr val="37474F"/>
                </a:solidFill>
                <a:latin typeface="Roboto Mono"/>
                <a:ea typeface="Roboto Mono"/>
                <a:cs typeface="Roboto Mono"/>
                <a:sym typeface="Roboto Mono"/>
              </a:rPr>
              <a:t> MainViewModel(</a:t>
            </a:r>
            <a:r>
              <a:rPr lang="en-GB" sz="1200">
                <a:solidFill>
                  <a:srgbClr val="3F51B5"/>
                </a:solidFill>
                <a:latin typeface="Roboto Mono"/>
                <a:ea typeface="Roboto Mono"/>
                <a:cs typeface="Roboto Mono"/>
                <a:sym typeface="Roboto Mono"/>
              </a:rPr>
              <a:t>private</a:t>
            </a: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val</a:t>
            </a:r>
            <a:r>
              <a:rPr lang="en-GB" sz="1200">
                <a:solidFill>
                  <a:srgbClr val="37474F"/>
                </a:solidFill>
                <a:latin typeface="Roboto Mono"/>
                <a:ea typeface="Roboto Mono"/>
                <a:cs typeface="Roboto Mono"/>
                <a:sym typeface="Roboto Mono"/>
              </a:rPr>
              <a:t> estado: SavedStateHandle) : ViewModel() {</a:t>
            </a:r>
            <a:endParaRPr sz="1200">
              <a:solidFill>
                <a:srgbClr val="37474F"/>
              </a:solidFill>
              <a:latin typeface="Roboto Mono"/>
              <a:ea typeface="Roboto Mono"/>
              <a:cs typeface="Roboto Mono"/>
              <a:sym typeface="Roboto Mono"/>
            </a:endParaRPr>
          </a:p>
          <a:p>
            <a:pPr indent="0" lvl="0" marL="914400" rtl="0" algn="l">
              <a:lnSpc>
                <a:spcPct val="115000"/>
              </a:lnSpc>
              <a:spcBef>
                <a:spcPts val="1600"/>
              </a:spcBef>
              <a:spcAft>
                <a:spcPts val="0"/>
              </a:spcAft>
              <a:buSzPts val="1800"/>
              <a:buNone/>
            </a:pPr>
            <a:r>
              <a:rPr lang="en-GB" sz="1200">
                <a:solidFill>
                  <a:srgbClr val="3F51B5"/>
                </a:solidFill>
                <a:latin typeface="Roboto Mono"/>
                <a:ea typeface="Roboto Mono"/>
                <a:cs typeface="Roboto Mono"/>
                <a:sym typeface="Roboto Mono"/>
              </a:rPr>
              <a:t>fun</a:t>
            </a:r>
            <a:r>
              <a:rPr lang="en-GB" sz="1200">
                <a:solidFill>
                  <a:srgbClr val="37474F"/>
                </a:solidFill>
                <a:latin typeface="Roboto Mono"/>
                <a:ea typeface="Roboto Mono"/>
                <a:cs typeface="Roboto Mono"/>
                <a:sym typeface="Roboto Mono"/>
              </a:rPr>
              <a:t> cantidadDeClicks(): Int {</a:t>
            </a:r>
            <a:br>
              <a:rPr lang="en-GB" sz="1200">
                <a:solidFill>
                  <a:srgbClr val="37474F"/>
                </a:solidFill>
                <a:latin typeface="Roboto Mono"/>
                <a:ea typeface="Roboto Mono"/>
                <a:cs typeface="Roboto Mono"/>
                <a:sym typeface="Roboto Mono"/>
              </a:rPr>
            </a:b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return</a:t>
            </a:r>
            <a:r>
              <a:rPr lang="en-GB" sz="1200">
                <a:solidFill>
                  <a:srgbClr val="37474F"/>
                </a:solidFill>
                <a:latin typeface="Roboto Mono"/>
                <a:ea typeface="Roboto Mono"/>
                <a:cs typeface="Roboto Mono"/>
                <a:sym typeface="Roboto Mono"/>
              </a:rPr>
              <a:t> estado.get&lt;Int&gt;(</a:t>
            </a:r>
            <a:r>
              <a:rPr lang="en-GB" sz="1200">
                <a:solidFill>
                  <a:srgbClr val="388E3C"/>
                </a:solidFill>
                <a:latin typeface="Roboto Mono"/>
                <a:ea typeface="Roboto Mono"/>
                <a:cs typeface="Roboto Mono"/>
                <a:sym typeface="Roboto Mono"/>
              </a:rPr>
              <a:t>"cantidad"</a:t>
            </a:r>
            <a:r>
              <a:rPr lang="en-GB" sz="1200">
                <a:solidFill>
                  <a:srgbClr val="37474F"/>
                </a:solidFill>
                <a:latin typeface="Roboto Mono"/>
                <a:ea typeface="Roboto Mono"/>
                <a:cs typeface="Roboto Mono"/>
                <a:sym typeface="Roboto Mono"/>
              </a:rPr>
              <a:t>) ?: </a:t>
            </a:r>
            <a:r>
              <a:rPr lang="en-GB" sz="1200">
                <a:solidFill>
                  <a:srgbClr val="C53929"/>
                </a:solidFill>
                <a:latin typeface="Roboto Mono"/>
                <a:ea typeface="Roboto Mono"/>
                <a:cs typeface="Roboto Mono"/>
                <a:sym typeface="Roboto Mono"/>
              </a:rPr>
              <a:t>0</a:t>
            </a:r>
            <a:br>
              <a:rPr lang="en-GB" sz="1200">
                <a:solidFill>
                  <a:srgbClr val="37474F"/>
                </a:solidFill>
                <a:latin typeface="Roboto Mono"/>
                <a:ea typeface="Roboto Mono"/>
                <a:cs typeface="Roboto Mono"/>
                <a:sym typeface="Roboto Mono"/>
              </a:rPr>
            </a:br>
            <a:r>
              <a:rPr lang="en-GB"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914400" rtl="0" algn="l">
              <a:lnSpc>
                <a:spcPct val="115000"/>
              </a:lnSpc>
              <a:spcBef>
                <a:spcPts val="1600"/>
              </a:spcBef>
              <a:spcAft>
                <a:spcPts val="0"/>
              </a:spcAft>
              <a:buSzPts val="1800"/>
              <a:buNone/>
            </a:pPr>
            <a:r>
              <a:rPr lang="en-GB" sz="1200">
                <a:solidFill>
                  <a:srgbClr val="3F51B5"/>
                </a:solidFill>
                <a:latin typeface="Roboto Mono"/>
                <a:ea typeface="Roboto Mono"/>
                <a:cs typeface="Roboto Mono"/>
                <a:sym typeface="Roboto Mono"/>
              </a:rPr>
              <a:t>fun</a:t>
            </a:r>
            <a:r>
              <a:rPr lang="en-GB" sz="1200">
                <a:solidFill>
                  <a:srgbClr val="37474F"/>
                </a:solidFill>
                <a:latin typeface="Roboto Mono"/>
                <a:ea typeface="Roboto Mono"/>
                <a:cs typeface="Roboto Mono"/>
                <a:sym typeface="Roboto Mono"/>
              </a:rPr>
              <a:t> click() {</a:t>
            </a:r>
            <a:br>
              <a:rPr lang="en-GB" sz="1200">
                <a:solidFill>
                  <a:srgbClr val="37474F"/>
                </a:solidFill>
                <a:latin typeface="Roboto Mono"/>
                <a:ea typeface="Roboto Mono"/>
                <a:cs typeface="Roboto Mono"/>
                <a:sym typeface="Roboto Mono"/>
              </a:rPr>
            </a:b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val</a:t>
            </a:r>
            <a:r>
              <a:rPr lang="en-GB" sz="1200">
                <a:solidFill>
                  <a:srgbClr val="37474F"/>
                </a:solidFill>
                <a:latin typeface="Roboto Mono"/>
                <a:ea typeface="Roboto Mono"/>
                <a:cs typeface="Roboto Mono"/>
                <a:sym typeface="Roboto Mono"/>
              </a:rPr>
              <a:t> cantidadActual = cantidadDeClicks()</a:t>
            </a:r>
            <a:br>
              <a:rPr lang="en-GB" sz="1200">
                <a:solidFill>
                  <a:srgbClr val="37474F"/>
                </a:solidFill>
                <a:latin typeface="Roboto Mono"/>
                <a:ea typeface="Roboto Mono"/>
                <a:cs typeface="Roboto Mono"/>
                <a:sym typeface="Roboto Mono"/>
              </a:rPr>
            </a:br>
            <a:r>
              <a:rPr lang="en-GB" sz="1200">
                <a:solidFill>
                  <a:srgbClr val="37474F"/>
                </a:solidFill>
                <a:latin typeface="Roboto Mono"/>
                <a:ea typeface="Roboto Mono"/>
                <a:cs typeface="Roboto Mono"/>
                <a:sym typeface="Roboto Mono"/>
              </a:rPr>
              <a:t>    estado.set(</a:t>
            </a:r>
            <a:r>
              <a:rPr lang="en-GB" sz="1200">
                <a:solidFill>
                  <a:srgbClr val="388E3C"/>
                </a:solidFill>
                <a:latin typeface="Roboto Mono"/>
                <a:ea typeface="Roboto Mono"/>
                <a:cs typeface="Roboto Mono"/>
                <a:sym typeface="Roboto Mono"/>
              </a:rPr>
              <a:t>"cantidad"</a:t>
            </a:r>
            <a:r>
              <a:rPr lang="en-GB" sz="1200">
                <a:solidFill>
                  <a:srgbClr val="37474F"/>
                </a:solidFill>
                <a:latin typeface="Roboto Mono"/>
                <a:ea typeface="Roboto Mono"/>
                <a:cs typeface="Roboto Mono"/>
                <a:sym typeface="Roboto Mono"/>
              </a:rPr>
              <a:t>, cantidadActual + </a:t>
            </a:r>
            <a:r>
              <a:rPr lang="en-GB" sz="1200">
                <a:solidFill>
                  <a:srgbClr val="C53929"/>
                </a:solidFill>
                <a:latin typeface="Roboto Mono"/>
                <a:ea typeface="Roboto Mono"/>
                <a:cs typeface="Roboto Mono"/>
                <a:sym typeface="Roboto Mono"/>
              </a:rPr>
              <a:t>1</a:t>
            </a:r>
            <a:r>
              <a:rPr lang="en-GB" sz="1200">
                <a:solidFill>
                  <a:srgbClr val="37474F"/>
                </a:solidFill>
                <a:latin typeface="Roboto Mono"/>
                <a:ea typeface="Roboto Mono"/>
                <a:cs typeface="Roboto Mono"/>
                <a:sym typeface="Roboto Mono"/>
              </a:rPr>
              <a:t>)</a:t>
            </a:r>
            <a:br>
              <a:rPr lang="en-GB" sz="1200">
                <a:solidFill>
                  <a:srgbClr val="37474F"/>
                </a:solidFill>
                <a:latin typeface="Roboto Mono"/>
                <a:ea typeface="Roboto Mono"/>
                <a:cs typeface="Roboto Mono"/>
                <a:sym typeface="Roboto Mono"/>
              </a:rPr>
            </a:br>
            <a:r>
              <a:rPr lang="en-GB"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SzPts val="1800"/>
              <a:buNone/>
            </a:pPr>
            <a:r>
              <a:rPr lang="en-GB"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914400" rtl="0" algn="l">
              <a:lnSpc>
                <a:spcPct val="115000"/>
              </a:lnSpc>
              <a:spcBef>
                <a:spcPts val="0"/>
              </a:spcBef>
              <a:spcAft>
                <a:spcPts val="1600"/>
              </a:spcAft>
              <a:buSzPts val="1800"/>
              <a:buNone/>
            </a:pPr>
            <a:r>
              <a:t/>
            </a:r>
            <a:endParaRPr b="1" sz="2100"/>
          </a:p>
        </p:txBody>
      </p:sp>
      <p:sp>
        <p:nvSpPr>
          <p:cNvPr id="202" name="Google Shape;202;p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Saved State: Ejemplo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Antes de finalizar...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Uno de los objetivos de este curso 🥳</a:t>
            </a:r>
            <a:endParaRPr/>
          </a:p>
          <a:p>
            <a:pPr indent="-342900" lvl="0" marL="457200" rtl="0" algn="l">
              <a:lnSpc>
                <a:spcPct val="115000"/>
              </a:lnSpc>
              <a:spcBef>
                <a:spcPts val="0"/>
              </a:spcBef>
              <a:spcAft>
                <a:spcPts val="0"/>
              </a:spcAft>
              <a:buSzPts val="1800"/>
              <a:buChar char="●"/>
            </a:pPr>
            <a:r>
              <a:rPr lang="en-GB">
                <a:latin typeface="Roboto Mono"/>
                <a:ea typeface="Roboto Mono"/>
                <a:cs typeface="Roboto Mono"/>
                <a:sym typeface="Roboto Mono"/>
              </a:rPr>
              <a:t>MVVM: Model - View - </a:t>
            </a:r>
            <a:r>
              <a:rPr b="1" lang="en-GB">
                <a:latin typeface="Roboto Mono"/>
                <a:ea typeface="Roboto Mono"/>
                <a:cs typeface="Roboto Mono"/>
                <a:sym typeface="Roboto Mono"/>
              </a:rPr>
              <a:t>ViewModel</a:t>
            </a:r>
            <a:endParaRPr b="1">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lang="en-GB"/>
              <a:t>Los distintos componentes de Jetpack se integran bien en esta solución:</a:t>
            </a:r>
            <a:endParaRPr/>
          </a:p>
          <a:p>
            <a:pPr indent="-317500" lvl="1" marL="914400" rtl="0" algn="l">
              <a:lnSpc>
                <a:spcPct val="115000"/>
              </a:lnSpc>
              <a:spcBef>
                <a:spcPts val="0"/>
              </a:spcBef>
              <a:spcAft>
                <a:spcPts val="0"/>
              </a:spcAft>
              <a:buSzPts val="1400"/>
              <a:buFont typeface="Roboto Mono"/>
              <a:buChar char="○"/>
            </a:pPr>
            <a:r>
              <a:rPr lang="en-GB">
                <a:latin typeface="Roboto Mono"/>
                <a:ea typeface="Roboto Mono"/>
                <a:cs typeface="Roboto Mono"/>
                <a:sym typeface="Roboto Mono"/>
              </a:rPr>
              <a:t>ViewModel</a:t>
            </a:r>
            <a:endParaRPr>
              <a:latin typeface="Roboto Mono"/>
              <a:ea typeface="Roboto Mono"/>
              <a:cs typeface="Roboto Mono"/>
              <a:sym typeface="Roboto Mono"/>
            </a:endParaRPr>
          </a:p>
          <a:p>
            <a:pPr indent="-317500" lvl="1" marL="914400" rtl="0" algn="l">
              <a:lnSpc>
                <a:spcPct val="115000"/>
              </a:lnSpc>
              <a:spcBef>
                <a:spcPts val="0"/>
              </a:spcBef>
              <a:spcAft>
                <a:spcPts val="0"/>
              </a:spcAft>
              <a:buSzPts val="1400"/>
              <a:buFont typeface="Roboto Mono"/>
              <a:buChar char="○"/>
            </a:pPr>
            <a:r>
              <a:rPr lang="en-GB">
                <a:latin typeface="Roboto Mono"/>
                <a:ea typeface="Roboto Mono"/>
                <a:cs typeface="Roboto Mono"/>
                <a:sym typeface="Roboto Mono"/>
              </a:rPr>
              <a:t>Lifecycle</a:t>
            </a:r>
            <a:endParaRPr>
              <a:latin typeface="Roboto Mono"/>
              <a:ea typeface="Roboto Mono"/>
              <a:cs typeface="Roboto Mono"/>
              <a:sym typeface="Roboto Mono"/>
            </a:endParaRPr>
          </a:p>
          <a:p>
            <a:pPr indent="-317500" lvl="1" marL="914400" rtl="0" algn="l">
              <a:lnSpc>
                <a:spcPct val="115000"/>
              </a:lnSpc>
              <a:spcBef>
                <a:spcPts val="0"/>
              </a:spcBef>
              <a:spcAft>
                <a:spcPts val="0"/>
              </a:spcAft>
              <a:buSzPts val="1400"/>
              <a:buFont typeface="Roboto Mono"/>
              <a:buChar char="○"/>
            </a:pPr>
            <a:r>
              <a:rPr lang="en-GB">
                <a:latin typeface="Roboto Mono"/>
                <a:ea typeface="Roboto Mono"/>
                <a:cs typeface="Roboto Mono"/>
                <a:sym typeface="Roboto Mono"/>
              </a:rPr>
              <a:t>LiveData</a:t>
            </a:r>
            <a:endParaRPr>
              <a:latin typeface="Roboto Mono"/>
              <a:ea typeface="Roboto Mono"/>
              <a:cs typeface="Roboto Mono"/>
              <a:sym typeface="Roboto Mono"/>
            </a:endParaRPr>
          </a:p>
        </p:txBody>
      </p:sp>
      <p:sp>
        <p:nvSpPr>
          <p:cNvPr id="213" name="Google Shape;213;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Arquitectura moderna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Otro objetivo de este curso 🥳</a:t>
            </a:r>
            <a:endParaRPr/>
          </a:p>
          <a:p>
            <a:pPr indent="-342900" lvl="0" marL="457200" rtl="0" algn="l">
              <a:lnSpc>
                <a:spcPct val="115000"/>
              </a:lnSpc>
              <a:spcBef>
                <a:spcPts val="0"/>
              </a:spcBef>
              <a:spcAft>
                <a:spcPts val="0"/>
              </a:spcAft>
              <a:buSzPts val="1800"/>
              <a:buChar char="●"/>
            </a:pPr>
            <a:r>
              <a:rPr lang="en-GB"/>
              <a:t>¿Qué tipos de tests conocemos y queremos escribir?</a:t>
            </a:r>
            <a:endParaRPr/>
          </a:p>
          <a:p>
            <a:pPr indent="-342900" lvl="0" marL="457200" rtl="0" algn="l">
              <a:lnSpc>
                <a:spcPct val="115000"/>
              </a:lnSpc>
              <a:spcBef>
                <a:spcPts val="0"/>
              </a:spcBef>
              <a:spcAft>
                <a:spcPts val="0"/>
              </a:spcAft>
              <a:buSzPts val="1800"/>
              <a:buChar char="●"/>
            </a:pPr>
            <a:r>
              <a:rPr lang="en-GB"/>
              <a:t>¿Se puede probar una </a:t>
            </a:r>
            <a:r>
              <a:rPr lang="en-GB">
                <a:latin typeface="Roboto Mono"/>
                <a:ea typeface="Roboto Mono"/>
                <a:cs typeface="Roboto Mono"/>
                <a:sym typeface="Roboto Mono"/>
              </a:rPr>
              <a:t>Activity</a:t>
            </a:r>
            <a:r>
              <a:rPr lang="en-GB"/>
              <a:t>?</a:t>
            </a:r>
            <a:endParaRPr/>
          </a:p>
          <a:p>
            <a:pPr indent="-342900" lvl="0" marL="457200" rtl="0" algn="l">
              <a:lnSpc>
                <a:spcPct val="115000"/>
              </a:lnSpc>
              <a:spcBef>
                <a:spcPts val="0"/>
              </a:spcBef>
              <a:spcAft>
                <a:spcPts val="0"/>
              </a:spcAft>
              <a:buSzPts val="1800"/>
              <a:buChar char="●"/>
            </a:pPr>
            <a:r>
              <a:rPr lang="en-GB"/>
              <a:t>¿Se puede probar un </a:t>
            </a:r>
            <a:r>
              <a:rPr lang="en-GB">
                <a:latin typeface="Roboto Mono"/>
                <a:ea typeface="Roboto Mono"/>
                <a:cs typeface="Roboto Mono"/>
                <a:sym typeface="Roboto Mono"/>
              </a:rPr>
              <a:t>ViewModel</a:t>
            </a:r>
            <a:r>
              <a:rPr lang="en-GB"/>
              <a:t>?</a:t>
            </a:r>
            <a:endParaRPr/>
          </a:p>
          <a:p>
            <a:pPr indent="-342900" lvl="0" marL="457200" rtl="0" algn="l">
              <a:lnSpc>
                <a:spcPct val="115000"/>
              </a:lnSpc>
              <a:spcBef>
                <a:spcPts val="0"/>
              </a:spcBef>
              <a:spcAft>
                <a:spcPts val="0"/>
              </a:spcAft>
              <a:buSzPts val="1800"/>
              <a:buChar char="●"/>
            </a:pPr>
            <a:r>
              <a:rPr lang="en-GB"/>
              <a:t>La clave está en probar clases que estén </a:t>
            </a:r>
            <a:r>
              <a:rPr b="1" lang="en-GB"/>
              <a:t>desacopladas del SDK de Android.</a:t>
            </a:r>
            <a:endParaRPr b="1"/>
          </a:p>
        </p:txBody>
      </p:sp>
      <p:sp>
        <p:nvSpPr>
          <p:cNvPr id="219" name="Google Shape;219;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Testing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GB" sz="1400" u="sng">
                <a:solidFill>
                  <a:schemeClr val="hlink"/>
                </a:solidFill>
                <a:latin typeface="Arial"/>
                <a:ea typeface="Arial"/>
                <a:cs typeface="Arial"/>
                <a:sym typeface="Arial"/>
                <a:hlinkClick r:id="rId3"/>
              </a:rPr>
              <a:t>https://developer.android.com/guide/components/activities/activity-lifecycle</a:t>
            </a:r>
            <a:endParaRPr sz="1400"/>
          </a:p>
          <a:p>
            <a:pPr indent="-317500" lvl="0" marL="457200" rtl="0" algn="l">
              <a:lnSpc>
                <a:spcPct val="115000"/>
              </a:lnSpc>
              <a:spcBef>
                <a:spcPts val="0"/>
              </a:spcBef>
              <a:spcAft>
                <a:spcPts val="0"/>
              </a:spcAft>
              <a:buSzPts val="1400"/>
              <a:buFont typeface="Arial"/>
              <a:buChar char="●"/>
            </a:pPr>
            <a:r>
              <a:rPr lang="en-GB" sz="1400" u="sng">
                <a:solidFill>
                  <a:schemeClr val="hlink"/>
                </a:solidFill>
                <a:latin typeface="Arial"/>
                <a:ea typeface="Arial"/>
                <a:cs typeface="Arial"/>
                <a:sym typeface="Arial"/>
                <a:hlinkClick r:id="rId4"/>
              </a:rPr>
              <a:t>https://developer.android.com/guide/topics/resources/runtime-changes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u="sng">
                <a:solidFill>
                  <a:schemeClr val="accent5"/>
                </a:solidFill>
                <a:latin typeface="Arial"/>
                <a:ea typeface="Arial"/>
                <a:cs typeface="Arial"/>
                <a:sym typeface="Arial"/>
                <a:hlinkClick r:id="rId5">
                  <a:extLst>
                    <a:ext uri="{A12FA001-AC4F-418D-AE19-62706E023703}">
                      <ahyp:hlinkClr val="tx"/>
                    </a:ext>
                  </a:extLst>
                </a:hlinkClick>
              </a:rPr>
              <a:t>https://developer.android.com/topic/libraries/architecture/viewmodel</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u="sng">
                <a:solidFill>
                  <a:schemeClr val="hlink"/>
                </a:solidFill>
                <a:latin typeface="Arial"/>
                <a:ea typeface="Arial"/>
                <a:cs typeface="Arial"/>
                <a:sym typeface="Arial"/>
                <a:hlinkClick r:id="rId6"/>
              </a:rPr>
              <a:t>https://developer.android.com/topic/libraries/architecture/saving-states</a:t>
            </a:r>
            <a:endParaRPr/>
          </a:p>
          <a:p>
            <a:pPr indent="-317500" lvl="0" marL="457200" rtl="0" algn="l">
              <a:lnSpc>
                <a:spcPct val="115000"/>
              </a:lnSpc>
              <a:spcBef>
                <a:spcPts val="0"/>
              </a:spcBef>
              <a:spcAft>
                <a:spcPts val="0"/>
              </a:spcAft>
              <a:buClr>
                <a:srgbClr val="000000"/>
              </a:buClr>
              <a:buSzPts val="1400"/>
              <a:buFont typeface="Arial"/>
              <a:buChar char="●"/>
            </a:pPr>
            <a:r>
              <a:rPr lang="en-GB" sz="1400" u="sng">
                <a:solidFill>
                  <a:schemeClr val="hlink"/>
                </a:solidFill>
                <a:latin typeface="Arial"/>
                <a:ea typeface="Arial"/>
                <a:cs typeface="Arial"/>
                <a:sym typeface="Arial"/>
                <a:hlinkClick r:id="rId7"/>
              </a:rPr>
              <a:t>https://developer.android.com/topic/libraries/architecture/viewmodel-savedstate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u="sng">
                <a:solidFill>
                  <a:schemeClr val="hlink"/>
                </a:solidFill>
                <a:latin typeface="Arial"/>
                <a:ea typeface="Arial"/>
                <a:cs typeface="Arial"/>
                <a:sym typeface="Arial"/>
                <a:hlinkClick r:id="rId8"/>
              </a:rPr>
              <a:t>https://www.youtube.com/watch?v=15l-a_oY4T4</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u="sng">
                <a:solidFill>
                  <a:schemeClr val="hlink"/>
                </a:solidFill>
                <a:latin typeface="Arial"/>
                <a:ea typeface="Arial"/>
                <a:cs typeface="Arial"/>
                <a:sym typeface="Arial"/>
                <a:hlinkClick r:id="rId9"/>
              </a:rPr>
              <a:t>https://nogueiras.dev/mejora-tus-viewmodels-en-android/</a:t>
            </a:r>
            <a:br>
              <a:rPr lang="en-GB"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p:txBody>
      </p:sp>
      <p:sp>
        <p:nvSpPr>
          <p:cNvPr id="225" name="Google Shape;225;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Links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¿Preguntas?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Ciclo de vida</a:t>
            </a:r>
            <a:br>
              <a:rPr lang="en-GB"/>
            </a:br>
            <a:r>
              <a:rPr lang="en-GB"/>
              <a:t>Cambios de configuración</a:t>
            </a:r>
            <a:br>
              <a:rPr lang="en-GB"/>
            </a:br>
            <a:r>
              <a:rPr lang="en-GB"/>
              <a:t>¿Qué es un ViewModel?</a:t>
            </a:r>
            <a:br>
              <a:rPr lang="en-GB"/>
            </a:br>
            <a:r>
              <a:rPr lang="en-GB"/>
              <a:t>Uso y funcionamiento básico</a:t>
            </a:r>
            <a:br>
              <a:rPr lang="en-GB"/>
            </a:br>
            <a:r>
              <a:rPr lang="en-GB"/>
              <a:t>¿Cómo iniciar los datos del ViewModel?</a:t>
            </a:r>
            <a:br>
              <a:rPr lang="en-GB"/>
            </a:br>
            <a:r>
              <a:rPr lang="en-GB"/>
              <a:t>Persistencia</a:t>
            </a:r>
            <a:br>
              <a:rPr lang="en-GB"/>
            </a:br>
            <a:r>
              <a:rPr lang="en-GB"/>
              <a:t>Arquitectura moderna</a:t>
            </a:r>
            <a:br>
              <a:rPr lang="en-GB"/>
            </a:br>
            <a:r>
              <a:rPr lang="en-GB"/>
              <a:t>Testing</a:t>
            </a:r>
            <a:endParaRPr/>
          </a:p>
        </p:txBody>
      </p:sp>
      <p:sp>
        <p:nvSpPr>
          <p:cNvPr id="80" name="Google Shape;80;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Fin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4"/>
          <p:cNvPicPr preferRelativeResize="0"/>
          <p:nvPr/>
        </p:nvPicPr>
        <p:blipFill rotWithShape="1">
          <a:blip r:embed="rId3">
            <a:alphaModFix/>
          </a:blip>
          <a:srcRect b="0" l="0" r="0" t="0"/>
          <a:stretch/>
        </p:blipFill>
        <p:spPr>
          <a:xfrm>
            <a:off x="2582094" y="0"/>
            <a:ext cx="3979812"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Varios motivos:</a:t>
            </a:r>
            <a:endParaRPr/>
          </a:p>
          <a:p>
            <a:pPr indent="-342900" lvl="0" marL="457200" rtl="0" algn="l">
              <a:lnSpc>
                <a:spcPct val="115000"/>
              </a:lnSpc>
              <a:spcBef>
                <a:spcPts val="1600"/>
              </a:spcBef>
              <a:spcAft>
                <a:spcPts val="0"/>
              </a:spcAft>
              <a:buSzPts val="1800"/>
              <a:buChar char="●"/>
            </a:pPr>
            <a:r>
              <a:rPr lang="en-GB"/>
              <a:t>Cambio en la orientación</a:t>
            </a:r>
            <a:endParaRPr/>
          </a:p>
          <a:p>
            <a:pPr indent="-342900" lvl="0" marL="457200" rtl="0" algn="l">
              <a:lnSpc>
                <a:spcPct val="115000"/>
              </a:lnSpc>
              <a:spcBef>
                <a:spcPts val="0"/>
              </a:spcBef>
              <a:spcAft>
                <a:spcPts val="0"/>
              </a:spcAft>
              <a:buSzPts val="1800"/>
              <a:buChar char="●"/>
            </a:pPr>
            <a:r>
              <a:rPr lang="en-GB"/>
              <a:t>Cambio de “modo” del teclado</a:t>
            </a:r>
            <a:endParaRPr/>
          </a:p>
          <a:p>
            <a:pPr indent="-342900" lvl="0" marL="457200" rtl="0" algn="l">
              <a:lnSpc>
                <a:spcPct val="115000"/>
              </a:lnSpc>
              <a:spcBef>
                <a:spcPts val="0"/>
              </a:spcBef>
              <a:spcAft>
                <a:spcPts val="0"/>
              </a:spcAft>
              <a:buSzPts val="1800"/>
              <a:buChar char="●"/>
            </a:pPr>
            <a:r>
              <a:rPr lang="en-GB"/>
              <a:t>Conectar el teléfono a un dock</a:t>
            </a:r>
            <a:endParaRPr/>
          </a:p>
          <a:p>
            <a:pPr indent="-342900" lvl="0" marL="457200" rtl="0" algn="l">
              <a:lnSpc>
                <a:spcPct val="115000"/>
              </a:lnSpc>
              <a:spcBef>
                <a:spcPts val="0"/>
              </a:spcBef>
              <a:spcAft>
                <a:spcPts val="0"/>
              </a:spcAft>
              <a:buSzPts val="1800"/>
              <a:buChar char="●"/>
            </a:pPr>
            <a:r>
              <a:rPr lang="en-GB"/>
              <a:t>Y más…</a:t>
            </a:r>
            <a:endParaRPr/>
          </a:p>
          <a:p>
            <a:pPr indent="0" lvl="0" marL="457200" rtl="0" algn="l">
              <a:lnSpc>
                <a:spcPct val="115000"/>
              </a:lnSpc>
              <a:spcBef>
                <a:spcPts val="1600"/>
              </a:spcBef>
              <a:spcAft>
                <a:spcPts val="1600"/>
              </a:spcAft>
              <a:buSzPts val="1800"/>
              <a:buNone/>
            </a:pPr>
            <a:r>
              <a:rPr lang="en-GB"/>
              <a:t>¿Cómo lo gestionamos?</a:t>
            </a:r>
            <a:endParaRPr/>
          </a:p>
        </p:txBody>
      </p:sp>
      <p:sp>
        <p:nvSpPr>
          <p:cNvPr id="91" name="Google Shape;91;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Cambios de configuración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GB"/>
              <a:t>El SDK nativo traía varias formas de solucionar esto</a:t>
            </a:r>
            <a:endParaRPr/>
          </a:p>
          <a:p>
            <a:pPr indent="-342900" lvl="0" marL="457200" rtl="0" algn="l">
              <a:lnSpc>
                <a:spcPct val="115000"/>
              </a:lnSpc>
              <a:spcBef>
                <a:spcPts val="1600"/>
              </a:spcBef>
              <a:spcAft>
                <a:spcPts val="0"/>
              </a:spcAft>
              <a:buSzPts val="1800"/>
              <a:buChar char="●"/>
            </a:pPr>
            <a:r>
              <a:rPr lang="en-GB"/>
              <a:t>Persistir el dato en </a:t>
            </a:r>
            <a:r>
              <a:rPr lang="en-GB">
                <a:latin typeface="Roboto Mono"/>
                <a:ea typeface="Roboto Mono"/>
                <a:cs typeface="Roboto Mono"/>
                <a:sym typeface="Roboto Mono"/>
              </a:rPr>
              <a:t>y() </a:t>
            </a:r>
            <a:r>
              <a:rPr lang="en-GB"/>
              <a:t>e intentar restaurarlo en </a:t>
            </a:r>
            <a:r>
              <a:rPr lang="en-GB">
                <a:latin typeface="Roboto Mono"/>
                <a:ea typeface="Roboto Mono"/>
                <a:cs typeface="Roboto Mono"/>
                <a:sym typeface="Roboto Mono"/>
              </a:rPr>
              <a:t>onCreate()</a:t>
            </a:r>
            <a:br>
              <a:rPr lang="en-GB"/>
            </a:br>
            <a:endParaRPr/>
          </a:p>
          <a:p>
            <a:pPr indent="-368300" lvl="0" marL="457200" rtl="0" algn="l">
              <a:lnSpc>
                <a:spcPct val="115000"/>
              </a:lnSpc>
              <a:spcBef>
                <a:spcPts val="0"/>
              </a:spcBef>
              <a:spcAft>
                <a:spcPts val="0"/>
              </a:spcAft>
              <a:buSzPts val="2200"/>
              <a:buChar char="●"/>
            </a:pPr>
            <a:r>
              <a:rPr lang="en-GB" sz="1300">
                <a:solidFill>
                  <a:srgbClr val="3F51B5"/>
                </a:solidFill>
                <a:latin typeface="Roboto Mono"/>
                <a:ea typeface="Roboto Mono"/>
                <a:cs typeface="Roboto Mono"/>
                <a:sym typeface="Roboto Mono"/>
              </a:rPr>
              <a:t>override</a:t>
            </a:r>
            <a:r>
              <a:rPr lang="en-GB" sz="1300">
                <a:solidFill>
                  <a:srgbClr val="37474F"/>
                </a:solidFill>
                <a:latin typeface="Roboto Mono"/>
                <a:ea typeface="Roboto Mono"/>
                <a:cs typeface="Roboto Mono"/>
                <a:sym typeface="Roboto Mono"/>
              </a:rPr>
              <a:t> </a:t>
            </a:r>
            <a:r>
              <a:rPr lang="en-GB" sz="1300">
                <a:solidFill>
                  <a:srgbClr val="3F51B5"/>
                </a:solidFill>
                <a:latin typeface="Roboto Mono"/>
                <a:ea typeface="Roboto Mono"/>
                <a:cs typeface="Roboto Mono"/>
                <a:sym typeface="Roboto Mono"/>
              </a:rPr>
              <a:t>fun</a:t>
            </a:r>
            <a:r>
              <a:rPr lang="en-GB" sz="1300">
                <a:solidFill>
                  <a:srgbClr val="37474F"/>
                </a:solidFill>
                <a:latin typeface="Roboto Mono"/>
                <a:ea typeface="Roboto Mono"/>
                <a:cs typeface="Roboto Mono"/>
                <a:sym typeface="Roboto Mono"/>
              </a:rPr>
              <a:t> onSaveInstanceState(outState: Bundle) {}</a:t>
            </a:r>
            <a:br>
              <a:rPr lang="en-GB" sz="1300">
                <a:solidFill>
                  <a:srgbClr val="37474F"/>
                </a:solidFill>
                <a:latin typeface="Roboto Mono"/>
                <a:ea typeface="Roboto Mono"/>
                <a:cs typeface="Roboto Mono"/>
                <a:sym typeface="Roboto Mono"/>
              </a:rPr>
            </a:br>
            <a:r>
              <a:rPr lang="en-GB" sz="1300">
                <a:solidFill>
                  <a:srgbClr val="3F51B5"/>
                </a:solidFill>
                <a:latin typeface="Roboto Mono"/>
                <a:ea typeface="Roboto Mono"/>
                <a:cs typeface="Roboto Mono"/>
                <a:sym typeface="Roboto Mono"/>
              </a:rPr>
              <a:t>override</a:t>
            </a:r>
            <a:r>
              <a:rPr lang="en-GB" sz="1300">
                <a:solidFill>
                  <a:srgbClr val="37474F"/>
                </a:solidFill>
                <a:latin typeface="Roboto Mono"/>
                <a:ea typeface="Roboto Mono"/>
                <a:cs typeface="Roboto Mono"/>
                <a:sym typeface="Roboto Mono"/>
              </a:rPr>
              <a:t> </a:t>
            </a:r>
            <a:r>
              <a:rPr lang="en-GB" sz="1300">
                <a:solidFill>
                  <a:srgbClr val="3F51B5"/>
                </a:solidFill>
                <a:latin typeface="Roboto Mono"/>
                <a:ea typeface="Roboto Mono"/>
                <a:cs typeface="Roboto Mono"/>
                <a:sym typeface="Roboto Mono"/>
              </a:rPr>
              <a:t>fun</a:t>
            </a:r>
            <a:r>
              <a:rPr lang="en-GB" sz="1300">
                <a:solidFill>
                  <a:srgbClr val="37474F"/>
                </a:solidFill>
                <a:latin typeface="Roboto Mono"/>
                <a:ea typeface="Roboto Mono"/>
                <a:cs typeface="Roboto Mono"/>
                <a:sym typeface="Roboto Mono"/>
              </a:rPr>
              <a:t> onRestoreInstanceState(savedInstanceState: Bundle) {}</a:t>
            </a:r>
            <a:br>
              <a:rPr lang="en-GB" sz="1300">
                <a:solidFill>
                  <a:srgbClr val="37474F"/>
                </a:solidFill>
                <a:latin typeface="Roboto Mono"/>
                <a:ea typeface="Roboto Mono"/>
                <a:cs typeface="Roboto Mono"/>
                <a:sym typeface="Roboto Mono"/>
              </a:rPr>
            </a:br>
            <a:endParaRPr sz="1300">
              <a:solidFill>
                <a:srgbClr val="37474F"/>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Char char="●"/>
            </a:pPr>
            <a:r>
              <a:rPr lang="en-GB"/>
              <a:t>Otras formas no-convencionales…</a:t>
            </a:r>
            <a:endParaRPr/>
          </a:p>
          <a:p>
            <a:pPr indent="-342900" lvl="0" marL="457200" rtl="0" algn="l">
              <a:lnSpc>
                <a:spcPct val="115000"/>
              </a:lnSpc>
              <a:spcBef>
                <a:spcPts val="0"/>
              </a:spcBef>
              <a:spcAft>
                <a:spcPts val="0"/>
              </a:spcAft>
              <a:buSzPts val="1800"/>
              <a:buFont typeface="Roboto Mono"/>
              <a:buChar char="●"/>
            </a:pPr>
            <a:r>
              <a:rPr lang="en-GB">
                <a:latin typeface="Roboto Mono"/>
                <a:ea typeface="Roboto Mono"/>
                <a:cs typeface="Roboto Mono"/>
                <a:sym typeface="Roboto Mono"/>
              </a:rPr>
              <a:t>ViewModels</a:t>
            </a:r>
            <a:endParaRPr>
              <a:latin typeface="Roboto Mono"/>
              <a:ea typeface="Roboto Mono"/>
              <a:cs typeface="Roboto Mono"/>
              <a:sym typeface="Roboto Mono"/>
            </a:endParaRPr>
          </a:p>
        </p:txBody>
      </p:sp>
      <p:sp>
        <p:nvSpPr>
          <p:cNvPr id="97" name="Google Shape;97;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Soluciones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Es una clase diseñada para almacenar </a:t>
            </a:r>
            <a:r>
              <a:rPr b="1" lang="en-GB"/>
              <a:t>en memoria </a:t>
            </a:r>
            <a:r>
              <a:rPr lang="en-GB"/>
              <a:t>y gestionar la información relacionada con la interfaz gráfica de una forma </a:t>
            </a:r>
            <a:r>
              <a:rPr i="1" lang="en-GB"/>
              <a:t>lifecycle-aware </a:t>
            </a:r>
            <a:r>
              <a:rPr lang="en-GB"/>
              <a:t>(independiente del ciclo de vida).</a:t>
            </a:r>
            <a:endParaRPr/>
          </a:p>
          <a:p>
            <a:pPr indent="0" lvl="0" marL="0" rtl="0" algn="l">
              <a:lnSpc>
                <a:spcPct val="115000"/>
              </a:lnSpc>
              <a:spcBef>
                <a:spcPts val="1600"/>
              </a:spcBef>
              <a:spcAft>
                <a:spcPts val="0"/>
              </a:spcAft>
              <a:buSzPts val="1800"/>
              <a:buNone/>
            </a:pPr>
            <a:r>
              <a:rPr lang="en-GB"/>
              <a:t>Está provista como un librería que forma parte de lo que hoy se conoce como </a:t>
            </a:r>
            <a:r>
              <a:rPr b="1" lang="en-GB"/>
              <a:t>Jetpack.</a:t>
            </a:r>
            <a:endParaRPr b="1"/>
          </a:p>
          <a:p>
            <a:pPr indent="0" lvl="0" marL="0" rtl="0" algn="ctr">
              <a:lnSpc>
                <a:spcPct val="150000"/>
              </a:lnSpc>
              <a:spcBef>
                <a:spcPts val="1600"/>
              </a:spcBef>
              <a:spcAft>
                <a:spcPts val="0"/>
              </a:spcAft>
              <a:buSzPts val="1800"/>
              <a:buNone/>
            </a:pPr>
            <a:r>
              <a:rPr lang="en-GB" sz="1400">
                <a:solidFill>
                  <a:srgbClr val="37474F"/>
                </a:solidFill>
                <a:latin typeface="Roboto Mono"/>
                <a:ea typeface="Roboto Mono"/>
                <a:cs typeface="Roboto Mono"/>
                <a:sym typeface="Roboto Mono"/>
              </a:rPr>
              <a:t>implementation </a:t>
            </a:r>
            <a:r>
              <a:rPr lang="en-GB" sz="1400">
                <a:solidFill>
                  <a:srgbClr val="388E3C"/>
                </a:solidFill>
                <a:latin typeface="Roboto Mono"/>
                <a:ea typeface="Roboto Mono"/>
                <a:cs typeface="Roboto Mono"/>
                <a:sym typeface="Roboto Mono"/>
              </a:rPr>
              <a:t>'androidx.lifecycle:lifecycle-viewmodel-ktx:2.2.0'</a:t>
            </a:r>
            <a:endParaRPr sz="1400">
              <a:solidFill>
                <a:srgbClr val="388E3C"/>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rPr lang="en-GB" sz="1400">
                <a:solidFill>
                  <a:srgbClr val="37474F"/>
                </a:solidFill>
                <a:latin typeface="Roboto Mono"/>
                <a:ea typeface="Roboto Mono"/>
                <a:cs typeface="Roboto Mono"/>
                <a:sym typeface="Roboto Mono"/>
              </a:rPr>
              <a:t>implementation </a:t>
            </a:r>
            <a:r>
              <a:rPr lang="en-GB" sz="1400">
                <a:solidFill>
                  <a:srgbClr val="388E3C"/>
                </a:solidFill>
                <a:latin typeface="Roboto Mono"/>
                <a:ea typeface="Roboto Mono"/>
                <a:cs typeface="Roboto Mono"/>
                <a:sym typeface="Roboto Mono"/>
              </a:rPr>
              <a:t>'androidx.activity:activity-ktx:1.1.0'</a:t>
            </a:r>
            <a:endParaRPr sz="1400">
              <a:solidFill>
                <a:srgbClr val="388E3C"/>
              </a:solidFill>
              <a:latin typeface="Roboto Mono"/>
              <a:ea typeface="Roboto Mono"/>
              <a:cs typeface="Roboto Mono"/>
              <a:sym typeface="Roboto Mono"/>
            </a:endParaRPr>
          </a:p>
          <a:p>
            <a:pPr indent="0" lvl="0" marL="0" rtl="0" algn="ctr">
              <a:lnSpc>
                <a:spcPct val="150000"/>
              </a:lnSpc>
              <a:spcBef>
                <a:spcPts val="0"/>
              </a:spcBef>
              <a:spcAft>
                <a:spcPts val="0"/>
              </a:spcAft>
              <a:buSzPts val="1800"/>
              <a:buNone/>
            </a:pPr>
            <a:r>
              <a:t/>
            </a:r>
            <a:endParaRPr sz="1400">
              <a:solidFill>
                <a:srgbClr val="388E3C"/>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b="1"/>
          </a:p>
          <a:p>
            <a:pPr indent="0" lvl="0" marL="0" rtl="0" algn="l">
              <a:lnSpc>
                <a:spcPct val="115000"/>
              </a:lnSpc>
              <a:spcBef>
                <a:spcPts val="1600"/>
              </a:spcBef>
              <a:spcAft>
                <a:spcPts val="1600"/>
              </a:spcAft>
              <a:buSzPts val="1800"/>
              <a:buNone/>
            </a:pPr>
            <a:r>
              <a:t/>
            </a:r>
            <a:endParaRPr/>
          </a:p>
        </p:txBody>
      </p:sp>
      <p:sp>
        <p:nvSpPr>
          <p:cNvPr id="103" name="Google Shape;103;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ViewModel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Alcanza con heredar de la clase </a:t>
            </a:r>
            <a:r>
              <a:rPr lang="en-GB">
                <a:latin typeface="Roboto Mono"/>
                <a:ea typeface="Roboto Mono"/>
                <a:cs typeface="Roboto Mono"/>
                <a:sym typeface="Roboto Mono"/>
              </a:rPr>
              <a:t>ViewModel.</a:t>
            </a:r>
            <a:endParaRPr>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sz="900">
              <a:solidFill>
                <a:srgbClr val="3F51B5"/>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F51B5"/>
                </a:solidFill>
                <a:latin typeface="Roboto Mono"/>
                <a:ea typeface="Roboto Mono"/>
                <a:cs typeface="Roboto Mono"/>
                <a:sym typeface="Roboto Mono"/>
              </a:rPr>
              <a:t>import</a:t>
            </a:r>
            <a:r>
              <a:rPr lang="en-GB" sz="1200">
                <a:solidFill>
                  <a:srgbClr val="37474F"/>
                </a:solidFill>
                <a:latin typeface="Roboto Mono"/>
                <a:ea typeface="Roboto Mono"/>
                <a:cs typeface="Roboto Mono"/>
                <a:sym typeface="Roboto Mono"/>
              </a:rPr>
              <a:t> androidx.lifecycle.ViewModel</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F51B5"/>
                </a:solidFill>
                <a:latin typeface="Roboto Mono"/>
                <a:ea typeface="Roboto Mono"/>
                <a:cs typeface="Roboto Mono"/>
                <a:sym typeface="Roboto Mono"/>
              </a:rPr>
              <a:t>class</a:t>
            </a:r>
            <a:r>
              <a:rPr lang="en-GB" sz="1200">
                <a:solidFill>
                  <a:srgbClr val="37474F"/>
                </a:solidFill>
                <a:latin typeface="Roboto Mono"/>
                <a:ea typeface="Roboto Mono"/>
                <a:cs typeface="Roboto Mono"/>
                <a:sym typeface="Roboto Mono"/>
              </a:rPr>
              <a:t> MainViewModel : ViewModel() {</a:t>
            </a:r>
            <a:endParaRPr sz="12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SzPts val="1800"/>
              <a:buNone/>
            </a:pPr>
            <a:r>
              <a:rPr lang="en-GB"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SzPts val="1800"/>
              <a:buNone/>
            </a:pPr>
            <a:r>
              <a:t/>
            </a:r>
            <a:endParaRPr>
              <a:latin typeface="Roboto Mono"/>
              <a:ea typeface="Roboto Mono"/>
              <a:cs typeface="Roboto Mono"/>
              <a:sym typeface="Roboto Mono"/>
            </a:endParaRPr>
          </a:p>
          <a:p>
            <a:pPr indent="0" lvl="0" marL="0" rtl="0" algn="l">
              <a:lnSpc>
                <a:spcPct val="115000"/>
              </a:lnSpc>
              <a:spcBef>
                <a:spcPts val="1600"/>
              </a:spcBef>
              <a:spcAft>
                <a:spcPts val="1600"/>
              </a:spcAft>
              <a:buSzPts val="1800"/>
              <a:buNone/>
            </a:pPr>
            <a:r>
              <a:t/>
            </a:r>
            <a:endParaRPr>
              <a:latin typeface="Roboto Mono"/>
              <a:ea typeface="Roboto Mono"/>
              <a:cs typeface="Roboto Mono"/>
              <a:sym typeface="Roboto Mono"/>
            </a:endParaRPr>
          </a:p>
        </p:txBody>
      </p:sp>
      <p:sp>
        <p:nvSpPr>
          <p:cNvPr id="109" name="Google Shape;109;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Uso básico: Creación de un ViewModel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200">
                <a:solidFill>
                  <a:srgbClr val="3F51B5"/>
                </a:solidFill>
                <a:latin typeface="Roboto Mono"/>
                <a:ea typeface="Roboto Mono"/>
                <a:cs typeface="Roboto Mono"/>
                <a:sym typeface="Roboto Mono"/>
              </a:rPr>
              <a:t>class</a:t>
            </a:r>
            <a:r>
              <a:rPr lang="en-GB" sz="1200">
                <a:solidFill>
                  <a:srgbClr val="37474F"/>
                </a:solidFill>
                <a:latin typeface="Roboto Mono"/>
                <a:ea typeface="Roboto Mono"/>
                <a:cs typeface="Roboto Mono"/>
                <a:sym typeface="Roboto Mono"/>
              </a:rPr>
              <a:t> MainActivity : AppCompatActivity() {</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override</a:t>
            </a: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fun</a:t>
            </a:r>
            <a:r>
              <a:rPr lang="en-GB" sz="1200">
                <a:solidFill>
                  <a:srgbClr val="37474F"/>
                </a:solidFill>
                <a:latin typeface="Roboto Mono"/>
                <a:ea typeface="Roboto Mono"/>
                <a:cs typeface="Roboto Mono"/>
                <a:sym typeface="Roboto Mono"/>
              </a:rPr>
              <a:t> onCreate(savedInstanceState: Bundle?) {</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7474F"/>
                </a:solidFill>
                <a:latin typeface="Roboto Mono"/>
                <a:ea typeface="Roboto Mono"/>
                <a:cs typeface="Roboto Mono"/>
                <a:sym typeface="Roboto Mono"/>
              </a:rPr>
              <a:t>        </a:t>
            </a:r>
            <a:r>
              <a:rPr lang="en-GB" sz="1200">
                <a:solidFill>
                  <a:srgbClr val="3F51B5"/>
                </a:solidFill>
                <a:latin typeface="Roboto Mono"/>
                <a:ea typeface="Roboto Mono"/>
                <a:cs typeface="Roboto Mono"/>
                <a:sym typeface="Roboto Mono"/>
              </a:rPr>
              <a:t>super</a:t>
            </a:r>
            <a:r>
              <a:rPr lang="en-GB" sz="1200">
                <a:solidFill>
                  <a:srgbClr val="37474F"/>
                </a:solidFill>
                <a:latin typeface="Roboto Mono"/>
                <a:ea typeface="Roboto Mono"/>
                <a:cs typeface="Roboto Mono"/>
                <a:sym typeface="Roboto Mono"/>
              </a:rPr>
              <a:t>.onCreate(savedInstanceState)</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7474F"/>
                </a:solidFill>
                <a:latin typeface="Roboto Mono"/>
                <a:ea typeface="Roboto Mono"/>
                <a:cs typeface="Roboto Mono"/>
                <a:sym typeface="Roboto Mono"/>
              </a:rPr>
              <a:t>        setContentView(R.layout.activity_main)</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t/>
            </a:r>
            <a:endParaRPr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b="1" lang="en-GB" sz="1200">
                <a:solidFill>
                  <a:srgbClr val="37474F"/>
                </a:solidFill>
                <a:latin typeface="Roboto Mono"/>
                <a:ea typeface="Roboto Mono"/>
                <a:cs typeface="Roboto Mono"/>
                <a:sym typeface="Roboto Mono"/>
              </a:rPr>
              <a:t>        </a:t>
            </a:r>
            <a:r>
              <a:rPr b="1" lang="en-GB" sz="1200">
                <a:solidFill>
                  <a:srgbClr val="3F51B5"/>
                </a:solidFill>
                <a:latin typeface="Roboto Mono"/>
                <a:ea typeface="Roboto Mono"/>
                <a:cs typeface="Roboto Mono"/>
                <a:sym typeface="Roboto Mono"/>
              </a:rPr>
              <a:t>val</a:t>
            </a:r>
            <a:r>
              <a:rPr b="1" lang="en-GB" sz="1200">
                <a:solidFill>
                  <a:srgbClr val="37474F"/>
                </a:solidFill>
                <a:latin typeface="Roboto Mono"/>
                <a:ea typeface="Roboto Mono"/>
                <a:cs typeface="Roboto Mono"/>
                <a:sym typeface="Roboto Mono"/>
              </a:rPr>
              <a:t> miViewModel: MainViewModel </a:t>
            </a:r>
            <a:r>
              <a:rPr b="1" lang="en-GB" sz="1200">
                <a:solidFill>
                  <a:srgbClr val="3F51B5"/>
                </a:solidFill>
                <a:latin typeface="Roboto Mono"/>
                <a:ea typeface="Roboto Mono"/>
                <a:cs typeface="Roboto Mono"/>
                <a:sym typeface="Roboto Mono"/>
              </a:rPr>
              <a:t>by</a:t>
            </a:r>
            <a:r>
              <a:rPr b="1" lang="en-GB" sz="1200">
                <a:solidFill>
                  <a:srgbClr val="37474F"/>
                </a:solidFill>
                <a:latin typeface="Roboto Mono"/>
                <a:ea typeface="Roboto Mono"/>
                <a:cs typeface="Roboto Mono"/>
                <a:sym typeface="Roboto Mono"/>
              </a:rPr>
              <a:t> viewModels()</a:t>
            </a:r>
            <a:endParaRPr b="1" sz="1200">
              <a:solidFill>
                <a:srgbClr val="37474F"/>
              </a:solidFill>
              <a:latin typeface="Roboto Mono"/>
              <a:ea typeface="Roboto Mono"/>
              <a:cs typeface="Roboto Mono"/>
              <a:sym typeface="Roboto Mono"/>
            </a:endParaRPr>
          </a:p>
          <a:p>
            <a:pPr indent="0" lvl="0" marL="0" rtl="0" algn="l">
              <a:lnSpc>
                <a:spcPct val="115000"/>
              </a:lnSpc>
              <a:spcBef>
                <a:spcPts val="1600"/>
              </a:spcBef>
              <a:spcAft>
                <a:spcPts val="0"/>
              </a:spcAft>
              <a:buSzPts val="1800"/>
              <a:buNone/>
            </a:pPr>
            <a:r>
              <a:rPr lang="en-GB"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50000"/>
              </a:lnSpc>
              <a:spcBef>
                <a:spcPts val="1600"/>
              </a:spcBef>
              <a:spcAft>
                <a:spcPts val="0"/>
              </a:spcAft>
              <a:buSzPts val="1800"/>
              <a:buNone/>
            </a:pPr>
            <a:r>
              <a:rPr lang="en-GB"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15000"/>
              </a:lnSpc>
              <a:spcBef>
                <a:spcPts val="0"/>
              </a:spcBef>
              <a:spcAft>
                <a:spcPts val="1600"/>
              </a:spcAft>
              <a:buSzPts val="1800"/>
              <a:buNone/>
            </a:pPr>
            <a:r>
              <a:t/>
            </a:r>
            <a:endParaRPr sz="2100"/>
          </a:p>
        </p:txBody>
      </p:sp>
      <p:sp>
        <p:nvSpPr>
          <p:cNvPr id="115" name="Google Shape;115;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Uso básico: Obtener un ViewModel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