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Hind Vadodara"/>
      <p:regular r:id="rId46"/>
      <p:bold r:id="rId47"/>
    </p:embeddedFont>
    <p:embeddedFont>
      <p:font typeface="Montserrat"/>
      <p:regular r:id="rId48"/>
      <p:bold r:id="rId49"/>
      <p:italic r:id="rId50"/>
      <p:boldItalic r:id="rId51"/>
    </p:embeddedFont>
    <p:embeddedFont>
      <p:font typeface="Lato"/>
      <p:regular r:id="rId52"/>
      <p:bold r:id="rId53"/>
      <p:italic r:id="rId54"/>
      <p:boldItalic r:id="rId55"/>
    </p:embeddedFont>
    <p:embeddedFont>
      <p:font typeface="Average"/>
      <p:regular r:id="rId56"/>
    </p:embeddedFont>
    <p:embeddedFont>
      <p:font typeface="Hind Vadodara Medium"/>
      <p:regular r:id="rId57"/>
      <p:bold r:id="rId58"/>
    </p:embeddedFont>
    <p:embeddedFont>
      <p:font typeface="Roboto Mon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3" roundtripDataSignature="AMtx7mhP0e9DYttt3NEHcIaAve+IQa7l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HindVadodara-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regular.fntdata"/><Relationship Id="rId47" Type="http://schemas.openxmlformats.org/officeDocument/2006/relationships/font" Target="fonts/HindVadodara-bold.fntdata"/><Relationship Id="rId49"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boldItalic.fntdata"/><Relationship Id="rId61" Type="http://schemas.openxmlformats.org/officeDocument/2006/relationships/font" Target="fonts/RobotoMono-italic.fntdata"/><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57" Type="http://schemas.openxmlformats.org/officeDocument/2006/relationships/font" Target="fonts/HindVadodaraMedium-regular.fntdata"/><Relationship Id="rId12" Type="http://schemas.openxmlformats.org/officeDocument/2006/relationships/slide" Target="slides/slide7.xml"/><Relationship Id="rId56" Type="http://schemas.openxmlformats.org/officeDocument/2006/relationships/font" Target="fonts/Average-regular.fntdata"/><Relationship Id="rId15" Type="http://schemas.openxmlformats.org/officeDocument/2006/relationships/slide" Target="slides/slide10.xml"/><Relationship Id="rId59" Type="http://schemas.openxmlformats.org/officeDocument/2006/relationships/font" Target="fonts/RobotoMono-regular.fntdata"/><Relationship Id="rId14" Type="http://schemas.openxmlformats.org/officeDocument/2006/relationships/slide" Target="slides/slide9.xml"/><Relationship Id="rId58" Type="http://schemas.openxmlformats.org/officeDocument/2006/relationships/font" Target="fonts/HindVadodaraMedium-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a:t>Integraciones:</a:t>
            </a:r>
            <a:endParaRPr/>
          </a:p>
          <a:p>
            <a:pPr indent="-317500" lvl="0" marL="457200" rtl="0" algn="l">
              <a:lnSpc>
                <a:spcPct val="100000"/>
              </a:lnSpc>
              <a:spcBef>
                <a:spcPts val="0"/>
              </a:spcBef>
              <a:spcAft>
                <a:spcPts val="0"/>
              </a:spcAft>
              <a:buSzPts val="1400"/>
              <a:buChar char="-"/>
            </a:pPr>
            <a:r>
              <a:rPr lang="es-419"/>
              <a:t>ViewModel</a:t>
            </a:r>
            <a:endParaRPr/>
          </a:p>
          <a:p>
            <a:pPr indent="-317500" lvl="0" marL="457200" rtl="0" algn="l">
              <a:lnSpc>
                <a:spcPct val="100000"/>
              </a:lnSpc>
              <a:spcBef>
                <a:spcPts val="0"/>
              </a:spcBef>
              <a:spcAft>
                <a:spcPts val="0"/>
              </a:spcAft>
              <a:buSzPts val="1400"/>
              <a:buChar char="-"/>
            </a:pPr>
            <a:r>
              <a:rPr lang="es-419"/>
              <a:t>Room</a:t>
            </a:r>
            <a:endParaRPr/>
          </a:p>
          <a:p>
            <a:pPr indent="-317500" lvl="0" marL="457200" rtl="0" algn="l">
              <a:lnSpc>
                <a:spcPct val="100000"/>
              </a:lnSpc>
              <a:spcBef>
                <a:spcPts val="0"/>
              </a:spcBef>
              <a:spcAft>
                <a:spcPts val="0"/>
              </a:spcAft>
              <a:buSzPts val="1400"/>
              <a:buChar char="-"/>
            </a:pPr>
            <a:r>
              <a:rPr lang="es-419"/>
              <a:t>Retrofit</a:t>
            </a:r>
            <a:endParaRPr/>
          </a:p>
          <a:p>
            <a:pPr indent="-317500" lvl="0" marL="457200" rtl="0" algn="l">
              <a:lnSpc>
                <a:spcPct val="100000"/>
              </a:lnSpc>
              <a:spcBef>
                <a:spcPts val="0"/>
              </a:spcBef>
              <a:spcAft>
                <a:spcPts val="0"/>
              </a:spcAft>
              <a:buSzPts val="1400"/>
              <a:buChar char="-"/>
            </a:pPr>
            <a:r>
              <a:rPr lang="es-419"/>
              <a:t>COIL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2"/>
          <p:cNvGrpSpPr/>
          <p:nvPr/>
        </p:nvGrpSpPr>
        <p:grpSpPr>
          <a:xfrm>
            <a:off x="0" y="490"/>
            <a:ext cx="5153705" cy="5134399"/>
            <a:chOff x="0" y="75"/>
            <a:chExt cx="5153705" cy="5152950"/>
          </a:xfrm>
        </p:grpSpPr>
        <p:sp>
          <p:nvSpPr>
            <p:cNvPr id="12" name="Google Shape;12;p4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4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4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grpSp>
        <p:nvGrpSpPr>
          <p:cNvPr id="122" name="Google Shape;122;p51"/>
          <p:cNvGrpSpPr/>
          <p:nvPr/>
        </p:nvGrpSpPr>
        <p:grpSpPr>
          <a:xfrm>
            <a:off x="0" y="4128572"/>
            <a:ext cx="698925" cy="684657"/>
            <a:chOff x="0" y="3785672"/>
            <a:chExt cx="698925" cy="684657"/>
          </a:xfrm>
        </p:grpSpPr>
        <p:sp>
          <p:nvSpPr>
            <p:cNvPr id="123" name="Google Shape;123;p5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1"/>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5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26" name="Google Shape;12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 name="Shape 127"/>
        <p:cNvGrpSpPr/>
        <p:nvPr/>
      </p:nvGrpSpPr>
      <p:grpSpPr>
        <a:xfrm>
          <a:off x="0" y="0"/>
          <a:ext cx="0" cy="0"/>
          <a:chOff x="0" y="0"/>
          <a:chExt cx="0" cy="0"/>
        </a:xfrm>
      </p:grpSpPr>
      <p:grpSp>
        <p:nvGrpSpPr>
          <p:cNvPr id="128" name="Google Shape;128;p52"/>
          <p:cNvGrpSpPr/>
          <p:nvPr/>
        </p:nvGrpSpPr>
        <p:grpSpPr>
          <a:xfrm>
            <a:off x="4406400" y="0"/>
            <a:ext cx="4737600" cy="5143065"/>
            <a:chOff x="4406400" y="0"/>
            <a:chExt cx="4737600" cy="5143065"/>
          </a:xfrm>
        </p:grpSpPr>
        <p:sp>
          <p:nvSpPr>
            <p:cNvPr id="129" name="Google Shape;129;p5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 name="Google Shape;147;p5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48" name="Google Shape;148;p5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49" name="Google Shape;14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0" name="Shape 150"/>
        <p:cNvGrpSpPr/>
        <p:nvPr/>
      </p:nvGrpSpPr>
      <p:grpSpPr>
        <a:xfrm>
          <a:off x="0" y="0"/>
          <a:ext cx="0" cy="0"/>
          <a:chOff x="0" y="0"/>
          <a:chExt cx="0" cy="0"/>
        </a:xfrm>
      </p:grpSpPr>
      <p:sp>
        <p:nvSpPr>
          <p:cNvPr id="151" name="Google Shape;15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54"/>
          <p:cNvPicPr preferRelativeResize="0"/>
          <p:nvPr/>
        </p:nvPicPr>
        <p:blipFill rotWithShape="1">
          <a:blip r:embed="rId2">
            <a:alphaModFix amt="80000"/>
          </a:blip>
          <a:srcRect b="25870" l="30474" r="30474" t="11954"/>
          <a:stretch/>
        </p:blipFill>
        <p:spPr>
          <a:xfrm rot="-5400000">
            <a:off x="113630" y="-105700"/>
            <a:ext cx="5142300" cy="5364300"/>
          </a:xfrm>
          <a:prstGeom prst="diagStripe">
            <a:avLst>
              <a:gd fmla="val 50343" name="adj"/>
            </a:avLst>
          </a:prstGeom>
          <a:noFill/>
          <a:ln>
            <a:noFill/>
          </a:ln>
        </p:spPr>
      </p:pic>
      <p:sp>
        <p:nvSpPr>
          <p:cNvPr id="154" name="Google Shape;154;p5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5" name="Google Shape;155;p54"/>
          <p:cNvSpPr txBox="1"/>
          <p:nvPr>
            <p:ph idx="1" type="body"/>
          </p:nvPr>
        </p:nvSpPr>
        <p:spPr>
          <a:xfrm>
            <a:off x="4018025" y="1567550"/>
            <a:ext cx="4318500" cy="17667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dk2"/>
              </a:buClr>
              <a:buSzPts val="1300"/>
              <a:buChar char="●"/>
              <a:defRPr>
                <a:solidFill>
                  <a:schemeClr val="dk2"/>
                </a:solidFill>
              </a:defRPr>
            </a:lvl1pPr>
            <a:lvl2pPr indent="-298450" lvl="1" marL="914400" algn="l">
              <a:lnSpc>
                <a:spcPct val="115000"/>
              </a:lnSpc>
              <a:spcBef>
                <a:spcPts val="1600"/>
              </a:spcBef>
              <a:spcAft>
                <a:spcPts val="0"/>
              </a:spcAft>
              <a:buClr>
                <a:schemeClr val="dk2"/>
              </a:buClr>
              <a:buSzPts val="1100"/>
              <a:buChar char="○"/>
              <a:defRPr>
                <a:solidFill>
                  <a:schemeClr val="dk2"/>
                </a:solidFill>
              </a:defRPr>
            </a:lvl2pPr>
            <a:lvl3pPr indent="-298450" lvl="2" marL="1371600" algn="l">
              <a:lnSpc>
                <a:spcPct val="115000"/>
              </a:lnSpc>
              <a:spcBef>
                <a:spcPts val="1600"/>
              </a:spcBef>
              <a:spcAft>
                <a:spcPts val="0"/>
              </a:spcAft>
              <a:buClr>
                <a:schemeClr val="dk2"/>
              </a:buClr>
              <a:buSzPts val="1100"/>
              <a:buChar char="■"/>
              <a:defRPr>
                <a:solidFill>
                  <a:schemeClr val="dk2"/>
                </a:solidFill>
              </a:defRPr>
            </a:lvl3pPr>
            <a:lvl4pPr indent="-298450" lvl="3" marL="1828800" algn="l">
              <a:lnSpc>
                <a:spcPct val="115000"/>
              </a:lnSpc>
              <a:spcBef>
                <a:spcPts val="1600"/>
              </a:spcBef>
              <a:spcAft>
                <a:spcPts val="0"/>
              </a:spcAft>
              <a:buClr>
                <a:schemeClr val="dk2"/>
              </a:buClr>
              <a:buSzPts val="1100"/>
              <a:buChar char="●"/>
              <a:defRPr>
                <a:solidFill>
                  <a:schemeClr val="dk2"/>
                </a:solidFill>
              </a:defRPr>
            </a:lvl4pPr>
            <a:lvl5pPr indent="-298450" lvl="4" marL="2286000" algn="l">
              <a:lnSpc>
                <a:spcPct val="115000"/>
              </a:lnSpc>
              <a:spcBef>
                <a:spcPts val="1600"/>
              </a:spcBef>
              <a:spcAft>
                <a:spcPts val="0"/>
              </a:spcAft>
              <a:buClr>
                <a:schemeClr val="dk2"/>
              </a:buClr>
              <a:buSzPts val="1100"/>
              <a:buChar char="○"/>
              <a:defRPr>
                <a:solidFill>
                  <a:schemeClr val="dk2"/>
                </a:solidFill>
              </a:defRPr>
            </a:lvl5pPr>
            <a:lvl6pPr indent="-298450" lvl="5" marL="2743200" algn="l">
              <a:lnSpc>
                <a:spcPct val="115000"/>
              </a:lnSpc>
              <a:spcBef>
                <a:spcPts val="1600"/>
              </a:spcBef>
              <a:spcAft>
                <a:spcPts val="0"/>
              </a:spcAft>
              <a:buClr>
                <a:schemeClr val="dk2"/>
              </a:buClr>
              <a:buSzPts val="1100"/>
              <a:buChar char="■"/>
              <a:defRPr>
                <a:solidFill>
                  <a:schemeClr val="dk2"/>
                </a:solidFill>
              </a:defRPr>
            </a:lvl6pPr>
            <a:lvl7pPr indent="-298450" lvl="6" marL="3200400" algn="l">
              <a:lnSpc>
                <a:spcPct val="115000"/>
              </a:lnSpc>
              <a:spcBef>
                <a:spcPts val="1600"/>
              </a:spcBef>
              <a:spcAft>
                <a:spcPts val="0"/>
              </a:spcAft>
              <a:buClr>
                <a:schemeClr val="dk2"/>
              </a:buClr>
              <a:buSzPts val="1100"/>
              <a:buChar char="●"/>
              <a:defRPr>
                <a:solidFill>
                  <a:schemeClr val="dk2"/>
                </a:solidFill>
              </a:defRPr>
            </a:lvl7pPr>
            <a:lvl8pPr indent="-298450" lvl="7" marL="3657600" algn="l">
              <a:lnSpc>
                <a:spcPct val="115000"/>
              </a:lnSpc>
              <a:spcBef>
                <a:spcPts val="1600"/>
              </a:spcBef>
              <a:spcAft>
                <a:spcPts val="0"/>
              </a:spcAft>
              <a:buClr>
                <a:schemeClr val="dk2"/>
              </a:buClr>
              <a:buSzPts val="1100"/>
              <a:buChar char="○"/>
              <a:defRPr>
                <a:solidFill>
                  <a:schemeClr val="dk2"/>
                </a:solidFill>
              </a:defRPr>
            </a:lvl8pPr>
            <a:lvl9pPr indent="-298450" lvl="8" marL="4114800" algn="l">
              <a:lnSpc>
                <a:spcPct val="115000"/>
              </a:lnSpc>
              <a:spcBef>
                <a:spcPts val="1600"/>
              </a:spcBef>
              <a:spcAft>
                <a:spcPts val="1600"/>
              </a:spcAft>
              <a:buClr>
                <a:schemeClr val="dk2"/>
              </a:buClr>
              <a:buSzPts val="1100"/>
              <a:buChar char="■"/>
              <a:defRPr>
                <a:solidFill>
                  <a:schemeClr val="dk2"/>
                </a:solidFill>
              </a:defRPr>
            </a:lvl9pPr>
          </a:lstStyle>
          <a:p/>
        </p:txBody>
      </p:sp>
      <p:sp>
        <p:nvSpPr>
          <p:cNvPr id="156" name="Google Shape;15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
        <p:nvSpPr>
          <p:cNvPr id="157" name="Google Shape;157;p5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4">
            <a:hlinkClick action="ppaction://hlinksldjump" r:id="rId4"/>
          </p:cNvPr>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4">
            <a:hlinkClick action="ppaction://hlinksldjump" r:id="rId5"/>
          </p:cNvPr>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4">
            <a:hlinkClick action="ppaction://hlinksldjump" r:id="rId6"/>
          </p:cNvPr>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p54"/>
          <p:cNvGrpSpPr/>
          <p:nvPr/>
        </p:nvGrpSpPr>
        <p:grpSpPr>
          <a:xfrm>
            <a:off x="0" y="381001"/>
            <a:ext cx="1037850" cy="1016288"/>
            <a:chOff x="0" y="381001"/>
            <a:chExt cx="1037850" cy="1016288"/>
          </a:xfrm>
        </p:grpSpPr>
        <p:sp>
          <p:nvSpPr>
            <p:cNvPr id="162" name="Google Shape;162;p5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64" name="Shape 164"/>
        <p:cNvGrpSpPr/>
        <p:nvPr/>
      </p:nvGrpSpPr>
      <p:grpSpPr>
        <a:xfrm>
          <a:off x="0" y="0"/>
          <a:ext cx="0" cy="0"/>
          <a:chOff x="0" y="0"/>
          <a:chExt cx="0" cy="0"/>
        </a:xfrm>
      </p:grpSpPr>
      <p:sp>
        <p:nvSpPr>
          <p:cNvPr id="165" name="Google Shape;165;p55"/>
          <p:cNvSpPr txBox="1"/>
          <p:nvPr>
            <p:ph type="title"/>
          </p:nvPr>
        </p:nvSpPr>
        <p:spPr>
          <a:xfrm>
            <a:off x="361071" y="1924852"/>
            <a:ext cx="2304900" cy="179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66" name="Google Shape;166;p5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5"/>
          <p:cNvSpPr txBox="1"/>
          <p:nvPr>
            <p:ph idx="1" type="body"/>
          </p:nvPr>
        </p:nvSpPr>
        <p:spPr>
          <a:xfrm>
            <a:off x="6451271" y="1924850"/>
            <a:ext cx="2304900" cy="17973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1600"/>
              </a:spcBef>
              <a:spcAft>
                <a:spcPts val="0"/>
              </a:spcAft>
              <a:buClr>
                <a:schemeClr val="dk1"/>
              </a:buClr>
              <a:buSzPts val="1100"/>
              <a:buChar char="○"/>
              <a:defRPr>
                <a:solidFill>
                  <a:schemeClr val="dk1"/>
                </a:solidFill>
              </a:defRPr>
            </a:lvl2pPr>
            <a:lvl3pPr indent="-298450" lvl="2" marL="1371600" algn="l">
              <a:lnSpc>
                <a:spcPct val="115000"/>
              </a:lnSpc>
              <a:spcBef>
                <a:spcPts val="1600"/>
              </a:spcBef>
              <a:spcAft>
                <a:spcPts val="0"/>
              </a:spcAft>
              <a:buClr>
                <a:schemeClr val="dk1"/>
              </a:buClr>
              <a:buSzPts val="1100"/>
              <a:buChar char="■"/>
              <a:defRPr>
                <a:solidFill>
                  <a:schemeClr val="dk1"/>
                </a:solidFill>
              </a:defRPr>
            </a:lvl3pPr>
            <a:lvl4pPr indent="-298450" lvl="3" marL="1828800" algn="l">
              <a:lnSpc>
                <a:spcPct val="115000"/>
              </a:lnSpc>
              <a:spcBef>
                <a:spcPts val="1600"/>
              </a:spcBef>
              <a:spcAft>
                <a:spcPts val="0"/>
              </a:spcAft>
              <a:buClr>
                <a:schemeClr val="dk1"/>
              </a:buClr>
              <a:buSzPts val="1100"/>
              <a:buChar char="●"/>
              <a:defRPr>
                <a:solidFill>
                  <a:schemeClr val="dk1"/>
                </a:solidFill>
              </a:defRPr>
            </a:lvl4pPr>
            <a:lvl5pPr indent="-298450" lvl="4" marL="2286000" algn="l">
              <a:lnSpc>
                <a:spcPct val="115000"/>
              </a:lnSpc>
              <a:spcBef>
                <a:spcPts val="1600"/>
              </a:spcBef>
              <a:spcAft>
                <a:spcPts val="0"/>
              </a:spcAft>
              <a:buClr>
                <a:schemeClr val="dk1"/>
              </a:buClr>
              <a:buSzPts val="1100"/>
              <a:buChar char="○"/>
              <a:defRPr>
                <a:solidFill>
                  <a:schemeClr val="dk1"/>
                </a:solidFill>
              </a:defRPr>
            </a:lvl5pPr>
            <a:lvl6pPr indent="-298450" lvl="5" marL="2743200" algn="l">
              <a:lnSpc>
                <a:spcPct val="115000"/>
              </a:lnSpc>
              <a:spcBef>
                <a:spcPts val="1600"/>
              </a:spcBef>
              <a:spcAft>
                <a:spcPts val="0"/>
              </a:spcAft>
              <a:buClr>
                <a:schemeClr val="dk1"/>
              </a:buClr>
              <a:buSzPts val="1100"/>
              <a:buChar char="■"/>
              <a:defRPr>
                <a:solidFill>
                  <a:schemeClr val="dk1"/>
                </a:solidFill>
              </a:defRPr>
            </a:lvl6pPr>
            <a:lvl7pPr indent="-298450" lvl="6" marL="3200400" algn="l">
              <a:lnSpc>
                <a:spcPct val="115000"/>
              </a:lnSpc>
              <a:spcBef>
                <a:spcPts val="1600"/>
              </a:spcBef>
              <a:spcAft>
                <a:spcPts val="0"/>
              </a:spcAft>
              <a:buClr>
                <a:schemeClr val="dk1"/>
              </a:buClr>
              <a:buSzPts val="1100"/>
              <a:buChar char="●"/>
              <a:defRPr>
                <a:solidFill>
                  <a:schemeClr val="dk1"/>
                </a:solidFill>
              </a:defRPr>
            </a:lvl7pPr>
            <a:lvl8pPr indent="-298450" lvl="7" marL="3657600" algn="l">
              <a:lnSpc>
                <a:spcPct val="115000"/>
              </a:lnSpc>
              <a:spcBef>
                <a:spcPts val="1600"/>
              </a:spcBef>
              <a:spcAft>
                <a:spcPts val="0"/>
              </a:spcAft>
              <a:buClr>
                <a:schemeClr val="dk1"/>
              </a:buClr>
              <a:buSzPts val="1100"/>
              <a:buChar char="○"/>
              <a:defRPr>
                <a:solidFill>
                  <a:schemeClr val="dk1"/>
                </a:solidFill>
              </a:defRPr>
            </a:lvl8pPr>
            <a:lvl9pPr indent="-298450" lvl="8" marL="4114800" algn="l">
              <a:lnSpc>
                <a:spcPct val="115000"/>
              </a:lnSpc>
              <a:spcBef>
                <a:spcPts val="1600"/>
              </a:spcBef>
              <a:spcAft>
                <a:spcPts val="1600"/>
              </a:spcAft>
              <a:buClr>
                <a:schemeClr val="dk1"/>
              </a:buClr>
              <a:buSzPts val="1100"/>
              <a:buChar char="■"/>
              <a:defRPr>
                <a:solidFill>
                  <a:schemeClr val="dk1"/>
                </a:solidFill>
              </a:defRPr>
            </a:lvl9pPr>
          </a:lstStyle>
          <a:p/>
        </p:txBody>
      </p:sp>
      <p:sp>
        <p:nvSpPr>
          <p:cNvPr id="168" name="Google Shape;168;p5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5">
            <a:hlinkClick action="ppaction://hlinksldjump" r:id="rId3"/>
          </p:cNvPr>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5">
            <a:hlinkClick action="ppaction://hlinksldjump" r:id="rId4"/>
          </p:cNvPr>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5">
            <a:hlinkClick action="ppaction://hlinksldjump" r:id="rId5"/>
          </p:cNvPr>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 name="Google Shape;172;p55"/>
          <p:cNvGrpSpPr/>
          <p:nvPr/>
        </p:nvGrpSpPr>
        <p:grpSpPr>
          <a:xfrm>
            <a:off x="0" y="381001"/>
            <a:ext cx="1037850" cy="1016288"/>
            <a:chOff x="0" y="381001"/>
            <a:chExt cx="1037850" cy="1016288"/>
          </a:xfrm>
        </p:grpSpPr>
        <p:sp>
          <p:nvSpPr>
            <p:cNvPr id="173" name="Google Shape;173;p5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55"/>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76" name="Google Shape;176;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77" name="Shape 177"/>
        <p:cNvGrpSpPr/>
        <p:nvPr/>
      </p:nvGrpSpPr>
      <p:grpSpPr>
        <a:xfrm>
          <a:off x="0" y="0"/>
          <a:ext cx="0" cy="0"/>
          <a:chOff x="0" y="0"/>
          <a:chExt cx="0" cy="0"/>
        </a:xfrm>
      </p:grpSpPr>
      <p:sp>
        <p:nvSpPr>
          <p:cNvPr id="178" name="Google Shape;178;p56"/>
          <p:cNvSpPr txBox="1"/>
          <p:nvPr>
            <p:ph type="title"/>
          </p:nvPr>
        </p:nvSpPr>
        <p:spPr>
          <a:xfrm>
            <a:off x="702850" y="1708619"/>
            <a:ext cx="3333300" cy="147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79" name="Google Shape;179;p5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6">
            <a:hlinkClick action="ppaction://hlinksldjump" r:id="rId3"/>
          </p:cNvPr>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6">
            <a:hlinkClick action="ppaction://hlinksldjump" r:id="rId4"/>
          </p:cNvPr>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6">
            <a:hlinkClick action="ppaction://hlinksldjump" r:id="rId5"/>
          </p:cNvPr>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4" name="Google Shape;184;p56"/>
          <p:cNvGrpSpPr/>
          <p:nvPr/>
        </p:nvGrpSpPr>
        <p:grpSpPr>
          <a:xfrm>
            <a:off x="0" y="381001"/>
            <a:ext cx="1037850" cy="1016288"/>
            <a:chOff x="0" y="381001"/>
            <a:chExt cx="1037850" cy="1016288"/>
          </a:xfrm>
        </p:grpSpPr>
        <p:sp>
          <p:nvSpPr>
            <p:cNvPr id="185" name="Google Shape;185;p5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56"/>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88" name="Google Shape;188;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
        <p:nvSpPr>
          <p:cNvPr id="189" name="Google Shape;189;p56"/>
          <p:cNvSpPr txBox="1"/>
          <p:nvPr>
            <p:ph idx="1" type="body"/>
          </p:nvPr>
        </p:nvSpPr>
        <p:spPr>
          <a:xfrm>
            <a:off x="702850" y="3625275"/>
            <a:ext cx="3333300" cy="7653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1600"/>
              </a:spcBef>
              <a:spcAft>
                <a:spcPts val="0"/>
              </a:spcAft>
              <a:buClr>
                <a:schemeClr val="dk1"/>
              </a:buClr>
              <a:buSzPts val="1100"/>
              <a:buChar char="○"/>
              <a:defRPr>
                <a:solidFill>
                  <a:schemeClr val="dk1"/>
                </a:solidFill>
              </a:defRPr>
            </a:lvl2pPr>
            <a:lvl3pPr indent="-298450" lvl="2" marL="1371600" algn="l">
              <a:lnSpc>
                <a:spcPct val="115000"/>
              </a:lnSpc>
              <a:spcBef>
                <a:spcPts val="1600"/>
              </a:spcBef>
              <a:spcAft>
                <a:spcPts val="0"/>
              </a:spcAft>
              <a:buClr>
                <a:schemeClr val="dk1"/>
              </a:buClr>
              <a:buSzPts val="1100"/>
              <a:buChar char="■"/>
              <a:defRPr>
                <a:solidFill>
                  <a:schemeClr val="dk1"/>
                </a:solidFill>
              </a:defRPr>
            </a:lvl3pPr>
            <a:lvl4pPr indent="-298450" lvl="3" marL="1828800" algn="l">
              <a:lnSpc>
                <a:spcPct val="115000"/>
              </a:lnSpc>
              <a:spcBef>
                <a:spcPts val="1600"/>
              </a:spcBef>
              <a:spcAft>
                <a:spcPts val="0"/>
              </a:spcAft>
              <a:buClr>
                <a:schemeClr val="dk1"/>
              </a:buClr>
              <a:buSzPts val="1100"/>
              <a:buChar char="●"/>
              <a:defRPr>
                <a:solidFill>
                  <a:schemeClr val="dk1"/>
                </a:solidFill>
              </a:defRPr>
            </a:lvl4pPr>
            <a:lvl5pPr indent="-298450" lvl="4" marL="2286000" algn="l">
              <a:lnSpc>
                <a:spcPct val="115000"/>
              </a:lnSpc>
              <a:spcBef>
                <a:spcPts val="1600"/>
              </a:spcBef>
              <a:spcAft>
                <a:spcPts val="0"/>
              </a:spcAft>
              <a:buClr>
                <a:schemeClr val="dk1"/>
              </a:buClr>
              <a:buSzPts val="1100"/>
              <a:buChar char="○"/>
              <a:defRPr>
                <a:solidFill>
                  <a:schemeClr val="dk1"/>
                </a:solidFill>
              </a:defRPr>
            </a:lvl5pPr>
            <a:lvl6pPr indent="-298450" lvl="5" marL="2743200" algn="l">
              <a:lnSpc>
                <a:spcPct val="115000"/>
              </a:lnSpc>
              <a:spcBef>
                <a:spcPts val="1600"/>
              </a:spcBef>
              <a:spcAft>
                <a:spcPts val="0"/>
              </a:spcAft>
              <a:buClr>
                <a:schemeClr val="dk1"/>
              </a:buClr>
              <a:buSzPts val="1100"/>
              <a:buChar char="■"/>
              <a:defRPr>
                <a:solidFill>
                  <a:schemeClr val="dk1"/>
                </a:solidFill>
              </a:defRPr>
            </a:lvl6pPr>
            <a:lvl7pPr indent="-298450" lvl="6" marL="3200400" algn="l">
              <a:lnSpc>
                <a:spcPct val="115000"/>
              </a:lnSpc>
              <a:spcBef>
                <a:spcPts val="1600"/>
              </a:spcBef>
              <a:spcAft>
                <a:spcPts val="0"/>
              </a:spcAft>
              <a:buClr>
                <a:schemeClr val="dk1"/>
              </a:buClr>
              <a:buSzPts val="1100"/>
              <a:buChar char="●"/>
              <a:defRPr>
                <a:solidFill>
                  <a:schemeClr val="dk1"/>
                </a:solidFill>
              </a:defRPr>
            </a:lvl7pPr>
            <a:lvl8pPr indent="-298450" lvl="7" marL="3657600" algn="l">
              <a:lnSpc>
                <a:spcPct val="115000"/>
              </a:lnSpc>
              <a:spcBef>
                <a:spcPts val="1600"/>
              </a:spcBef>
              <a:spcAft>
                <a:spcPts val="0"/>
              </a:spcAft>
              <a:buClr>
                <a:schemeClr val="dk1"/>
              </a:buClr>
              <a:buSzPts val="1100"/>
              <a:buChar char="○"/>
              <a:defRPr>
                <a:solidFill>
                  <a:schemeClr val="dk1"/>
                </a:solidFill>
              </a:defRPr>
            </a:lvl8pPr>
            <a:lvl9pPr indent="-298450" lvl="8" marL="4114800" algn="l">
              <a:lnSpc>
                <a:spcPct val="115000"/>
              </a:lnSpc>
              <a:spcBef>
                <a:spcPts val="1600"/>
              </a:spcBef>
              <a:spcAft>
                <a:spcPts val="160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9" name="Shape 19"/>
        <p:cNvGrpSpPr/>
        <p:nvPr/>
      </p:nvGrpSpPr>
      <p:grpSpPr>
        <a:xfrm>
          <a:off x="0" y="0"/>
          <a:ext cx="0" cy="0"/>
          <a:chOff x="0" y="0"/>
          <a:chExt cx="0" cy="0"/>
        </a:xfrm>
      </p:grpSpPr>
      <p:grpSp>
        <p:nvGrpSpPr>
          <p:cNvPr id="20" name="Google Shape;20;p43"/>
          <p:cNvGrpSpPr/>
          <p:nvPr/>
        </p:nvGrpSpPr>
        <p:grpSpPr>
          <a:xfrm>
            <a:off x="4406400" y="0"/>
            <a:ext cx="4737600" cy="5143065"/>
            <a:chOff x="4406400" y="0"/>
            <a:chExt cx="4737600" cy="5143065"/>
          </a:xfrm>
        </p:grpSpPr>
        <p:sp>
          <p:nvSpPr>
            <p:cNvPr id="21" name="Google Shape;21;p4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
        <p:nvSpPr>
          <p:cNvPr id="40" name="Google Shape;40;p4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grpSp>
        <p:nvGrpSpPr>
          <p:cNvPr id="42" name="Google Shape;42;p44"/>
          <p:cNvGrpSpPr/>
          <p:nvPr/>
        </p:nvGrpSpPr>
        <p:grpSpPr>
          <a:xfrm>
            <a:off x="4406400" y="0"/>
            <a:ext cx="4737600" cy="5143065"/>
            <a:chOff x="4406400" y="0"/>
            <a:chExt cx="4737600" cy="5143065"/>
          </a:xfrm>
        </p:grpSpPr>
        <p:sp>
          <p:nvSpPr>
            <p:cNvPr id="43" name="Google Shape;43;p4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4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grpSp>
        <p:nvGrpSpPr>
          <p:cNvPr id="64" name="Google Shape;64;p45"/>
          <p:cNvGrpSpPr/>
          <p:nvPr/>
        </p:nvGrpSpPr>
        <p:grpSpPr>
          <a:xfrm>
            <a:off x="0" y="381001"/>
            <a:ext cx="1037850" cy="1016288"/>
            <a:chOff x="0" y="381001"/>
            <a:chExt cx="1037850" cy="1016288"/>
          </a:xfrm>
        </p:grpSpPr>
        <p:sp>
          <p:nvSpPr>
            <p:cNvPr id="65" name="Google Shape;65;p4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 name="Google Shape;68;p4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4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0" name="Google Shape;7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grpSp>
        <p:nvGrpSpPr>
          <p:cNvPr id="72" name="Google Shape;72;p46"/>
          <p:cNvGrpSpPr/>
          <p:nvPr/>
        </p:nvGrpSpPr>
        <p:grpSpPr>
          <a:xfrm>
            <a:off x="0" y="381001"/>
            <a:ext cx="1037850" cy="1016288"/>
            <a:chOff x="0" y="381001"/>
            <a:chExt cx="1037850" cy="1016288"/>
          </a:xfrm>
        </p:grpSpPr>
        <p:sp>
          <p:nvSpPr>
            <p:cNvPr id="73" name="Google Shape;73;p4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4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4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7" name="Google Shape;7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grpSp>
        <p:nvGrpSpPr>
          <p:cNvPr id="79" name="Google Shape;79;p47"/>
          <p:cNvGrpSpPr/>
          <p:nvPr/>
        </p:nvGrpSpPr>
        <p:grpSpPr>
          <a:xfrm>
            <a:off x="0" y="381001"/>
            <a:ext cx="1037850" cy="1016288"/>
            <a:chOff x="0" y="381001"/>
            <a:chExt cx="1037850" cy="1016288"/>
          </a:xfrm>
        </p:grpSpPr>
        <p:sp>
          <p:nvSpPr>
            <p:cNvPr id="80" name="Google Shape;80;p4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4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3" name="Google Shape;8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grpSp>
        <p:nvGrpSpPr>
          <p:cNvPr id="85" name="Google Shape;85;p48"/>
          <p:cNvGrpSpPr/>
          <p:nvPr/>
        </p:nvGrpSpPr>
        <p:grpSpPr>
          <a:xfrm>
            <a:off x="0" y="381001"/>
            <a:ext cx="1037850" cy="1016288"/>
            <a:chOff x="0" y="381001"/>
            <a:chExt cx="1037850" cy="1016288"/>
          </a:xfrm>
        </p:grpSpPr>
        <p:sp>
          <p:nvSpPr>
            <p:cNvPr id="86" name="Google Shape;86;p4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9" name="Google Shape;89;p4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 name="Shape 91"/>
        <p:cNvGrpSpPr/>
        <p:nvPr/>
      </p:nvGrpSpPr>
      <p:grpSpPr>
        <a:xfrm>
          <a:off x="0" y="0"/>
          <a:ext cx="0" cy="0"/>
          <a:chOff x="0" y="0"/>
          <a:chExt cx="0" cy="0"/>
        </a:xfrm>
      </p:grpSpPr>
      <p:grpSp>
        <p:nvGrpSpPr>
          <p:cNvPr id="92" name="Google Shape;92;p49"/>
          <p:cNvGrpSpPr/>
          <p:nvPr/>
        </p:nvGrpSpPr>
        <p:grpSpPr>
          <a:xfrm>
            <a:off x="4406400" y="0"/>
            <a:ext cx="4737600" cy="5143500"/>
            <a:chOff x="4406400" y="0"/>
            <a:chExt cx="4737600" cy="5143500"/>
          </a:xfrm>
        </p:grpSpPr>
        <p:sp>
          <p:nvSpPr>
            <p:cNvPr id="93" name="Google Shape;93;p49"/>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9"/>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9"/>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9"/>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9"/>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9"/>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9"/>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9"/>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9"/>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9"/>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9"/>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9"/>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9"/>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9"/>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9"/>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9"/>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9"/>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49"/>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2" name="Google Shape;112;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 name="Shape 113"/>
        <p:cNvGrpSpPr/>
        <p:nvPr/>
      </p:nvGrpSpPr>
      <p:grpSpPr>
        <a:xfrm>
          <a:off x="0" y="0"/>
          <a:ext cx="0" cy="0"/>
          <a:chOff x="0" y="0"/>
          <a:chExt cx="0" cy="0"/>
        </a:xfrm>
      </p:grpSpPr>
      <p:grpSp>
        <p:nvGrpSpPr>
          <p:cNvPr id="114" name="Google Shape;114;p50"/>
          <p:cNvGrpSpPr/>
          <p:nvPr/>
        </p:nvGrpSpPr>
        <p:grpSpPr>
          <a:xfrm>
            <a:off x="0" y="381001"/>
            <a:ext cx="1037850" cy="1016288"/>
            <a:chOff x="0" y="381001"/>
            <a:chExt cx="1037850" cy="1016288"/>
          </a:xfrm>
        </p:grpSpPr>
        <p:sp>
          <p:nvSpPr>
            <p:cNvPr id="115" name="Google Shape;115;p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5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8" name="Google Shape;118;p5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19" name="Google Shape;119;p5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0" name="Google Shape;12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android-review.googlesource.com/c/platform/frameworks/base/+/1156409/6/core/java/android/os/AsyncTask.java"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s://developer.android.com/guide/components/processes-and-threads" TargetMode="External"/><Relationship Id="rId4" Type="http://schemas.openxmlformats.org/officeDocument/2006/relationships/hyperlink" Target="https://kotlinlang.org/docs/reference/coroutines/coroutines-guide.html" TargetMode="External"/><Relationship Id="rId5" Type="http://schemas.openxmlformats.org/officeDocument/2006/relationships/hyperlink" Target="https://codelabs.developers.google.com/codelabs/kotlin-coroutines/index.html" TargetMode="External"/><Relationship Id="rId6" Type="http://schemas.openxmlformats.org/officeDocument/2006/relationships/hyperlink" Target="https://medium.com/@elizarov" TargetMode="External"/><Relationship Id="rId7" Type="http://schemas.openxmlformats.org/officeDocument/2006/relationships/hyperlink" Target="https://devexperto.com/corrutina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
          <p:cNvSpPr txBox="1"/>
          <p:nvPr>
            <p:ph type="ctrTitle"/>
          </p:nvPr>
        </p:nvSpPr>
        <p:spPr>
          <a:xfrm>
            <a:off x="3537150" y="1578400"/>
            <a:ext cx="5017500" cy="156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s-419"/>
              <a:t>Threading y tareas asincrónicas</a:t>
            </a:r>
            <a:endParaRPr/>
          </a:p>
        </p:txBody>
      </p:sp>
      <p:sp>
        <p:nvSpPr>
          <p:cNvPr id="195" name="Google Shape;19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1"/>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Evolución en Android</a:t>
            </a:r>
            <a:endParaRPr/>
          </a:p>
        </p:txBody>
      </p:sp>
      <p:sp>
        <p:nvSpPr>
          <p:cNvPr id="249" name="Google Shape;249;p11"/>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AsyncTask</a:t>
            </a:r>
            <a:endParaRPr sz="1800"/>
          </a:p>
        </p:txBody>
      </p:sp>
      <p:sp>
        <p:nvSpPr>
          <p:cNvPr id="250" name="Google Shape;250;p11"/>
          <p:cNvSpPr txBox="1"/>
          <p:nvPr>
            <p:ph idx="1" type="body"/>
          </p:nvPr>
        </p:nvSpPr>
        <p:spPr>
          <a:xfrm>
            <a:off x="535500" y="1491350"/>
            <a:ext cx="8153400" cy="320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800"/>
              <a:t>Sin embargo, AsyncTask tenía muchos problemas y esto fue reconocido por los propios desarrolladores del Sistema Operativo Android en un </a:t>
            </a:r>
            <a:r>
              <a:rPr lang="es-419" sz="1800" u="sng">
                <a:solidFill>
                  <a:schemeClr val="hlink"/>
                </a:solidFill>
                <a:hlinkClick r:id="rId3"/>
              </a:rPr>
              <a:t>histórico commit</a:t>
            </a:r>
            <a:r>
              <a:rPr lang="es-419" sz="1800"/>
              <a:t> en el que </a:t>
            </a:r>
            <a:r>
              <a:rPr i="1" lang="es-419" sz="1800"/>
              <a:t>"deprecan"</a:t>
            </a:r>
            <a:r>
              <a:rPr lang="es-419" sz="1800"/>
              <a:t> esta clase:</a:t>
            </a:r>
            <a:endParaRPr sz="1800"/>
          </a:p>
          <a:p>
            <a:pPr indent="0" lvl="0" marL="0" rtl="0" algn="l">
              <a:lnSpc>
                <a:spcPct val="115000"/>
              </a:lnSpc>
              <a:spcBef>
                <a:spcPts val="1000"/>
              </a:spcBef>
              <a:spcAft>
                <a:spcPts val="1000"/>
              </a:spcAft>
              <a:buSzPts val="1300"/>
              <a:buNone/>
            </a:pPr>
            <a:r>
              <a:rPr i="1" lang="es-419" sz="1800"/>
              <a:t>"AsyncTask was intended to enable proper and easy use of the UI thread. However, the most common use case was for integrating into UI, and that would cause Context leaks, missed callbacks, or crashes on configuration changes. It also has inconsistent behavior on different versions of the platform, swallows exceptions from doInBackground, and does not provide much utility over using Executors directly."</a:t>
            </a:r>
            <a:endParaRPr i="1" sz="1800"/>
          </a:p>
        </p:txBody>
      </p:sp>
      <p:pic>
        <p:nvPicPr>
          <p:cNvPr id="251" name="Google Shape;251;p11"/>
          <p:cNvPicPr preferRelativeResize="0"/>
          <p:nvPr/>
        </p:nvPicPr>
        <p:blipFill rotWithShape="1">
          <a:blip r:embed="rId4">
            <a:alphaModFix/>
          </a:blip>
          <a:srcRect b="0" l="0" r="0" t="0"/>
          <a:stretch/>
        </p:blipFill>
        <p:spPr>
          <a:xfrm>
            <a:off x="1279147" y="1476150"/>
            <a:ext cx="6585708" cy="249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0"/>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Evolución en Android</a:t>
            </a:r>
            <a:endParaRPr/>
          </a:p>
        </p:txBody>
      </p:sp>
      <p:sp>
        <p:nvSpPr>
          <p:cNvPr id="257" name="Google Shape;257;p10"/>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Ejemplo de AsyncTask</a:t>
            </a:r>
            <a:endParaRPr sz="1800"/>
          </a:p>
        </p:txBody>
      </p:sp>
      <p:sp>
        <p:nvSpPr>
          <p:cNvPr id="258" name="Google Shape;258;p10"/>
          <p:cNvSpPr txBox="1"/>
          <p:nvPr/>
        </p:nvSpPr>
        <p:spPr>
          <a:xfrm>
            <a:off x="1143000" y="1063125"/>
            <a:ext cx="8052300" cy="388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4DD0E1"/>
                </a:solidFill>
                <a:latin typeface="Roboto Mono"/>
                <a:ea typeface="Roboto Mono"/>
                <a:cs typeface="Roboto Mono"/>
                <a:sym typeface="Roboto Mono"/>
              </a:rPr>
              <a:t>private</a:t>
            </a:r>
            <a:r>
              <a:rPr b="0" i="0" lang="es-419" sz="1100" u="none" cap="none" strike="noStrike">
                <a:solidFill>
                  <a:srgbClr val="ECEFF1"/>
                </a:solidFill>
                <a:latin typeface="Roboto Mono"/>
                <a:ea typeface="Roboto Mono"/>
                <a:cs typeface="Roboto Mono"/>
                <a:sym typeface="Roboto Mono"/>
              </a:rPr>
              <a:t> </a:t>
            </a:r>
            <a:r>
              <a:rPr b="0" i="0" lang="es-419" sz="1100" u="none" cap="none" strike="noStrike">
                <a:solidFill>
                  <a:srgbClr val="4DD0E1"/>
                </a:solidFill>
                <a:latin typeface="Roboto Mono"/>
                <a:ea typeface="Roboto Mono"/>
                <a:cs typeface="Roboto Mono"/>
                <a:sym typeface="Roboto Mono"/>
              </a:rPr>
              <a:t>class</a:t>
            </a:r>
            <a:r>
              <a:rPr b="0" i="0" lang="es-419" sz="1100" u="none" cap="none" strike="noStrike">
                <a:solidFill>
                  <a:srgbClr val="ECEFF1"/>
                </a:solidFill>
                <a:latin typeface="Roboto Mono"/>
                <a:ea typeface="Roboto Mono"/>
                <a:cs typeface="Roboto Mono"/>
                <a:sym typeface="Roboto Mono"/>
              </a:rPr>
              <a:t> MyAsyncTask extends AsyncTask&lt;PARAMS, PROGRESS, RESULT&gt; {</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r>
              <a:rPr b="0" i="0" lang="es-419" sz="1100" u="none" cap="none" strike="noStrike">
                <a:solidFill>
                  <a:srgbClr val="4DD0E1"/>
                </a:solidFill>
                <a:latin typeface="Roboto Mono"/>
                <a:ea typeface="Roboto Mono"/>
                <a:cs typeface="Roboto Mono"/>
                <a:sym typeface="Roboto Mono"/>
              </a:rPr>
              <a:t>protected</a:t>
            </a:r>
            <a:r>
              <a:rPr b="0" i="0" lang="es-419" sz="1100" u="none" cap="none" strike="noStrike">
                <a:solidFill>
                  <a:srgbClr val="ECEFF1"/>
                </a:solidFill>
                <a:latin typeface="Roboto Mono"/>
                <a:ea typeface="Roboto Mono"/>
                <a:cs typeface="Roboto Mono"/>
                <a:sym typeface="Roboto Mono"/>
              </a:rPr>
              <a:t> void onPreExecute() {</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r>
              <a:rPr b="0" i="0" lang="es-419" sz="1100" u="none" cap="none" strike="noStrike">
                <a:solidFill>
                  <a:srgbClr val="F06292"/>
                </a:solidFill>
                <a:latin typeface="Roboto Mono"/>
                <a:ea typeface="Roboto Mono"/>
                <a:cs typeface="Roboto Mono"/>
                <a:sym typeface="Roboto Mono"/>
              </a:rPr>
              <a:t>// Se ejecuta primero y en el Main Thread para por ejemplo para mostrar un loading</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r>
              <a:rPr b="0" i="0" lang="es-419" sz="1100" u="none" cap="none" strike="noStrike">
                <a:solidFill>
                  <a:srgbClr val="4DD0E1"/>
                </a:solidFill>
                <a:latin typeface="Roboto Mono"/>
                <a:ea typeface="Roboto Mono"/>
                <a:cs typeface="Roboto Mono"/>
                <a:sym typeface="Roboto Mono"/>
              </a:rPr>
              <a:t>protected</a:t>
            </a:r>
            <a:r>
              <a:rPr b="0" i="0" lang="es-419" sz="1100" u="none" cap="none" strike="noStrike">
                <a:solidFill>
                  <a:srgbClr val="ECEFF1"/>
                </a:solidFill>
                <a:latin typeface="Roboto Mono"/>
                <a:ea typeface="Roboto Mono"/>
                <a:cs typeface="Roboto Mono"/>
                <a:sym typeface="Roboto Mono"/>
              </a:rPr>
              <a:t> RESULT doInBackground(PARAMS... parameteres) {</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r>
              <a:rPr b="0" i="0" lang="es-419" sz="1100" u="none" cap="none" strike="noStrike">
                <a:solidFill>
                  <a:srgbClr val="F06292"/>
                </a:solidFill>
                <a:latin typeface="Roboto Mono"/>
                <a:ea typeface="Roboto Mono"/>
                <a:cs typeface="Roboto Mono"/>
                <a:sym typeface="Roboto Mono"/>
              </a:rPr>
              <a:t>// Acá se hace tarea pesada y en un thread secundario, por lo tanto NO se puede</a:t>
            </a:r>
            <a:endParaRPr b="0" i="0" sz="1100" u="none" cap="none" strike="noStrike">
              <a:solidFill>
                <a:srgbClr val="F0629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F06292"/>
                </a:solidFill>
                <a:latin typeface="Roboto Mono"/>
                <a:ea typeface="Roboto Mono"/>
                <a:cs typeface="Roboto Mono"/>
                <a:sym typeface="Roboto Mono"/>
              </a:rPr>
              <a:t>       // llamar a elementos de UI. En ese caso, llamar a onProgressUpdate() con algun valor</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r>
              <a:rPr b="0" i="0" lang="es-419" sz="1100" u="none" cap="none" strike="noStrike">
                <a:solidFill>
                  <a:srgbClr val="F06292"/>
                </a:solidFill>
                <a:latin typeface="Roboto Mono"/>
                <a:ea typeface="Roboto Mono"/>
                <a:cs typeface="Roboto Mono"/>
                <a:sym typeface="Roboto Mono"/>
              </a:rPr>
              <a:t>// de % de trabajo realizado</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r>
              <a:rPr b="0" i="0" lang="es-419" sz="1100" u="none" cap="none" strike="noStrike">
                <a:solidFill>
                  <a:srgbClr val="4DD0E1"/>
                </a:solidFill>
                <a:latin typeface="Roboto Mono"/>
                <a:ea typeface="Roboto Mono"/>
                <a:cs typeface="Roboto Mono"/>
                <a:sym typeface="Roboto Mono"/>
              </a:rPr>
              <a:t>return</a:t>
            </a:r>
            <a:r>
              <a:rPr b="0" i="0" lang="es-419" sz="1100" u="none" cap="none" strike="noStrike">
                <a:solidFill>
                  <a:srgbClr val="ECEFF1"/>
                </a:solidFill>
                <a:latin typeface="Roboto Mono"/>
                <a:ea typeface="Roboto Mono"/>
                <a:cs typeface="Roboto Mono"/>
                <a:sym typeface="Roboto Mono"/>
              </a:rPr>
              <a:t> RESULT;</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r>
              <a:rPr b="0" i="0" lang="es-419" sz="1100" u="none" cap="none" strike="noStrike">
                <a:solidFill>
                  <a:srgbClr val="4DD0E1"/>
                </a:solidFill>
                <a:latin typeface="Roboto Mono"/>
                <a:ea typeface="Roboto Mono"/>
                <a:cs typeface="Roboto Mono"/>
                <a:sym typeface="Roboto Mono"/>
              </a:rPr>
              <a:t>protected</a:t>
            </a:r>
            <a:r>
              <a:rPr b="0" i="0" lang="es-419" sz="1100" u="none" cap="none" strike="noStrike">
                <a:solidFill>
                  <a:srgbClr val="ECEFF1"/>
                </a:solidFill>
                <a:latin typeface="Roboto Mono"/>
                <a:ea typeface="Roboto Mono"/>
                <a:cs typeface="Roboto Mono"/>
                <a:sym typeface="Roboto Mono"/>
              </a:rPr>
              <a:t> void onProgressUpdate(PROGRESS... progress) {</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r>
              <a:rPr b="0" i="0" lang="es-419" sz="1100" u="none" cap="none" strike="noStrike">
                <a:solidFill>
                  <a:srgbClr val="F06292"/>
                </a:solidFill>
                <a:latin typeface="Roboto Mono"/>
                <a:ea typeface="Roboto Mono"/>
                <a:cs typeface="Roboto Mono"/>
                <a:sym typeface="Roboto Mono"/>
              </a:rPr>
              <a:t>// Para actualizar algun indicador visual con el valor de progress</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r>
              <a:rPr b="0" i="0" lang="es-419" sz="1100" u="none" cap="none" strike="noStrike">
                <a:solidFill>
                  <a:srgbClr val="4DD0E1"/>
                </a:solidFill>
                <a:latin typeface="Roboto Mono"/>
                <a:ea typeface="Roboto Mono"/>
                <a:cs typeface="Roboto Mono"/>
                <a:sym typeface="Roboto Mono"/>
              </a:rPr>
              <a:t>protected</a:t>
            </a:r>
            <a:r>
              <a:rPr b="0" i="0" lang="es-419" sz="1100" u="none" cap="none" strike="noStrike">
                <a:solidFill>
                  <a:srgbClr val="ECEFF1"/>
                </a:solidFill>
                <a:latin typeface="Roboto Mono"/>
                <a:ea typeface="Roboto Mono"/>
                <a:cs typeface="Roboto Mono"/>
                <a:sym typeface="Roboto Mono"/>
              </a:rPr>
              <a:t> void onPostExecute(RESULT result) {</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r>
              <a:rPr b="0" i="0" lang="es-419" sz="1100" u="none" cap="none" strike="noStrike">
                <a:solidFill>
                  <a:srgbClr val="F06292"/>
                </a:solidFill>
                <a:latin typeface="Roboto Mono"/>
                <a:ea typeface="Roboto Mono"/>
                <a:cs typeface="Roboto Mono"/>
                <a:sym typeface="Roboto Mono"/>
              </a:rPr>
              <a:t>// Una vez finalizado doInBackground(), se recibe el resultado</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r>
              <a:rPr b="0" i="0" lang="es-419" sz="1100" u="none" cap="none" strike="noStrike">
                <a:solidFill>
                  <a:srgbClr val="F06292"/>
                </a:solidFill>
                <a:latin typeface="Roboto Mono"/>
                <a:ea typeface="Roboto Mono"/>
                <a:cs typeface="Roboto Mono"/>
                <a:sym typeface="Roboto Mono"/>
              </a:rPr>
              <a:t>// y es seguro actualizar la UI con su valor</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endParaRPr b="0" i="0" sz="11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ECEFF1"/>
                </a:solidFill>
                <a:latin typeface="Roboto Mono"/>
                <a:ea typeface="Roboto Mono"/>
                <a:cs typeface="Roboto Mono"/>
                <a:sym typeface="Roboto Mono"/>
              </a:rPr>
              <a:t>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2"/>
          <p:cNvSpPr txBox="1"/>
          <p:nvPr>
            <p:ph type="title"/>
          </p:nvPr>
        </p:nvSpPr>
        <p:spPr>
          <a:xfrm>
            <a:off x="460950" y="2065350"/>
            <a:ext cx="4428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Evolución en Android</a:t>
            </a:r>
            <a:endParaRPr/>
          </a:p>
        </p:txBody>
      </p:sp>
      <p:sp>
        <p:nvSpPr>
          <p:cNvPr id="264" name="Google Shape;264;p12"/>
          <p:cNvSpPr txBox="1"/>
          <p:nvPr>
            <p:ph type="title"/>
          </p:nvPr>
        </p:nvSpPr>
        <p:spPr>
          <a:xfrm>
            <a:off x="460950" y="2598750"/>
            <a:ext cx="4428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i="1" lang="es-419" sz="2400"/>
              <a:t>RxJava</a:t>
            </a:r>
            <a:endParaRPr i="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3"/>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Evolución en Android</a:t>
            </a:r>
            <a:endParaRPr/>
          </a:p>
        </p:txBody>
      </p:sp>
      <p:sp>
        <p:nvSpPr>
          <p:cNvPr id="270" name="Google Shape;270;p13"/>
          <p:cNvSpPr txBox="1"/>
          <p:nvPr>
            <p:ph idx="1" type="body"/>
          </p:nvPr>
        </p:nvSpPr>
        <p:spPr>
          <a:xfrm>
            <a:off x="1297500" y="2329550"/>
            <a:ext cx="6265800" cy="5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1300"/>
              <a:buNone/>
            </a:pPr>
            <a:r>
              <a:rPr i="1" lang="es-419" sz="1800"/>
              <a:t>"An API for asynchronous programming with observable streams"</a:t>
            </a:r>
            <a:endParaRPr i="1" sz="1800"/>
          </a:p>
        </p:txBody>
      </p:sp>
      <p:sp>
        <p:nvSpPr>
          <p:cNvPr id="271" name="Google Shape;271;p13"/>
          <p:cNvSpPr txBox="1"/>
          <p:nvPr>
            <p:ph type="title"/>
          </p:nvPr>
        </p:nvSpPr>
        <p:spPr>
          <a:xfrm>
            <a:off x="1297500" y="1503750"/>
            <a:ext cx="7038900" cy="47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s-419" sz="2800"/>
              <a:t>RxJava</a:t>
            </a:r>
            <a:endParaRPr sz="2800"/>
          </a:p>
        </p:txBody>
      </p:sp>
      <p:pic>
        <p:nvPicPr>
          <p:cNvPr id="272" name="Google Shape;272;p13"/>
          <p:cNvPicPr preferRelativeResize="0"/>
          <p:nvPr/>
        </p:nvPicPr>
        <p:blipFill rotWithShape="1">
          <a:blip r:embed="rId3">
            <a:alphaModFix/>
          </a:blip>
          <a:srcRect b="0" l="0" r="0" t="0"/>
          <a:stretch/>
        </p:blipFill>
        <p:spPr>
          <a:xfrm>
            <a:off x="3038973" y="1281225"/>
            <a:ext cx="994850" cy="994850"/>
          </a:xfrm>
          <a:prstGeom prst="rect">
            <a:avLst/>
          </a:prstGeom>
          <a:noFill/>
          <a:ln>
            <a:noFill/>
          </a:ln>
        </p:spPr>
      </p:pic>
      <p:sp>
        <p:nvSpPr>
          <p:cNvPr id="273" name="Google Shape;273;p13"/>
          <p:cNvSpPr txBox="1"/>
          <p:nvPr>
            <p:ph idx="1" type="body"/>
          </p:nvPr>
        </p:nvSpPr>
        <p:spPr>
          <a:xfrm>
            <a:off x="1297500" y="2786750"/>
            <a:ext cx="6265800" cy="2165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s-419" sz="1800"/>
              <a:t>Introduce la programación reactiva a la solución de tareas asincrónicas.</a:t>
            </a:r>
            <a:endParaRPr sz="1800"/>
          </a:p>
          <a:p>
            <a:pPr indent="-342900" lvl="0" marL="457200" rtl="0" algn="l">
              <a:lnSpc>
                <a:spcPct val="115000"/>
              </a:lnSpc>
              <a:spcBef>
                <a:spcPts val="0"/>
              </a:spcBef>
              <a:spcAft>
                <a:spcPts val="0"/>
              </a:spcAft>
              <a:buSzPts val="1800"/>
              <a:buChar char="●"/>
            </a:pPr>
            <a:r>
              <a:rPr lang="es-419" sz="1800"/>
              <a:t>Combina ideas del patrón </a:t>
            </a:r>
            <a:r>
              <a:rPr i="1" lang="es-419" sz="1800"/>
              <a:t>Observer</a:t>
            </a:r>
            <a:r>
              <a:rPr lang="es-419" sz="1800"/>
              <a:t>, el patrón </a:t>
            </a:r>
            <a:r>
              <a:rPr i="1" lang="es-419" sz="1800"/>
              <a:t>Iterator</a:t>
            </a:r>
            <a:r>
              <a:rPr lang="es-419" sz="1800"/>
              <a:t> y la programación funcional.</a:t>
            </a:r>
            <a:endParaRPr sz="1800"/>
          </a:p>
          <a:p>
            <a:pPr indent="-342900" lvl="0" marL="457200" rtl="0" algn="l">
              <a:lnSpc>
                <a:spcPct val="115000"/>
              </a:lnSpc>
              <a:spcBef>
                <a:spcPts val="0"/>
              </a:spcBef>
              <a:spcAft>
                <a:spcPts val="0"/>
              </a:spcAft>
              <a:buSzPts val="1800"/>
              <a:buChar char="●"/>
            </a:pPr>
            <a:r>
              <a:rPr lang="es-419" sz="1800"/>
              <a:t>Es una librería disponible en varios lenguajes: RxJava, RxJS, RxSwift, etc</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4"/>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Evolución en Android</a:t>
            </a:r>
            <a:endParaRPr/>
          </a:p>
        </p:txBody>
      </p:sp>
      <p:sp>
        <p:nvSpPr>
          <p:cNvPr id="279" name="Google Shape;279;p14"/>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Ejemplo de RxJava</a:t>
            </a:r>
            <a:endParaRPr sz="1800"/>
          </a:p>
        </p:txBody>
      </p:sp>
      <p:sp>
        <p:nvSpPr>
          <p:cNvPr id="280" name="Google Shape;280;p14"/>
          <p:cNvSpPr txBox="1"/>
          <p:nvPr/>
        </p:nvSpPr>
        <p:spPr>
          <a:xfrm>
            <a:off x="533400" y="1600200"/>
            <a:ext cx="8002200" cy="220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ECEFF1"/>
                </a:solidFill>
                <a:latin typeface="Roboto Mono"/>
                <a:ea typeface="Roboto Mono"/>
                <a:cs typeface="Roboto Mono"/>
                <a:sym typeface="Roboto Mono"/>
              </a:rPr>
              <a:t>val subscription = downloadFileObservable</a:t>
            </a:r>
            <a:endParaRPr b="0" i="0" sz="18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ECEFF1"/>
                </a:solidFill>
                <a:latin typeface="Roboto Mono"/>
                <a:ea typeface="Roboto Mono"/>
                <a:cs typeface="Roboto Mono"/>
                <a:sym typeface="Roboto Mono"/>
              </a:rPr>
              <a:t>        .subscribeOn(</a:t>
            </a:r>
            <a:r>
              <a:rPr b="0" i="0" lang="es-419" sz="1800" u="none" cap="none" strike="noStrike">
                <a:solidFill>
                  <a:srgbClr val="CE93D8"/>
                </a:solidFill>
                <a:latin typeface="Roboto Mono"/>
                <a:ea typeface="Roboto Mono"/>
                <a:cs typeface="Roboto Mono"/>
                <a:sym typeface="Roboto Mono"/>
              </a:rPr>
              <a:t>Schedulers</a:t>
            </a:r>
            <a:r>
              <a:rPr b="0" i="0" lang="es-419" sz="1800" u="none" cap="none" strike="noStrike">
                <a:solidFill>
                  <a:srgbClr val="ECEFF1"/>
                </a:solidFill>
                <a:latin typeface="Roboto Mono"/>
                <a:ea typeface="Roboto Mono"/>
                <a:cs typeface="Roboto Mono"/>
                <a:sym typeface="Roboto Mono"/>
              </a:rPr>
              <a:t>.io())</a:t>
            </a:r>
            <a:endParaRPr b="0" i="0" sz="18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ECEFF1"/>
                </a:solidFill>
                <a:latin typeface="Roboto Mono"/>
                <a:ea typeface="Roboto Mono"/>
                <a:cs typeface="Roboto Mono"/>
                <a:sym typeface="Roboto Mono"/>
              </a:rPr>
              <a:t>        .observeOn(</a:t>
            </a:r>
            <a:r>
              <a:rPr b="0" i="0" lang="es-419" sz="1800" u="none" cap="none" strike="noStrike">
                <a:solidFill>
                  <a:srgbClr val="CE93D8"/>
                </a:solidFill>
                <a:latin typeface="Roboto Mono"/>
                <a:ea typeface="Roboto Mono"/>
                <a:cs typeface="Roboto Mono"/>
                <a:sym typeface="Roboto Mono"/>
              </a:rPr>
              <a:t>AndroidSchedulers</a:t>
            </a:r>
            <a:r>
              <a:rPr b="0" i="0" lang="es-419" sz="1800" u="none" cap="none" strike="noStrike">
                <a:solidFill>
                  <a:srgbClr val="ECEFF1"/>
                </a:solidFill>
                <a:latin typeface="Roboto Mono"/>
                <a:ea typeface="Roboto Mono"/>
                <a:cs typeface="Roboto Mono"/>
                <a:sym typeface="Roboto Mono"/>
              </a:rPr>
              <a:t>.mainThread())</a:t>
            </a:r>
            <a:endParaRPr b="0" i="0" sz="18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ECEFF1"/>
                </a:solidFill>
                <a:latin typeface="Roboto Mono"/>
                <a:ea typeface="Roboto Mono"/>
                <a:cs typeface="Roboto Mono"/>
                <a:sym typeface="Roboto Mono"/>
              </a:rPr>
              <a:t>        .subscribe(</a:t>
            </a:r>
            <a:endParaRPr b="0" i="0" sz="18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ECEFF1"/>
                </a:solidFill>
                <a:latin typeface="Roboto Mono"/>
                <a:ea typeface="Roboto Mono"/>
                <a:cs typeface="Roboto Mono"/>
                <a:sym typeface="Roboto Mono"/>
              </a:rPr>
              <a:t>           { file -&gt; updateUI(file) },</a:t>
            </a:r>
            <a:endParaRPr b="0" i="0" sz="1800" u="none" cap="none" strike="noStrike">
              <a:solidFill>
                <a:srgbClr val="ECEFF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ECEFF1"/>
                </a:solidFill>
                <a:latin typeface="Roboto Mono"/>
                <a:ea typeface="Roboto Mono"/>
                <a:cs typeface="Roboto Mono"/>
                <a:sym typeface="Roboto Mono"/>
              </a:rPr>
              <a:t>           { throwable -&gt; showError(throwable) }</a:t>
            </a:r>
            <a:endParaRPr b="0" i="0" sz="1800" u="none" cap="none" strike="noStrike">
              <a:solidFill>
                <a:srgbClr val="ECEFF1"/>
              </a:solidFill>
              <a:latin typeface="Roboto Mono"/>
              <a:ea typeface="Roboto Mono"/>
              <a:cs typeface="Roboto Mono"/>
              <a:sym typeface="Roboto Mono"/>
            </a:endParaRPr>
          </a:p>
          <a:p>
            <a:pPr indent="0" lvl="0" marL="0" marR="0" rtl="0" algn="l">
              <a:lnSpc>
                <a:spcPct val="150000"/>
              </a:lnSpc>
              <a:spcBef>
                <a:spcPts val="0"/>
              </a:spcBef>
              <a:spcAft>
                <a:spcPts val="0"/>
              </a:spcAft>
              <a:buClr>
                <a:srgbClr val="000000"/>
              </a:buClr>
              <a:buSzPts val="1800"/>
              <a:buFont typeface="Arial"/>
              <a:buNone/>
            </a:pPr>
            <a:r>
              <a:rPr b="0" i="0" lang="es-419" sz="1800" u="none" cap="none" strike="noStrike">
                <a:solidFill>
                  <a:srgbClr val="ECEFF1"/>
                </a:solidFill>
                <a:latin typeface="Roboto Mono"/>
                <a:ea typeface="Roboto Mono"/>
                <a:cs typeface="Roboto Mono"/>
                <a:sym typeface="Roboto Mono"/>
              </a:rPr>
              <a:t>        )</a:t>
            </a:r>
            <a:endParaRPr b="0" i="0" sz="1800" u="none" cap="none" strike="noStrike">
              <a:solidFill>
                <a:srgbClr val="ECEFF1"/>
              </a:solidFill>
              <a:latin typeface="Roboto Mono"/>
              <a:ea typeface="Roboto Mono"/>
              <a:cs typeface="Roboto Mono"/>
              <a:sym typeface="Roboto Mono"/>
            </a:endParaRPr>
          </a:p>
        </p:txBody>
      </p:sp>
      <p:sp>
        <p:nvSpPr>
          <p:cNvPr id="281" name="Google Shape;281;p14"/>
          <p:cNvSpPr txBox="1"/>
          <p:nvPr/>
        </p:nvSpPr>
        <p:spPr>
          <a:xfrm>
            <a:off x="609600" y="4397100"/>
            <a:ext cx="8002200" cy="472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s-419" sz="1800" u="none" cap="none" strike="noStrike">
                <a:solidFill>
                  <a:srgbClr val="ECEFF1"/>
                </a:solidFill>
                <a:latin typeface="Roboto Mono"/>
                <a:ea typeface="Roboto Mono"/>
                <a:cs typeface="Roboto Mono"/>
                <a:sym typeface="Roboto Mono"/>
              </a:rPr>
              <a:t>subscription.dispose()</a:t>
            </a:r>
            <a:endParaRPr b="0" i="0" sz="1800" u="none" cap="none" strike="noStrike">
              <a:solidFill>
                <a:srgbClr val="ECEFF1"/>
              </a:solidFill>
              <a:latin typeface="Roboto Mono"/>
              <a:ea typeface="Roboto Mono"/>
              <a:cs typeface="Roboto Mono"/>
              <a:sym typeface="Roboto Mono"/>
            </a:endParaRPr>
          </a:p>
        </p:txBody>
      </p:sp>
      <p:sp>
        <p:nvSpPr>
          <p:cNvPr id="282" name="Google Shape;282;p14"/>
          <p:cNvSpPr txBox="1"/>
          <p:nvPr>
            <p:ph type="title"/>
          </p:nvPr>
        </p:nvSpPr>
        <p:spPr>
          <a:xfrm>
            <a:off x="459300" y="3898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Para cancelarlo:</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Evolución en Android</a:t>
            </a:r>
            <a:endParaRPr/>
          </a:p>
        </p:txBody>
      </p:sp>
      <p:sp>
        <p:nvSpPr>
          <p:cNvPr id="288" name="Google Shape;288;p15"/>
          <p:cNvSpPr txBox="1"/>
          <p:nvPr>
            <p:ph idx="1" type="body"/>
          </p:nvPr>
        </p:nvSpPr>
        <p:spPr>
          <a:xfrm>
            <a:off x="1068900" y="2253350"/>
            <a:ext cx="7038900" cy="2166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s-419" sz="1800"/>
              <a:t>Es una solución robusta y ampliamente utilizada, que soluciona muchos de los problemas de AsyncTask</a:t>
            </a:r>
            <a:endParaRPr sz="1800"/>
          </a:p>
          <a:p>
            <a:pPr indent="-342900" lvl="0" marL="457200" rtl="0" algn="l">
              <a:lnSpc>
                <a:spcPct val="115000"/>
              </a:lnSpc>
              <a:spcBef>
                <a:spcPts val="1000"/>
              </a:spcBef>
              <a:spcAft>
                <a:spcPts val="0"/>
              </a:spcAft>
              <a:buSzPts val="1800"/>
              <a:buChar char="●"/>
            </a:pPr>
            <a:r>
              <a:rPr lang="es-419" sz="1800"/>
              <a:t>Elimina los callbacks</a:t>
            </a:r>
            <a:endParaRPr sz="1800"/>
          </a:p>
          <a:p>
            <a:pPr indent="-342900" lvl="0" marL="457200" rtl="0" algn="l">
              <a:lnSpc>
                <a:spcPct val="115000"/>
              </a:lnSpc>
              <a:spcBef>
                <a:spcPts val="1000"/>
              </a:spcBef>
              <a:spcAft>
                <a:spcPts val="0"/>
              </a:spcAft>
              <a:buSzPts val="1800"/>
              <a:buChar char="●"/>
            </a:pPr>
            <a:r>
              <a:rPr lang="es-419" sz="1800"/>
              <a:t>Ofrece gran flexibilidad a través de sus operadores</a:t>
            </a:r>
            <a:endParaRPr sz="1800"/>
          </a:p>
          <a:p>
            <a:pPr indent="-342900" lvl="0" marL="457200" rtl="0" algn="l">
              <a:lnSpc>
                <a:spcPct val="115000"/>
              </a:lnSpc>
              <a:spcBef>
                <a:spcPts val="1000"/>
              </a:spcBef>
              <a:spcAft>
                <a:spcPts val="0"/>
              </a:spcAft>
              <a:buSzPts val="1800"/>
              <a:buChar char="●"/>
            </a:pPr>
            <a:r>
              <a:rPr lang="es-419" sz="1800"/>
              <a:t>Integraciones con librerías populares (LiveData, Room, Retrofit)</a:t>
            </a:r>
            <a:endParaRPr sz="1800"/>
          </a:p>
          <a:p>
            <a:pPr indent="0" lvl="0" marL="0" rtl="0" algn="l">
              <a:lnSpc>
                <a:spcPct val="115000"/>
              </a:lnSpc>
              <a:spcBef>
                <a:spcPts val="1000"/>
              </a:spcBef>
              <a:spcAft>
                <a:spcPts val="1000"/>
              </a:spcAft>
              <a:buSzPts val="1300"/>
              <a:buNone/>
            </a:pPr>
            <a:r>
              <a:t/>
            </a:r>
            <a:endParaRPr sz="1800"/>
          </a:p>
        </p:txBody>
      </p:sp>
      <p:sp>
        <p:nvSpPr>
          <p:cNvPr id="289" name="Google Shape;289;p15"/>
          <p:cNvSpPr txBox="1"/>
          <p:nvPr>
            <p:ph type="title"/>
          </p:nvPr>
        </p:nvSpPr>
        <p:spPr>
          <a:xfrm>
            <a:off x="1297500" y="1503750"/>
            <a:ext cx="7038900" cy="47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s-419" sz="2800"/>
              <a:t>RxJava: lo bueno</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Evolución en Android</a:t>
            </a:r>
            <a:endParaRPr/>
          </a:p>
        </p:txBody>
      </p:sp>
      <p:sp>
        <p:nvSpPr>
          <p:cNvPr id="295" name="Google Shape;295;p16"/>
          <p:cNvSpPr txBox="1"/>
          <p:nvPr>
            <p:ph type="title"/>
          </p:nvPr>
        </p:nvSpPr>
        <p:spPr>
          <a:xfrm>
            <a:off x="1297500" y="1503750"/>
            <a:ext cx="7038900" cy="47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s-419" sz="2800"/>
              <a:t>RxJava: lo malo</a:t>
            </a:r>
            <a:endParaRPr sz="2800"/>
          </a:p>
        </p:txBody>
      </p:sp>
      <p:sp>
        <p:nvSpPr>
          <p:cNvPr id="296" name="Google Shape;296;p16"/>
          <p:cNvSpPr txBox="1"/>
          <p:nvPr>
            <p:ph idx="1" type="body"/>
          </p:nvPr>
        </p:nvSpPr>
        <p:spPr>
          <a:xfrm>
            <a:off x="1068900" y="2253350"/>
            <a:ext cx="7038900" cy="2176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s-419" sz="1800"/>
              <a:t>Su curva de aprendizaje es alta, hay que aprender el paradigma reactivo además de la propia librería</a:t>
            </a:r>
            <a:endParaRPr sz="1800"/>
          </a:p>
          <a:p>
            <a:pPr indent="-342900" lvl="0" marL="457200" rtl="0" algn="l">
              <a:lnSpc>
                <a:spcPct val="115000"/>
              </a:lnSpc>
              <a:spcBef>
                <a:spcPts val="1000"/>
              </a:spcBef>
              <a:spcAft>
                <a:spcPts val="0"/>
              </a:spcAft>
              <a:buSzPts val="1800"/>
              <a:buChar char="●"/>
            </a:pPr>
            <a:r>
              <a:rPr lang="es-419" sz="1800"/>
              <a:t>El mal uso de los operadores puede conducir a un código muy difícil de comprender</a:t>
            </a:r>
            <a:endParaRPr sz="1800"/>
          </a:p>
          <a:p>
            <a:pPr indent="-342900" lvl="0" marL="457200" rtl="0" algn="l">
              <a:lnSpc>
                <a:spcPct val="115000"/>
              </a:lnSpc>
              <a:spcBef>
                <a:spcPts val="1000"/>
              </a:spcBef>
              <a:spcAft>
                <a:spcPts val="1000"/>
              </a:spcAft>
              <a:buSzPts val="1800"/>
              <a:buChar char="●"/>
            </a:pPr>
            <a:r>
              <a:rPr lang="es-419" sz="1800"/>
              <a:t>Es complejo de debuggear</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498700" y="2065350"/>
            <a:ext cx="58974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s-419"/>
              <a:t>¿Cuál es entonces la solución más sencilla y moderna a este problema?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460950" y="2065350"/>
            <a:ext cx="3687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Coroutines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Coroutines</a:t>
            </a:r>
            <a:endParaRPr/>
          </a:p>
        </p:txBody>
      </p:sp>
      <p:sp>
        <p:nvSpPr>
          <p:cNvPr id="312" name="Google Shape;312;p19"/>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¿Qué son?</a:t>
            </a:r>
            <a:endParaRPr sz="1800"/>
          </a:p>
        </p:txBody>
      </p:sp>
      <p:sp>
        <p:nvSpPr>
          <p:cNvPr id="313" name="Google Shape;313;p19"/>
          <p:cNvSpPr txBox="1"/>
          <p:nvPr>
            <p:ph idx="1" type="body"/>
          </p:nvPr>
        </p:nvSpPr>
        <p:spPr>
          <a:xfrm>
            <a:off x="821400" y="2329550"/>
            <a:ext cx="7218000" cy="105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SzPts val="1300"/>
              <a:buNone/>
            </a:pPr>
            <a:r>
              <a:rPr lang="es-419" sz="2200"/>
              <a:t>Son esencialmente light-weight threads que nos permiten escribir </a:t>
            </a:r>
            <a:r>
              <a:rPr b="1" lang="es-419" sz="2200"/>
              <a:t>c</a:t>
            </a:r>
            <a:r>
              <a:rPr b="1" i="1" lang="es-419" sz="2200"/>
              <a:t>ódigo asincrónico</a:t>
            </a:r>
            <a:r>
              <a:rPr lang="es-419" sz="2200"/>
              <a:t> de una manera </a:t>
            </a:r>
            <a:r>
              <a:rPr b="1" i="1" lang="es-419" sz="2200"/>
              <a:t>secuencial</a:t>
            </a:r>
            <a:endParaRPr b="1" i="1"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
          <p:cNvSpPr txBox="1"/>
          <p:nvPr>
            <p:ph type="title"/>
          </p:nvPr>
        </p:nvSpPr>
        <p:spPr>
          <a:xfrm>
            <a:off x="1297500" y="1132625"/>
            <a:ext cx="7038900" cy="48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Contenido</a:t>
            </a:r>
            <a:endParaRPr/>
          </a:p>
        </p:txBody>
      </p:sp>
      <p:sp>
        <p:nvSpPr>
          <p:cNvPr id="201" name="Google Shape;201;p2"/>
          <p:cNvSpPr txBox="1"/>
          <p:nvPr/>
        </p:nvSpPr>
        <p:spPr>
          <a:xfrm>
            <a:off x="1294300" y="1855725"/>
            <a:ext cx="3967200" cy="268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FFFFFF"/>
                </a:solidFill>
                <a:latin typeface="Montserrat"/>
                <a:ea typeface="Montserrat"/>
                <a:cs typeface="Montserrat"/>
                <a:sym typeface="Montserrat"/>
              </a:rPr>
              <a:t>Threading y tareas asincrónicas</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900"/>
              </a:spcBef>
              <a:spcAft>
                <a:spcPts val="0"/>
              </a:spcAft>
              <a:buClr>
                <a:srgbClr val="000000"/>
              </a:buClr>
              <a:buSzPts val="1400"/>
              <a:buFont typeface="Arial"/>
              <a:buNone/>
            </a:pPr>
            <a:r>
              <a:rPr b="0" i="0" lang="es-419" sz="1400" u="none" cap="none" strike="noStrike">
                <a:solidFill>
                  <a:srgbClr val="FFFFFF"/>
                </a:solidFill>
                <a:latin typeface="Montserrat"/>
                <a:ea typeface="Montserrat"/>
                <a:cs typeface="Montserrat"/>
                <a:sym typeface="Montserrat"/>
              </a:rPr>
              <a:t>Evolución en Android</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900"/>
              </a:spcBef>
              <a:spcAft>
                <a:spcPts val="0"/>
              </a:spcAft>
              <a:buClr>
                <a:srgbClr val="000000"/>
              </a:buClr>
              <a:buSzPts val="1400"/>
              <a:buFont typeface="Arial"/>
              <a:buNone/>
            </a:pPr>
            <a:r>
              <a:rPr b="0" i="0" lang="es-419" sz="1400" u="none" cap="none" strike="noStrike">
                <a:solidFill>
                  <a:srgbClr val="FFFFFF"/>
                </a:solidFill>
                <a:latin typeface="Montserrat"/>
                <a:ea typeface="Montserrat"/>
                <a:cs typeface="Montserrat"/>
                <a:sym typeface="Montserrat"/>
              </a:rPr>
              <a:t>Coroutines</a:t>
            </a:r>
            <a:endParaRPr b="0" i="0" sz="1800" u="none" cap="none" strike="noStrike">
              <a:solidFill>
                <a:srgbClr val="FFFFFF"/>
              </a:solidFill>
              <a:latin typeface="Average"/>
              <a:ea typeface="Average"/>
              <a:cs typeface="Average"/>
              <a:sym typeface="Average"/>
            </a:endParaRPr>
          </a:p>
          <a:p>
            <a:pPr indent="0" lvl="0" marL="0" marR="0" rtl="0" algn="l">
              <a:lnSpc>
                <a:spcPct val="100000"/>
              </a:lnSpc>
              <a:spcBef>
                <a:spcPts val="900"/>
              </a:spcBef>
              <a:spcAft>
                <a:spcPts val="0"/>
              </a:spcAft>
              <a:buClr>
                <a:srgbClr val="000000"/>
              </a:buClr>
              <a:buSzPts val="1400"/>
              <a:buFont typeface="Arial"/>
              <a:buNone/>
            </a:pPr>
            <a:r>
              <a:rPr b="0" i="0" lang="es-419" sz="1400" u="none" cap="none" strike="noStrike">
                <a:solidFill>
                  <a:srgbClr val="FFFFFF"/>
                </a:solidFill>
                <a:latin typeface="Montserrat"/>
                <a:ea typeface="Montserrat"/>
                <a:cs typeface="Montserrat"/>
                <a:sym typeface="Montserrat"/>
              </a:rPr>
              <a:t>Scope</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900"/>
              </a:spcBef>
              <a:spcAft>
                <a:spcPts val="0"/>
              </a:spcAft>
              <a:buClr>
                <a:srgbClr val="000000"/>
              </a:buClr>
              <a:buSzPts val="1400"/>
              <a:buFont typeface="Arial"/>
              <a:buNone/>
            </a:pPr>
            <a:r>
              <a:rPr b="0" i="0" lang="es-419" sz="1400" u="none" cap="none" strike="noStrike">
                <a:solidFill>
                  <a:schemeClr val="lt1"/>
                </a:solidFill>
                <a:latin typeface="Montserrat"/>
                <a:ea typeface="Montserrat"/>
                <a:cs typeface="Montserrat"/>
                <a:sym typeface="Montserrat"/>
              </a:rPr>
              <a:t>Jobs</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900"/>
              </a:spcBef>
              <a:spcAft>
                <a:spcPts val="0"/>
              </a:spcAft>
              <a:buClr>
                <a:srgbClr val="000000"/>
              </a:buClr>
              <a:buSzPts val="1400"/>
              <a:buFont typeface="Arial"/>
              <a:buNone/>
            </a:pPr>
            <a:r>
              <a:rPr b="0" i="0" lang="es-419" sz="1400" u="none" cap="none" strike="noStrike">
                <a:solidFill>
                  <a:srgbClr val="FFFFFF"/>
                </a:solidFill>
                <a:latin typeface="Montserrat"/>
                <a:ea typeface="Montserrat"/>
                <a:cs typeface="Montserrat"/>
                <a:sym typeface="Montserrat"/>
              </a:rPr>
              <a:t>Dispatcher</a:t>
            </a:r>
            <a:endParaRPr b="0" i="0" sz="1800" u="none" cap="none" strike="noStrike">
              <a:solidFill>
                <a:srgbClr val="FFFFFF"/>
              </a:solidFill>
              <a:latin typeface="Average"/>
              <a:ea typeface="Average"/>
              <a:cs typeface="Average"/>
              <a:sym typeface="Average"/>
            </a:endParaRPr>
          </a:p>
          <a:p>
            <a:pPr indent="0" lvl="0" marL="0" marR="0" rtl="0" algn="l">
              <a:lnSpc>
                <a:spcPct val="100000"/>
              </a:lnSpc>
              <a:spcBef>
                <a:spcPts val="900"/>
              </a:spcBef>
              <a:spcAft>
                <a:spcPts val="900"/>
              </a:spcAft>
              <a:buClr>
                <a:srgbClr val="000000"/>
              </a:buClr>
              <a:buSzPts val="1400"/>
              <a:buFont typeface="Arial"/>
              <a:buNone/>
            </a:pPr>
            <a:r>
              <a:rPr b="0" i="0" lang="es-419" sz="1400" u="none" cap="none" strike="noStrike">
                <a:solidFill>
                  <a:srgbClr val="FFFFFF"/>
                </a:solidFill>
                <a:latin typeface="Montserrat"/>
                <a:ea typeface="Montserrat"/>
                <a:cs typeface="Montserrat"/>
                <a:sym typeface="Montserrat"/>
              </a:rPr>
              <a:t>Integraciones</a:t>
            </a:r>
            <a:endParaRPr b="0" i="0" sz="1800" u="none" cap="none" strike="noStrike">
              <a:solidFill>
                <a:srgbClr val="FFFFFF"/>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460950" y="2065350"/>
            <a:ext cx="49662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s-419"/>
              <a:t>¿Son realmente más livianas que los threads?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Coroutines</a:t>
            </a:r>
            <a:endParaRPr/>
          </a:p>
        </p:txBody>
      </p:sp>
      <p:sp>
        <p:nvSpPr>
          <p:cNvPr id="324" name="Google Shape;324;p21"/>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Comparación: Coroutines</a:t>
            </a:r>
            <a:endParaRPr sz="1800"/>
          </a:p>
        </p:txBody>
      </p:sp>
      <p:sp>
        <p:nvSpPr>
          <p:cNvPr id="325" name="Google Shape;325;p21"/>
          <p:cNvSpPr txBox="1"/>
          <p:nvPr/>
        </p:nvSpPr>
        <p:spPr>
          <a:xfrm>
            <a:off x="544300" y="1733875"/>
            <a:ext cx="5792100" cy="3093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000"/>
              <a:buFont typeface="Arial"/>
              <a:buNone/>
            </a:pPr>
            <a:r>
              <a:rPr b="0" i="0" lang="es-419" sz="1000" u="none" cap="none" strike="noStrike">
                <a:solidFill>
                  <a:srgbClr val="BBB529"/>
                </a:solidFill>
                <a:latin typeface="Courier New"/>
                <a:ea typeface="Courier New"/>
                <a:cs typeface="Courier New"/>
                <a:sym typeface="Courier New"/>
              </a:rPr>
              <a:t>@Test</a:t>
            </a:r>
            <a:endParaRPr b="0" i="0" sz="1000" u="none" cap="none" strike="noStrike">
              <a:solidFill>
                <a:srgbClr val="BBB529"/>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0" i="0" lang="es-419" sz="1000" u="none" cap="none" strike="noStrike">
                <a:solidFill>
                  <a:srgbClr val="CC7832"/>
                </a:solidFill>
                <a:latin typeface="Courier New"/>
                <a:ea typeface="Courier New"/>
                <a:cs typeface="Courier New"/>
                <a:sym typeface="Courier New"/>
              </a:rPr>
              <a:t>fun </a:t>
            </a:r>
            <a:r>
              <a:rPr b="0" i="0" lang="es-419" sz="1000" u="none" cap="none" strike="noStrike">
                <a:solidFill>
                  <a:srgbClr val="FFC66D"/>
                </a:solidFill>
                <a:latin typeface="Courier New"/>
                <a:ea typeface="Courier New"/>
                <a:cs typeface="Courier New"/>
                <a:sym typeface="Courier New"/>
              </a:rPr>
              <a:t>`Create 100_000 coroutines`</a:t>
            </a:r>
            <a:r>
              <a:rPr b="0" i="0" lang="es-419" sz="1000" u="none" cap="none" strike="noStrike">
                <a:solidFill>
                  <a:srgbClr val="A9B7C6"/>
                </a:solidFill>
                <a:latin typeface="Courier New"/>
                <a:ea typeface="Courier New"/>
                <a:cs typeface="Courier New"/>
                <a:sym typeface="Courier New"/>
              </a:rPr>
              <a:t>() = </a:t>
            </a:r>
            <a:r>
              <a:rPr b="0" i="1" lang="es-419" sz="1000" u="none" cap="none" strike="noStrike">
                <a:solidFill>
                  <a:srgbClr val="A9B7C6"/>
                </a:solidFill>
                <a:latin typeface="Courier New"/>
                <a:ea typeface="Courier New"/>
                <a:cs typeface="Courier New"/>
                <a:sym typeface="Courier New"/>
              </a:rPr>
              <a:t>runBlockingTest </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0" i="0" lang="es-419" sz="1000" u="none" cap="none" strike="noStrike">
                <a:solidFill>
                  <a:srgbClr val="CC7832"/>
                </a:solidFill>
                <a:latin typeface="Courier New"/>
                <a:ea typeface="Courier New"/>
                <a:cs typeface="Courier New"/>
                <a:sym typeface="Courier New"/>
              </a:rPr>
              <a:t>val </a:t>
            </a:r>
            <a:r>
              <a:rPr b="0" i="0" lang="es-419" sz="1000" u="none" cap="none" strike="noStrike">
                <a:solidFill>
                  <a:srgbClr val="A9B7C6"/>
                </a:solidFill>
                <a:latin typeface="Courier New"/>
                <a:ea typeface="Courier New"/>
                <a:cs typeface="Courier New"/>
                <a:sym typeface="Courier New"/>
              </a:rPr>
              <a:t>time = </a:t>
            </a:r>
            <a:r>
              <a:rPr b="0" i="1" lang="es-419" sz="1000" u="none" cap="none" strike="noStrike">
                <a:solidFill>
                  <a:srgbClr val="A9B7C6"/>
                </a:solidFill>
                <a:latin typeface="Courier New"/>
                <a:ea typeface="Courier New"/>
                <a:cs typeface="Courier New"/>
                <a:sym typeface="Courier New"/>
              </a:rPr>
              <a:t>measureTimeMillis </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0" i="0" lang="es-419" sz="1000" u="none" cap="none" strike="noStrike">
                <a:solidFill>
                  <a:srgbClr val="CC7832"/>
                </a:solidFill>
                <a:latin typeface="Courier New"/>
                <a:ea typeface="Courier New"/>
                <a:cs typeface="Courier New"/>
                <a:sym typeface="Courier New"/>
              </a:rPr>
              <a:t>val </a:t>
            </a:r>
            <a:r>
              <a:rPr b="0" i="0" lang="es-419" sz="1000" u="none" cap="none" strike="noStrike">
                <a:solidFill>
                  <a:srgbClr val="A9B7C6"/>
                </a:solidFill>
                <a:latin typeface="Courier New"/>
                <a:ea typeface="Courier New"/>
                <a:cs typeface="Courier New"/>
                <a:sym typeface="Courier New"/>
              </a:rPr>
              <a:t>jobs = </a:t>
            </a:r>
            <a:r>
              <a:rPr b="0" i="1" lang="es-419" sz="1000" u="none" cap="none" strike="noStrike">
                <a:solidFill>
                  <a:srgbClr val="A9B7C6"/>
                </a:solidFill>
                <a:latin typeface="Courier New"/>
                <a:ea typeface="Courier New"/>
                <a:cs typeface="Courier New"/>
                <a:sym typeface="Courier New"/>
              </a:rPr>
              <a:t>List</a:t>
            </a:r>
            <a:r>
              <a:rPr b="0" i="0" lang="es-419" sz="1000" u="none" cap="none" strike="noStrike">
                <a:solidFill>
                  <a:srgbClr val="A9B7C6"/>
                </a:solidFill>
                <a:latin typeface="Courier New"/>
                <a:ea typeface="Courier New"/>
                <a:cs typeface="Courier New"/>
                <a:sym typeface="Courier New"/>
              </a:rPr>
              <a:t>(</a:t>
            </a:r>
            <a:r>
              <a:rPr b="0" i="0" lang="es-419" sz="1000" u="none" cap="none" strike="noStrike">
                <a:solidFill>
                  <a:srgbClr val="6897BB"/>
                </a:solidFill>
                <a:latin typeface="Courier New"/>
                <a:ea typeface="Courier New"/>
                <a:cs typeface="Courier New"/>
                <a:sym typeface="Courier New"/>
              </a:rPr>
              <a:t>100_000</a:t>
            </a:r>
            <a:r>
              <a:rPr b="0" i="0" lang="es-419" sz="1000" u="none" cap="none" strike="noStrike">
                <a:solidFill>
                  <a:srgbClr val="A9B7C6"/>
                </a:solidFill>
                <a:latin typeface="Courier New"/>
                <a:ea typeface="Courier New"/>
                <a:cs typeface="Courier New"/>
                <a:sym typeface="Courier New"/>
              </a:rPr>
              <a:t>) </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0" i="1" lang="es-419" sz="1000" u="none" cap="none" strike="noStrike">
                <a:solidFill>
                  <a:srgbClr val="FFC66D"/>
                </a:solidFill>
                <a:latin typeface="Courier New"/>
                <a:ea typeface="Courier New"/>
                <a:cs typeface="Courier New"/>
                <a:sym typeface="Courier New"/>
              </a:rPr>
              <a:t>launch </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0" i="0" lang="es-419" sz="1000" u="none" cap="none" strike="noStrike">
                <a:solidFill>
                  <a:srgbClr val="A9B7C6"/>
                </a:solidFill>
                <a:latin typeface="Courier New"/>
                <a:ea typeface="Courier New"/>
                <a:cs typeface="Courier New"/>
                <a:sym typeface="Courier New"/>
              </a:rPr>
              <a:t>delay(</a:t>
            </a:r>
            <a:r>
              <a:rPr b="0" i="0" lang="es-419" sz="1000" u="none" cap="none" strike="noStrike">
                <a:solidFill>
                  <a:srgbClr val="6897BB"/>
                </a:solidFill>
                <a:latin typeface="Courier New"/>
                <a:ea typeface="Courier New"/>
                <a:cs typeface="Courier New"/>
                <a:sym typeface="Courier New"/>
              </a:rPr>
              <a:t>10_000L</a:t>
            </a:r>
            <a:r>
              <a:rPr b="0" i="0" lang="es-419" sz="1000" u="none" cap="none" strike="noStrike">
                <a:solidFill>
                  <a:srgbClr val="A9B7C6"/>
                </a:solidFill>
                <a:latin typeface="Courier New"/>
                <a:ea typeface="Courier New"/>
                <a:cs typeface="Courier New"/>
                <a:sym typeface="Courier New"/>
              </a:rPr>
              <a:t>)</a:t>
            </a:r>
            <a:endParaRPr b="0"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0" i="0" lang="es-419" sz="1000" u="none" cap="none" strike="noStrike">
                <a:solidFill>
                  <a:srgbClr val="A9B7C6"/>
                </a:solidFill>
                <a:latin typeface="Courier New"/>
                <a:ea typeface="Courier New"/>
                <a:cs typeface="Courier New"/>
                <a:sym typeface="Courier New"/>
              </a:rPr>
              <a:t>               </a:t>
            </a:r>
            <a:r>
              <a:rPr b="0" i="1" lang="es-419" sz="1000" u="none" cap="none" strike="noStrike">
                <a:solidFill>
                  <a:srgbClr val="A9B7C6"/>
                </a:solidFill>
                <a:latin typeface="Courier New"/>
                <a:ea typeface="Courier New"/>
                <a:cs typeface="Courier New"/>
                <a:sym typeface="Courier New"/>
              </a:rPr>
              <a:t>println</a:t>
            </a:r>
            <a:r>
              <a:rPr b="0" i="0" lang="es-419" sz="1000" u="none" cap="none" strike="noStrike">
                <a:solidFill>
                  <a:srgbClr val="A9B7C6"/>
                </a:solidFill>
                <a:latin typeface="Courier New"/>
                <a:ea typeface="Courier New"/>
                <a:cs typeface="Courier New"/>
                <a:sym typeface="Courier New"/>
              </a:rPr>
              <a:t>(</a:t>
            </a:r>
            <a:r>
              <a:rPr b="0" i="0" lang="es-419" sz="1000" u="none" cap="none" strike="noStrike">
                <a:solidFill>
                  <a:srgbClr val="6A8759"/>
                </a:solidFill>
                <a:latin typeface="Courier New"/>
                <a:ea typeface="Courier New"/>
                <a:cs typeface="Courier New"/>
                <a:sym typeface="Courier New"/>
              </a:rPr>
              <a:t>"</a:t>
            </a:r>
            <a:r>
              <a:rPr b="0" i="0" lang="es-419" sz="1000" u="none" cap="none" strike="noStrike">
                <a:solidFill>
                  <a:srgbClr val="CC7832"/>
                </a:solidFill>
                <a:latin typeface="Courier New"/>
                <a:ea typeface="Courier New"/>
                <a:cs typeface="Courier New"/>
                <a:sym typeface="Courier New"/>
              </a:rPr>
              <a:t>$</a:t>
            </a:r>
            <a:r>
              <a:rPr b="1" i="0" lang="es-419" sz="1000" u="none" cap="none" strike="noStrike">
                <a:solidFill>
                  <a:srgbClr val="A9B7C6"/>
                </a:solidFill>
                <a:latin typeface="Courier New"/>
                <a:ea typeface="Courier New"/>
                <a:cs typeface="Courier New"/>
                <a:sym typeface="Courier New"/>
              </a:rPr>
              <a:t>it</a:t>
            </a:r>
            <a:r>
              <a:rPr b="0" i="0" lang="es-419" sz="1000" u="none" cap="none" strike="noStrike">
                <a:solidFill>
                  <a:srgbClr val="6A8759"/>
                </a:solidFill>
                <a:latin typeface="Courier New"/>
                <a:ea typeface="Courier New"/>
                <a:cs typeface="Courier New"/>
                <a:sym typeface="Courier New"/>
              </a:rPr>
              <a:t>"</a:t>
            </a:r>
            <a:r>
              <a:rPr b="0" i="0" lang="es-419" sz="1000" u="none" cap="none" strike="noStrike">
                <a:solidFill>
                  <a:srgbClr val="A9B7C6"/>
                </a:solidFill>
                <a:latin typeface="Courier New"/>
                <a:ea typeface="Courier New"/>
                <a:cs typeface="Courier New"/>
                <a:sym typeface="Courier New"/>
              </a:rPr>
              <a:t>)</a:t>
            </a:r>
            <a:endParaRPr b="0"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0" i="0" lang="es-419" sz="1000" u="none" cap="none" strike="noStrike">
                <a:solidFill>
                  <a:srgbClr val="A9B7C6"/>
                </a:solidFill>
                <a:latin typeface="Courier New"/>
                <a:ea typeface="Courier New"/>
                <a:cs typeface="Courier New"/>
                <a:sym typeface="Courier New"/>
              </a:rPr>
              <a:t>           </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0" i="0" lang="es-419" sz="1000" u="none" cap="none" strike="noStrike">
                <a:solidFill>
                  <a:srgbClr val="A9B7C6"/>
                </a:solidFill>
                <a:latin typeface="Courier New"/>
                <a:ea typeface="Courier New"/>
                <a:cs typeface="Courier New"/>
                <a:sym typeface="Courier New"/>
              </a:rPr>
              <a:t>jobs.</a:t>
            </a:r>
            <a:r>
              <a:rPr b="0" i="1" lang="es-419" sz="1000" u="none" cap="none" strike="noStrike">
                <a:solidFill>
                  <a:srgbClr val="FFC66D"/>
                </a:solidFill>
                <a:latin typeface="Courier New"/>
                <a:ea typeface="Courier New"/>
                <a:cs typeface="Courier New"/>
                <a:sym typeface="Courier New"/>
              </a:rPr>
              <a:t>forEach </a:t>
            </a:r>
            <a:r>
              <a:rPr b="1" i="0" lang="es-419" sz="1000" u="none" cap="none" strike="noStrike">
                <a:solidFill>
                  <a:srgbClr val="A9B7C6"/>
                </a:solidFill>
                <a:latin typeface="Courier New"/>
                <a:ea typeface="Courier New"/>
                <a:cs typeface="Courier New"/>
                <a:sym typeface="Courier New"/>
              </a:rPr>
              <a:t>{ it</a:t>
            </a:r>
            <a:r>
              <a:rPr b="0" i="0" lang="es-419" sz="1000" u="none" cap="none" strike="noStrike">
                <a:solidFill>
                  <a:srgbClr val="A9B7C6"/>
                </a:solidFill>
                <a:latin typeface="Courier New"/>
                <a:ea typeface="Courier New"/>
                <a:cs typeface="Courier New"/>
                <a:sym typeface="Courier New"/>
              </a:rPr>
              <a:t>.join() </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0" i="1" lang="es-419" sz="1000" u="none" cap="none" strike="noStrike">
                <a:solidFill>
                  <a:srgbClr val="A9B7C6"/>
                </a:solidFill>
                <a:latin typeface="Courier New"/>
                <a:ea typeface="Courier New"/>
                <a:cs typeface="Courier New"/>
                <a:sym typeface="Courier New"/>
              </a:rPr>
              <a:t>println</a:t>
            </a:r>
            <a:r>
              <a:rPr b="0" i="0" lang="es-419" sz="1000" u="none" cap="none" strike="noStrike">
                <a:solidFill>
                  <a:srgbClr val="A9B7C6"/>
                </a:solidFill>
                <a:latin typeface="Courier New"/>
                <a:ea typeface="Courier New"/>
                <a:cs typeface="Courier New"/>
                <a:sym typeface="Courier New"/>
              </a:rPr>
              <a:t>(</a:t>
            </a:r>
            <a:r>
              <a:rPr b="0" i="0" lang="es-419" sz="1000" u="none" cap="none" strike="noStrike">
                <a:solidFill>
                  <a:srgbClr val="6A8759"/>
                </a:solidFill>
                <a:latin typeface="Courier New"/>
                <a:ea typeface="Courier New"/>
                <a:cs typeface="Courier New"/>
                <a:sym typeface="Courier New"/>
              </a:rPr>
              <a:t>"Time for coroutines: </a:t>
            </a:r>
            <a:r>
              <a:rPr b="0" i="0" lang="es-419" sz="1000" u="none" cap="none" strike="noStrike">
                <a:solidFill>
                  <a:srgbClr val="CC7832"/>
                </a:solidFill>
                <a:latin typeface="Courier New"/>
                <a:ea typeface="Courier New"/>
                <a:cs typeface="Courier New"/>
                <a:sym typeface="Courier New"/>
              </a:rPr>
              <a:t>$</a:t>
            </a:r>
            <a:r>
              <a:rPr b="0" i="0" lang="es-419" sz="1000" u="none" cap="none" strike="noStrike">
                <a:solidFill>
                  <a:srgbClr val="A9B7C6"/>
                </a:solidFill>
                <a:latin typeface="Courier New"/>
                <a:ea typeface="Courier New"/>
                <a:cs typeface="Courier New"/>
                <a:sym typeface="Courier New"/>
              </a:rPr>
              <a:t>time</a:t>
            </a:r>
            <a:r>
              <a:rPr b="0" i="0" lang="es-419" sz="1000" u="none" cap="none" strike="noStrike">
                <a:solidFill>
                  <a:srgbClr val="6A8759"/>
                </a:solidFill>
                <a:latin typeface="Courier New"/>
                <a:ea typeface="Courier New"/>
                <a:cs typeface="Courier New"/>
                <a:sym typeface="Courier New"/>
              </a:rPr>
              <a:t>"</a:t>
            </a:r>
            <a:r>
              <a:rPr b="0" i="0" lang="es-419" sz="1000" u="none" cap="none" strike="noStrike">
                <a:solidFill>
                  <a:srgbClr val="A9B7C6"/>
                </a:solidFill>
                <a:latin typeface="Courier New"/>
                <a:ea typeface="Courier New"/>
                <a:cs typeface="Courier New"/>
                <a:sym typeface="Courier New"/>
              </a:rPr>
              <a:t>)</a:t>
            </a:r>
            <a:endParaRPr b="0"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a:t>
            </a:r>
            <a:endParaRPr b="0" i="0" sz="1000" u="none" cap="none" strike="noStrike">
              <a:solidFill>
                <a:srgbClr val="BBB529"/>
              </a:solidFill>
              <a:latin typeface="Courier New"/>
              <a:ea typeface="Courier New"/>
              <a:cs typeface="Courier New"/>
              <a:sym typeface="Courier New"/>
            </a:endParaRPr>
          </a:p>
        </p:txBody>
      </p:sp>
      <p:sp>
        <p:nvSpPr>
          <p:cNvPr id="326" name="Google Shape;326;p21"/>
          <p:cNvSpPr txBox="1"/>
          <p:nvPr/>
        </p:nvSpPr>
        <p:spPr>
          <a:xfrm>
            <a:off x="5401875" y="2248050"/>
            <a:ext cx="3421200" cy="1800600"/>
          </a:xfrm>
          <a:prstGeom prst="rect">
            <a:avLst/>
          </a:prstGeom>
          <a:noFill/>
          <a:ln>
            <a:noFill/>
          </a:ln>
        </p:spPr>
        <p:txBody>
          <a:bodyPr anchorCtr="0" anchor="t" bIns="91425" lIns="0" spcFirstLastPara="1" rIns="91425" wrap="square" tIns="91425">
            <a:noAutofit/>
          </a:bodyPr>
          <a:lstStyle/>
          <a:p>
            <a:pPr indent="0" lvl="0" marL="0" marR="0" rtl="0" algn="ctr">
              <a:lnSpc>
                <a:spcPct val="80000"/>
              </a:lnSpc>
              <a:spcBef>
                <a:spcPts val="0"/>
              </a:spcBef>
              <a:spcAft>
                <a:spcPts val="0"/>
              </a:spcAft>
              <a:buClr>
                <a:srgbClr val="000000"/>
              </a:buClr>
              <a:buSzPts val="3000"/>
              <a:buFont typeface="Arial"/>
              <a:buNone/>
            </a:pPr>
            <a:r>
              <a:rPr b="1" i="0" lang="es-419" sz="3000" u="none" cap="none" strike="noStrike">
                <a:solidFill>
                  <a:srgbClr val="E6E62B"/>
                </a:solidFill>
                <a:latin typeface="Hind Vadodara"/>
                <a:ea typeface="Hind Vadodara"/>
                <a:cs typeface="Hind Vadodara"/>
                <a:sym typeface="Hind Vadodara"/>
              </a:rPr>
              <a:t>≈ 2150 ms*</a:t>
            </a:r>
            <a:endParaRPr b="1" i="0" sz="3000" u="none" cap="none" strike="noStrike">
              <a:solidFill>
                <a:srgbClr val="E6E62B"/>
              </a:solidFill>
              <a:latin typeface="Hind Vadodara"/>
              <a:ea typeface="Hind Vadodara"/>
              <a:cs typeface="Hind Vadodara"/>
              <a:sym typeface="Hind Vadodara"/>
            </a:endParaRPr>
          </a:p>
          <a:p>
            <a:pPr indent="0" lvl="0" marL="0" marR="0" rtl="0" algn="ctr">
              <a:lnSpc>
                <a:spcPct val="80000"/>
              </a:lnSpc>
              <a:spcBef>
                <a:spcPts val="0"/>
              </a:spcBef>
              <a:spcAft>
                <a:spcPts val="0"/>
              </a:spcAft>
              <a:buClr>
                <a:srgbClr val="000000"/>
              </a:buClr>
              <a:buSzPts val="3000"/>
              <a:buFont typeface="Arial"/>
              <a:buNone/>
            </a:pPr>
            <a:r>
              <a:t/>
            </a:r>
            <a:endParaRPr b="1" i="0" sz="3000" u="none" cap="none" strike="noStrike">
              <a:solidFill>
                <a:srgbClr val="E6E62B"/>
              </a:solidFill>
              <a:latin typeface="Hind Vadodara"/>
              <a:ea typeface="Hind Vadodara"/>
              <a:cs typeface="Hind Vadodara"/>
              <a:sym typeface="Hind Vadodara"/>
            </a:endParaRPr>
          </a:p>
          <a:p>
            <a:pPr indent="0" lvl="0" marL="0" marR="0" rtl="0" algn="ctr">
              <a:lnSpc>
                <a:spcPct val="80000"/>
              </a:lnSpc>
              <a:spcBef>
                <a:spcPts val="0"/>
              </a:spcBef>
              <a:spcAft>
                <a:spcPts val="0"/>
              </a:spcAft>
              <a:buClr>
                <a:srgbClr val="000000"/>
              </a:buClr>
              <a:buSzPts val="3000"/>
              <a:buFont typeface="Arial"/>
              <a:buNone/>
            </a:pPr>
            <a:r>
              <a:t/>
            </a:r>
            <a:endParaRPr b="1" i="0" sz="3000" u="none" cap="none" strike="noStrike">
              <a:solidFill>
                <a:srgbClr val="E6E62B"/>
              </a:solidFill>
              <a:latin typeface="Hind Vadodara"/>
              <a:ea typeface="Hind Vadodara"/>
              <a:cs typeface="Hind Vadodara"/>
              <a:sym typeface="Hind Vadodara"/>
            </a:endParaRPr>
          </a:p>
          <a:p>
            <a:pPr indent="0" lvl="0" marL="0" marR="0" rtl="0" algn="ctr">
              <a:lnSpc>
                <a:spcPct val="80000"/>
              </a:lnSpc>
              <a:spcBef>
                <a:spcPts val="0"/>
              </a:spcBef>
              <a:spcAft>
                <a:spcPts val="0"/>
              </a:spcAft>
              <a:buClr>
                <a:srgbClr val="000000"/>
              </a:buClr>
              <a:buSzPts val="1100"/>
              <a:buFont typeface="Arial"/>
              <a:buNone/>
            </a:pPr>
            <a:r>
              <a:rPr b="1" i="1" lang="es-419" sz="1100" u="none" cap="none" strike="noStrike">
                <a:solidFill>
                  <a:srgbClr val="E6E62B"/>
                </a:solidFill>
                <a:latin typeface="Hind Vadodara"/>
                <a:ea typeface="Hind Vadodara"/>
                <a:cs typeface="Hind Vadodara"/>
                <a:sym typeface="Hind Vadodara"/>
              </a:rPr>
              <a:t>*delay es ignorado dentro de runBlockingTest { }</a:t>
            </a:r>
            <a:endParaRPr b="1" i="1" sz="1100" u="none" cap="none" strike="noStrike">
              <a:solidFill>
                <a:srgbClr val="E6E62B"/>
              </a:solidFill>
              <a:latin typeface="Hind Vadodara"/>
              <a:ea typeface="Hind Vadodara"/>
              <a:cs typeface="Hind Vadodara"/>
              <a:sym typeface="Hind Vadoda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Coroutines</a:t>
            </a:r>
            <a:endParaRPr/>
          </a:p>
        </p:txBody>
      </p:sp>
      <p:sp>
        <p:nvSpPr>
          <p:cNvPr id="332" name="Google Shape;332;p22"/>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Comparación: Threads</a:t>
            </a:r>
            <a:endParaRPr sz="1800"/>
          </a:p>
        </p:txBody>
      </p:sp>
      <p:sp>
        <p:nvSpPr>
          <p:cNvPr id="333" name="Google Shape;333;p22"/>
          <p:cNvSpPr txBox="1"/>
          <p:nvPr/>
        </p:nvSpPr>
        <p:spPr>
          <a:xfrm>
            <a:off x="544300" y="1733875"/>
            <a:ext cx="5792100" cy="3161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000"/>
              <a:buFont typeface="Arial"/>
              <a:buNone/>
            </a:pPr>
            <a:r>
              <a:rPr b="0" i="0" lang="es-419" sz="1000" u="none" cap="none" strike="noStrike">
                <a:solidFill>
                  <a:srgbClr val="BBB529"/>
                </a:solidFill>
                <a:latin typeface="Courier New"/>
                <a:ea typeface="Courier New"/>
                <a:cs typeface="Courier New"/>
                <a:sym typeface="Courier New"/>
              </a:rPr>
              <a:t>@Test</a:t>
            </a:r>
            <a:endParaRPr b="0" i="0" sz="1000" u="none" cap="none" strike="noStrike">
              <a:solidFill>
                <a:srgbClr val="BBB529"/>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0" i="0" lang="es-419" sz="1000" u="none" cap="none" strike="noStrike">
                <a:solidFill>
                  <a:srgbClr val="CC7832"/>
                </a:solidFill>
                <a:latin typeface="Courier New"/>
                <a:ea typeface="Courier New"/>
                <a:cs typeface="Courier New"/>
                <a:sym typeface="Courier New"/>
              </a:rPr>
              <a:t>fun </a:t>
            </a:r>
            <a:r>
              <a:rPr b="0" i="0" lang="es-419" sz="1000" u="none" cap="none" strike="noStrike">
                <a:solidFill>
                  <a:srgbClr val="FFC66D"/>
                </a:solidFill>
                <a:latin typeface="Courier New"/>
                <a:ea typeface="Courier New"/>
                <a:cs typeface="Courier New"/>
                <a:sym typeface="Courier New"/>
              </a:rPr>
              <a:t>`Create 100_000 threads`</a:t>
            </a:r>
            <a:r>
              <a:rPr b="0" i="0" lang="es-419" sz="1000" u="none" cap="none" strike="noStrike">
                <a:solidFill>
                  <a:srgbClr val="A9B7C6"/>
                </a:solidFill>
                <a:latin typeface="Courier New"/>
                <a:ea typeface="Courier New"/>
                <a:cs typeface="Courier New"/>
                <a:sym typeface="Courier New"/>
              </a:rPr>
              <a:t>() {</a:t>
            </a:r>
            <a:endParaRPr b="0"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0" i="0" lang="es-419" sz="1000" u="none" cap="none" strike="noStrike">
                <a:solidFill>
                  <a:srgbClr val="A9B7C6"/>
                </a:solidFill>
                <a:latin typeface="Courier New"/>
                <a:ea typeface="Courier New"/>
                <a:cs typeface="Courier New"/>
                <a:sym typeface="Courier New"/>
              </a:rPr>
              <a:t>   </a:t>
            </a:r>
            <a:r>
              <a:rPr b="0" i="0" lang="es-419" sz="1000" u="none" cap="none" strike="noStrike">
                <a:solidFill>
                  <a:srgbClr val="CC7832"/>
                </a:solidFill>
                <a:latin typeface="Courier New"/>
                <a:ea typeface="Courier New"/>
                <a:cs typeface="Courier New"/>
                <a:sym typeface="Courier New"/>
              </a:rPr>
              <a:t>val </a:t>
            </a:r>
            <a:r>
              <a:rPr b="0" i="0" lang="es-419" sz="1000" u="none" cap="none" strike="noStrike">
                <a:solidFill>
                  <a:srgbClr val="A9B7C6"/>
                </a:solidFill>
                <a:latin typeface="Courier New"/>
                <a:ea typeface="Courier New"/>
                <a:cs typeface="Courier New"/>
                <a:sym typeface="Courier New"/>
              </a:rPr>
              <a:t>time = </a:t>
            </a:r>
            <a:r>
              <a:rPr b="0" i="1" lang="es-419" sz="1000" u="none" cap="none" strike="noStrike">
                <a:solidFill>
                  <a:srgbClr val="A9B7C6"/>
                </a:solidFill>
                <a:latin typeface="Courier New"/>
                <a:ea typeface="Courier New"/>
                <a:cs typeface="Courier New"/>
                <a:sym typeface="Courier New"/>
              </a:rPr>
              <a:t>measureTimeMillis </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0" i="0" lang="es-419" sz="1000" u="none" cap="none" strike="noStrike">
                <a:solidFill>
                  <a:srgbClr val="CC7832"/>
                </a:solidFill>
                <a:latin typeface="Courier New"/>
                <a:ea typeface="Courier New"/>
                <a:cs typeface="Courier New"/>
                <a:sym typeface="Courier New"/>
              </a:rPr>
              <a:t>val </a:t>
            </a:r>
            <a:r>
              <a:rPr b="0" i="0" lang="es-419" sz="1000" u="none" cap="none" strike="noStrike">
                <a:solidFill>
                  <a:srgbClr val="A9B7C6"/>
                </a:solidFill>
                <a:latin typeface="Courier New"/>
                <a:ea typeface="Courier New"/>
                <a:cs typeface="Courier New"/>
                <a:sym typeface="Courier New"/>
              </a:rPr>
              <a:t>jobs = </a:t>
            </a:r>
            <a:r>
              <a:rPr b="0" i="1" lang="es-419" sz="1000" u="none" cap="none" strike="noStrike">
                <a:solidFill>
                  <a:srgbClr val="A9B7C6"/>
                </a:solidFill>
                <a:latin typeface="Courier New"/>
                <a:ea typeface="Courier New"/>
                <a:cs typeface="Courier New"/>
                <a:sym typeface="Courier New"/>
              </a:rPr>
              <a:t>List</a:t>
            </a:r>
            <a:r>
              <a:rPr b="0" i="0" lang="es-419" sz="1000" u="none" cap="none" strike="noStrike">
                <a:solidFill>
                  <a:srgbClr val="A9B7C6"/>
                </a:solidFill>
                <a:latin typeface="Courier New"/>
                <a:ea typeface="Courier New"/>
                <a:cs typeface="Courier New"/>
                <a:sym typeface="Courier New"/>
              </a:rPr>
              <a:t>(</a:t>
            </a:r>
            <a:r>
              <a:rPr b="0" i="0" lang="es-419" sz="1000" u="none" cap="none" strike="noStrike">
                <a:solidFill>
                  <a:srgbClr val="6897BB"/>
                </a:solidFill>
                <a:latin typeface="Courier New"/>
                <a:ea typeface="Courier New"/>
                <a:cs typeface="Courier New"/>
                <a:sym typeface="Courier New"/>
              </a:rPr>
              <a:t>100_000</a:t>
            </a:r>
            <a:r>
              <a:rPr b="0" i="0" lang="es-419" sz="1000" u="none" cap="none" strike="noStrike">
                <a:solidFill>
                  <a:srgbClr val="A9B7C6"/>
                </a:solidFill>
                <a:latin typeface="Courier New"/>
                <a:ea typeface="Courier New"/>
                <a:cs typeface="Courier New"/>
                <a:sym typeface="Courier New"/>
              </a:rPr>
              <a:t>) </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0" i="1" lang="es-419" sz="1000" u="none" cap="none" strike="noStrike">
                <a:solidFill>
                  <a:srgbClr val="A9B7C6"/>
                </a:solidFill>
                <a:latin typeface="Courier New"/>
                <a:ea typeface="Courier New"/>
                <a:cs typeface="Courier New"/>
                <a:sym typeface="Courier New"/>
              </a:rPr>
              <a:t>thread </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0" i="0" lang="es-419" sz="1000" u="none" cap="none" strike="noStrike">
                <a:solidFill>
                  <a:srgbClr val="A9B7C6"/>
                </a:solidFill>
                <a:latin typeface="Courier New"/>
                <a:ea typeface="Courier New"/>
                <a:cs typeface="Courier New"/>
                <a:sym typeface="Courier New"/>
              </a:rPr>
              <a:t>Thread.sleep(</a:t>
            </a:r>
            <a:r>
              <a:rPr b="0" i="0" lang="es-419" sz="1000" u="none" cap="none" strike="noStrike">
                <a:solidFill>
                  <a:srgbClr val="6897BB"/>
                </a:solidFill>
                <a:latin typeface="Courier New"/>
                <a:ea typeface="Courier New"/>
                <a:cs typeface="Courier New"/>
                <a:sym typeface="Courier New"/>
              </a:rPr>
              <a:t>10_000L</a:t>
            </a:r>
            <a:r>
              <a:rPr b="0" i="0" lang="es-419" sz="1000" u="none" cap="none" strike="noStrike">
                <a:solidFill>
                  <a:srgbClr val="A9B7C6"/>
                </a:solidFill>
                <a:latin typeface="Courier New"/>
                <a:ea typeface="Courier New"/>
                <a:cs typeface="Courier New"/>
                <a:sym typeface="Courier New"/>
              </a:rPr>
              <a:t>)</a:t>
            </a:r>
            <a:endParaRPr b="0"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0" i="0" lang="es-419" sz="1000" u="none" cap="none" strike="noStrike">
                <a:solidFill>
                  <a:srgbClr val="A9B7C6"/>
                </a:solidFill>
                <a:latin typeface="Courier New"/>
                <a:ea typeface="Courier New"/>
                <a:cs typeface="Courier New"/>
                <a:sym typeface="Courier New"/>
              </a:rPr>
              <a:t>               </a:t>
            </a:r>
            <a:r>
              <a:rPr b="0" i="1" lang="es-419" sz="1000" u="none" cap="none" strike="noStrike">
                <a:solidFill>
                  <a:srgbClr val="A9B7C6"/>
                </a:solidFill>
                <a:latin typeface="Courier New"/>
                <a:ea typeface="Courier New"/>
                <a:cs typeface="Courier New"/>
                <a:sym typeface="Courier New"/>
              </a:rPr>
              <a:t>println</a:t>
            </a:r>
            <a:r>
              <a:rPr b="0" i="0" lang="es-419" sz="1000" u="none" cap="none" strike="noStrike">
                <a:solidFill>
                  <a:srgbClr val="A9B7C6"/>
                </a:solidFill>
                <a:latin typeface="Courier New"/>
                <a:ea typeface="Courier New"/>
                <a:cs typeface="Courier New"/>
                <a:sym typeface="Courier New"/>
              </a:rPr>
              <a:t>(</a:t>
            </a:r>
            <a:r>
              <a:rPr b="0" i="0" lang="es-419" sz="1000" u="none" cap="none" strike="noStrike">
                <a:solidFill>
                  <a:srgbClr val="6A8759"/>
                </a:solidFill>
                <a:latin typeface="Courier New"/>
                <a:ea typeface="Courier New"/>
                <a:cs typeface="Courier New"/>
                <a:sym typeface="Courier New"/>
              </a:rPr>
              <a:t>"</a:t>
            </a:r>
            <a:r>
              <a:rPr b="0" i="0" lang="es-419" sz="1000" u="none" cap="none" strike="noStrike">
                <a:solidFill>
                  <a:srgbClr val="CC7832"/>
                </a:solidFill>
                <a:latin typeface="Courier New"/>
                <a:ea typeface="Courier New"/>
                <a:cs typeface="Courier New"/>
                <a:sym typeface="Courier New"/>
              </a:rPr>
              <a:t>$</a:t>
            </a:r>
            <a:r>
              <a:rPr b="1" i="0" lang="es-419" sz="1000" u="none" cap="none" strike="noStrike">
                <a:solidFill>
                  <a:srgbClr val="A9B7C6"/>
                </a:solidFill>
                <a:latin typeface="Courier New"/>
                <a:ea typeface="Courier New"/>
                <a:cs typeface="Courier New"/>
                <a:sym typeface="Courier New"/>
              </a:rPr>
              <a:t>it</a:t>
            </a:r>
            <a:r>
              <a:rPr b="0" i="0" lang="es-419" sz="1000" u="none" cap="none" strike="noStrike">
                <a:solidFill>
                  <a:srgbClr val="6A8759"/>
                </a:solidFill>
                <a:latin typeface="Courier New"/>
                <a:ea typeface="Courier New"/>
                <a:cs typeface="Courier New"/>
                <a:sym typeface="Courier New"/>
              </a:rPr>
              <a:t>"</a:t>
            </a:r>
            <a:r>
              <a:rPr b="0" i="0" lang="es-419" sz="1000" u="none" cap="none" strike="noStrike">
                <a:solidFill>
                  <a:srgbClr val="A9B7C6"/>
                </a:solidFill>
                <a:latin typeface="Courier New"/>
                <a:ea typeface="Courier New"/>
                <a:cs typeface="Courier New"/>
                <a:sym typeface="Courier New"/>
              </a:rPr>
              <a:t>)</a:t>
            </a:r>
            <a:endParaRPr b="0"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0" i="0" lang="es-419" sz="1000" u="none" cap="none" strike="noStrike">
                <a:solidFill>
                  <a:srgbClr val="A9B7C6"/>
                </a:solidFill>
                <a:latin typeface="Courier New"/>
                <a:ea typeface="Courier New"/>
                <a:cs typeface="Courier New"/>
                <a:sym typeface="Courier New"/>
              </a:rPr>
              <a:t>           </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0" i="0" lang="es-419" sz="1000" u="none" cap="none" strike="noStrike">
                <a:solidFill>
                  <a:srgbClr val="A9B7C6"/>
                </a:solidFill>
                <a:latin typeface="Courier New"/>
                <a:ea typeface="Courier New"/>
                <a:cs typeface="Courier New"/>
                <a:sym typeface="Courier New"/>
              </a:rPr>
              <a:t>jobs.</a:t>
            </a:r>
            <a:r>
              <a:rPr b="0" i="1" lang="es-419" sz="1000" u="none" cap="none" strike="noStrike">
                <a:solidFill>
                  <a:srgbClr val="FFC66D"/>
                </a:solidFill>
                <a:latin typeface="Courier New"/>
                <a:ea typeface="Courier New"/>
                <a:cs typeface="Courier New"/>
                <a:sym typeface="Courier New"/>
              </a:rPr>
              <a:t>forEach </a:t>
            </a:r>
            <a:r>
              <a:rPr b="1" i="0" lang="es-419" sz="1000" u="none" cap="none" strike="noStrike">
                <a:solidFill>
                  <a:srgbClr val="A9B7C6"/>
                </a:solidFill>
                <a:latin typeface="Courier New"/>
                <a:ea typeface="Courier New"/>
                <a:cs typeface="Courier New"/>
                <a:sym typeface="Courier New"/>
              </a:rPr>
              <a:t>{ it</a:t>
            </a:r>
            <a:r>
              <a:rPr b="0" i="0" lang="es-419" sz="1000" u="none" cap="none" strike="noStrike">
                <a:solidFill>
                  <a:srgbClr val="A9B7C6"/>
                </a:solidFill>
                <a:latin typeface="Courier New"/>
                <a:ea typeface="Courier New"/>
                <a:cs typeface="Courier New"/>
                <a:sym typeface="Courier New"/>
              </a:rPr>
              <a:t>.join() </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endParaRPr b="1"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0" i="1" lang="es-419" sz="1000" u="none" cap="none" strike="noStrike">
                <a:solidFill>
                  <a:srgbClr val="A9B7C6"/>
                </a:solidFill>
                <a:latin typeface="Courier New"/>
                <a:ea typeface="Courier New"/>
                <a:cs typeface="Courier New"/>
                <a:sym typeface="Courier New"/>
              </a:rPr>
              <a:t>println</a:t>
            </a:r>
            <a:r>
              <a:rPr b="0" i="0" lang="es-419" sz="1000" u="none" cap="none" strike="noStrike">
                <a:solidFill>
                  <a:srgbClr val="A9B7C6"/>
                </a:solidFill>
                <a:latin typeface="Courier New"/>
                <a:ea typeface="Courier New"/>
                <a:cs typeface="Courier New"/>
                <a:sym typeface="Courier New"/>
              </a:rPr>
              <a:t>(</a:t>
            </a:r>
            <a:r>
              <a:rPr b="0" i="0" lang="es-419" sz="1000" u="none" cap="none" strike="noStrike">
                <a:solidFill>
                  <a:srgbClr val="6A8759"/>
                </a:solidFill>
                <a:latin typeface="Courier New"/>
                <a:ea typeface="Courier New"/>
                <a:cs typeface="Courier New"/>
                <a:sym typeface="Courier New"/>
              </a:rPr>
              <a:t>"Time for threads: </a:t>
            </a:r>
            <a:r>
              <a:rPr b="0" i="0" lang="es-419" sz="1000" u="none" cap="none" strike="noStrike">
                <a:solidFill>
                  <a:srgbClr val="CC7832"/>
                </a:solidFill>
                <a:latin typeface="Courier New"/>
                <a:ea typeface="Courier New"/>
                <a:cs typeface="Courier New"/>
                <a:sym typeface="Courier New"/>
              </a:rPr>
              <a:t>$</a:t>
            </a:r>
            <a:r>
              <a:rPr b="0" i="0" lang="es-419" sz="1000" u="none" cap="none" strike="noStrike">
                <a:solidFill>
                  <a:srgbClr val="A9B7C6"/>
                </a:solidFill>
                <a:latin typeface="Courier New"/>
                <a:ea typeface="Courier New"/>
                <a:cs typeface="Courier New"/>
                <a:sym typeface="Courier New"/>
              </a:rPr>
              <a:t>time</a:t>
            </a:r>
            <a:r>
              <a:rPr b="0" i="0" lang="es-419" sz="1000" u="none" cap="none" strike="noStrike">
                <a:solidFill>
                  <a:srgbClr val="6A8759"/>
                </a:solidFill>
                <a:latin typeface="Courier New"/>
                <a:ea typeface="Courier New"/>
                <a:cs typeface="Courier New"/>
                <a:sym typeface="Courier New"/>
              </a:rPr>
              <a:t>"</a:t>
            </a:r>
            <a:r>
              <a:rPr b="0" i="0" lang="es-419" sz="1000" u="none" cap="none" strike="noStrike">
                <a:solidFill>
                  <a:srgbClr val="A9B7C6"/>
                </a:solidFill>
                <a:latin typeface="Courier New"/>
                <a:ea typeface="Courier New"/>
                <a:cs typeface="Courier New"/>
                <a:sym typeface="Courier New"/>
              </a:rPr>
              <a:t>)</a:t>
            </a:r>
            <a:endParaRPr b="0"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b="0" i="0" lang="es-419" sz="1000" u="none" cap="none" strike="noStrike">
                <a:solidFill>
                  <a:srgbClr val="A9B7C6"/>
                </a:solidFill>
                <a:latin typeface="Courier New"/>
                <a:ea typeface="Courier New"/>
                <a:cs typeface="Courier New"/>
                <a:sym typeface="Courier New"/>
              </a:rPr>
              <a:t>}</a:t>
            </a:r>
            <a:endParaRPr b="0" i="0" sz="1000" u="none" cap="none" strike="noStrike">
              <a:solidFill>
                <a:srgbClr val="A9B7C6"/>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rgbClr val="BBB529"/>
              </a:solidFill>
              <a:latin typeface="Courier New"/>
              <a:ea typeface="Courier New"/>
              <a:cs typeface="Courier New"/>
              <a:sym typeface="Courier New"/>
            </a:endParaRPr>
          </a:p>
        </p:txBody>
      </p:sp>
      <p:sp>
        <p:nvSpPr>
          <p:cNvPr id="334" name="Google Shape;334;p22"/>
          <p:cNvSpPr txBox="1"/>
          <p:nvPr/>
        </p:nvSpPr>
        <p:spPr>
          <a:xfrm>
            <a:off x="4478050" y="3342900"/>
            <a:ext cx="4572000" cy="36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419" sz="1200" u="none" cap="none" strike="noStrike">
                <a:solidFill>
                  <a:srgbClr val="FF0000"/>
                </a:solidFill>
                <a:latin typeface="Arial"/>
                <a:ea typeface="Arial"/>
                <a:cs typeface="Arial"/>
                <a:sym typeface="Arial"/>
              </a:rPr>
              <a:t>java.lang.OutOfMemoryError: unable to create new native thread</a:t>
            </a:r>
            <a:endParaRPr b="0" i="0" sz="1200" u="none" cap="none" strike="noStrike">
              <a:solidFill>
                <a:srgbClr val="FF0000"/>
              </a:solidFill>
              <a:latin typeface="Arial"/>
              <a:ea typeface="Arial"/>
              <a:cs typeface="Arial"/>
              <a:sym typeface="Arial"/>
            </a:endParaRPr>
          </a:p>
        </p:txBody>
      </p:sp>
      <p:sp>
        <p:nvSpPr>
          <p:cNvPr id="335" name="Google Shape;335;p22"/>
          <p:cNvSpPr txBox="1"/>
          <p:nvPr/>
        </p:nvSpPr>
        <p:spPr>
          <a:xfrm>
            <a:off x="5879400" y="1816275"/>
            <a:ext cx="1416900" cy="142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600"/>
              <a:buFont typeface="Arial"/>
              <a:buNone/>
            </a:pPr>
            <a:r>
              <a:rPr b="0" i="0" lang="es-419" sz="8600" u="none" cap="none" strike="noStrike">
                <a:solidFill>
                  <a:srgbClr val="000000"/>
                </a:solidFill>
                <a:latin typeface="Arial"/>
                <a:ea typeface="Arial"/>
                <a:cs typeface="Arial"/>
                <a:sym typeface="Arial"/>
              </a:rPr>
              <a:t>💥</a:t>
            </a:r>
            <a:endParaRPr b="0" i="0" sz="8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460950" y="2065350"/>
            <a:ext cx="49662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s-419"/>
              <a:t>¿Son realmente más livianas que los threads?</a:t>
            </a:r>
            <a:endParaRPr/>
          </a:p>
        </p:txBody>
      </p:sp>
      <p:pic>
        <p:nvPicPr>
          <p:cNvPr id="341" name="Google Shape;341;p23"/>
          <p:cNvPicPr preferRelativeResize="0"/>
          <p:nvPr/>
        </p:nvPicPr>
        <p:blipFill rotWithShape="1">
          <a:blip r:embed="rId3">
            <a:alphaModFix/>
          </a:blip>
          <a:srcRect b="0" l="0" r="0" t="0"/>
          <a:stretch/>
        </p:blipFill>
        <p:spPr>
          <a:xfrm>
            <a:off x="2302100" y="3386600"/>
            <a:ext cx="1283901" cy="12839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Coroutines</a:t>
            </a:r>
            <a:endParaRPr/>
          </a:p>
        </p:txBody>
      </p:sp>
      <p:sp>
        <p:nvSpPr>
          <p:cNvPr id="347" name="Google Shape;347;p24"/>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¿Qué características tienen?</a:t>
            </a:r>
            <a:endParaRPr sz="1800"/>
          </a:p>
        </p:txBody>
      </p:sp>
      <p:sp>
        <p:nvSpPr>
          <p:cNvPr id="348" name="Google Shape;348;p24"/>
          <p:cNvSpPr txBox="1"/>
          <p:nvPr>
            <p:ph idx="1" type="body"/>
          </p:nvPr>
        </p:nvSpPr>
        <p:spPr>
          <a:xfrm>
            <a:off x="518250" y="1969175"/>
            <a:ext cx="8057700" cy="2688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s-419" sz="1700"/>
              <a:t>Su programación es más sencilla, de manera secuencial (¡¡no más callbacks!! 🎉)</a:t>
            </a:r>
            <a:endParaRPr sz="1700"/>
          </a:p>
          <a:p>
            <a:pPr indent="0" lvl="0" marL="457200" rtl="0" algn="l">
              <a:lnSpc>
                <a:spcPct val="115000"/>
              </a:lnSpc>
              <a:spcBef>
                <a:spcPts val="1000"/>
              </a:spcBef>
              <a:spcAft>
                <a:spcPts val="0"/>
              </a:spcAft>
              <a:buSzPts val="1300"/>
              <a:buNone/>
            </a:pPr>
            <a:r>
              <a:t/>
            </a:r>
            <a:endParaRPr sz="1700"/>
          </a:p>
          <a:p>
            <a:pPr indent="-336550" lvl="0" marL="457200" rtl="0" algn="l">
              <a:lnSpc>
                <a:spcPct val="115000"/>
              </a:lnSpc>
              <a:spcBef>
                <a:spcPts val="1000"/>
              </a:spcBef>
              <a:spcAft>
                <a:spcPts val="0"/>
              </a:spcAft>
              <a:buSzPts val="1700"/>
              <a:buChar char="●"/>
            </a:pPr>
            <a:r>
              <a:rPr lang="es-419" sz="1700"/>
              <a:t>Son una implementación a nivel lenguaje =&gt; El SO no las conoce</a:t>
            </a:r>
            <a:endParaRPr sz="1700"/>
          </a:p>
          <a:p>
            <a:pPr indent="0" lvl="0" marL="457200" rtl="0" algn="l">
              <a:lnSpc>
                <a:spcPct val="115000"/>
              </a:lnSpc>
              <a:spcBef>
                <a:spcPts val="1000"/>
              </a:spcBef>
              <a:spcAft>
                <a:spcPts val="0"/>
              </a:spcAft>
              <a:buSzPts val="1300"/>
              <a:buNone/>
            </a:pPr>
            <a:r>
              <a:t/>
            </a:r>
            <a:endParaRPr sz="1700"/>
          </a:p>
          <a:p>
            <a:pPr indent="-336550" lvl="0" marL="457200" rtl="0" algn="l">
              <a:lnSpc>
                <a:spcPct val="115000"/>
              </a:lnSpc>
              <a:spcBef>
                <a:spcPts val="1000"/>
              </a:spcBef>
              <a:spcAft>
                <a:spcPts val="1000"/>
              </a:spcAft>
              <a:buSzPts val="1700"/>
              <a:buChar char="●"/>
            </a:pPr>
            <a:r>
              <a:rPr lang="es-419" sz="1700"/>
              <a:t>Permiten ejecutar suspending functions</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Coroutines</a:t>
            </a:r>
            <a:endParaRPr/>
          </a:p>
        </p:txBody>
      </p:sp>
      <p:sp>
        <p:nvSpPr>
          <p:cNvPr id="354" name="Google Shape;354;p25"/>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Ejemplo</a:t>
            </a:r>
            <a:endParaRPr sz="1800"/>
          </a:p>
        </p:txBody>
      </p:sp>
      <p:sp>
        <p:nvSpPr>
          <p:cNvPr id="355" name="Google Shape;355;p25"/>
          <p:cNvSpPr txBox="1"/>
          <p:nvPr/>
        </p:nvSpPr>
        <p:spPr>
          <a:xfrm>
            <a:off x="498250" y="2028325"/>
            <a:ext cx="4859700" cy="27897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000"/>
              <a:buFont typeface="Arial"/>
              <a:buNone/>
            </a:pPr>
            <a:r>
              <a:rPr b="1" i="0" lang="es-419" sz="1000" u="none" cap="none" strike="noStrike">
                <a:solidFill>
                  <a:srgbClr val="CC7832"/>
                </a:solidFill>
                <a:latin typeface="Courier New"/>
                <a:ea typeface="Courier New"/>
                <a:cs typeface="Courier New"/>
                <a:sym typeface="Courier New"/>
              </a:rPr>
              <a:t>fun </a:t>
            </a:r>
            <a:r>
              <a:rPr b="1" i="0" lang="es-419" sz="1000" u="none" cap="none" strike="noStrike">
                <a:solidFill>
                  <a:srgbClr val="FFC66D"/>
                </a:solidFill>
                <a:latin typeface="Courier New"/>
                <a:ea typeface="Courier New"/>
                <a:cs typeface="Courier New"/>
                <a:sym typeface="Courier New"/>
              </a:rPr>
              <a:t>main</a:t>
            </a:r>
            <a:r>
              <a:rPr b="1" i="0" lang="es-419" sz="1000" u="none" cap="none" strike="noStrike">
                <a:solidFill>
                  <a:srgbClr val="A9B7C6"/>
                </a:solidFill>
                <a:latin typeface="Courier New"/>
                <a:ea typeface="Courier New"/>
                <a:cs typeface="Courier New"/>
                <a:sym typeface="Courier New"/>
              </a:rPr>
              <a:t>() {</a:t>
            </a:r>
            <a:endParaRPr b="1" i="0" sz="1000" u="none" cap="none" strike="noStrike">
              <a:solidFill>
                <a:srgbClr val="A9B7C6"/>
              </a:solidFill>
              <a:latin typeface="Courier New"/>
              <a:ea typeface="Courier New"/>
              <a:cs typeface="Courier New"/>
              <a:sym typeface="Courier New"/>
            </a:endParaRPr>
          </a:p>
          <a:p>
            <a:pPr indent="0" lvl="0" marL="0" marR="0" rtl="0" algn="l">
              <a:lnSpc>
                <a:spcPct val="20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1" i="0" lang="es-419" sz="1000" u="none" cap="none" strike="noStrike">
                <a:solidFill>
                  <a:srgbClr val="CC7832"/>
                </a:solidFill>
                <a:latin typeface="Courier New"/>
                <a:ea typeface="Courier New"/>
                <a:cs typeface="Courier New"/>
                <a:sym typeface="Courier New"/>
              </a:rPr>
              <a:t>val </a:t>
            </a:r>
            <a:r>
              <a:rPr b="1" i="0" lang="es-419" sz="1000" u="none" cap="none" strike="noStrike">
                <a:solidFill>
                  <a:srgbClr val="A9B7C6"/>
                </a:solidFill>
                <a:latin typeface="Courier New"/>
                <a:ea typeface="Courier New"/>
                <a:cs typeface="Courier New"/>
                <a:sym typeface="Courier New"/>
              </a:rPr>
              <a:t>job = GlobalScope.</a:t>
            </a:r>
            <a:r>
              <a:rPr b="1" i="1" lang="es-419" sz="1000" u="none" cap="none" strike="noStrike">
                <a:solidFill>
                  <a:srgbClr val="FFC66D"/>
                </a:solidFill>
                <a:latin typeface="Courier New"/>
                <a:ea typeface="Courier New"/>
                <a:cs typeface="Courier New"/>
                <a:sym typeface="Courier New"/>
              </a:rPr>
              <a:t>launch</a:t>
            </a:r>
            <a:r>
              <a:rPr b="1" i="0" lang="es-419" sz="1000" u="none" cap="none" strike="noStrike">
                <a:solidFill>
                  <a:srgbClr val="A9B7C6"/>
                </a:solidFill>
                <a:latin typeface="Courier New"/>
                <a:ea typeface="Courier New"/>
                <a:cs typeface="Courier New"/>
                <a:sym typeface="Courier New"/>
              </a:rPr>
              <a:t>(Dispatchers.</a:t>
            </a:r>
            <a:r>
              <a:rPr b="1" i="0" lang="es-419" sz="1000" u="none" cap="none" strike="noStrike">
                <a:solidFill>
                  <a:srgbClr val="9876AA"/>
                </a:solidFill>
                <a:latin typeface="Courier New"/>
                <a:ea typeface="Courier New"/>
                <a:cs typeface="Courier New"/>
                <a:sym typeface="Courier New"/>
              </a:rPr>
              <a:t>Default</a:t>
            </a:r>
            <a:r>
              <a:rPr b="1" i="0" lang="es-419" sz="1000" u="none" cap="none" strike="noStrike">
                <a:solidFill>
                  <a:srgbClr val="A9B7C6"/>
                </a:solidFill>
                <a:latin typeface="Courier New"/>
                <a:ea typeface="Courier New"/>
                <a:cs typeface="Courier New"/>
                <a:sym typeface="Courier New"/>
              </a:rPr>
              <a:t>) {</a:t>
            </a:r>
            <a:endParaRPr b="1" i="0" sz="1000" u="none" cap="none" strike="noStrike">
              <a:solidFill>
                <a:srgbClr val="A9B7C6"/>
              </a:solidFill>
              <a:latin typeface="Courier New"/>
              <a:ea typeface="Courier New"/>
              <a:cs typeface="Courier New"/>
              <a:sym typeface="Courier New"/>
            </a:endParaRPr>
          </a:p>
          <a:p>
            <a:pPr indent="0" lvl="0" marL="0" marR="0" rtl="0" algn="l">
              <a:lnSpc>
                <a:spcPct val="20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delay(</a:t>
            </a:r>
            <a:r>
              <a:rPr b="1" i="0" lang="es-419" sz="1000" u="none" cap="none" strike="noStrike">
                <a:solidFill>
                  <a:srgbClr val="6897BB"/>
                </a:solidFill>
                <a:latin typeface="Courier New"/>
                <a:ea typeface="Courier New"/>
                <a:cs typeface="Courier New"/>
                <a:sym typeface="Courier New"/>
              </a:rPr>
              <a:t>1000L</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20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1" i="1" lang="es-419" sz="1000" u="none" cap="none" strike="noStrike">
                <a:solidFill>
                  <a:srgbClr val="A9B7C6"/>
                </a:solidFill>
                <a:latin typeface="Courier New"/>
                <a:ea typeface="Courier New"/>
                <a:cs typeface="Courier New"/>
                <a:sym typeface="Courier New"/>
              </a:rPr>
              <a:t>println</a:t>
            </a:r>
            <a:r>
              <a:rPr b="1" i="0" lang="es-419" sz="1000" u="none" cap="none" strike="noStrike">
                <a:solidFill>
                  <a:srgbClr val="A9B7C6"/>
                </a:solidFill>
                <a:latin typeface="Courier New"/>
                <a:ea typeface="Courier New"/>
                <a:cs typeface="Courier New"/>
                <a:sym typeface="Courier New"/>
              </a:rPr>
              <a:t>(</a:t>
            </a:r>
            <a:r>
              <a:rPr b="1" i="0" lang="es-419" sz="1000" u="none" cap="none" strike="noStrike">
                <a:solidFill>
                  <a:srgbClr val="6A8759"/>
                </a:solidFill>
                <a:latin typeface="Courier New"/>
                <a:ea typeface="Courier New"/>
                <a:cs typeface="Courier New"/>
                <a:sym typeface="Courier New"/>
              </a:rPr>
              <a:t>"Kotlin Coroutines World!"</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20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endParaRPr b="1" i="0" sz="1000" u="none" cap="none" strike="noStrike">
              <a:solidFill>
                <a:srgbClr val="A9B7C6"/>
              </a:solidFill>
              <a:latin typeface="Courier New"/>
              <a:ea typeface="Courier New"/>
              <a:cs typeface="Courier New"/>
              <a:sym typeface="Courier New"/>
            </a:endParaRPr>
          </a:p>
          <a:p>
            <a:pPr indent="0" lvl="0" marL="0" marR="0" rtl="0" algn="l">
              <a:lnSpc>
                <a:spcPct val="20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1" i="1" lang="es-419" sz="1000" u="none" cap="none" strike="noStrike">
                <a:solidFill>
                  <a:srgbClr val="A9B7C6"/>
                </a:solidFill>
                <a:latin typeface="Courier New"/>
                <a:ea typeface="Courier New"/>
                <a:cs typeface="Courier New"/>
                <a:sym typeface="Courier New"/>
              </a:rPr>
              <a:t>println</a:t>
            </a:r>
            <a:r>
              <a:rPr b="1" i="0" lang="es-419" sz="1000" u="none" cap="none" strike="noStrike">
                <a:solidFill>
                  <a:srgbClr val="A9B7C6"/>
                </a:solidFill>
                <a:latin typeface="Courier New"/>
                <a:ea typeface="Courier New"/>
                <a:cs typeface="Courier New"/>
                <a:sym typeface="Courier New"/>
              </a:rPr>
              <a:t>(</a:t>
            </a:r>
            <a:r>
              <a:rPr b="1" i="0" lang="es-419" sz="1000" u="none" cap="none" strike="noStrike">
                <a:solidFill>
                  <a:srgbClr val="6A8759"/>
                </a:solidFill>
                <a:latin typeface="Courier New"/>
                <a:ea typeface="Courier New"/>
                <a:cs typeface="Courier New"/>
                <a:sym typeface="Courier New"/>
              </a:rPr>
              <a:t>"Hello"</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20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Thread.sleep(</a:t>
            </a:r>
            <a:r>
              <a:rPr b="1" i="0" lang="es-419" sz="1000" u="none" cap="none" strike="noStrike">
                <a:solidFill>
                  <a:srgbClr val="6897BB"/>
                </a:solidFill>
                <a:latin typeface="Courier New"/>
                <a:ea typeface="Courier New"/>
                <a:cs typeface="Courier New"/>
                <a:sym typeface="Courier New"/>
              </a:rPr>
              <a:t>2000L</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20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   </a:t>
            </a:r>
            <a:r>
              <a:rPr b="1" i="1" lang="es-419" sz="1000" u="none" cap="none" strike="noStrike">
                <a:solidFill>
                  <a:srgbClr val="A9B7C6"/>
                </a:solidFill>
                <a:latin typeface="Courier New"/>
                <a:ea typeface="Courier New"/>
                <a:cs typeface="Courier New"/>
                <a:sym typeface="Courier New"/>
              </a:rPr>
              <a:t>println</a:t>
            </a:r>
            <a:r>
              <a:rPr b="1" i="0" lang="es-419" sz="1000" u="none" cap="none" strike="noStrike">
                <a:solidFill>
                  <a:srgbClr val="A9B7C6"/>
                </a:solidFill>
                <a:latin typeface="Courier New"/>
                <a:ea typeface="Courier New"/>
                <a:cs typeface="Courier New"/>
                <a:sym typeface="Courier New"/>
              </a:rPr>
              <a:t>(</a:t>
            </a:r>
            <a:r>
              <a:rPr b="1" i="0" lang="es-419" sz="1000" u="none" cap="none" strike="noStrike">
                <a:solidFill>
                  <a:srgbClr val="6A8759"/>
                </a:solidFill>
                <a:latin typeface="Courier New"/>
                <a:ea typeface="Courier New"/>
                <a:cs typeface="Courier New"/>
                <a:sym typeface="Courier New"/>
              </a:rPr>
              <a:t>"Job has completed: </a:t>
            </a:r>
            <a:r>
              <a:rPr b="1" i="0" lang="es-419" sz="1000" u="none" cap="none" strike="noStrike">
                <a:solidFill>
                  <a:srgbClr val="CC7832"/>
                </a:solidFill>
                <a:latin typeface="Courier New"/>
                <a:ea typeface="Courier New"/>
                <a:cs typeface="Courier New"/>
                <a:sym typeface="Courier New"/>
              </a:rPr>
              <a:t>${</a:t>
            </a:r>
            <a:r>
              <a:rPr b="1" i="0" lang="es-419" sz="1000" u="none" cap="none" strike="noStrike">
                <a:solidFill>
                  <a:srgbClr val="A9B7C6"/>
                </a:solidFill>
                <a:latin typeface="Courier New"/>
                <a:ea typeface="Courier New"/>
                <a:cs typeface="Courier New"/>
                <a:sym typeface="Courier New"/>
              </a:rPr>
              <a:t>job.</a:t>
            </a:r>
            <a:r>
              <a:rPr b="1" i="0" lang="es-419" sz="1000" u="none" cap="none" strike="noStrike">
                <a:solidFill>
                  <a:srgbClr val="9876AA"/>
                </a:solidFill>
                <a:latin typeface="Courier New"/>
                <a:ea typeface="Courier New"/>
                <a:cs typeface="Courier New"/>
                <a:sym typeface="Courier New"/>
              </a:rPr>
              <a:t>isCompleted</a:t>
            </a:r>
            <a:r>
              <a:rPr b="1" i="0" lang="es-419" sz="1000" u="none" cap="none" strike="noStrike">
                <a:solidFill>
                  <a:srgbClr val="CC7832"/>
                </a:solidFill>
                <a:latin typeface="Courier New"/>
                <a:ea typeface="Courier New"/>
                <a:cs typeface="Courier New"/>
                <a:sym typeface="Courier New"/>
              </a:rPr>
              <a:t>}</a:t>
            </a:r>
            <a:r>
              <a:rPr b="1" i="0" lang="es-419" sz="1000" u="none" cap="none" strike="noStrike">
                <a:solidFill>
                  <a:srgbClr val="6A8759"/>
                </a:solidFill>
                <a:latin typeface="Courier New"/>
                <a:ea typeface="Courier New"/>
                <a:cs typeface="Courier New"/>
                <a:sym typeface="Courier New"/>
              </a:rPr>
              <a:t>"</a:t>
            </a: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a:p>
            <a:pPr indent="0" lvl="0" marL="0" marR="0" rtl="0" algn="l">
              <a:lnSpc>
                <a:spcPct val="200000"/>
              </a:lnSpc>
              <a:spcBef>
                <a:spcPts val="0"/>
              </a:spcBef>
              <a:spcAft>
                <a:spcPts val="0"/>
              </a:spcAft>
              <a:buClr>
                <a:srgbClr val="000000"/>
              </a:buClr>
              <a:buSzPts val="1000"/>
              <a:buFont typeface="Arial"/>
              <a:buNone/>
            </a:pPr>
            <a:r>
              <a:rPr b="1" i="0" lang="es-419" sz="1000" u="none" cap="none" strike="noStrike">
                <a:solidFill>
                  <a:srgbClr val="A9B7C6"/>
                </a:solidFill>
                <a:latin typeface="Courier New"/>
                <a:ea typeface="Courier New"/>
                <a:cs typeface="Courier New"/>
                <a:sym typeface="Courier New"/>
              </a:rPr>
              <a:t>}</a:t>
            </a:r>
            <a:endParaRPr b="1" i="0" sz="1000" u="none" cap="none" strike="noStrike">
              <a:solidFill>
                <a:srgbClr val="A9B7C6"/>
              </a:solidFill>
              <a:latin typeface="Courier New"/>
              <a:ea typeface="Courier New"/>
              <a:cs typeface="Courier New"/>
              <a:sym typeface="Courier New"/>
            </a:endParaRPr>
          </a:p>
        </p:txBody>
      </p:sp>
      <p:sp>
        <p:nvSpPr>
          <p:cNvPr id="356" name="Google Shape;356;p25"/>
          <p:cNvSpPr txBox="1"/>
          <p:nvPr/>
        </p:nvSpPr>
        <p:spPr>
          <a:xfrm>
            <a:off x="2594700" y="2632488"/>
            <a:ext cx="1779000" cy="34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EE323C"/>
                </a:solidFill>
                <a:latin typeface="Hind Vadodara Medium"/>
                <a:ea typeface="Hind Vadodara Medium"/>
                <a:cs typeface="Hind Vadodara Medium"/>
                <a:sym typeface="Hind Vadodara Medium"/>
              </a:rPr>
              <a:t>Suspending function</a:t>
            </a:r>
            <a:endParaRPr b="0" i="0" sz="1400" u="none" cap="none" strike="noStrike">
              <a:solidFill>
                <a:srgbClr val="EE323C"/>
              </a:solidFill>
              <a:latin typeface="Hind Vadodara Medium"/>
              <a:ea typeface="Hind Vadodara Medium"/>
              <a:cs typeface="Hind Vadodara Medium"/>
              <a:sym typeface="Hind Vadodara Medium"/>
            </a:endParaRPr>
          </a:p>
        </p:txBody>
      </p:sp>
      <p:cxnSp>
        <p:nvCxnSpPr>
          <p:cNvPr id="357" name="Google Shape;357;p25"/>
          <p:cNvCxnSpPr/>
          <p:nvPr/>
        </p:nvCxnSpPr>
        <p:spPr>
          <a:xfrm rot="10800000">
            <a:off x="2118175" y="2817500"/>
            <a:ext cx="477900" cy="0"/>
          </a:xfrm>
          <a:prstGeom prst="straightConnector1">
            <a:avLst/>
          </a:prstGeom>
          <a:noFill/>
          <a:ln cap="flat" cmpd="sng" w="9525">
            <a:solidFill>
              <a:srgbClr val="EE323C"/>
            </a:solidFill>
            <a:prstDash val="solid"/>
            <a:round/>
            <a:headEnd len="sm" w="sm" type="none"/>
            <a:tailEnd len="med" w="med" type="triangle"/>
          </a:ln>
        </p:spPr>
      </p:cxnSp>
      <p:sp>
        <p:nvSpPr>
          <p:cNvPr id="358" name="Google Shape;358;p25"/>
          <p:cNvSpPr txBox="1"/>
          <p:nvPr/>
        </p:nvSpPr>
        <p:spPr>
          <a:xfrm>
            <a:off x="1688750" y="1712100"/>
            <a:ext cx="668400" cy="34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EE323C"/>
                </a:solidFill>
                <a:latin typeface="Hind Vadodara Medium"/>
                <a:ea typeface="Hind Vadodara Medium"/>
                <a:cs typeface="Hind Vadodara Medium"/>
                <a:sym typeface="Hind Vadodara Medium"/>
              </a:rPr>
              <a:t>Scope</a:t>
            </a:r>
            <a:endParaRPr b="0" i="0" sz="1400" u="none" cap="none" strike="noStrike">
              <a:solidFill>
                <a:srgbClr val="EE323C"/>
              </a:solidFill>
              <a:latin typeface="Hind Vadodara Medium"/>
              <a:ea typeface="Hind Vadodara Medium"/>
              <a:cs typeface="Hind Vadodara Medium"/>
              <a:sym typeface="Hind Vadodara Medium"/>
            </a:endParaRPr>
          </a:p>
        </p:txBody>
      </p:sp>
      <p:cxnSp>
        <p:nvCxnSpPr>
          <p:cNvPr id="359" name="Google Shape;359;p25"/>
          <p:cNvCxnSpPr>
            <a:stCxn id="358" idx="2"/>
          </p:cNvCxnSpPr>
          <p:nvPr/>
        </p:nvCxnSpPr>
        <p:spPr>
          <a:xfrm>
            <a:off x="2022950" y="2052900"/>
            <a:ext cx="0" cy="335400"/>
          </a:xfrm>
          <a:prstGeom prst="straightConnector1">
            <a:avLst/>
          </a:prstGeom>
          <a:noFill/>
          <a:ln cap="flat" cmpd="sng" w="9525">
            <a:solidFill>
              <a:srgbClr val="EE323C"/>
            </a:solidFill>
            <a:prstDash val="solid"/>
            <a:round/>
            <a:headEnd len="sm" w="sm" type="none"/>
            <a:tailEnd len="med" w="med" type="triangle"/>
          </a:ln>
        </p:spPr>
      </p:cxnSp>
      <p:sp>
        <p:nvSpPr>
          <p:cNvPr id="360" name="Google Shape;360;p25"/>
          <p:cNvSpPr txBox="1"/>
          <p:nvPr/>
        </p:nvSpPr>
        <p:spPr>
          <a:xfrm>
            <a:off x="4050950" y="1712100"/>
            <a:ext cx="1099500" cy="34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EE323C"/>
                </a:solidFill>
                <a:latin typeface="Hind Vadodara Medium"/>
                <a:ea typeface="Hind Vadodara Medium"/>
                <a:cs typeface="Hind Vadodara Medium"/>
                <a:sym typeface="Hind Vadodara Medium"/>
              </a:rPr>
              <a:t>Dispatcher</a:t>
            </a:r>
            <a:endParaRPr b="0" i="0" sz="1400" u="none" cap="none" strike="noStrike">
              <a:solidFill>
                <a:srgbClr val="EE323C"/>
              </a:solidFill>
              <a:latin typeface="Hind Vadodara Medium"/>
              <a:ea typeface="Hind Vadodara Medium"/>
              <a:cs typeface="Hind Vadodara Medium"/>
              <a:sym typeface="Hind Vadodara Medium"/>
            </a:endParaRPr>
          </a:p>
        </p:txBody>
      </p:sp>
      <p:cxnSp>
        <p:nvCxnSpPr>
          <p:cNvPr id="361" name="Google Shape;361;p25"/>
          <p:cNvCxnSpPr/>
          <p:nvPr/>
        </p:nvCxnSpPr>
        <p:spPr>
          <a:xfrm flipH="1">
            <a:off x="3933475" y="2055500"/>
            <a:ext cx="339000" cy="312000"/>
          </a:xfrm>
          <a:prstGeom prst="straightConnector1">
            <a:avLst/>
          </a:prstGeom>
          <a:noFill/>
          <a:ln cap="flat" cmpd="sng" w="9525">
            <a:solidFill>
              <a:srgbClr val="EE323C"/>
            </a:solidFill>
            <a:prstDash val="solid"/>
            <a:round/>
            <a:headEnd len="sm" w="sm" type="none"/>
            <a:tailEnd len="med" w="med" type="triangle"/>
          </a:ln>
        </p:spPr>
      </p:cxnSp>
      <p:sp>
        <p:nvSpPr>
          <p:cNvPr id="362" name="Google Shape;362;p25"/>
          <p:cNvSpPr txBox="1"/>
          <p:nvPr/>
        </p:nvSpPr>
        <p:spPr>
          <a:xfrm>
            <a:off x="339200" y="2708700"/>
            <a:ext cx="532800" cy="34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EE323C"/>
                </a:solidFill>
                <a:latin typeface="Hind Vadodara Medium"/>
                <a:ea typeface="Hind Vadodara Medium"/>
                <a:cs typeface="Hind Vadodara Medium"/>
                <a:sym typeface="Hind Vadodara Medium"/>
              </a:rPr>
              <a:t>Job</a:t>
            </a:r>
            <a:endParaRPr b="0" i="0" sz="1400" u="none" cap="none" strike="noStrike">
              <a:solidFill>
                <a:srgbClr val="EE323C"/>
              </a:solidFill>
              <a:latin typeface="Hind Vadodara Medium"/>
              <a:ea typeface="Hind Vadodara Medium"/>
              <a:cs typeface="Hind Vadodara Medium"/>
              <a:sym typeface="Hind Vadodara Medium"/>
            </a:endParaRPr>
          </a:p>
        </p:txBody>
      </p:sp>
      <p:cxnSp>
        <p:nvCxnSpPr>
          <p:cNvPr id="363" name="Google Shape;363;p25"/>
          <p:cNvCxnSpPr/>
          <p:nvPr/>
        </p:nvCxnSpPr>
        <p:spPr>
          <a:xfrm flipH="1" rot="10800000">
            <a:off x="795800" y="2658300"/>
            <a:ext cx="367200" cy="220800"/>
          </a:xfrm>
          <a:prstGeom prst="straightConnector1">
            <a:avLst/>
          </a:prstGeom>
          <a:noFill/>
          <a:ln cap="flat" cmpd="sng" w="9525">
            <a:solidFill>
              <a:srgbClr val="EE323C"/>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460950" y="2065350"/>
            <a:ext cx="43110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Suspending functions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Coroutines</a:t>
            </a:r>
            <a:endParaRPr/>
          </a:p>
        </p:txBody>
      </p:sp>
      <p:sp>
        <p:nvSpPr>
          <p:cNvPr id="374" name="Google Shape;374;p27"/>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Suspending functions</a:t>
            </a:r>
            <a:endParaRPr sz="1800"/>
          </a:p>
        </p:txBody>
      </p:sp>
      <p:sp>
        <p:nvSpPr>
          <p:cNvPr id="375" name="Google Shape;375;p27"/>
          <p:cNvSpPr txBox="1"/>
          <p:nvPr>
            <p:ph idx="1" type="body"/>
          </p:nvPr>
        </p:nvSpPr>
        <p:spPr>
          <a:xfrm>
            <a:off x="518250" y="1818800"/>
            <a:ext cx="8057700" cy="28392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s-419" sz="1600"/>
              <a:t>Son funciones que se pueden </a:t>
            </a:r>
            <a:r>
              <a:rPr i="1" lang="es-419" sz="1600"/>
              <a:t>suspender</a:t>
            </a:r>
            <a:r>
              <a:rPr lang="es-419" sz="1600"/>
              <a:t> y </a:t>
            </a:r>
            <a:r>
              <a:rPr i="1" lang="es-419" sz="1600"/>
              <a:t>continuar</a:t>
            </a:r>
            <a:r>
              <a:rPr lang="es-419" sz="1600"/>
              <a:t> más adelante</a:t>
            </a:r>
            <a:endParaRPr sz="1600"/>
          </a:p>
          <a:p>
            <a:pPr indent="-330200" lvl="0" marL="457200" rtl="0" algn="l">
              <a:lnSpc>
                <a:spcPct val="150000"/>
              </a:lnSpc>
              <a:spcBef>
                <a:spcPts val="1000"/>
              </a:spcBef>
              <a:spcAft>
                <a:spcPts val="0"/>
              </a:spcAft>
              <a:buSzPts val="1600"/>
              <a:buChar char="●"/>
            </a:pPr>
            <a:r>
              <a:rPr lang="es-419" sz="1600"/>
              <a:t>Se ejecutan dentro de una coroutine o dentro de otra suspending function</a:t>
            </a:r>
            <a:endParaRPr sz="1600"/>
          </a:p>
          <a:p>
            <a:pPr indent="-330200" lvl="0" marL="457200" rtl="0" algn="l">
              <a:lnSpc>
                <a:spcPct val="150000"/>
              </a:lnSpc>
              <a:spcBef>
                <a:spcPts val="1000"/>
              </a:spcBef>
              <a:spcAft>
                <a:spcPts val="0"/>
              </a:spcAft>
              <a:buSzPts val="1600"/>
              <a:buChar char="●"/>
            </a:pPr>
            <a:r>
              <a:rPr lang="es-419" sz="1600"/>
              <a:t>Deben ser seguras, capaces de ser llamadas </a:t>
            </a:r>
            <a:r>
              <a:rPr b="1" lang="es-419" sz="1600"/>
              <a:t>sin bloquear el thread que las invoca</a:t>
            </a:r>
            <a:endParaRPr b="1" sz="1600"/>
          </a:p>
          <a:p>
            <a:pPr indent="-330200" lvl="0" marL="457200" rtl="0" algn="l">
              <a:lnSpc>
                <a:spcPct val="150000"/>
              </a:lnSpc>
              <a:spcBef>
                <a:spcPts val="1000"/>
              </a:spcBef>
              <a:spcAft>
                <a:spcPts val="1000"/>
              </a:spcAft>
              <a:buSzPts val="1600"/>
              <a:buChar char="●"/>
            </a:pPr>
            <a:r>
              <a:rPr lang="es-419" sz="1600"/>
              <a:t>Internamente, el compilador traduce el modificador </a:t>
            </a:r>
            <a:r>
              <a:rPr i="1" lang="es-419" sz="1600"/>
              <a:t>suspend</a:t>
            </a:r>
            <a:r>
              <a:rPr lang="es-419" sz="1600"/>
              <a:t> en una función con </a:t>
            </a:r>
            <a:r>
              <a:rPr b="1" lang="es-419" sz="1600"/>
              <a:t>callbacks</a:t>
            </a:r>
            <a:r>
              <a:rPr lang="es-419" sz="1600"/>
              <a:t> utilizando una </a:t>
            </a:r>
            <a:r>
              <a:rPr b="1" lang="es-419" sz="1600"/>
              <a:t>máquina de estados finitos</a:t>
            </a:r>
            <a:endParaRPr b="1"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Coroutines</a:t>
            </a:r>
            <a:endParaRPr/>
          </a:p>
        </p:txBody>
      </p:sp>
      <p:sp>
        <p:nvSpPr>
          <p:cNvPr id="381" name="Google Shape;381;p28"/>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Suspending functions</a:t>
            </a:r>
            <a:endParaRPr sz="1800"/>
          </a:p>
        </p:txBody>
      </p:sp>
      <p:sp>
        <p:nvSpPr>
          <p:cNvPr id="382" name="Google Shape;382;p28"/>
          <p:cNvSpPr txBox="1"/>
          <p:nvPr>
            <p:ph idx="1" type="body"/>
          </p:nvPr>
        </p:nvSpPr>
        <p:spPr>
          <a:xfrm>
            <a:off x="293350" y="1515675"/>
            <a:ext cx="3559500" cy="3142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rPr b="1" lang="es-419" sz="1600"/>
              <a:t>Suspend &amp; Resume</a:t>
            </a:r>
            <a:endParaRPr b="1" sz="1600"/>
          </a:p>
          <a:p>
            <a:pPr indent="0" lvl="0" marL="0" rtl="0" algn="l">
              <a:lnSpc>
                <a:spcPct val="150000"/>
              </a:lnSpc>
              <a:spcBef>
                <a:spcPts val="1000"/>
              </a:spcBef>
              <a:spcAft>
                <a:spcPts val="0"/>
              </a:spcAft>
              <a:buSzPts val="1300"/>
              <a:buNone/>
            </a:pPr>
            <a:r>
              <a:rPr lang="es-419" sz="1600"/>
              <a:t>Este ejemplo muestra una supending function </a:t>
            </a:r>
            <a:r>
              <a:rPr i="1" lang="es-419" sz="1600"/>
              <a:t>fetchDocs()</a:t>
            </a:r>
            <a:r>
              <a:rPr lang="es-419" sz="1600"/>
              <a:t> que se comunica con un servicio externo para obtener un documento y luego se muestra el mismo en la UI.</a:t>
            </a:r>
            <a:endParaRPr sz="1600"/>
          </a:p>
          <a:p>
            <a:pPr indent="0" lvl="0" marL="0" rtl="0" algn="l">
              <a:lnSpc>
                <a:spcPct val="150000"/>
              </a:lnSpc>
              <a:spcBef>
                <a:spcPts val="1000"/>
              </a:spcBef>
              <a:spcAft>
                <a:spcPts val="1000"/>
              </a:spcAft>
              <a:buSzPts val="1300"/>
              <a:buNone/>
            </a:pPr>
            <a:r>
              <a:rPr lang="es-419" sz="1600"/>
              <a:t>La función get(“...“) es también una suspending function</a:t>
            </a:r>
            <a:endParaRPr sz="1600"/>
          </a:p>
        </p:txBody>
      </p:sp>
      <p:pic>
        <p:nvPicPr>
          <p:cNvPr id="383" name="Google Shape;383;p28"/>
          <p:cNvPicPr preferRelativeResize="0"/>
          <p:nvPr/>
        </p:nvPicPr>
        <p:blipFill rotWithShape="1">
          <a:blip r:embed="rId3">
            <a:alphaModFix/>
          </a:blip>
          <a:srcRect b="0" l="0" r="0" t="0"/>
          <a:stretch/>
        </p:blipFill>
        <p:spPr>
          <a:xfrm>
            <a:off x="3997575" y="1633000"/>
            <a:ext cx="4901975" cy="2760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title"/>
          </p:nvPr>
        </p:nvSpPr>
        <p:spPr>
          <a:xfrm>
            <a:off x="460950" y="2065350"/>
            <a:ext cx="3687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Scope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
          <p:cNvSpPr txBox="1"/>
          <p:nvPr>
            <p:ph type="title"/>
          </p:nvPr>
        </p:nvSpPr>
        <p:spPr>
          <a:xfrm>
            <a:off x="460950" y="2065350"/>
            <a:ext cx="3687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Threading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0"/>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Coroutines</a:t>
            </a:r>
            <a:endParaRPr/>
          </a:p>
        </p:txBody>
      </p:sp>
      <p:sp>
        <p:nvSpPr>
          <p:cNvPr id="394" name="Google Shape;394;p30"/>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Scope: ¿Para qué usarlos?</a:t>
            </a:r>
            <a:endParaRPr sz="1800"/>
          </a:p>
        </p:txBody>
      </p:sp>
      <p:sp>
        <p:nvSpPr>
          <p:cNvPr id="395" name="Google Shape;395;p30"/>
          <p:cNvSpPr txBox="1"/>
          <p:nvPr>
            <p:ph idx="1" type="body"/>
          </p:nvPr>
        </p:nvSpPr>
        <p:spPr>
          <a:xfrm>
            <a:off x="733950" y="2115500"/>
            <a:ext cx="7676100" cy="20634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s-419" sz="1600"/>
              <a:t>El scope define el </a:t>
            </a:r>
            <a:r>
              <a:rPr b="1" lang="es-419" sz="1600"/>
              <a:t>contexto</a:t>
            </a:r>
            <a:r>
              <a:rPr lang="es-419" sz="1600"/>
              <a:t> sobre el que van a ejecutarse las coroutines</a:t>
            </a:r>
            <a:endParaRPr sz="1600"/>
          </a:p>
          <a:p>
            <a:pPr indent="-330200" lvl="0" marL="457200" rtl="0" algn="l">
              <a:lnSpc>
                <a:spcPct val="150000"/>
              </a:lnSpc>
              <a:spcBef>
                <a:spcPts val="1000"/>
              </a:spcBef>
              <a:spcAft>
                <a:spcPts val="0"/>
              </a:spcAft>
              <a:buSzPts val="1600"/>
              <a:buChar char="●"/>
            </a:pPr>
            <a:r>
              <a:rPr lang="es-419" sz="1600"/>
              <a:t>Las coroutines lanzadas por el scope heredan su contexto</a:t>
            </a:r>
            <a:endParaRPr sz="1600"/>
          </a:p>
          <a:p>
            <a:pPr indent="-330200" lvl="0" marL="457200" rtl="0" algn="l">
              <a:lnSpc>
                <a:spcPct val="150000"/>
              </a:lnSpc>
              <a:spcBef>
                <a:spcPts val="1000"/>
              </a:spcBef>
              <a:spcAft>
                <a:spcPts val="1000"/>
              </a:spcAft>
              <a:buSzPts val="1600"/>
              <a:buChar char="●"/>
            </a:pPr>
            <a:r>
              <a:rPr lang="es-419" sz="1600"/>
              <a:t>Toda aplicación tiene al menos un scope asociado, llamado GlobalScope, que permite ejecutar coroutines durante todo el tiempo de vida de la aplicación</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1"/>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Coroutines</a:t>
            </a:r>
            <a:endParaRPr/>
          </a:p>
        </p:txBody>
      </p:sp>
      <p:sp>
        <p:nvSpPr>
          <p:cNvPr id="401" name="Google Shape;401;p31"/>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Scope: ¿Cómo creamos coroutines?</a:t>
            </a:r>
            <a:endParaRPr sz="1800"/>
          </a:p>
        </p:txBody>
      </p:sp>
      <p:sp>
        <p:nvSpPr>
          <p:cNvPr id="402" name="Google Shape;402;p31"/>
          <p:cNvSpPr txBox="1"/>
          <p:nvPr>
            <p:ph idx="1" type="body"/>
          </p:nvPr>
        </p:nvSpPr>
        <p:spPr>
          <a:xfrm>
            <a:off x="547600" y="1574350"/>
            <a:ext cx="8048700" cy="338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300"/>
              <a:buNone/>
            </a:pPr>
            <a:r>
              <a:rPr lang="es-419" sz="1600"/>
              <a:t>Existen coroutine builders declarados como extension functions del scope.</a:t>
            </a:r>
            <a:endParaRPr sz="1600"/>
          </a:p>
          <a:p>
            <a:pPr indent="0" lvl="0" marL="0" rtl="0" algn="l">
              <a:lnSpc>
                <a:spcPct val="115000"/>
              </a:lnSpc>
              <a:spcBef>
                <a:spcPts val="1000"/>
              </a:spcBef>
              <a:spcAft>
                <a:spcPts val="0"/>
              </a:spcAft>
              <a:buSzPts val="1300"/>
              <a:buNone/>
            </a:pPr>
            <a:r>
              <a:rPr lang="es-419" sz="1600"/>
              <a:t>Los 2 más comunes son launch { } y async { }</a:t>
            </a:r>
            <a:endParaRPr sz="1600"/>
          </a:p>
          <a:p>
            <a:pPr indent="-330200" lvl="0" marL="457200" rtl="0" algn="l">
              <a:lnSpc>
                <a:spcPct val="115000"/>
              </a:lnSpc>
              <a:spcBef>
                <a:spcPts val="1000"/>
              </a:spcBef>
              <a:spcAft>
                <a:spcPts val="0"/>
              </a:spcAft>
              <a:buSzPts val="1600"/>
              <a:buChar char="●"/>
            </a:pPr>
            <a:r>
              <a:rPr lang="es-419" sz="1600"/>
              <a:t>launch { }: Crea una nueva coroutine sin bloquear el thread actual y devuelve una referencia a la coroutine como un Job</a:t>
            </a:r>
            <a:endParaRPr sz="1600"/>
          </a:p>
          <a:p>
            <a:pPr indent="-330200" lvl="0" marL="457200" rtl="0" algn="l">
              <a:lnSpc>
                <a:spcPct val="115000"/>
              </a:lnSpc>
              <a:spcBef>
                <a:spcPts val="1000"/>
              </a:spcBef>
              <a:spcAft>
                <a:spcPts val="0"/>
              </a:spcAft>
              <a:buSzPts val="1600"/>
              <a:buChar char="●"/>
            </a:pPr>
            <a:r>
              <a:rPr lang="es-419" sz="1600"/>
              <a:t>async { }: Crea una nueva coroutine sin bloquear el thread actual y nos devuelve una referencia a un Deferred value (que es un Job también). Se utiliza para obtener un valor como resultado de una ejecución, mediante un llamado a .await().</a:t>
            </a:r>
            <a:endParaRPr sz="1600"/>
          </a:p>
          <a:p>
            <a:pPr indent="0" lvl="0" marL="0" rtl="0" algn="l">
              <a:lnSpc>
                <a:spcPct val="115000"/>
              </a:lnSpc>
              <a:spcBef>
                <a:spcPts val="1000"/>
              </a:spcBef>
              <a:spcAft>
                <a:spcPts val="1000"/>
              </a:spcAft>
              <a:buSzPts val="1300"/>
              <a:buNone/>
            </a:pPr>
            <a:r>
              <a:rPr lang="es-419" sz="1600"/>
              <a:t>Existe una función withContext() que nos permite cambiar de dispatcher, pero sin crear una nueva coroutine</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460950" y="2065350"/>
            <a:ext cx="3687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Jobs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Jobs</a:t>
            </a:r>
            <a:endParaRPr/>
          </a:p>
        </p:txBody>
      </p:sp>
      <p:sp>
        <p:nvSpPr>
          <p:cNvPr id="413" name="Google Shape;413;p33"/>
          <p:cNvSpPr txBox="1"/>
          <p:nvPr>
            <p:ph idx="1" type="body"/>
          </p:nvPr>
        </p:nvSpPr>
        <p:spPr>
          <a:xfrm>
            <a:off x="733950" y="1343725"/>
            <a:ext cx="7676100" cy="1515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1000"/>
              </a:spcBef>
              <a:spcAft>
                <a:spcPts val="0"/>
              </a:spcAft>
              <a:buSzPts val="1600"/>
              <a:buChar char="●"/>
            </a:pPr>
            <a:r>
              <a:rPr lang="es-419" sz="1600"/>
              <a:t>Un Job representa a una coroutine</a:t>
            </a:r>
            <a:endParaRPr sz="1600"/>
          </a:p>
          <a:p>
            <a:pPr indent="-330200" lvl="0" marL="457200" rtl="0" algn="l">
              <a:lnSpc>
                <a:spcPct val="150000"/>
              </a:lnSpc>
              <a:spcBef>
                <a:spcPts val="1000"/>
              </a:spcBef>
              <a:spcAft>
                <a:spcPts val="1000"/>
              </a:spcAft>
              <a:buSzPts val="1600"/>
              <a:buChar char="●"/>
            </a:pPr>
            <a:r>
              <a:rPr lang="es-419" sz="1600"/>
              <a:t>Es el encargado del ciclo de vida, cancelación y relación parent-child de las coroutines</a:t>
            </a:r>
            <a:endParaRPr sz="1600"/>
          </a:p>
        </p:txBody>
      </p:sp>
      <p:pic>
        <p:nvPicPr>
          <p:cNvPr id="414" name="Google Shape;414;p33"/>
          <p:cNvPicPr preferRelativeResize="0"/>
          <p:nvPr/>
        </p:nvPicPr>
        <p:blipFill rotWithShape="1">
          <a:blip r:embed="rId3">
            <a:alphaModFix/>
          </a:blip>
          <a:srcRect b="0" l="0" r="0" t="0"/>
          <a:stretch/>
        </p:blipFill>
        <p:spPr>
          <a:xfrm>
            <a:off x="2282038" y="2845938"/>
            <a:ext cx="4391025" cy="2105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460950" y="2065350"/>
            <a:ext cx="3687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Dispatcher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Dispatcher</a:t>
            </a:r>
            <a:endParaRPr/>
          </a:p>
        </p:txBody>
      </p:sp>
      <p:sp>
        <p:nvSpPr>
          <p:cNvPr id="425" name="Google Shape;425;p35"/>
          <p:cNvSpPr txBox="1"/>
          <p:nvPr>
            <p:ph idx="1" type="body"/>
          </p:nvPr>
        </p:nvSpPr>
        <p:spPr>
          <a:xfrm>
            <a:off x="657750" y="1343725"/>
            <a:ext cx="7676100" cy="36141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1000"/>
              </a:spcBef>
              <a:spcAft>
                <a:spcPts val="0"/>
              </a:spcAft>
              <a:buSzPts val="1600"/>
              <a:buChar char="●"/>
            </a:pPr>
            <a:r>
              <a:rPr lang="es-419" sz="1600"/>
              <a:t>Determina que thread o threads va a utilizar la coroutine para su ejecución</a:t>
            </a:r>
            <a:endParaRPr sz="1600"/>
          </a:p>
          <a:p>
            <a:pPr indent="-330200" lvl="0" marL="457200" rtl="0" algn="l">
              <a:lnSpc>
                <a:spcPct val="100000"/>
              </a:lnSpc>
              <a:spcBef>
                <a:spcPts val="1000"/>
              </a:spcBef>
              <a:spcAft>
                <a:spcPts val="0"/>
              </a:spcAft>
              <a:buSzPts val="1600"/>
              <a:buChar char="●"/>
            </a:pPr>
            <a:r>
              <a:rPr lang="es-419" sz="1600"/>
              <a:t>Existen varios dispatchers que podemos utilizar:</a:t>
            </a:r>
            <a:endParaRPr sz="1600"/>
          </a:p>
          <a:p>
            <a:pPr indent="-330200" lvl="1" marL="914400" rtl="0" algn="l">
              <a:lnSpc>
                <a:spcPct val="100000"/>
              </a:lnSpc>
              <a:spcBef>
                <a:spcPts val="1000"/>
              </a:spcBef>
              <a:spcAft>
                <a:spcPts val="0"/>
              </a:spcAft>
              <a:buSzPts val="1600"/>
              <a:buChar char="○"/>
            </a:pPr>
            <a:r>
              <a:rPr lang="es-419" sz="1600"/>
              <a:t>Dispatchers.Default: Es el utilizado por defecto si no se especifica otro. Está respaldado por un pool de threads compartidos.</a:t>
            </a:r>
            <a:endParaRPr sz="1600"/>
          </a:p>
          <a:p>
            <a:pPr indent="-330200" lvl="1" marL="914400" rtl="0" algn="l">
              <a:lnSpc>
                <a:spcPct val="100000"/>
              </a:lnSpc>
              <a:spcBef>
                <a:spcPts val="1000"/>
              </a:spcBef>
              <a:spcAft>
                <a:spcPts val="0"/>
              </a:spcAft>
              <a:buSzPts val="1600"/>
              <a:buChar char="○"/>
            </a:pPr>
            <a:r>
              <a:rPr lang="es-419" sz="1600"/>
              <a:t>Dispatchers.Main: Está relacionado al Main Thread que opera con objetos de UI. Depende de la plataforma, hay que agregar la dependencia correspondiente.</a:t>
            </a:r>
            <a:endParaRPr sz="1600"/>
          </a:p>
          <a:p>
            <a:pPr indent="-330200" lvl="1" marL="914400" rtl="0" algn="l">
              <a:lnSpc>
                <a:spcPct val="100000"/>
              </a:lnSpc>
              <a:spcBef>
                <a:spcPts val="1000"/>
              </a:spcBef>
              <a:spcAft>
                <a:spcPts val="0"/>
              </a:spcAft>
              <a:buSzPts val="1600"/>
              <a:buChar char="○"/>
            </a:pPr>
            <a:r>
              <a:rPr lang="es-419" sz="1600"/>
              <a:t>Dispatchers.Unconfined: No limita a las coroutines a ningún thread en particular. Continúa en el thread de quien llamó a su resume().</a:t>
            </a:r>
            <a:endParaRPr sz="1600"/>
          </a:p>
          <a:p>
            <a:pPr indent="-330200" lvl="1" marL="914400" rtl="0" algn="l">
              <a:lnSpc>
                <a:spcPct val="100000"/>
              </a:lnSpc>
              <a:spcBef>
                <a:spcPts val="1000"/>
              </a:spcBef>
              <a:spcAft>
                <a:spcPts val="1000"/>
              </a:spcAft>
              <a:buSzPts val="1600"/>
              <a:buChar char="○"/>
            </a:pPr>
            <a:r>
              <a:rPr lang="es-419" sz="1600"/>
              <a:t>Dispatchers.IO: Utilizado para realizar operaciones de Entrada/Salida mediante un pool de threads compartido.</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ph type="title"/>
          </p:nvPr>
        </p:nvSpPr>
        <p:spPr>
          <a:xfrm>
            <a:off x="460950" y="2065350"/>
            <a:ext cx="3687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Integraciones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7"/>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Integraciones</a:t>
            </a:r>
            <a:endParaRPr/>
          </a:p>
        </p:txBody>
      </p:sp>
      <p:sp>
        <p:nvSpPr>
          <p:cNvPr id="436" name="Google Shape;436;p37"/>
          <p:cNvSpPr txBox="1"/>
          <p:nvPr>
            <p:ph idx="1" type="body"/>
          </p:nvPr>
        </p:nvSpPr>
        <p:spPr>
          <a:xfrm>
            <a:off x="657750" y="1343725"/>
            <a:ext cx="7676100" cy="358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400"/>
              <a:t>Existe una extensión de Kotlin que nos provee un </a:t>
            </a:r>
            <a:r>
              <a:rPr i="1" lang="es-419" sz="1400"/>
              <a:t>scope</a:t>
            </a:r>
            <a:r>
              <a:rPr lang="es-419" sz="1400"/>
              <a:t> asociado al ciclo de vida de un ViewModel. Esto nos da una ventaja importante, que es la de cancelar las coroutines cuando este ViewModel se destruye.</a:t>
            </a:r>
            <a:endParaRPr sz="1400"/>
          </a:p>
          <a:p>
            <a:pPr indent="0" lvl="0" marL="0" rtl="0" algn="l">
              <a:lnSpc>
                <a:spcPct val="115000"/>
              </a:lnSpc>
              <a:spcBef>
                <a:spcPts val="1000"/>
              </a:spcBef>
              <a:spcAft>
                <a:spcPts val="0"/>
              </a:spcAft>
              <a:buSzPts val="1300"/>
              <a:buNone/>
            </a:pPr>
            <a:r>
              <a:rPr lang="es-419" sz="1400"/>
              <a:t>Para ello basta con incluir la dependencia</a:t>
            </a:r>
            <a:endParaRPr sz="1400"/>
          </a:p>
          <a:p>
            <a:pPr indent="457200" lvl="0" marL="0" rtl="0" algn="l">
              <a:lnSpc>
                <a:spcPct val="150000"/>
              </a:lnSpc>
              <a:spcBef>
                <a:spcPts val="1000"/>
              </a:spcBef>
              <a:spcAft>
                <a:spcPts val="0"/>
              </a:spcAft>
              <a:buSzPts val="1300"/>
              <a:buNone/>
            </a:pPr>
            <a:r>
              <a:rPr lang="es-419" sz="1200">
                <a:solidFill>
                  <a:srgbClr val="CCCCCC"/>
                </a:solidFill>
                <a:latin typeface="Roboto Mono"/>
                <a:ea typeface="Roboto Mono"/>
                <a:cs typeface="Roboto Mono"/>
                <a:sym typeface="Roboto Mono"/>
              </a:rPr>
              <a:t>implementation</a:t>
            </a:r>
            <a:r>
              <a:rPr lang="es-419" sz="1200">
                <a:solidFill>
                  <a:srgbClr val="37474F"/>
                </a:solidFill>
                <a:latin typeface="Roboto Mono"/>
                <a:ea typeface="Roboto Mono"/>
                <a:cs typeface="Roboto Mono"/>
                <a:sym typeface="Roboto Mono"/>
              </a:rPr>
              <a:t> </a:t>
            </a:r>
            <a:r>
              <a:rPr lang="es-419" sz="1200">
                <a:solidFill>
                  <a:srgbClr val="388E3C"/>
                </a:solidFill>
                <a:latin typeface="Roboto Mono"/>
                <a:ea typeface="Roboto Mono"/>
                <a:cs typeface="Roboto Mono"/>
                <a:sym typeface="Roboto Mono"/>
              </a:rPr>
              <a:t>"androidx.lifecycle:lifecycle-viewmodel-ktx:$version"</a:t>
            </a:r>
            <a:endParaRPr sz="1200">
              <a:solidFill>
                <a:srgbClr val="388E3C"/>
              </a:solidFill>
              <a:latin typeface="Roboto Mono"/>
              <a:ea typeface="Roboto Mono"/>
              <a:cs typeface="Roboto Mono"/>
              <a:sym typeface="Roboto Mono"/>
            </a:endParaRPr>
          </a:p>
          <a:p>
            <a:pPr indent="0" lvl="0" marL="0" rtl="0" algn="l">
              <a:lnSpc>
                <a:spcPct val="115000"/>
              </a:lnSpc>
              <a:spcBef>
                <a:spcPts val="0"/>
              </a:spcBef>
              <a:spcAft>
                <a:spcPts val="0"/>
              </a:spcAft>
              <a:buSzPts val="1300"/>
              <a:buNone/>
            </a:pPr>
            <a:r>
              <a:rPr lang="es-419" sz="1400"/>
              <a:t>Ej:</a:t>
            </a:r>
            <a:endParaRPr/>
          </a:p>
          <a:p>
            <a:pPr indent="0" lvl="0" marL="0" rtl="0" algn="l">
              <a:lnSpc>
                <a:spcPct val="100000"/>
              </a:lnSpc>
              <a:spcBef>
                <a:spcPts val="1000"/>
              </a:spcBef>
              <a:spcAft>
                <a:spcPts val="0"/>
              </a:spcAft>
              <a:buSzPts val="1300"/>
              <a:buNone/>
            </a:pPr>
            <a:r>
              <a:rPr lang="es-419" sz="1100">
                <a:solidFill>
                  <a:srgbClr val="4DD0E1"/>
                </a:solidFill>
                <a:latin typeface="Roboto Mono"/>
                <a:ea typeface="Roboto Mono"/>
                <a:cs typeface="Roboto Mono"/>
                <a:sym typeface="Roboto Mono"/>
              </a:rPr>
              <a:t>class</a:t>
            </a:r>
            <a:r>
              <a:rPr lang="es-419" sz="1100">
                <a:solidFill>
                  <a:srgbClr val="ECEFF1"/>
                </a:solidFill>
                <a:latin typeface="Roboto Mono"/>
                <a:ea typeface="Roboto Mono"/>
                <a:cs typeface="Roboto Mono"/>
                <a:sym typeface="Roboto Mono"/>
              </a:rPr>
              <a:t> MyViewModel(</a:t>
            </a:r>
            <a:r>
              <a:rPr lang="es-419" sz="1100">
                <a:solidFill>
                  <a:srgbClr val="4DD0E1"/>
                </a:solidFill>
                <a:latin typeface="Roboto Mono"/>
                <a:ea typeface="Roboto Mono"/>
                <a:cs typeface="Roboto Mono"/>
                <a:sym typeface="Roboto Mono"/>
              </a:rPr>
              <a:t>private</a:t>
            </a:r>
            <a:r>
              <a:rPr lang="es-419" sz="1100">
                <a:solidFill>
                  <a:srgbClr val="ECEFF1"/>
                </a:solidFill>
                <a:latin typeface="Roboto Mono"/>
                <a:ea typeface="Roboto Mono"/>
                <a:cs typeface="Roboto Mono"/>
                <a:sym typeface="Roboto Mono"/>
              </a:rPr>
              <a:t> </a:t>
            </a:r>
            <a:r>
              <a:rPr lang="es-419" sz="1100">
                <a:solidFill>
                  <a:srgbClr val="4DD0E1"/>
                </a:solidFill>
                <a:latin typeface="Roboto Mono"/>
                <a:ea typeface="Roboto Mono"/>
                <a:cs typeface="Roboto Mono"/>
                <a:sym typeface="Roboto Mono"/>
              </a:rPr>
              <a:t>val</a:t>
            </a:r>
            <a:r>
              <a:rPr lang="es-419" sz="1100">
                <a:solidFill>
                  <a:srgbClr val="ECEFF1"/>
                </a:solidFill>
                <a:latin typeface="Roboto Mono"/>
                <a:ea typeface="Roboto Mono"/>
                <a:cs typeface="Roboto Mono"/>
                <a:sym typeface="Roboto Mono"/>
              </a:rPr>
              <a:t> profileService: ProfileService) : ViewModel() {</a:t>
            </a:r>
            <a:endParaRPr sz="11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t/>
            </a:r>
            <a:endParaRPr sz="11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rPr lang="es-419" sz="1100">
                <a:solidFill>
                  <a:srgbClr val="ECEFF1"/>
                </a:solidFill>
                <a:latin typeface="Roboto Mono"/>
                <a:ea typeface="Roboto Mono"/>
                <a:cs typeface="Roboto Mono"/>
                <a:sym typeface="Roboto Mono"/>
              </a:rPr>
              <a:t>    </a:t>
            </a:r>
            <a:r>
              <a:rPr lang="es-419" sz="1100">
                <a:solidFill>
                  <a:srgbClr val="4DD0E1"/>
                </a:solidFill>
                <a:latin typeface="Roboto Mono"/>
                <a:ea typeface="Roboto Mono"/>
                <a:cs typeface="Roboto Mono"/>
                <a:sym typeface="Roboto Mono"/>
              </a:rPr>
              <a:t>val</a:t>
            </a:r>
            <a:r>
              <a:rPr lang="es-419" sz="1100">
                <a:solidFill>
                  <a:srgbClr val="ECEFF1"/>
                </a:solidFill>
                <a:latin typeface="Roboto Mono"/>
                <a:ea typeface="Roboto Mono"/>
                <a:cs typeface="Roboto Mono"/>
                <a:sym typeface="Roboto Mono"/>
              </a:rPr>
              <a:t> profileLiveData = MutableLiveData&lt;Profile&gt;()</a:t>
            </a:r>
            <a:endParaRPr sz="11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t/>
            </a:r>
            <a:endParaRPr sz="11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rPr lang="es-419" sz="1100">
                <a:solidFill>
                  <a:srgbClr val="ECEFF1"/>
                </a:solidFill>
                <a:latin typeface="Roboto Mono"/>
                <a:ea typeface="Roboto Mono"/>
                <a:cs typeface="Roboto Mono"/>
                <a:sym typeface="Roboto Mono"/>
              </a:rPr>
              <a:t>    </a:t>
            </a:r>
            <a:r>
              <a:rPr lang="es-419" sz="1100">
                <a:solidFill>
                  <a:srgbClr val="4DD0E1"/>
                </a:solidFill>
                <a:latin typeface="Roboto Mono"/>
                <a:ea typeface="Roboto Mono"/>
                <a:cs typeface="Roboto Mono"/>
                <a:sym typeface="Roboto Mono"/>
              </a:rPr>
              <a:t>fun</a:t>
            </a:r>
            <a:r>
              <a:rPr lang="es-419" sz="1100">
                <a:solidFill>
                  <a:srgbClr val="ECEFF1"/>
                </a:solidFill>
                <a:latin typeface="Roboto Mono"/>
                <a:ea typeface="Roboto Mono"/>
                <a:cs typeface="Roboto Mono"/>
                <a:sym typeface="Roboto Mono"/>
              </a:rPr>
              <a:t> showMyProfile() {</a:t>
            </a:r>
            <a:endParaRPr sz="11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rPr lang="es-419" sz="1100">
                <a:solidFill>
                  <a:srgbClr val="ECEFF1"/>
                </a:solidFill>
                <a:latin typeface="Roboto Mono"/>
                <a:ea typeface="Roboto Mono"/>
                <a:cs typeface="Roboto Mono"/>
                <a:sym typeface="Roboto Mono"/>
              </a:rPr>
              <a:t>        viewModelScope.launch {</a:t>
            </a:r>
            <a:endParaRPr sz="11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rPr lang="es-419" sz="1100">
                <a:solidFill>
                  <a:srgbClr val="ECEFF1"/>
                </a:solidFill>
                <a:latin typeface="Roboto Mono"/>
                <a:ea typeface="Roboto Mono"/>
                <a:cs typeface="Roboto Mono"/>
                <a:sym typeface="Roboto Mono"/>
              </a:rPr>
              <a:t>            </a:t>
            </a:r>
            <a:r>
              <a:rPr lang="es-419" sz="1100">
                <a:solidFill>
                  <a:srgbClr val="4DD0E1"/>
                </a:solidFill>
                <a:latin typeface="Roboto Mono"/>
                <a:ea typeface="Roboto Mono"/>
                <a:cs typeface="Roboto Mono"/>
                <a:sym typeface="Roboto Mono"/>
              </a:rPr>
              <a:t>val</a:t>
            </a:r>
            <a:r>
              <a:rPr lang="es-419" sz="1100">
                <a:solidFill>
                  <a:srgbClr val="ECEFF1"/>
                </a:solidFill>
                <a:latin typeface="Roboto Mono"/>
                <a:ea typeface="Roboto Mono"/>
                <a:cs typeface="Roboto Mono"/>
                <a:sym typeface="Roboto Mono"/>
              </a:rPr>
              <a:t> myProfile = profileService.findMyProfile()</a:t>
            </a:r>
            <a:endParaRPr sz="11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rPr lang="es-419" sz="1100">
                <a:solidFill>
                  <a:srgbClr val="ECEFF1"/>
                </a:solidFill>
                <a:latin typeface="Roboto Mono"/>
                <a:ea typeface="Roboto Mono"/>
                <a:cs typeface="Roboto Mono"/>
                <a:sym typeface="Roboto Mono"/>
              </a:rPr>
              <a:t>            profileLiveData.value = myProfile</a:t>
            </a:r>
            <a:endParaRPr sz="11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rPr lang="es-419" sz="1100">
                <a:solidFill>
                  <a:srgbClr val="ECEFF1"/>
                </a:solidFill>
                <a:latin typeface="Roboto Mono"/>
                <a:ea typeface="Roboto Mono"/>
                <a:cs typeface="Roboto Mono"/>
                <a:sym typeface="Roboto Mono"/>
              </a:rPr>
              <a:t>        }</a:t>
            </a:r>
            <a:endParaRPr sz="11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rPr lang="es-419" sz="1100">
                <a:solidFill>
                  <a:srgbClr val="ECEFF1"/>
                </a:solidFill>
                <a:latin typeface="Roboto Mono"/>
                <a:ea typeface="Roboto Mono"/>
                <a:cs typeface="Roboto Mono"/>
                <a:sym typeface="Roboto Mono"/>
              </a:rPr>
              <a:t>    }</a:t>
            </a:r>
            <a:endParaRPr sz="11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t/>
            </a:r>
            <a:endParaRPr sz="110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SzPts val="1300"/>
              <a:buNone/>
            </a:pPr>
            <a:r>
              <a:rPr lang="es-419" sz="1100">
                <a:solidFill>
                  <a:srgbClr val="ECEFF1"/>
                </a:solidFill>
                <a:latin typeface="Roboto Mono"/>
                <a:ea typeface="Roboto Mono"/>
                <a:cs typeface="Roboto Mono"/>
                <a:sym typeface="Roboto Mono"/>
              </a:rPr>
              <a:t>}</a:t>
            </a:r>
            <a:endParaRPr sz="11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t/>
            </a:r>
            <a:endParaRPr sz="1000">
              <a:solidFill>
                <a:srgbClr val="CE93D8"/>
              </a:solidFill>
              <a:latin typeface="Roboto Mono"/>
              <a:ea typeface="Roboto Mono"/>
              <a:cs typeface="Roboto Mono"/>
              <a:sym typeface="Roboto Mono"/>
            </a:endParaRPr>
          </a:p>
        </p:txBody>
      </p:sp>
      <p:sp>
        <p:nvSpPr>
          <p:cNvPr id="437" name="Google Shape;437;p37"/>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ViewModel</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8"/>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Integraciones</a:t>
            </a:r>
            <a:endParaRPr/>
          </a:p>
        </p:txBody>
      </p:sp>
      <p:sp>
        <p:nvSpPr>
          <p:cNvPr id="443" name="Google Shape;443;p38"/>
          <p:cNvSpPr txBox="1"/>
          <p:nvPr>
            <p:ph idx="1" type="body"/>
          </p:nvPr>
        </p:nvSpPr>
        <p:spPr>
          <a:xfrm>
            <a:off x="657750" y="1343725"/>
            <a:ext cx="7676100" cy="358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600"/>
              <a:t>Podemos marcar nuestros métodos de los DAO con el modificador </a:t>
            </a:r>
            <a:r>
              <a:rPr i="1" lang="es-419" sz="1600"/>
              <a:t>suspend</a:t>
            </a:r>
            <a:r>
              <a:rPr lang="es-419" sz="1600"/>
              <a:t> y Room automáticamente se encarga de realizar las operaciones en el thread correspondiente.</a:t>
            </a:r>
            <a:endParaRPr sz="1600"/>
          </a:p>
          <a:p>
            <a:pPr indent="0" lvl="0" marL="0" rtl="0" algn="l">
              <a:lnSpc>
                <a:spcPct val="115000"/>
              </a:lnSpc>
              <a:spcBef>
                <a:spcPts val="1000"/>
              </a:spcBef>
              <a:spcAft>
                <a:spcPts val="0"/>
              </a:spcAft>
              <a:buSzPts val="1300"/>
              <a:buNone/>
            </a:pPr>
            <a:r>
              <a:rPr lang="es-419" sz="1600"/>
              <a:t>Para ello basta con incluir la dependencia</a:t>
            </a:r>
            <a:endParaRPr sz="1600"/>
          </a:p>
          <a:p>
            <a:pPr indent="0" lvl="0" marL="0" rtl="0" algn="l">
              <a:lnSpc>
                <a:spcPct val="150000"/>
              </a:lnSpc>
              <a:spcBef>
                <a:spcPts val="1000"/>
              </a:spcBef>
              <a:spcAft>
                <a:spcPts val="0"/>
              </a:spcAft>
              <a:buSzPts val="1300"/>
              <a:buNone/>
            </a:pPr>
            <a:r>
              <a:rPr lang="es-419" sz="1400">
                <a:solidFill>
                  <a:srgbClr val="CCCCCC"/>
                </a:solidFill>
                <a:latin typeface="Roboto Mono"/>
                <a:ea typeface="Roboto Mono"/>
                <a:cs typeface="Roboto Mono"/>
                <a:sym typeface="Roboto Mono"/>
              </a:rPr>
              <a:t>implementation</a:t>
            </a:r>
            <a:r>
              <a:rPr lang="es-419" sz="1400">
                <a:solidFill>
                  <a:srgbClr val="37474F"/>
                </a:solidFill>
                <a:latin typeface="Roboto Mono"/>
                <a:ea typeface="Roboto Mono"/>
                <a:cs typeface="Roboto Mono"/>
                <a:sym typeface="Roboto Mono"/>
              </a:rPr>
              <a:t> </a:t>
            </a:r>
            <a:r>
              <a:rPr lang="es-419" sz="1400">
                <a:solidFill>
                  <a:srgbClr val="388E3C"/>
                </a:solidFill>
                <a:latin typeface="Roboto Mono"/>
                <a:ea typeface="Roboto Mono"/>
                <a:cs typeface="Roboto Mono"/>
                <a:sym typeface="Roboto Mono"/>
              </a:rPr>
              <a:t>"androidx.room:room-ktx:$room_version"</a:t>
            </a:r>
            <a:endParaRPr sz="1400">
              <a:solidFill>
                <a:srgbClr val="388E3C"/>
              </a:solidFill>
              <a:latin typeface="Roboto Mono"/>
              <a:ea typeface="Roboto Mono"/>
              <a:cs typeface="Roboto Mono"/>
              <a:sym typeface="Roboto Mono"/>
            </a:endParaRPr>
          </a:p>
          <a:p>
            <a:pPr indent="0" lvl="0" marL="0" rtl="0" algn="l">
              <a:lnSpc>
                <a:spcPct val="115000"/>
              </a:lnSpc>
              <a:spcBef>
                <a:spcPts val="1000"/>
              </a:spcBef>
              <a:spcAft>
                <a:spcPts val="0"/>
              </a:spcAft>
              <a:buSzPts val="1300"/>
              <a:buNone/>
            </a:pPr>
            <a:r>
              <a:rPr lang="es-419" sz="1600"/>
              <a:t>Ej:</a:t>
            </a:r>
            <a:endParaRPr sz="1600"/>
          </a:p>
          <a:p>
            <a:pPr indent="0" lvl="0" marL="0" rtl="0" algn="l">
              <a:lnSpc>
                <a:spcPct val="100000"/>
              </a:lnSpc>
              <a:spcBef>
                <a:spcPts val="1000"/>
              </a:spcBef>
              <a:spcAft>
                <a:spcPts val="0"/>
              </a:spcAft>
              <a:buSzPts val="1300"/>
              <a:buNone/>
            </a:pPr>
            <a:r>
              <a:rPr lang="es-419" sz="1200">
                <a:solidFill>
                  <a:srgbClr val="CE93D8"/>
                </a:solidFill>
                <a:latin typeface="Roboto Mono"/>
                <a:ea typeface="Roboto Mono"/>
                <a:cs typeface="Roboto Mono"/>
                <a:sym typeface="Roboto Mono"/>
              </a:rPr>
              <a:t>@Dao</a:t>
            </a:r>
            <a:endParaRPr sz="12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rPr lang="es-419" sz="1200">
                <a:solidFill>
                  <a:srgbClr val="4DD0E1"/>
                </a:solidFill>
                <a:latin typeface="Roboto Mono"/>
                <a:ea typeface="Roboto Mono"/>
                <a:cs typeface="Roboto Mono"/>
                <a:sym typeface="Roboto Mono"/>
              </a:rPr>
              <a:t>interface</a:t>
            </a:r>
            <a:r>
              <a:rPr lang="es-419" sz="1200">
                <a:solidFill>
                  <a:srgbClr val="ECEFF1"/>
                </a:solidFill>
                <a:latin typeface="Roboto Mono"/>
                <a:ea typeface="Roboto Mono"/>
                <a:cs typeface="Roboto Mono"/>
                <a:sym typeface="Roboto Mono"/>
              </a:rPr>
              <a:t> ProductsDao {</a:t>
            </a:r>
            <a:endParaRPr sz="12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t/>
            </a:r>
            <a:endParaRPr sz="12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rPr lang="es-419" sz="1200">
                <a:solidFill>
                  <a:srgbClr val="ECEFF1"/>
                </a:solidFill>
                <a:latin typeface="Roboto Mono"/>
                <a:ea typeface="Roboto Mono"/>
                <a:cs typeface="Roboto Mono"/>
                <a:sym typeface="Roboto Mono"/>
              </a:rPr>
              <a:t>    </a:t>
            </a:r>
            <a:r>
              <a:rPr lang="es-419" sz="1200">
                <a:solidFill>
                  <a:srgbClr val="CE93D8"/>
                </a:solidFill>
                <a:latin typeface="Roboto Mono"/>
                <a:ea typeface="Roboto Mono"/>
                <a:cs typeface="Roboto Mono"/>
                <a:sym typeface="Roboto Mono"/>
              </a:rPr>
              <a:t>@Query</a:t>
            </a:r>
            <a:r>
              <a:rPr lang="es-419" sz="1200">
                <a:solidFill>
                  <a:srgbClr val="ECEFF1"/>
                </a:solidFill>
                <a:latin typeface="Roboto Mono"/>
                <a:ea typeface="Roboto Mono"/>
                <a:cs typeface="Roboto Mono"/>
                <a:sym typeface="Roboto Mono"/>
              </a:rPr>
              <a:t>(</a:t>
            </a:r>
            <a:r>
              <a:rPr lang="es-419" sz="1200">
                <a:solidFill>
                  <a:srgbClr val="9CCC65"/>
                </a:solidFill>
                <a:latin typeface="Roboto Mono"/>
                <a:ea typeface="Roboto Mono"/>
                <a:cs typeface="Roboto Mono"/>
                <a:sym typeface="Roboto Mono"/>
              </a:rPr>
              <a:t>"SELECT * FROM products"</a:t>
            </a:r>
            <a:r>
              <a:rPr lang="es-419" sz="1200">
                <a:solidFill>
                  <a:srgbClr val="ECEFF1"/>
                </a:solidFill>
                <a:latin typeface="Roboto Mono"/>
                <a:ea typeface="Roboto Mono"/>
                <a:cs typeface="Roboto Mono"/>
                <a:sym typeface="Roboto Mono"/>
              </a:rPr>
              <a:t>)</a:t>
            </a:r>
            <a:endParaRPr sz="12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rPr lang="es-419" sz="1200">
                <a:solidFill>
                  <a:srgbClr val="ECEFF1"/>
                </a:solidFill>
                <a:latin typeface="Roboto Mono"/>
                <a:ea typeface="Roboto Mono"/>
                <a:cs typeface="Roboto Mono"/>
                <a:sym typeface="Roboto Mono"/>
              </a:rPr>
              <a:t>    </a:t>
            </a:r>
            <a:r>
              <a:rPr lang="es-419" sz="1200">
                <a:solidFill>
                  <a:srgbClr val="4DD0E1"/>
                </a:solidFill>
                <a:latin typeface="Roboto Mono"/>
                <a:ea typeface="Roboto Mono"/>
                <a:cs typeface="Roboto Mono"/>
                <a:sym typeface="Roboto Mono"/>
              </a:rPr>
              <a:t>suspend</a:t>
            </a:r>
            <a:r>
              <a:rPr lang="es-419" sz="1200">
                <a:solidFill>
                  <a:srgbClr val="ECEFF1"/>
                </a:solidFill>
                <a:latin typeface="Roboto Mono"/>
                <a:ea typeface="Roboto Mono"/>
                <a:cs typeface="Roboto Mono"/>
                <a:sym typeface="Roboto Mono"/>
              </a:rPr>
              <a:t> </a:t>
            </a:r>
            <a:r>
              <a:rPr lang="es-419" sz="1200">
                <a:solidFill>
                  <a:srgbClr val="4DD0E1"/>
                </a:solidFill>
                <a:latin typeface="Roboto Mono"/>
                <a:ea typeface="Roboto Mono"/>
                <a:cs typeface="Roboto Mono"/>
                <a:sym typeface="Roboto Mono"/>
              </a:rPr>
              <a:t>fun</a:t>
            </a:r>
            <a:r>
              <a:rPr lang="es-419" sz="1200">
                <a:solidFill>
                  <a:srgbClr val="ECEFF1"/>
                </a:solidFill>
                <a:latin typeface="Roboto Mono"/>
                <a:ea typeface="Roboto Mono"/>
                <a:cs typeface="Roboto Mono"/>
                <a:sym typeface="Roboto Mono"/>
              </a:rPr>
              <a:t> getProducts(): List&lt;Product&gt;</a:t>
            </a:r>
            <a:endParaRPr sz="12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t/>
            </a:r>
            <a:endParaRPr sz="12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rPr lang="es-419" sz="1200">
                <a:solidFill>
                  <a:srgbClr val="ECEFF1"/>
                </a:solidFill>
                <a:latin typeface="Roboto Mono"/>
                <a:ea typeface="Roboto Mono"/>
                <a:cs typeface="Roboto Mono"/>
                <a:sym typeface="Roboto Mono"/>
              </a:rPr>
              <a:t>}</a:t>
            </a:r>
            <a:endParaRPr sz="1600"/>
          </a:p>
        </p:txBody>
      </p:sp>
      <p:sp>
        <p:nvSpPr>
          <p:cNvPr id="444" name="Google Shape;444;p38"/>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Room</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9"/>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Integraciones</a:t>
            </a:r>
            <a:endParaRPr/>
          </a:p>
        </p:txBody>
      </p:sp>
      <p:sp>
        <p:nvSpPr>
          <p:cNvPr id="450" name="Google Shape;450;p39"/>
          <p:cNvSpPr txBox="1"/>
          <p:nvPr>
            <p:ph idx="1" type="body"/>
          </p:nvPr>
        </p:nvSpPr>
        <p:spPr>
          <a:xfrm>
            <a:off x="657750" y="1343725"/>
            <a:ext cx="7676100" cy="358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600"/>
              <a:t>A partir de la versión 2.6.0, podemos marcar nuestros métodos @GET, @POST, etc con el modificador </a:t>
            </a:r>
            <a:r>
              <a:rPr i="1" lang="es-419" sz="1600"/>
              <a:t>suspend</a:t>
            </a:r>
            <a:r>
              <a:rPr lang="es-419" sz="1600"/>
              <a:t> y Retrofit automáticamente se encarga de realizar las operaciones en el thread correspondiente.</a:t>
            </a:r>
            <a:endParaRPr sz="1600"/>
          </a:p>
          <a:p>
            <a:pPr indent="0" lvl="0" marL="0" rtl="0" algn="l">
              <a:lnSpc>
                <a:spcPct val="115000"/>
              </a:lnSpc>
              <a:spcBef>
                <a:spcPts val="1000"/>
              </a:spcBef>
              <a:spcAft>
                <a:spcPts val="0"/>
              </a:spcAft>
              <a:buSzPts val="1300"/>
              <a:buNone/>
            </a:pPr>
            <a:r>
              <a:rPr lang="es-419" sz="1600"/>
              <a:t>Ej:</a:t>
            </a:r>
            <a:endParaRPr sz="1600"/>
          </a:p>
          <a:p>
            <a:pPr indent="0" lvl="0" marL="0" rtl="0" algn="l">
              <a:lnSpc>
                <a:spcPct val="100000"/>
              </a:lnSpc>
              <a:spcBef>
                <a:spcPts val="1000"/>
              </a:spcBef>
              <a:spcAft>
                <a:spcPts val="0"/>
              </a:spcAft>
              <a:buSzPts val="1300"/>
              <a:buNone/>
            </a:pPr>
            <a:r>
              <a:rPr lang="es-419" sz="1400">
                <a:solidFill>
                  <a:srgbClr val="4DD0E1"/>
                </a:solidFill>
                <a:latin typeface="Roboto Mono"/>
                <a:ea typeface="Roboto Mono"/>
                <a:cs typeface="Roboto Mono"/>
                <a:sym typeface="Roboto Mono"/>
              </a:rPr>
              <a:t>interface</a:t>
            </a:r>
            <a:r>
              <a:rPr lang="es-419" sz="1400">
                <a:solidFill>
                  <a:srgbClr val="ECEFF1"/>
                </a:solidFill>
                <a:latin typeface="Roboto Mono"/>
                <a:ea typeface="Roboto Mono"/>
                <a:cs typeface="Roboto Mono"/>
                <a:sym typeface="Roboto Mono"/>
              </a:rPr>
              <a:t> MoviesService {</a:t>
            </a:r>
            <a:endParaRPr sz="14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t/>
            </a:r>
            <a:endParaRPr sz="14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rPr lang="es-419" sz="1400">
                <a:solidFill>
                  <a:srgbClr val="ECEFF1"/>
                </a:solidFill>
                <a:latin typeface="Roboto Mono"/>
                <a:ea typeface="Roboto Mono"/>
                <a:cs typeface="Roboto Mono"/>
                <a:sym typeface="Roboto Mono"/>
              </a:rPr>
              <a:t>    </a:t>
            </a:r>
            <a:r>
              <a:rPr lang="es-419" sz="1400">
                <a:solidFill>
                  <a:srgbClr val="CE93D8"/>
                </a:solidFill>
                <a:latin typeface="Roboto Mono"/>
                <a:ea typeface="Roboto Mono"/>
                <a:cs typeface="Roboto Mono"/>
                <a:sym typeface="Roboto Mono"/>
              </a:rPr>
              <a:t>@GET</a:t>
            </a:r>
            <a:r>
              <a:rPr lang="es-419" sz="1400">
                <a:solidFill>
                  <a:srgbClr val="ECEFF1"/>
                </a:solidFill>
                <a:latin typeface="Roboto Mono"/>
                <a:ea typeface="Roboto Mono"/>
                <a:cs typeface="Roboto Mono"/>
                <a:sym typeface="Roboto Mono"/>
              </a:rPr>
              <a:t>(</a:t>
            </a:r>
            <a:r>
              <a:rPr lang="es-419" sz="1400">
                <a:solidFill>
                  <a:srgbClr val="9CCC65"/>
                </a:solidFill>
                <a:latin typeface="Roboto Mono"/>
                <a:ea typeface="Roboto Mono"/>
                <a:cs typeface="Roboto Mono"/>
                <a:sym typeface="Roboto Mono"/>
              </a:rPr>
              <a:t>"/movies"</a:t>
            </a:r>
            <a:r>
              <a:rPr lang="es-419" sz="1400">
                <a:solidFill>
                  <a:srgbClr val="ECEFF1"/>
                </a:solidFill>
                <a:latin typeface="Roboto Mono"/>
                <a:ea typeface="Roboto Mono"/>
                <a:cs typeface="Roboto Mono"/>
                <a:sym typeface="Roboto Mono"/>
              </a:rPr>
              <a:t>)</a:t>
            </a:r>
            <a:endParaRPr sz="14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rPr lang="es-419" sz="1400">
                <a:solidFill>
                  <a:srgbClr val="ECEFF1"/>
                </a:solidFill>
                <a:latin typeface="Roboto Mono"/>
                <a:ea typeface="Roboto Mono"/>
                <a:cs typeface="Roboto Mono"/>
                <a:sym typeface="Roboto Mono"/>
              </a:rPr>
              <a:t>    </a:t>
            </a:r>
            <a:r>
              <a:rPr lang="es-419" sz="1400">
                <a:solidFill>
                  <a:srgbClr val="4DD0E1"/>
                </a:solidFill>
                <a:latin typeface="Roboto Mono"/>
                <a:ea typeface="Roboto Mono"/>
                <a:cs typeface="Roboto Mono"/>
                <a:sym typeface="Roboto Mono"/>
              </a:rPr>
              <a:t>suspend</a:t>
            </a:r>
            <a:r>
              <a:rPr lang="es-419" sz="1400">
                <a:solidFill>
                  <a:srgbClr val="ECEFF1"/>
                </a:solidFill>
                <a:latin typeface="Roboto Mono"/>
                <a:ea typeface="Roboto Mono"/>
                <a:cs typeface="Roboto Mono"/>
                <a:sym typeface="Roboto Mono"/>
              </a:rPr>
              <a:t> </a:t>
            </a:r>
            <a:r>
              <a:rPr lang="es-419" sz="1400">
                <a:solidFill>
                  <a:srgbClr val="4DD0E1"/>
                </a:solidFill>
                <a:latin typeface="Roboto Mono"/>
                <a:ea typeface="Roboto Mono"/>
                <a:cs typeface="Roboto Mono"/>
                <a:sym typeface="Roboto Mono"/>
              </a:rPr>
              <a:t>fun</a:t>
            </a:r>
            <a:r>
              <a:rPr lang="es-419" sz="1400">
                <a:solidFill>
                  <a:srgbClr val="ECEFF1"/>
                </a:solidFill>
                <a:latin typeface="Roboto Mono"/>
                <a:ea typeface="Roboto Mono"/>
                <a:cs typeface="Roboto Mono"/>
                <a:sym typeface="Roboto Mono"/>
              </a:rPr>
              <a:t> getMovies(): List&lt;Movie&gt;</a:t>
            </a:r>
            <a:endParaRPr sz="1400">
              <a:solidFill>
                <a:srgbClr val="ECEFF1"/>
              </a:solidFill>
              <a:latin typeface="Roboto Mono"/>
              <a:ea typeface="Roboto Mono"/>
              <a:cs typeface="Roboto Mono"/>
              <a:sym typeface="Roboto Mono"/>
            </a:endParaRPr>
          </a:p>
          <a:p>
            <a:pPr indent="0" lvl="0" marL="0" rtl="0" algn="l">
              <a:lnSpc>
                <a:spcPct val="100000"/>
              </a:lnSpc>
              <a:spcBef>
                <a:spcPts val="0"/>
              </a:spcBef>
              <a:spcAft>
                <a:spcPts val="0"/>
              </a:spcAft>
              <a:buSzPts val="1300"/>
              <a:buNone/>
            </a:pPr>
            <a:r>
              <a:t/>
            </a:r>
            <a:endParaRPr sz="140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SzPts val="1300"/>
              <a:buNone/>
            </a:pPr>
            <a:r>
              <a:rPr lang="es-419" sz="1400">
                <a:solidFill>
                  <a:srgbClr val="ECEFF1"/>
                </a:solidFill>
                <a:latin typeface="Roboto Mono"/>
                <a:ea typeface="Roboto Mono"/>
                <a:cs typeface="Roboto Mono"/>
                <a:sym typeface="Roboto Mono"/>
              </a:rPr>
              <a:t>}</a:t>
            </a:r>
            <a:endParaRPr sz="1200">
              <a:solidFill>
                <a:srgbClr val="4DD0E1"/>
              </a:solidFill>
              <a:latin typeface="Roboto Mono"/>
              <a:ea typeface="Roboto Mono"/>
              <a:cs typeface="Roboto Mono"/>
              <a:sym typeface="Roboto Mono"/>
            </a:endParaRPr>
          </a:p>
        </p:txBody>
      </p:sp>
      <p:sp>
        <p:nvSpPr>
          <p:cNvPr id="451" name="Google Shape;451;p39"/>
          <p:cNvSpPr txBox="1"/>
          <p:nvPr>
            <p:ph type="title"/>
          </p:nvPr>
        </p:nvSpPr>
        <p:spPr>
          <a:xfrm>
            <a:off x="1297500" y="850950"/>
            <a:ext cx="7038900" cy="4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sz="1800"/>
              <a:t>Retrofit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Threading</a:t>
            </a:r>
            <a:endParaRPr/>
          </a:p>
        </p:txBody>
      </p:sp>
      <p:sp>
        <p:nvSpPr>
          <p:cNvPr id="212" name="Google Shape;212;p4"/>
          <p:cNvSpPr txBox="1"/>
          <p:nvPr>
            <p:ph idx="1" type="body"/>
          </p:nvPr>
        </p:nvSpPr>
        <p:spPr>
          <a:xfrm>
            <a:off x="591350" y="1567550"/>
            <a:ext cx="7952400" cy="31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600"/>
              <a:t>Por cada app que se lanza, Android crea un thread llamado </a:t>
            </a:r>
            <a:r>
              <a:rPr b="1" lang="es-419" sz="1600"/>
              <a:t>main</a:t>
            </a:r>
            <a:r>
              <a:rPr lang="es-419" sz="1600"/>
              <a:t>, que se encarga de procesar eventos de entrada (touch) y de dibujar componentes en pantalla.</a:t>
            </a:r>
            <a:endParaRPr sz="1600"/>
          </a:p>
          <a:p>
            <a:pPr indent="0" lvl="0" marL="0" rtl="0" algn="l">
              <a:lnSpc>
                <a:spcPct val="115000"/>
              </a:lnSpc>
              <a:spcBef>
                <a:spcPts val="1600"/>
              </a:spcBef>
              <a:spcAft>
                <a:spcPts val="0"/>
              </a:spcAft>
              <a:buSzPts val="1300"/>
              <a:buNone/>
            </a:pPr>
            <a:r>
              <a:rPr lang="es-419" sz="1600"/>
              <a:t>Cuando requerimos un trabajo intensivo (ej: acceder a una base de datos Room), este thread no nos alcanza porque en caso contrario estaríamos bloqueándolo impidiendo dibujar en pantalla o procesar más eventos de entrada.</a:t>
            </a:r>
            <a:endParaRPr sz="1600"/>
          </a:p>
          <a:p>
            <a:pPr indent="0" lvl="0" marL="0" rtl="0" algn="l">
              <a:lnSpc>
                <a:spcPct val="115000"/>
              </a:lnSpc>
              <a:spcBef>
                <a:spcPts val="1600"/>
              </a:spcBef>
              <a:spcAft>
                <a:spcPts val="0"/>
              </a:spcAft>
              <a:buSzPts val="1300"/>
              <a:buNone/>
            </a:pPr>
            <a:r>
              <a:rPr lang="es-419" sz="1600"/>
              <a:t>Los </a:t>
            </a:r>
            <a:r>
              <a:rPr i="1" lang="es-419" sz="1600"/>
              <a:t>worker-threads</a:t>
            </a:r>
            <a:r>
              <a:rPr lang="es-419" sz="1600"/>
              <a:t> entonces nos ayudan a realizar el trabajo "pesado" liberando al main thread para que pueda dibujar en pantalla y procesar los eventos de entrada.</a:t>
            </a:r>
            <a:endParaRPr sz="1600"/>
          </a:p>
          <a:p>
            <a:pPr indent="0" lvl="0" marL="0" rtl="0" algn="l">
              <a:lnSpc>
                <a:spcPct val="115000"/>
              </a:lnSpc>
              <a:spcBef>
                <a:spcPts val="1600"/>
              </a:spcBef>
              <a:spcAft>
                <a:spcPts val="0"/>
              </a:spcAft>
              <a:buSzPts val="1300"/>
              <a:buNone/>
            </a:pPr>
            <a:r>
              <a:rPr lang="es-419" sz="1600"/>
              <a:t>Esto introduce el concepto de </a:t>
            </a:r>
            <a:r>
              <a:rPr i="1" lang="es-419" sz="1600"/>
              <a:t>tareas asincrónicas</a:t>
            </a:r>
            <a:r>
              <a:rPr lang="es-419" sz="1600"/>
              <a:t>.</a:t>
            </a:r>
            <a:endParaRPr sz="1600"/>
          </a:p>
          <a:p>
            <a:pPr indent="0" lvl="0" marL="0" rtl="0" algn="l">
              <a:lnSpc>
                <a:spcPct val="115000"/>
              </a:lnSpc>
              <a:spcBef>
                <a:spcPts val="1600"/>
              </a:spcBef>
              <a:spcAft>
                <a:spcPts val="1600"/>
              </a:spcAft>
              <a:buSzPts val="1300"/>
              <a:buNone/>
            </a:pPr>
            <a:r>
              <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Links</a:t>
            </a:r>
            <a:endParaRPr/>
          </a:p>
        </p:txBody>
      </p:sp>
      <p:sp>
        <p:nvSpPr>
          <p:cNvPr id="457" name="Google Shape;457;p40"/>
          <p:cNvSpPr txBox="1"/>
          <p:nvPr>
            <p:ph idx="1" type="body"/>
          </p:nvPr>
        </p:nvSpPr>
        <p:spPr>
          <a:xfrm>
            <a:off x="591350" y="1567550"/>
            <a:ext cx="7952400" cy="2911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s-419" sz="1400" u="sng">
                <a:solidFill>
                  <a:schemeClr val="hlink"/>
                </a:solidFill>
                <a:hlinkClick r:id="rId3"/>
              </a:rPr>
              <a:t>Processes and threads overview</a:t>
            </a:r>
            <a:endParaRPr sz="1400"/>
          </a:p>
          <a:p>
            <a:pPr indent="-317500" lvl="0" marL="457200" rtl="0" algn="l">
              <a:lnSpc>
                <a:spcPct val="115000"/>
              </a:lnSpc>
              <a:spcBef>
                <a:spcPts val="0"/>
              </a:spcBef>
              <a:spcAft>
                <a:spcPts val="0"/>
              </a:spcAft>
              <a:buSzPts val="1400"/>
              <a:buChar char="●"/>
            </a:pPr>
            <a:r>
              <a:rPr lang="es-419" sz="1400" u="sng">
                <a:solidFill>
                  <a:schemeClr val="hlink"/>
                </a:solidFill>
                <a:hlinkClick r:id="rId4"/>
              </a:rPr>
              <a:t>Coroutines Guide</a:t>
            </a:r>
            <a:endParaRPr sz="1400"/>
          </a:p>
          <a:p>
            <a:pPr indent="-317500" lvl="0" marL="457200" rtl="0" algn="l">
              <a:lnSpc>
                <a:spcPct val="115000"/>
              </a:lnSpc>
              <a:spcBef>
                <a:spcPts val="0"/>
              </a:spcBef>
              <a:spcAft>
                <a:spcPts val="0"/>
              </a:spcAft>
              <a:buSzPts val="1400"/>
              <a:buChar char="●"/>
            </a:pPr>
            <a:r>
              <a:rPr lang="es-419" sz="1400" u="sng">
                <a:solidFill>
                  <a:schemeClr val="hlink"/>
                </a:solidFill>
                <a:hlinkClick r:id="rId5"/>
              </a:rPr>
              <a:t>Use Kotlin Coroutines in your Android App</a:t>
            </a:r>
            <a:endParaRPr sz="1400"/>
          </a:p>
          <a:p>
            <a:pPr indent="-317500" lvl="0" marL="457200" rtl="0" algn="l">
              <a:lnSpc>
                <a:spcPct val="115000"/>
              </a:lnSpc>
              <a:spcBef>
                <a:spcPts val="0"/>
              </a:spcBef>
              <a:spcAft>
                <a:spcPts val="0"/>
              </a:spcAft>
              <a:buSzPts val="1400"/>
              <a:buChar char="●"/>
            </a:pPr>
            <a:r>
              <a:rPr lang="es-419" sz="1400" u="sng">
                <a:solidFill>
                  <a:schemeClr val="hlink"/>
                </a:solidFill>
                <a:hlinkClick r:id="rId6"/>
              </a:rPr>
              <a:t>Roman Elizarov – Medium</a:t>
            </a:r>
            <a:endParaRPr sz="1400"/>
          </a:p>
          <a:p>
            <a:pPr indent="-317500" lvl="0" marL="457200" rtl="0" algn="l">
              <a:lnSpc>
                <a:spcPct val="115000"/>
              </a:lnSpc>
              <a:spcBef>
                <a:spcPts val="0"/>
              </a:spcBef>
              <a:spcAft>
                <a:spcPts val="0"/>
              </a:spcAft>
              <a:buSzPts val="1400"/>
              <a:buChar char="●"/>
            </a:pPr>
            <a:r>
              <a:rPr lang="es-419" sz="1400" u="sng">
                <a:solidFill>
                  <a:schemeClr val="hlink"/>
                </a:solidFill>
                <a:hlinkClick r:id="rId7"/>
              </a:rPr>
              <a:t>Corrutinas en Kotlin 1.3: suspending functions, contexts, builders y scope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Threading</a:t>
            </a:r>
            <a:endParaRPr/>
          </a:p>
        </p:txBody>
      </p:sp>
      <p:sp>
        <p:nvSpPr>
          <p:cNvPr id="218" name="Google Shape;218;p5"/>
          <p:cNvSpPr txBox="1"/>
          <p:nvPr>
            <p:ph idx="1" type="body"/>
          </p:nvPr>
        </p:nvSpPr>
        <p:spPr>
          <a:xfrm>
            <a:off x="591350" y="1567550"/>
            <a:ext cx="7952400" cy="31524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s-419" sz="1600"/>
              <a:t>Ejemplos de tareas que necesitan pasarse a otro thread:</a:t>
            </a:r>
            <a:endParaRPr sz="1600"/>
          </a:p>
          <a:p>
            <a:pPr indent="-330200" lvl="0" marL="457200" rtl="0" algn="l">
              <a:lnSpc>
                <a:spcPct val="150000"/>
              </a:lnSpc>
              <a:spcBef>
                <a:spcPts val="0"/>
              </a:spcBef>
              <a:spcAft>
                <a:spcPts val="0"/>
              </a:spcAft>
              <a:buSzPts val="1600"/>
              <a:buChar char="●"/>
            </a:pPr>
            <a:r>
              <a:rPr lang="es-419" sz="1600"/>
              <a:t>Operaciones en base de datos</a:t>
            </a:r>
            <a:endParaRPr sz="1600"/>
          </a:p>
          <a:p>
            <a:pPr indent="-330200" lvl="0" marL="457200" rtl="0" algn="l">
              <a:lnSpc>
                <a:spcPct val="150000"/>
              </a:lnSpc>
              <a:spcBef>
                <a:spcPts val="0"/>
              </a:spcBef>
              <a:spcAft>
                <a:spcPts val="0"/>
              </a:spcAft>
              <a:buSzPts val="1600"/>
              <a:buChar char="●"/>
            </a:pPr>
            <a:r>
              <a:rPr lang="es-419" sz="1600"/>
              <a:t>Operaciones de red (Ej: descarga de archivos, imágenes)</a:t>
            </a:r>
            <a:endParaRPr sz="1600"/>
          </a:p>
          <a:p>
            <a:pPr indent="-330200" lvl="0" marL="457200" rtl="0" algn="l">
              <a:lnSpc>
                <a:spcPct val="150000"/>
              </a:lnSpc>
              <a:spcBef>
                <a:spcPts val="0"/>
              </a:spcBef>
              <a:spcAft>
                <a:spcPts val="0"/>
              </a:spcAft>
              <a:buSzPts val="1600"/>
              <a:buChar char="●"/>
            </a:pPr>
            <a:r>
              <a:rPr lang="es-419" sz="1600"/>
              <a:t>Manejo de imágenes y tratamiento de bitmaps</a:t>
            </a:r>
            <a:endParaRPr sz="1600"/>
          </a:p>
          <a:p>
            <a:pPr indent="-330200" lvl="0" marL="457200" rtl="0" algn="l">
              <a:lnSpc>
                <a:spcPct val="150000"/>
              </a:lnSpc>
              <a:spcBef>
                <a:spcPts val="0"/>
              </a:spcBef>
              <a:spcAft>
                <a:spcPts val="0"/>
              </a:spcAft>
              <a:buSzPts val="1600"/>
              <a:buChar char="●"/>
            </a:pPr>
            <a:r>
              <a:rPr lang="es-419" sz="1600"/>
              <a:t>Lectura/escritura de archivos</a:t>
            </a:r>
            <a:endParaRPr sz="1600"/>
          </a:p>
          <a:p>
            <a:pPr indent="-330200" lvl="0" marL="457200" rtl="0" algn="l">
              <a:lnSpc>
                <a:spcPct val="150000"/>
              </a:lnSpc>
              <a:spcBef>
                <a:spcPts val="0"/>
              </a:spcBef>
              <a:spcAft>
                <a:spcPts val="0"/>
              </a:spcAft>
              <a:buSzPts val="1600"/>
              <a:buChar char="●"/>
            </a:pPr>
            <a:r>
              <a:rPr lang="es-419" sz="1600"/>
              <a:t>Escuchar a través de un socket</a:t>
            </a:r>
            <a:endParaRPr sz="1600"/>
          </a:p>
          <a:p>
            <a:pPr indent="-330200" lvl="0" marL="457200" rtl="0" algn="l">
              <a:lnSpc>
                <a:spcPct val="150000"/>
              </a:lnSpc>
              <a:spcBef>
                <a:spcPts val="0"/>
              </a:spcBef>
              <a:spcAft>
                <a:spcPts val="0"/>
              </a:spcAft>
              <a:buSzPts val="1600"/>
              <a:buChar char="●"/>
            </a:pPr>
            <a:r>
              <a:rPr lang="es-419" sz="1600"/>
              <a:t>Cálculos de consumo intensivo de CPU</a:t>
            </a:r>
            <a:endParaRPr sz="1600"/>
          </a:p>
          <a:p>
            <a:pPr indent="-330200" lvl="0" marL="457200" rtl="0" algn="l">
              <a:lnSpc>
                <a:spcPct val="150000"/>
              </a:lnSpc>
              <a:spcBef>
                <a:spcPts val="0"/>
              </a:spcBef>
              <a:spcAft>
                <a:spcPts val="0"/>
              </a:spcAft>
              <a:buSzPts val="1600"/>
              <a:buChar char="●"/>
            </a:pPr>
            <a:r>
              <a:rPr lang="es-419" sz="1600"/>
              <a:t>Etc.</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Threading</a:t>
            </a:r>
            <a:endParaRPr/>
          </a:p>
        </p:txBody>
      </p:sp>
      <p:sp>
        <p:nvSpPr>
          <p:cNvPr id="224" name="Google Shape;224;p6"/>
          <p:cNvSpPr txBox="1"/>
          <p:nvPr>
            <p:ph idx="1" type="body"/>
          </p:nvPr>
        </p:nvSpPr>
        <p:spPr>
          <a:xfrm>
            <a:off x="591350" y="1567550"/>
            <a:ext cx="55866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600"/>
              <a:t>Adicionalmente, la UI de Android no es thread-safe, es decir, no podemos manejar la UI desde otro thread que no sea el </a:t>
            </a:r>
            <a:r>
              <a:rPr i="1" lang="es-419" sz="1600"/>
              <a:t>main.</a:t>
            </a:r>
            <a:endParaRPr i="1" sz="1600"/>
          </a:p>
          <a:p>
            <a:pPr indent="0" lvl="0" marL="0" rtl="0" algn="l">
              <a:lnSpc>
                <a:spcPct val="115000"/>
              </a:lnSpc>
              <a:spcBef>
                <a:spcPts val="1600"/>
              </a:spcBef>
              <a:spcAft>
                <a:spcPts val="0"/>
              </a:spcAft>
              <a:buSzPts val="1300"/>
              <a:buNone/>
            </a:pPr>
            <a:r>
              <a:rPr lang="es-419" sz="1600"/>
              <a:t>Entonces tenemos 2 reglas que cumplir:</a:t>
            </a:r>
            <a:endParaRPr sz="1600"/>
          </a:p>
          <a:p>
            <a:pPr indent="-330200" lvl="0" marL="457200" rtl="0" algn="l">
              <a:lnSpc>
                <a:spcPct val="115000"/>
              </a:lnSpc>
              <a:spcBef>
                <a:spcPts val="1600"/>
              </a:spcBef>
              <a:spcAft>
                <a:spcPts val="0"/>
              </a:spcAft>
              <a:buSzPts val="1600"/>
              <a:buChar char="-"/>
            </a:pPr>
            <a:r>
              <a:rPr lang="es-419" sz="1600"/>
              <a:t>No bloquear el </a:t>
            </a:r>
            <a:r>
              <a:rPr i="1" lang="es-419" sz="1600"/>
              <a:t>main-thread </a:t>
            </a:r>
            <a:r>
              <a:rPr lang="es-419" sz="1600"/>
              <a:t>(Si lo hacemos por más de 5 segundos, obtendremos un ANR )</a:t>
            </a:r>
            <a:endParaRPr sz="1600"/>
          </a:p>
          <a:p>
            <a:pPr indent="-330200" lvl="0" marL="457200" rtl="0" algn="l">
              <a:lnSpc>
                <a:spcPct val="115000"/>
              </a:lnSpc>
              <a:spcBef>
                <a:spcPts val="0"/>
              </a:spcBef>
              <a:spcAft>
                <a:spcPts val="0"/>
              </a:spcAft>
              <a:buSzPts val="1600"/>
              <a:buChar char="-"/>
            </a:pPr>
            <a:r>
              <a:rPr lang="es-419" sz="1600"/>
              <a:t>No acceder a la UI desde otro thread que no sea el </a:t>
            </a:r>
            <a:r>
              <a:rPr i="1" lang="es-419" sz="1600"/>
              <a:t>main (caso contrario, obtendremos una excepción)</a:t>
            </a:r>
            <a:endParaRPr i="1" sz="1600"/>
          </a:p>
          <a:p>
            <a:pPr indent="0" lvl="0" marL="0" rtl="0" algn="l">
              <a:lnSpc>
                <a:spcPct val="115000"/>
              </a:lnSpc>
              <a:spcBef>
                <a:spcPts val="1600"/>
              </a:spcBef>
              <a:spcAft>
                <a:spcPts val="1600"/>
              </a:spcAft>
              <a:buSzPts val="1300"/>
              <a:buNone/>
            </a:pPr>
            <a:r>
              <a:t/>
            </a:r>
            <a:endParaRPr sz="1600"/>
          </a:p>
        </p:txBody>
      </p:sp>
      <p:pic>
        <p:nvPicPr>
          <p:cNvPr id="225" name="Google Shape;225;p6"/>
          <p:cNvPicPr preferRelativeResize="0"/>
          <p:nvPr/>
        </p:nvPicPr>
        <p:blipFill rotWithShape="1">
          <a:blip r:embed="rId3">
            <a:alphaModFix/>
          </a:blip>
          <a:srcRect b="0" l="0" r="0" t="0"/>
          <a:stretch/>
        </p:blipFill>
        <p:spPr>
          <a:xfrm>
            <a:off x="6183616" y="0"/>
            <a:ext cx="300255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7"/>
          <p:cNvSpPr txBox="1"/>
          <p:nvPr>
            <p:ph type="title"/>
          </p:nvPr>
        </p:nvSpPr>
        <p:spPr>
          <a:xfrm>
            <a:off x="1267575" y="2065350"/>
            <a:ext cx="51285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¿Qué soluciones existen para este problema?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8"/>
          <p:cNvSpPr txBox="1"/>
          <p:nvPr>
            <p:ph type="title"/>
          </p:nvPr>
        </p:nvSpPr>
        <p:spPr>
          <a:xfrm>
            <a:off x="460950" y="2065350"/>
            <a:ext cx="4428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Evolución en Android</a:t>
            </a:r>
            <a:endParaRPr/>
          </a:p>
        </p:txBody>
      </p:sp>
      <p:sp>
        <p:nvSpPr>
          <p:cNvPr id="236" name="Google Shape;236;p8"/>
          <p:cNvSpPr txBox="1"/>
          <p:nvPr>
            <p:ph type="title"/>
          </p:nvPr>
        </p:nvSpPr>
        <p:spPr>
          <a:xfrm>
            <a:off x="460950" y="2598750"/>
            <a:ext cx="4428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i="1" lang="es-419" sz="2400"/>
              <a:t>AsyncTask</a:t>
            </a:r>
            <a:endParaRPr i="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9"/>
          <p:cNvSpPr txBox="1"/>
          <p:nvPr>
            <p:ph type="title"/>
          </p:nvPr>
        </p:nvSpPr>
        <p:spPr>
          <a:xfrm>
            <a:off x="1297500" y="393750"/>
            <a:ext cx="7038900" cy="5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Evolución en Android</a:t>
            </a:r>
            <a:endParaRPr/>
          </a:p>
        </p:txBody>
      </p:sp>
      <p:sp>
        <p:nvSpPr>
          <p:cNvPr id="242" name="Google Shape;242;p9"/>
          <p:cNvSpPr txBox="1"/>
          <p:nvPr>
            <p:ph idx="1" type="body"/>
          </p:nvPr>
        </p:nvSpPr>
        <p:spPr>
          <a:xfrm>
            <a:off x="1297500" y="2481950"/>
            <a:ext cx="7038900" cy="1828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s-419" sz="1800"/>
              <a:t>Era la solución oficial al problema de tareas asincrónicas</a:t>
            </a:r>
            <a:endParaRPr sz="1800"/>
          </a:p>
          <a:p>
            <a:pPr indent="-342900" lvl="0" marL="457200" rtl="0" algn="l">
              <a:lnSpc>
                <a:spcPct val="115000"/>
              </a:lnSpc>
              <a:spcBef>
                <a:spcPts val="1000"/>
              </a:spcBef>
              <a:spcAft>
                <a:spcPts val="0"/>
              </a:spcAft>
              <a:buSzPts val="1800"/>
              <a:buChar char="●"/>
            </a:pPr>
            <a:r>
              <a:rPr lang="es-419" sz="1800"/>
              <a:t>Está incluido en el SDK de Android</a:t>
            </a:r>
            <a:endParaRPr sz="1800"/>
          </a:p>
          <a:p>
            <a:pPr indent="-342900" lvl="0" marL="457200" rtl="0" algn="l">
              <a:lnSpc>
                <a:spcPct val="115000"/>
              </a:lnSpc>
              <a:spcBef>
                <a:spcPts val="1000"/>
              </a:spcBef>
              <a:spcAft>
                <a:spcPts val="1000"/>
              </a:spcAft>
              <a:buSzPts val="1800"/>
              <a:buChar char="●"/>
            </a:pPr>
            <a:r>
              <a:rPr lang="es-419" sz="1800"/>
              <a:t>Para implementarlo, necesitábamos extender de la clase </a:t>
            </a:r>
            <a:r>
              <a:rPr lang="es-419" sz="1800">
                <a:solidFill>
                  <a:srgbClr val="A4C2F4"/>
                </a:solidFill>
                <a:latin typeface="Consolas"/>
                <a:ea typeface="Consolas"/>
                <a:cs typeface="Consolas"/>
                <a:sym typeface="Consolas"/>
              </a:rPr>
              <a:t>AsyncTask&lt;A,B,C&gt;</a:t>
            </a:r>
            <a:endParaRPr sz="1800">
              <a:solidFill>
                <a:srgbClr val="A4C2F4"/>
              </a:solidFill>
              <a:latin typeface="Consolas"/>
              <a:ea typeface="Consolas"/>
              <a:cs typeface="Consolas"/>
              <a:sym typeface="Consolas"/>
            </a:endParaRPr>
          </a:p>
        </p:txBody>
      </p:sp>
      <p:sp>
        <p:nvSpPr>
          <p:cNvPr id="243" name="Google Shape;243;p9"/>
          <p:cNvSpPr txBox="1"/>
          <p:nvPr>
            <p:ph type="title"/>
          </p:nvPr>
        </p:nvSpPr>
        <p:spPr>
          <a:xfrm>
            <a:off x="1297500" y="1503750"/>
            <a:ext cx="7038900" cy="47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s-419" sz="2800"/>
              <a:t>AsyncTask</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