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C3CC2C-BC72-4ED5-B217-C240356AA4FC}">
  <a:tblStyle styleId="{64C3CC2C-BC72-4ED5-B217-C240356AA4F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italic.fntdata"/><Relationship Id="rId21" Type="http://schemas.openxmlformats.org/officeDocument/2006/relationships/slide" Target="slides/slide15.xml"/><Relationship Id="rId43" Type="http://schemas.openxmlformats.org/officeDocument/2006/relationships/font" Target="fonts/Robo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7601c4987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7601c4987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Debido a un problema de licencias con el sistema de administración de código que usado, en 2005 Linus Torvalds decidió hacer un software propio para gestionar el desarrollo del sistema operativo Linux. Teniendo esto en mente desarrolló Git con el objetivo de poder crear versiones del código pero también de poder ramificar y re unificar estas versiones. Necesario para el desarrollo de un sistema complejo como un sistema operativo que es construido por decenas de personas alrededor del mundo.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7601c4987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7601c4987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Git trabaja con dos repositorios, uno remoto que estará alojado en un server (Github, Gitlab, Bitbucket, etc) y otro local que es un “clon” que está en nuestras máquinas. Hay tres espacios de trabajo en nuestro equipo de desarrollo. 1) El repositorio local que es análogo al remoto. Un espacio de stage para cambios intermedios. Y el espacio de trabajo que es donde se modifican físicamente los archivos.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7601c4987_0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7601c4987_0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7601c4987_0_1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7601c4987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7601c4987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7601c4987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7601c4987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7601c4987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7601c4987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7601c4987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Implica crear una rama que salga desde la rama donde estoy parado actualmente. En todo proyecto se parte desde una rama llamada MASTER o MAIN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7601c4987_0_1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7601c4987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7601c4987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7601c4987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7601c4987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7601c4987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7601c498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7601c498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7601c4987_0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7601c4987_0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7601c4987_0_1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7601c4987_0_1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7601c4987_0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7601c4987_0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7601c4987_0_1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7601c4987_0_1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adae6102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adae6102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adae6102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adae6102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adae6102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adae6102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adae6102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adae6102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 este esquema de trabajo, hay dos ramas principales: features y release. Los features salen y vuelven a la rama principal (Main o Master). Cada versión lanzada publicada cuenta con su rama de release. Esta rama no recibe commits sino que sirve para probar en un ambiente estable (no sujeto a cambios de otros features).</a:t>
            </a:r>
            <a:endParaRPr/>
          </a:p>
          <a:p>
            <a:pPr indent="0" lvl="0" marL="0" rtl="0" algn="l">
              <a:spcBef>
                <a:spcPts val="0"/>
              </a:spcBef>
              <a:spcAft>
                <a:spcPts val="0"/>
              </a:spcAft>
              <a:buNone/>
            </a:pPr>
            <a:r>
              <a:rPr lang="es"/>
              <a:t>Si hay que hacer un fix, se parte y vuelve a main, se actualiza luego el release o se borra y se hace uno nuevo.</a:t>
            </a:r>
            <a:endParaRPr/>
          </a:p>
          <a:p>
            <a:pPr indent="0" lvl="0" marL="0" rtl="0" algn="l">
              <a:spcBef>
                <a:spcPts val="0"/>
              </a:spcBef>
              <a:spcAft>
                <a:spcPts val="0"/>
              </a:spcAft>
              <a:buNone/>
            </a:pPr>
            <a:r>
              <a:rPr lang="es"/>
              <a:t>Una vez que el release cumple su función, se borra.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adae610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adae610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7601c4987_0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7601c4987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7601c498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7601c498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7601c4987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7601c4987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7601c4987_0_1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7601c4987_0_1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7601c4987_0_1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d7601c4987_0_1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d7601c4987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d7601c4987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7601c4987_0_1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7601c4987_0_1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7601c4987_0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d7601c4987_0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7601c498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7601c498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7601c498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7601c498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fenómeno inevitable en el desarrollo de un software es el cambio ya sea para construirlo originalmente o porque surgen nuevas demandas del cliente, se necesite optimizar el sistema o haya que actualizarlo.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7601c498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7601c498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Piensen en el versionado como cuando querían hacer cambios en un proyecto sin perder cómo estaba el proyecto previamente. Para eso se hacían copias y copias del documento sea un documento de texto, una imágen, etc.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7601c498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7601c498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código el versionado de implica un ciclo en el que se escribe código, se crea una versión y luego esta versión se comparte, posteriormente se vuelve a escribir código y se reinicia el ciclo.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7601c4987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7601c4987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Acá vemos un software al cual se le han ramificado versiones que corren en paralelo. Esto es: del mismo codebase se han bifurcado versiones que han añadido/modificado código y están evolucionando en paralelo por su cuenta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7601c4987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7601c4987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Universidad Nacional de La Matanza</a:t>
            </a:r>
            <a:endParaRPr/>
          </a:p>
        </p:txBody>
      </p:sp>
      <p:sp>
        <p:nvSpPr>
          <p:cNvPr id="68" name="Google Shape;68;p13"/>
          <p:cNvSpPr txBox="1"/>
          <p:nvPr>
            <p:ph idx="1" type="subTitle"/>
          </p:nvPr>
        </p:nvSpPr>
        <p:spPr>
          <a:xfrm>
            <a:off x="390525" y="2789121"/>
            <a:ext cx="8222100" cy="79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Prof. Sebastián Pardo</a:t>
            </a:r>
            <a:endParaRPr/>
          </a:p>
          <a:p>
            <a:pPr indent="0" lvl="0" marL="0" rtl="0" algn="l">
              <a:spcBef>
                <a:spcPts val="0"/>
              </a:spcBef>
              <a:spcAft>
                <a:spcPts val="0"/>
              </a:spcAft>
              <a:buNone/>
            </a:pPr>
            <a:r>
              <a:rPr lang="es"/>
              <a:t>Maximiliano De Pietro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¿Qué es?</a:t>
            </a:r>
            <a:endParaRPr/>
          </a:p>
        </p:txBody>
      </p:sp>
      <p:sp>
        <p:nvSpPr>
          <p:cNvPr id="136" name="Google Shape;136;p22"/>
          <p:cNvSpPr txBox="1"/>
          <p:nvPr/>
        </p:nvSpPr>
        <p:spPr>
          <a:xfrm>
            <a:off x="692100" y="1342250"/>
            <a:ext cx="7371900" cy="29322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SzPts val="2100"/>
              <a:buFont typeface="Roboto"/>
              <a:buChar char="●"/>
            </a:pPr>
            <a:r>
              <a:rPr lang="es" sz="2100">
                <a:latin typeface="Roboto"/>
                <a:ea typeface="Roboto"/>
                <a:cs typeface="Roboto"/>
                <a:sym typeface="Roboto"/>
              </a:rPr>
              <a:t>Es un Software que permite crear versiones y derivaciones de estas versiones</a:t>
            </a:r>
            <a:endParaRPr sz="2100">
              <a:latin typeface="Roboto"/>
              <a:ea typeface="Roboto"/>
              <a:cs typeface="Roboto"/>
              <a:sym typeface="Roboto"/>
            </a:endParaRPr>
          </a:p>
          <a:p>
            <a:pPr indent="-361950" lvl="0" marL="457200" rtl="0" algn="l">
              <a:lnSpc>
                <a:spcPct val="150000"/>
              </a:lnSpc>
              <a:spcBef>
                <a:spcPts val="0"/>
              </a:spcBef>
              <a:spcAft>
                <a:spcPts val="0"/>
              </a:spcAft>
              <a:buSzPts val="2100"/>
              <a:buFont typeface="Roboto"/>
              <a:buChar char="●"/>
            </a:pPr>
            <a:r>
              <a:rPr lang="es" sz="2100">
                <a:latin typeface="Roboto"/>
                <a:ea typeface="Roboto"/>
                <a:cs typeface="Roboto"/>
                <a:sym typeface="Roboto"/>
              </a:rPr>
              <a:t>También contempla la operación de unificar hilos de versiones que corren en paralelo</a:t>
            </a:r>
            <a:endParaRPr sz="2100">
              <a:latin typeface="Roboto"/>
              <a:ea typeface="Roboto"/>
              <a:cs typeface="Roboto"/>
              <a:sym typeface="Roboto"/>
            </a:endParaRPr>
          </a:p>
          <a:p>
            <a:pPr indent="-361950" lvl="0" marL="457200" rtl="0" algn="l">
              <a:lnSpc>
                <a:spcPct val="150000"/>
              </a:lnSpc>
              <a:spcBef>
                <a:spcPts val="0"/>
              </a:spcBef>
              <a:spcAft>
                <a:spcPts val="0"/>
              </a:spcAft>
              <a:buSzPts val="2100"/>
              <a:buFont typeface="Roboto"/>
              <a:buChar char="●"/>
            </a:pPr>
            <a:r>
              <a:rPr lang="es" sz="2100">
                <a:latin typeface="Roboto"/>
                <a:ea typeface="Roboto"/>
                <a:cs typeface="Roboto"/>
                <a:sym typeface="Roboto"/>
              </a:rPr>
              <a:t>Creado por Linus Torvalds en 2005 para administrar el código fuente de Linux</a:t>
            </a:r>
            <a:endParaRPr sz="21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Repositorios</a:t>
            </a:r>
            <a:endParaRPr/>
          </a:p>
        </p:txBody>
      </p:sp>
      <p:sp>
        <p:nvSpPr>
          <p:cNvPr id="142" name="Google Shape;142;p23"/>
          <p:cNvSpPr/>
          <p:nvPr/>
        </p:nvSpPr>
        <p:spPr>
          <a:xfrm>
            <a:off x="3288150" y="1701300"/>
            <a:ext cx="1489200" cy="67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rPr>
              <a:t>REPOSITORIO REMOTO</a:t>
            </a:r>
            <a:endParaRPr>
              <a:solidFill>
                <a:schemeClr val="lt1"/>
              </a:solidFill>
            </a:endParaRPr>
          </a:p>
        </p:txBody>
      </p:sp>
      <p:sp>
        <p:nvSpPr>
          <p:cNvPr id="143" name="Google Shape;143;p23"/>
          <p:cNvSpPr/>
          <p:nvPr/>
        </p:nvSpPr>
        <p:spPr>
          <a:xfrm>
            <a:off x="3194551" y="2619800"/>
            <a:ext cx="1676400" cy="60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rPr>
              <a:t>REPOSITORIO LOCAL</a:t>
            </a:r>
            <a:endParaRPr>
              <a:solidFill>
                <a:schemeClr val="lt1"/>
              </a:solidFill>
            </a:endParaRPr>
          </a:p>
        </p:txBody>
      </p:sp>
      <p:cxnSp>
        <p:nvCxnSpPr>
          <p:cNvPr id="144" name="Google Shape;144;p23"/>
          <p:cNvCxnSpPr>
            <a:stCxn id="143" idx="0"/>
            <a:endCxn id="142" idx="2"/>
          </p:cNvCxnSpPr>
          <p:nvPr/>
        </p:nvCxnSpPr>
        <p:spPr>
          <a:xfrm rot="10800000">
            <a:off x="4032751" y="2375000"/>
            <a:ext cx="0" cy="2448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23"/>
          <p:cNvCxnSpPr>
            <a:stCxn id="142" idx="2"/>
            <a:endCxn id="143" idx="0"/>
          </p:cNvCxnSpPr>
          <p:nvPr/>
        </p:nvCxnSpPr>
        <p:spPr>
          <a:xfrm>
            <a:off x="4032750" y="2375100"/>
            <a:ext cx="0" cy="244800"/>
          </a:xfrm>
          <a:prstGeom prst="straightConnector1">
            <a:avLst/>
          </a:prstGeom>
          <a:noFill/>
          <a:ln cap="flat" cmpd="sng" w="9525">
            <a:solidFill>
              <a:schemeClr val="dk2"/>
            </a:solidFill>
            <a:prstDash val="solid"/>
            <a:round/>
            <a:headEnd len="med" w="med" type="none"/>
            <a:tailEnd len="med" w="med" type="triangle"/>
          </a:ln>
        </p:spPr>
      </p:cxnSp>
      <p:pic>
        <p:nvPicPr>
          <p:cNvPr id="146" name="Google Shape;146;p23"/>
          <p:cNvPicPr preferRelativeResize="0"/>
          <p:nvPr/>
        </p:nvPicPr>
        <p:blipFill>
          <a:blip r:embed="rId3">
            <a:alphaModFix/>
          </a:blip>
          <a:stretch>
            <a:fillRect/>
          </a:stretch>
        </p:blipFill>
        <p:spPr>
          <a:xfrm>
            <a:off x="5354225" y="859225"/>
            <a:ext cx="960375" cy="960375"/>
          </a:xfrm>
          <a:prstGeom prst="rect">
            <a:avLst/>
          </a:prstGeom>
          <a:noFill/>
          <a:ln>
            <a:noFill/>
          </a:ln>
        </p:spPr>
      </p:pic>
      <p:pic>
        <p:nvPicPr>
          <p:cNvPr id="147" name="Google Shape;147;p23"/>
          <p:cNvPicPr preferRelativeResize="0"/>
          <p:nvPr/>
        </p:nvPicPr>
        <p:blipFill>
          <a:blip r:embed="rId4">
            <a:alphaModFix/>
          </a:blip>
          <a:stretch>
            <a:fillRect/>
          </a:stretch>
        </p:blipFill>
        <p:spPr>
          <a:xfrm>
            <a:off x="1672100" y="859225"/>
            <a:ext cx="1039176" cy="960375"/>
          </a:xfrm>
          <a:prstGeom prst="rect">
            <a:avLst/>
          </a:prstGeom>
          <a:noFill/>
          <a:ln>
            <a:noFill/>
          </a:ln>
        </p:spPr>
      </p:pic>
      <p:pic>
        <p:nvPicPr>
          <p:cNvPr id="148" name="Google Shape;148;p23"/>
          <p:cNvPicPr preferRelativeResize="0"/>
          <p:nvPr/>
        </p:nvPicPr>
        <p:blipFill>
          <a:blip r:embed="rId5">
            <a:alphaModFix/>
          </a:blip>
          <a:stretch>
            <a:fillRect/>
          </a:stretch>
        </p:blipFill>
        <p:spPr>
          <a:xfrm>
            <a:off x="2969038" y="1053275"/>
            <a:ext cx="2127426" cy="306656"/>
          </a:xfrm>
          <a:prstGeom prst="rect">
            <a:avLst/>
          </a:prstGeom>
          <a:noFill/>
          <a:ln>
            <a:noFill/>
          </a:ln>
        </p:spPr>
      </p:pic>
      <p:sp>
        <p:nvSpPr>
          <p:cNvPr id="149" name="Google Shape;149;p23"/>
          <p:cNvSpPr/>
          <p:nvPr/>
        </p:nvSpPr>
        <p:spPr>
          <a:xfrm>
            <a:off x="3288146" y="3467200"/>
            <a:ext cx="14892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rPr>
              <a:t>ESPACIO DE STAGE</a:t>
            </a:r>
            <a:endParaRPr>
              <a:solidFill>
                <a:schemeClr val="lt1"/>
              </a:solidFill>
            </a:endParaRPr>
          </a:p>
        </p:txBody>
      </p:sp>
      <p:cxnSp>
        <p:nvCxnSpPr>
          <p:cNvPr id="150" name="Google Shape;150;p23"/>
          <p:cNvCxnSpPr>
            <a:stCxn id="149" idx="0"/>
            <a:endCxn id="143" idx="2"/>
          </p:cNvCxnSpPr>
          <p:nvPr/>
        </p:nvCxnSpPr>
        <p:spPr>
          <a:xfrm rot="10800000">
            <a:off x="4032746" y="3222400"/>
            <a:ext cx="0" cy="2448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23"/>
          <p:cNvCxnSpPr>
            <a:stCxn id="143" idx="2"/>
            <a:endCxn id="149" idx="0"/>
          </p:cNvCxnSpPr>
          <p:nvPr/>
        </p:nvCxnSpPr>
        <p:spPr>
          <a:xfrm>
            <a:off x="4032751" y="3222500"/>
            <a:ext cx="0" cy="24480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23"/>
          <p:cNvSpPr/>
          <p:nvPr/>
        </p:nvSpPr>
        <p:spPr>
          <a:xfrm>
            <a:off x="3288146" y="4102200"/>
            <a:ext cx="14892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rPr>
              <a:t>ESPACIO DE TRABAJO</a:t>
            </a:r>
            <a:endParaRPr>
              <a:solidFill>
                <a:schemeClr val="lt1"/>
              </a:solidFill>
            </a:endParaRPr>
          </a:p>
        </p:txBody>
      </p:sp>
      <p:cxnSp>
        <p:nvCxnSpPr>
          <p:cNvPr id="153" name="Google Shape;153;p23"/>
          <p:cNvCxnSpPr/>
          <p:nvPr/>
        </p:nvCxnSpPr>
        <p:spPr>
          <a:xfrm rot="10800000">
            <a:off x="4032746" y="3857500"/>
            <a:ext cx="0" cy="2448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23"/>
          <p:cNvCxnSpPr/>
          <p:nvPr/>
        </p:nvCxnSpPr>
        <p:spPr>
          <a:xfrm>
            <a:off x="4032751" y="3857600"/>
            <a:ext cx="0" cy="244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Comandos</a:t>
            </a:r>
            <a:endParaRPr/>
          </a:p>
        </p:txBody>
      </p:sp>
      <p:graphicFrame>
        <p:nvGraphicFramePr>
          <p:cNvPr id="160" name="Google Shape;160;p24"/>
          <p:cNvGraphicFramePr/>
          <p:nvPr/>
        </p:nvGraphicFramePr>
        <p:xfrm>
          <a:off x="952500" y="1619250"/>
          <a:ext cx="3000000" cy="3000000"/>
        </p:xfrm>
        <a:graphic>
          <a:graphicData uri="http://schemas.openxmlformats.org/drawingml/2006/table">
            <a:tbl>
              <a:tblPr>
                <a:noFill/>
                <a:tableStyleId>{64C3CC2C-BC72-4ED5-B217-C240356AA4FC}</a:tableStyleId>
              </a:tblPr>
              <a:tblGrid>
                <a:gridCol w="3619500"/>
                <a:gridCol w="3619500"/>
              </a:tblGrid>
              <a:tr h="381000">
                <a:tc>
                  <a:txBody>
                    <a:bodyPr/>
                    <a:lstStyle/>
                    <a:p>
                      <a:pPr indent="0" lvl="0" marL="0" rtl="0" algn="l">
                        <a:spcBef>
                          <a:spcPts val="0"/>
                        </a:spcBef>
                        <a:spcAft>
                          <a:spcPts val="0"/>
                        </a:spcAft>
                        <a:buNone/>
                      </a:pPr>
                      <a:r>
                        <a:rPr lang="es"/>
                        <a:t>git add .</a:t>
                      </a:r>
                      <a:endParaRPr/>
                    </a:p>
                  </a:txBody>
                  <a:tcPr marT="91425" marB="91425" marR="91425" marL="91425"/>
                </a:tc>
                <a:tc>
                  <a:txBody>
                    <a:bodyPr/>
                    <a:lstStyle/>
                    <a:p>
                      <a:pPr indent="0" lvl="0" marL="0" rtl="0" algn="l">
                        <a:spcBef>
                          <a:spcPts val="0"/>
                        </a:spcBef>
                        <a:spcAft>
                          <a:spcPts val="0"/>
                        </a:spcAft>
                        <a:buNone/>
                      </a:pPr>
                      <a:r>
                        <a:rPr lang="es"/>
                        <a:t>Guardo todos los archivos modificados al repo local</a:t>
                      </a:r>
                      <a:endParaRPr/>
                    </a:p>
                  </a:txBody>
                  <a:tcPr marT="91425" marB="91425" marR="91425" marL="91425"/>
                </a:tc>
              </a:tr>
              <a:tr h="381000">
                <a:tc>
                  <a:txBody>
                    <a:bodyPr/>
                    <a:lstStyle/>
                    <a:p>
                      <a:pPr indent="0" lvl="0" marL="0" rtl="0" algn="l">
                        <a:spcBef>
                          <a:spcPts val="0"/>
                        </a:spcBef>
                        <a:spcAft>
                          <a:spcPts val="0"/>
                        </a:spcAft>
                        <a:buNone/>
                      </a:pPr>
                      <a:r>
                        <a:rPr lang="es"/>
                        <a:t>git commit -m “Mensaje”</a:t>
                      </a:r>
                      <a:endParaRPr/>
                    </a:p>
                  </a:txBody>
                  <a:tcPr marT="91425" marB="91425" marR="91425" marL="91425"/>
                </a:tc>
                <a:tc>
                  <a:txBody>
                    <a:bodyPr/>
                    <a:lstStyle/>
                    <a:p>
                      <a:pPr indent="0" lvl="0" marL="0" rtl="0" algn="l">
                        <a:spcBef>
                          <a:spcPts val="0"/>
                        </a:spcBef>
                        <a:spcAft>
                          <a:spcPts val="0"/>
                        </a:spcAft>
                        <a:buNone/>
                      </a:pPr>
                      <a:r>
                        <a:rPr lang="es"/>
                        <a:t>Guardo el código en el espacio STAGING</a:t>
                      </a:r>
                      <a:endParaRPr/>
                    </a:p>
                  </a:txBody>
                  <a:tcPr marT="91425" marB="91425" marR="91425" marL="91425"/>
                </a:tc>
              </a:tr>
              <a:tr h="381000">
                <a:tc>
                  <a:txBody>
                    <a:bodyPr/>
                    <a:lstStyle/>
                    <a:p>
                      <a:pPr indent="0" lvl="0" marL="0" rtl="0" algn="l">
                        <a:spcBef>
                          <a:spcPts val="0"/>
                        </a:spcBef>
                        <a:spcAft>
                          <a:spcPts val="0"/>
                        </a:spcAft>
                        <a:buNone/>
                      </a:pPr>
                      <a:r>
                        <a:rPr lang="es"/>
                        <a:t>git push</a:t>
                      </a:r>
                      <a:endParaRPr/>
                    </a:p>
                  </a:txBody>
                  <a:tcPr marT="91425" marB="91425" marR="91425" marL="91425"/>
                </a:tc>
                <a:tc>
                  <a:txBody>
                    <a:bodyPr/>
                    <a:lstStyle/>
                    <a:p>
                      <a:pPr indent="0" lvl="0" marL="0" rtl="0" algn="l">
                        <a:spcBef>
                          <a:spcPts val="0"/>
                        </a:spcBef>
                        <a:spcAft>
                          <a:spcPts val="0"/>
                        </a:spcAft>
                        <a:buNone/>
                      </a:pPr>
                      <a:r>
                        <a:rPr lang="es"/>
                        <a:t>Subo los commits al repo remoto</a:t>
                      </a:r>
                      <a:endParaRPr/>
                    </a:p>
                  </a:txBody>
                  <a:tcPr marT="91425" marB="91425" marR="91425" marL="91425"/>
                </a:tc>
              </a:tr>
              <a:tr h="381000">
                <a:tc>
                  <a:txBody>
                    <a:bodyPr/>
                    <a:lstStyle/>
                    <a:p>
                      <a:pPr indent="0" lvl="0" marL="0" rtl="0" algn="l">
                        <a:spcBef>
                          <a:spcPts val="0"/>
                        </a:spcBef>
                        <a:spcAft>
                          <a:spcPts val="0"/>
                        </a:spcAft>
                        <a:buNone/>
                      </a:pPr>
                      <a:r>
                        <a:rPr lang="es"/>
                        <a:t>git pull</a:t>
                      </a:r>
                      <a:endParaRPr/>
                    </a:p>
                  </a:txBody>
                  <a:tcPr marT="91425" marB="91425" marR="91425" marL="91425"/>
                </a:tc>
                <a:tc>
                  <a:txBody>
                    <a:bodyPr/>
                    <a:lstStyle/>
                    <a:p>
                      <a:pPr indent="0" lvl="0" marL="0" rtl="0" algn="l">
                        <a:spcBef>
                          <a:spcPts val="0"/>
                        </a:spcBef>
                        <a:spcAft>
                          <a:spcPts val="0"/>
                        </a:spcAft>
                        <a:buNone/>
                      </a:pPr>
                      <a:r>
                        <a:rPr lang="es"/>
                        <a:t>Traigo los commits del repo remoto al espacio de trabajo local</a:t>
                      </a:r>
                      <a:endParaRPr/>
                    </a:p>
                  </a:txBody>
                  <a:tcPr marT="91425" marB="91425" marR="91425" marL="91425"/>
                </a:tc>
              </a:tr>
              <a:tr h="381000">
                <a:tc>
                  <a:txBody>
                    <a:bodyPr/>
                    <a:lstStyle/>
                    <a:p>
                      <a:pPr indent="0" lvl="0" marL="0" rtl="0" algn="l">
                        <a:spcBef>
                          <a:spcPts val="0"/>
                        </a:spcBef>
                        <a:spcAft>
                          <a:spcPts val="0"/>
                        </a:spcAft>
                        <a:buNone/>
                      </a:pPr>
                      <a:r>
                        <a:rPr lang="es"/>
                        <a:t>git fetch</a:t>
                      </a:r>
                      <a:endParaRPr/>
                    </a:p>
                  </a:txBody>
                  <a:tcPr marT="91425" marB="91425" marR="91425" marL="91425"/>
                </a:tc>
                <a:tc>
                  <a:txBody>
                    <a:bodyPr/>
                    <a:lstStyle/>
                    <a:p>
                      <a:pPr indent="0" lvl="0" marL="0" rtl="0" algn="l">
                        <a:spcBef>
                          <a:spcPts val="0"/>
                        </a:spcBef>
                        <a:spcAft>
                          <a:spcPts val="0"/>
                        </a:spcAft>
                        <a:buNone/>
                      </a:pPr>
                      <a:r>
                        <a:rPr lang="es"/>
                        <a:t>Traigo los cambios del repo remoto al espacio local</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p:nvPr/>
        </p:nvSpPr>
        <p:spPr>
          <a:xfrm>
            <a:off x="98400" y="1241525"/>
            <a:ext cx="8986500" cy="1901700"/>
          </a:xfrm>
          <a:prstGeom prst="rect">
            <a:avLst/>
          </a:prstGeom>
          <a:solidFill>
            <a:srgbClr val="CFE2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a:t>CAMBIOS “FÍSICOS”</a:t>
            </a:r>
            <a:endParaRPr/>
          </a:p>
        </p:txBody>
      </p:sp>
      <p:sp>
        <p:nvSpPr>
          <p:cNvPr id="166" name="Google Shape;166;p25"/>
          <p:cNvSpPr/>
          <p:nvPr/>
        </p:nvSpPr>
        <p:spPr>
          <a:xfrm>
            <a:off x="98525" y="3153100"/>
            <a:ext cx="8986500" cy="1428600"/>
          </a:xfrm>
          <a:prstGeom prst="rect">
            <a:avLst/>
          </a:prstGeom>
          <a:solidFill>
            <a:srgbClr val="CCCCCC"/>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s"/>
              <a:t>PUNTEROS DE COMMIT A COMMIT</a:t>
            </a:r>
            <a:endParaRPr/>
          </a:p>
        </p:txBody>
      </p:sp>
      <p:sp>
        <p:nvSpPr>
          <p:cNvPr id="167" name="Google Shape;167;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Commits</a:t>
            </a:r>
            <a:endParaRPr/>
          </a:p>
        </p:txBody>
      </p:sp>
      <p:sp>
        <p:nvSpPr>
          <p:cNvPr id="168" name="Google Shape;168;p25"/>
          <p:cNvSpPr txBox="1"/>
          <p:nvPr/>
        </p:nvSpPr>
        <p:spPr>
          <a:xfrm>
            <a:off x="877050" y="730188"/>
            <a:ext cx="71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Un commit almacena cambios y apunta hacia otro commit anterior</a:t>
            </a:r>
            <a:endParaRPr>
              <a:latin typeface="Roboto"/>
              <a:ea typeface="Roboto"/>
              <a:cs typeface="Roboto"/>
              <a:sym typeface="Roboto"/>
            </a:endParaRPr>
          </a:p>
        </p:txBody>
      </p:sp>
      <p:sp>
        <p:nvSpPr>
          <p:cNvPr id="169" name="Google Shape;169;p25"/>
          <p:cNvSpPr/>
          <p:nvPr/>
        </p:nvSpPr>
        <p:spPr>
          <a:xfrm>
            <a:off x="739100" y="1938625"/>
            <a:ext cx="2049525" cy="1034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OLA SOY UN TEXTO</a:t>
            </a:r>
            <a:endParaRPr/>
          </a:p>
          <a:p>
            <a:pPr indent="0" lvl="0" marL="0" rtl="0" algn="l">
              <a:spcBef>
                <a:spcPts val="0"/>
              </a:spcBef>
              <a:spcAft>
                <a:spcPts val="0"/>
              </a:spcAft>
              <a:buNone/>
            </a:pPr>
            <a:r>
              <a:rPr lang="es"/>
              <a:t>ESTOY EN UNA CAJA</a:t>
            </a:r>
            <a:endParaRPr/>
          </a:p>
        </p:txBody>
      </p:sp>
      <p:sp>
        <p:nvSpPr>
          <p:cNvPr id="170" name="Google Shape;170;p25"/>
          <p:cNvSpPr/>
          <p:nvPr/>
        </p:nvSpPr>
        <p:spPr>
          <a:xfrm>
            <a:off x="6739800" y="1938625"/>
            <a:ext cx="2049525" cy="1034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HOLA SOY UN TEXTO</a:t>
            </a:r>
            <a:endParaRPr/>
          </a:p>
          <a:p>
            <a:pPr indent="0" lvl="0" marL="0" rtl="0" algn="l">
              <a:spcBef>
                <a:spcPts val="0"/>
              </a:spcBef>
              <a:spcAft>
                <a:spcPts val="0"/>
              </a:spcAft>
              <a:buNone/>
            </a:pPr>
            <a:r>
              <a:rPr lang="es"/>
              <a:t>ESTOY EN UNA CAJA</a:t>
            </a:r>
            <a:endParaRPr/>
          </a:p>
        </p:txBody>
      </p:sp>
      <p:sp>
        <p:nvSpPr>
          <p:cNvPr id="171" name="Google Shape;171;p25"/>
          <p:cNvSpPr txBox="1"/>
          <p:nvPr/>
        </p:nvSpPr>
        <p:spPr>
          <a:xfrm>
            <a:off x="3345363" y="2148125"/>
            <a:ext cx="2522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s">
                <a:latin typeface="Roboto"/>
                <a:ea typeface="Roboto"/>
                <a:cs typeface="Roboto"/>
                <a:sym typeface="Roboto"/>
              </a:rPr>
              <a:t>OLA SOY UN TEXTO</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s">
                <a:latin typeface="Roboto"/>
                <a:ea typeface="Roboto"/>
                <a:cs typeface="Roboto"/>
                <a:sym typeface="Roboto"/>
              </a:rPr>
              <a:t>HOLA SOY UN TEXTO</a:t>
            </a:r>
            <a:endParaRPr>
              <a:latin typeface="Roboto"/>
              <a:ea typeface="Roboto"/>
              <a:cs typeface="Roboto"/>
              <a:sym typeface="Roboto"/>
            </a:endParaRPr>
          </a:p>
        </p:txBody>
      </p:sp>
      <p:sp>
        <p:nvSpPr>
          <p:cNvPr id="172" name="Google Shape;172;p25"/>
          <p:cNvSpPr txBox="1"/>
          <p:nvPr/>
        </p:nvSpPr>
        <p:spPr>
          <a:xfrm>
            <a:off x="3182900" y="3430350"/>
            <a:ext cx="28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COMMIT “corrección ortográfica”</a:t>
            </a:r>
            <a:endParaRPr>
              <a:latin typeface="Roboto"/>
              <a:ea typeface="Roboto"/>
              <a:cs typeface="Roboto"/>
              <a:sym typeface="Roboto"/>
            </a:endParaRPr>
          </a:p>
        </p:txBody>
      </p:sp>
      <p:cxnSp>
        <p:nvCxnSpPr>
          <p:cNvPr id="173" name="Google Shape;173;p25"/>
          <p:cNvCxnSpPr>
            <a:stCxn id="172" idx="0"/>
            <a:endCxn id="171" idx="2"/>
          </p:cNvCxnSpPr>
          <p:nvPr/>
        </p:nvCxnSpPr>
        <p:spPr>
          <a:xfrm rot="10800000">
            <a:off x="4606700" y="2763750"/>
            <a:ext cx="0" cy="6666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5"/>
          <p:cNvCxnSpPr>
            <a:stCxn id="169" idx="3"/>
            <a:endCxn id="171" idx="1"/>
          </p:cNvCxnSpPr>
          <p:nvPr/>
        </p:nvCxnSpPr>
        <p:spPr>
          <a:xfrm>
            <a:off x="2788625" y="2455925"/>
            <a:ext cx="556800" cy="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5"/>
          <p:cNvCxnSpPr>
            <a:stCxn id="171" idx="3"/>
            <a:endCxn id="170" idx="1"/>
          </p:cNvCxnSpPr>
          <p:nvPr/>
        </p:nvCxnSpPr>
        <p:spPr>
          <a:xfrm>
            <a:off x="5867763" y="2455925"/>
            <a:ext cx="872100" cy="0"/>
          </a:xfrm>
          <a:prstGeom prst="straightConnector1">
            <a:avLst/>
          </a:prstGeom>
          <a:noFill/>
          <a:ln cap="flat" cmpd="sng" w="9525">
            <a:solidFill>
              <a:schemeClr val="dk2"/>
            </a:solidFill>
            <a:prstDash val="solid"/>
            <a:round/>
            <a:headEnd len="med" w="med" type="none"/>
            <a:tailEnd len="med" w="med" type="triangle"/>
          </a:ln>
        </p:spPr>
      </p:cxnSp>
      <p:sp>
        <p:nvSpPr>
          <p:cNvPr id="176" name="Google Shape;176;p25"/>
          <p:cNvSpPr txBox="1"/>
          <p:nvPr/>
        </p:nvSpPr>
        <p:spPr>
          <a:xfrm>
            <a:off x="6582150" y="3430350"/>
            <a:ext cx="28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COMMIT “Añado título”</a:t>
            </a:r>
            <a:endParaRPr>
              <a:latin typeface="Roboto"/>
              <a:ea typeface="Roboto"/>
              <a:cs typeface="Roboto"/>
              <a:sym typeface="Roboto"/>
            </a:endParaRPr>
          </a:p>
        </p:txBody>
      </p:sp>
      <p:cxnSp>
        <p:nvCxnSpPr>
          <p:cNvPr id="177" name="Google Shape;177;p25"/>
          <p:cNvCxnSpPr>
            <a:stCxn id="176" idx="1"/>
            <a:endCxn id="172" idx="3"/>
          </p:cNvCxnSpPr>
          <p:nvPr/>
        </p:nvCxnSpPr>
        <p:spPr>
          <a:xfrm rot="10800000">
            <a:off x="6030450" y="3630450"/>
            <a:ext cx="551700" cy="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p25"/>
          <p:cNvSpPr txBox="1"/>
          <p:nvPr/>
        </p:nvSpPr>
        <p:spPr>
          <a:xfrm>
            <a:off x="630675" y="3430350"/>
            <a:ext cx="21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COMMIT “escribo texto”</a:t>
            </a:r>
            <a:endParaRPr>
              <a:latin typeface="Roboto"/>
              <a:ea typeface="Roboto"/>
              <a:cs typeface="Roboto"/>
              <a:sym typeface="Roboto"/>
            </a:endParaRPr>
          </a:p>
        </p:txBody>
      </p:sp>
      <p:cxnSp>
        <p:nvCxnSpPr>
          <p:cNvPr id="179" name="Google Shape;179;p25"/>
          <p:cNvCxnSpPr>
            <a:stCxn id="172" idx="1"/>
            <a:endCxn id="178" idx="3"/>
          </p:cNvCxnSpPr>
          <p:nvPr/>
        </p:nvCxnSpPr>
        <p:spPr>
          <a:xfrm rot="10800000">
            <a:off x="2739500" y="3630450"/>
            <a:ext cx="443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Esquema de trabajo</a:t>
            </a:r>
            <a:endParaRPr/>
          </a:p>
        </p:txBody>
      </p:sp>
      <p:pic>
        <p:nvPicPr>
          <p:cNvPr id="185" name="Google Shape;185;p26"/>
          <p:cNvPicPr preferRelativeResize="0"/>
          <p:nvPr/>
        </p:nvPicPr>
        <p:blipFill>
          <a:blip r:embed="rId3">
            <a:alphaModFix/>
          </a:blip>
          <a:stretch>
            <a:fillRect/>
          </a:stretch>
        </p:blipFill>
        <p:spPr>
          <a:xfrm>
            <a:off x="2004425" y="780225"/>
            <a:ext cx="6317138" cy="4219651"/>
          </a:xfrm>
          <a:prstGeom prst="rect">
            <a:avLst/>
          </a:prstGeom>
          <a:noFill/>
          <a:ln>
            <a:noFill/>
          </a:ln>
        </p:spPr>
      </p:pic>
      <p:sp>
        <p:nvSpPr>
          <p:cNvPr id="186" name="Google Shape;186;p26"/>
          <p:cNvSpPr txBox="1"/>
          <p:nvPr/>
        </p:nvSpPr>
        <p:spPr>
          <a:xfrm>
            <a:off x="166775" y="1983675"/>
            <a:ext cx="215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Añado código a staging</a:t>
            </a:r>
            <a:endParaRPr>
              <a:latin typeface="Roboto"/>
              <a:ea typeface="Roboto"/>
              <a:cs typeface="Roboto"/>
              <a:sym typeface="Roboto"/>
            </a:endParaRPr>
          </a:p>
        </p:txBody>
      </p:sp>
      <p:sp>
        <p:nvSpPr>
          <p:cNvPr id="187" name="Google Shape;187;p26"/>
          <p:cNvSpPr txBox="1"/>
          <p:nvPr/>
        </p:nvSpPr>
        <p:spPr>
          <a:xfrm>
            <a:off x="4087800" y="1733150"/>
            <a:ext cx="215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Commiteo código al repo local</a:t>
            </a:r>
            <a:endParaRPr>
              <a:latin typeface="Roboto"/>
              <a:ea typeface="Roboto"/>
              <a:cs typeface="Roboto"/>
              <a:sym typeface="Roboto"/>
            </a:endParaRPr>
          </a:p>
        </p:txBody>
      </p:sp>
      <p:sp>
        <p:nvSpPr>
          <p:cNvPr id="188" name="Google Shape;188;p26"/>
          <p:cNvSpPr txBox="1"/>
          <p:nvPr/>
        </p:nvSpPr>
        <p:spPr>
          <a:xfrm>
            <a:off x="556175" y="2527850"/>
            <a:ext cx="215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Commiteo código directamente al repo local</a:t>
            </a:r>
            <a:endParaRPr>
              <a:latin typeface="Roboto"/>
              <a:ea typeface="Roboto"/>
              <a:cs typeface="Roboto"/>
              <a:sym typeface="Roboto"/>
            </a:endParaRPr>
          </a:p>
        </p:txBody>
      </p:sp>
      <p:sp>
        <p:nvSpPr>
          <p:cNvPr id="189" name="Google Shape;189;p26"/>
          <p:cNvSpPr txBox="1"/>
          <p:nvPr/>
        </p:nvSpPr>
        <p:spPr>
          <a:xfrm>
            <a:off x="5538475" y="2799975"/>
            <a:ext cx="50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Subo código al repo remoto</a:t>
            </a:r>
            <a:endParaRPr>
              <a:latin typeface="Roboto"/>
              <a:ea typeface="Roboto"/>
              <a:cs typeface="Roboto"/>
              <a:sym typeface="Roboto"/>
            </a:endParaRPr>
          </a:p>
        </p:txBody>
      </p:sp>
      <p:sp>
        <p:nvSpPr>
          <p:cNvPr id="190" name="Google Shape;190;p26"/>
          <p:cNvSpPr txBox="1"/>
          <p:nvPr/>
        </p:nvSpPr>
        <p:spPr>
          <a:xfrm>
            <a:off x="5880800" y="4186775"/>
            <a:ext cx="181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Traigo del repo remoto al repo local</a:t>
            </a:r>
            <a:endParaRPr>
              <a:latin typeface="Roboto"/>
              <a:ea typeface="Roboto"/>
              <a:cs typeface="Roboto"/>
              <a:sym typeface="Roboto"/>
            </a:endParaRPr>
          </a:p>
        </p:txBody>
      </p:sp>
      <p:sp>
        <p:nvSpPr>
          <p:cNvPr id="191" name="Google Shape;191;p26"/>
          <p:cNvSpPr txBox="1"/>
          <p:nvPr/>
        </p:nvSpPr>
        <p:spPr>
          <a:xfrm>
            <a:off x="652725" y="4444500"/>
            <a:ext cx="181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Traigo a mi espacio de trabajo</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¿Cómo versiona?</a:t>
            </a:r>
            <a:endParaRPr/>
          </a:p>
        </p:txBody>
      </p:sp>
      <p:sp>
        <p:nvSpPr>
          <p:cNvPr id="197" name="Google Shape;197;p27"/>
          <p:cNvSpPr/>
          <p:nvPr/>
        </p:nvSpPr>
        <p:spPr>
          <a:xfrm>
            <a:off x="3297500" y="116574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27"/>
          <p:cNvGrpSpPr/>
          <p:nvPr/>
        </p:nvGrpSpPr>
        <p:grpSpPr>
          <a:xfrm>
            <a:off x="5214050" y="851693"/>
            <a:ext cx="1795295" cy="680379"/>
            <a:chOff x="5214050" y="851693"/>
            <a:chExt cx="1795295" cy="680379"/>
          </a:xfrm>
        </p:grpSpPr>
        <p:cxnSp>
          <p:nvCxnSpPr>
            <p:cNvPr id="199" name="Google Shape;199;p27"/>
            <p:cNvCxnSpPr/>
            <p:nvPr/>
          </p:nvCxnSpPr>
          <p:spPr>
            <a:xfrm flipH="1">
              <a:off x="5214050" y="1153772"/>
              <a:ext cx="273000" cy="378300"/>
            </a:xfrm>
            <a:prstGeom prst="straightConnector1">
              <a:avLst/>
            </a:prstGeom>
            <a:noFill/>
            <a:ln cap="flat" cmpd="sng" w="19050">
              <a:solidFill>
                <a:srgbClr val="155B54"/>
              </a:solidFill>
              <a:prstDash val="solid"/>
              <a:round/>
              <a:headEnd len="med" w="med" type="oval"/>
              <a:tailEnd len="sm" w="sm" type="none"/>
            </a:ln>
          </p:spPr>
        </p:cxnSp>
        <p:sp>
          <p:nvSpPr>
            <p:cNvPr id="200" name="Google Shape;200;p27"/>
            <p:cNvSpPr txBox="1"/>
            <p:nvPr/>
          </p:nvSpPr>
          <p:spPr>
            <a:xfrm>
              <a:off x="5514145" y="851693"/>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800">
                  <a:latin typeface="Roboto"/>
                  <a:ea typeface="Roboto"/>
                  <a:cs typeface="Roboto"/>
                  <a:sym typeface="Roboto"/>
                </a:rPr>
                <a:t>PASO </a:t>
              </a:r>
              <a:r>
                <a:rPr lang="es" sz="800">
                  <a:latin typeface="Roboto"/>
                  <a:ea typeface="Roboto"/>
                  <a:cs typeface="Roboto"/>
                  <a:sym typeface="Roboto"/>
                </a:rPr>
                <a:t> 1</a:t>
              </a:r>
              <a:endParaRPr sz="800">
                <a:latin typeface="Roboto"/>
                <a:ea typeface="Roboto"/>
                <a:cs typeface="Roboto"/>
                <a:sym typeface="Roboto"/>
              </a:endParaRPr>
            </a:p>
            <a:p>
              <a:pPr indent="0" lvl="0" marL="0" rtl="0" algn="l">
                <a:lnSpc>
                  <a:spcPct val="115000"/>
                </a:lnSpc>
                <a:spcBef>
                  <a:spcPts val="0"/>
                </a:spcBef>
                <a:spcAft>
                  <a:spcPts val="0"/>
                </a:spcAft>
                <a:buNone/>
              </a:pPr>
              <a:r>
                <a:t/>
              </a:r>
              <a:endParaRPr sz="600">
                <a:latin typeface="Roboto"/>
                <a:ea typeface="Roboto"/>
                <a:cs typeface="Roboto"/>
                <a:sym typeface="Roboto"/>
              </a:endParaRPr>
            </a:p>
            <a:p>
              <a:pPr indent="0" lvl="0" marL="0" rtl="0" algn="l">
                <a:lnSpc>
                  <a:spcPct val="115000"/>
                </a:lnSpc>
                <a:spcBef>
                  <a:spcPts val="0"/>
                </a:spcBef>
                <a:spcAft>
                  <a:spcPts val="0"/>
                </a:spcAft>
                <a:buNone/>
              </a:pPr>
              <a:r>
                <a:rPr b="1" lang="es" sz="800">
                  <a:latin typeface="Roboto"/>
                  <a:ea typeface="Roboto"/>
                  <a:cs typeface="Roboto"/>
                  <a:sym typeface="Roboto"/>
                </a:rPr>
                <a:t>Creo un BRANCH (RAMA) partiendo de otro BRANCH</a:t>
              </a:r>
              <a:endParaRPr b="1" sz="800">
                <a:latin typeface="Roboto"/>
                <a:ea typeface="Roboto"/>
                <a:cs typeface="Roboto"/>
                <a:sym typeface="Roboto"/>
              </a:endParaRPr>
            </a:p>
          </p:txBody>
        </p:sp>
      </p:grpSp>
      <p:grpSp>
        <p:nvGrpSpPr>
          <p:cNvPr id="201" name="Google Shape;201;p27"/>
          <p:cNvGrpSpPr/>
          <p:nvPr/>
        </p:nvGrpSpPr>
        <p:grpSpPr>
          <a:xfrm>
            <a:off x="2102252" y="851693"/>
            <a:ext cx="1805709" cy="680379"/>
            <a:chOff x="2102252" y="851693"/>
            <a:chExt cx="1805709" cy="680379"/>
          </a:xfrm>
        </p:grpSpPr>
        <p:cxnSp>
          <p:nvCxnSpPr>
            <p:cNvPr id="202" name="Google Shape;202;p27"/>
            <p:cNvCxnSpPr/>
            <p:nvPr/>
          </p:nvCxnSpPr>
          <p:spPr>
            <a:xfrm>
              <a:off x="3634961" y="1153772"/>
              <a:ext cx="273000" cy="378300"/>
            </a:xfrm>
            <a:prstGeom prst="straightConnector1">
              <a:avLst/>
            </a:prstGeom>
            <a:noFill/>
            <a:ln cap="flat" cmpd="sng" w="19050">
              <a:solidFill>
                <a:srgbClr val="83E3D9"/>
              </a:solidFill>
              <a:prstDash val="solid"/>
              <a:round/>
              <a:headEnd len="med" w="med" type="oval"/>
              <a:tailEnd len="sm" w="sm" type="none"/>
            </a:ln>
          </p:spPr>
        </p:cxnSp>
        <p:sp>
          <p:nvSpPr>
            <p:cNvPr id="203" name="Google Shape;203;p27"/>
            <p:cNvSpPr txBox="1"/>
            <p:nvPr/>
          </p:nvSpPr>
          <p:spPr>
            <a:xfrm>
              <a:off x="2102252" y="851693"/>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s" sz="800">
                  <a:latin typeface="Roboto"/>
                  <a:ea typeface="Roboto"/>
                  <a:cs typeface="Roboto"/>
                  <a:sym typeface="Roboto"/>
                </a:rPr>
                <a:t>PASO 5</a:t>
              </a:r>
              <a:endParaRPr sz="800">
                <a:latin typeface="Roboto"/>
                <a:ea typeface="Roboto"/>
                <a:cs typeface="Roboto"/>
                <a:sym typeface="Roboto"/>
              </a:endParaRPr>
            </a:p>
            <a:p>
              <a:pPr indent="0" lvl="0" marL="0" rtl="0" algn="r">
                <a:lnSpc>
                  <a:spcPct val="115000"/>
                </a:lnSpc>
                <a:spcBef>
                  <a:spcPts val="0"/>
                </a:spcBef>
                <a:spcAft>
                  <a:spcPts val="0"/>
                </a:spcAft>
                <a:buNone/>
              </a:pPr>
              <a:r>
                <a:t/>
              </a:r>
              <a:endParaRPr sz="600">
                <a:latin typeface="Roboto"/>
                <a:ea typeface="Roboto"/>
                <a:cs typeface="Roboto"/>
                <a:sym typeface="Roboto"/>
              </a:endParaRPr>
            </a:p>
            <a:p>
              <a:pPr indent="0" lvl="0" marL="0" rtl="0" algn="r">
                <a:lnSpc>
                  <a:spcPct val="115000"/>
                </a:lnSpc>
                <a:spcBef>
                  <a:spcPts val="0"/>
                </a:spcBef>
                <a:spcAft>
                  <a:spcPts val="0"/>
                </a:spcAft>
                <a:buNone/>
              </a:pPr>
              <a:r>
                <a:rPr b="1" lang="es" sz="800">
                  <a:latin typeface="Roboto"/>
                  <a:ea typeface="Roboto"/>
                  <a:cs typeface="Roboto"/>
                  <a:sym typeface="Roboto"/>
                </a:rPr>
                <a:t>Traslado los commits de mi rama a otra con merges</a:t>
              </a:r>
              <a:endParaRPr b="1" sz="800">
                <a:latin typeface="Roboto"/>
                <a:ea typeface="Roboto"/>
                <a:cs typeface="Roboto"/>
                <a:sym typeface="Roboto"/>
              </a:endParaRPr>
            </a:p>
          </p:txBody>
        </p:sp>
      </p:grpSp>
      <p:grpSp>
        <p:nvGrpSpPr>
          <p:cNvPr id="204" name="Google Shape;204;p27"/>
          <p:cNvGrpSpPr/>
          <p:nvPr/>
        </p:nvGrpSpPr>
        <p:grpSpPr>
          <a:xfrm>
            <a:off x="5625475" y="2586174"/>
            <a:ext cx="1947079" cy="669600"/>
            <a:chOff x="5625475" y="2586174"/>
            <a:chExt cx="1947079" cy="669600"/>
          </a:xfrm>
        </p:grpSpPr>
        <p:cxnSp>
          <p:nvCxnSpPr>
            <p:cNvPr id="205" name="Google Shape;205;p27"/>
            <p:cNvCxnSpPr/>
            <p:nvPr/>
          </p:nvCxnSpPr>
          <p:spPr>
            <a:xfrm rot="10800000">
              <a:off x="5625475" y="2771675"/>
              <a:ext cx="442200" cy="153300"/>
            </a:xfrm>
            <a:prstGeom prst="straightConnector1">
              <a:avLst/>
            </a:prstGeom>
            <a:noFill/>
            <a:ln cap="flat" cmpd="sng" w="19050">
              <a:solidFill>
                <a:srgbClr val="249C90"/>
              </a:solidFill>
              <a:prstDash val="solid"/>
              <a:round/>
              <a:headEnd len="med" w="med" type="oval"/>
              <a:tailEnd len="sm" w="sm" type="none"/>
            </a:ln>
          </p:spPr>
        </p:cxnSp>
        <p:sp>
          <p:nvSpPr>
            <p:cNvPr id="206" name="Google Shape;206;p27"/>
            <p:cNvSpPr txBox="1"/>
            <p:nvPr/>
          </p:nvSpPr>
          <p:spPr>
            <a:xfrm>
              <a:off x="6077354" y="2586174"/>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800">
                  <a:latin typeface="Roboto"/>
                  <a:ea typeface="Roboto"/>
                  <a:cs typeface="Roboto"/>
                  <a:sym typeface="Roboto"/>
                </a:rPr>
                <a:t>PASO 2</a:t>
              </a:r>
              <a:endParaRPr sz="800">
                <a:latin typeface="Roboto"/>
                <a:ea typeface="Roboto"/>
                <a:cs typeface="Roboto"/>
                <a:sym typeface="Roboto"/>
              </a:endParaRPr>
            </a:p>
            <a:p>
              <a:pPr indent="0" lvl="0" marL="0" rtl="0" algn="l">
                <a:lnSpc>
                  <a:spcPct val="115000"/>
                </a:lnSpc>
                <a:spcBef>
                  <a:spcPts val="0"/>
                </a:spcBef>
                <a:spcAft>
                  <a:spcPts val="0"/>
                </a:spcAft>
                <a:buNone/>
              </a:pPr>
              <a:r>
                <a:t/>
              </a:r>
              <a:endParaRPr sz="600">
                <a:latin typeface="Roboto"/>
                <a:ea typeface="Roboto"/>
                <a:cs typeface="Roboto"/>
                <a:sym typeface="Roboto"/>
              </a:endParaRPr>
            </a:p>
            <a:p>
              <a:pPr indent="0" lvl="0" marL="0" rtl="0" algn="l">
                <a:lnSpc>
                  <a:spcPct val="115000"/>
                </a:lnSpc>
                <a:spcBef>
                  <a:spcPts val="0"/>
                </a:spcBef>
                <a:spcAft>
                  <a:spcPts val="0"/>
                </a:spcAft>
                <a:buNone/>
              </a:pPr>
              <a:r>
                <a:rPr b="1" lang="es" sz="800">
                  <a:latin typeface="Roboto"/>
                  <a:ea typeface="Roboto"/>
                  <a:cs typeface="Roboto"/>
                  <a:sym typeface="Roboto"/>
                </a:rPr>
                <a:t>Escribo código</a:t>
              </a:r>
              <a:endParaRPr b="1" sz="800">
                <a:latin typeface="Roboto"/>
                <a:ea typeface="Roboto"/>
                <a:cs typeface="Roboto"/>
                <a:sym typeface="Roboto"/>
              </a:endParaRPr>
            </a:p>
          </p:txBody>
        </p:sp>
      </p:grpSp>
      <p:grpSp>
        <p:nvGrpSpPr>
          <p:cNvPr id="207" name="Google Shape;207;p27"/>
          <p:cNvGrpSpPr/>
          <p:nvPr/>
        </p:nvGrpSpPr>
        <p:grpSpPr>
          <a:xfrm>
            <a:off x="1554490" y="2571667"/>
            <a:ext cx="1955185" cy="669600"/>
            <a:chOff x="1554490" y="2571667"/>
            <a:chExt cx="1955185" cy="669600"/>
          </a:xfrm>
        </p:grpSpPr>
        <p:cxnSp>
          <p:nvCxnSpPr>
            <p:cNvPr id="208" name="Google Shape;208;p27"/>
            <p:cNvCxnSpPr/>
            <p:nvPr/>
          </p:nvCxnSpPr>
          <p:spPr>
            <a:xfrm flipH="1" rot="10800000">
              <a:off x="3059375" y="2771675"/>
              <a:ext cx="450300" cy="145200"/>
            </a:xfrm>
            <a:prstGeom prst="straightConnector1">
              <a:avLst/>
            </a:prstGeom>
            <a:noFill/>
            <a:ln cap="flat" cmpd="sng" w="19050">
              <a:solidFill>
                <a:srgbClr val="249C90"/>
              </a:solidFill>
              <a:prstDash val="solid"/>
              <a:round/>
              <a:headEnd len="med" w="med" type="oval"/>
              <a:tailEnd len="sm" w="sm" type="none"/>
            </a:ln>
          </p:spPr>
        </p:cxnSp>
        <p:sp>
          <p:nvSpPr>
            <p:cNvPr id="209" name="Google Shape;209;p27"/>
            <p:cNvSpPr txBox="1"/>
            <p:nvPr/>
          </p:nvSpPr>
          <p:spPr>
            <a:xfrm>
              <a:off x="1554490" y="2571667"/>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s" sz="800">
                  <a:latin typeface="Roboto"/>
                  <a:ea typeface="Roboto"/>
                  <a:cs typeface="Roboto"/>
                  <a:sym typeface="Roboto"/>
                </a:rPr>
                <a:t>PASO 4</a:t>
              </a:r>
              <a:endParaRPr sz="800">
                <a:latin typeface="Roboto"/>
                <a:ea typeface="Roboto"/>
                <a:cs typeface="Roboto"/>
                <a:sym typeface="Roboto"/>
              </a:endParaRPr>
            </a:p>
            <a:p>
              <a:pPr indent="0" lvl="0" marL="0" rtl="0" algn="r">
                <a:lnSpc>
                  <a:spcPct val="115000"/>
                </a:lnSpc>
                <a:spcBef>
                  <a:spcPts val="0"/>
                </a:spcBef>
                <a:spcAft>
                  <a:spcPts val="0"/>
                </a:spcAft>
                <a:buNone/>
              </a:pPr>
              <a:r>
                <a:t/>
              </a:r>
              <a:endParaRPr sz="600">
                <a:latin typeface="Roboto"/>
                <a:ea typeface="Roboto"/>
                <a:cs typeface="Roboto"/>
                <a:sym typeface="Roboto"/>
              </a:endParaRPr>
            </a:p>
            <a:p>
              <a:pPr indent="0" lvl="0" marL="0" rtl="0" algn="r">
                <a:lnSpc>
                  <a:spcPct val="115000"/>
                </a:lnSpc>
                <a:spcBef>
                  <a:spcPts val="0"/>
                </a:spcBef>
                <a:spcAft>
                  <a:spcPts val="0"/>
                </a:spcAft>
                <a:buNone/>
              </a:pPr>
              <a:r>
                <a:rPr b="1" lang="es" sz="800">
                  <a:latin typeface="Roboto"/>
                  <a:ea typeface="Roboto"/>
                  <a:cs typeface="Roboto"/>
                  <a:sym typeface="Roboto"/>
                </a:rPr>
                <a:t>Subo los commits internos al repositorio principal con PUSH</a:t>
              </a:r>
              <a:endParaRPr b="1" sz="800">
                <a:latin typeface="Roboto"/>
                <a:ea typeface="Roboto"/>
                <a:cs typeface="Roboto"/>
                <a:sym typeface="Roboto"/>
              </a:endParaRPr>
            </a:p>
          </p:txBody>
        </p:sp>
      </p:grpSp>
      <p:grpSp>
        <p:nvGrpSpPr>
          <p:cNvPr id="210" name="Google Shape;210;p27"/>
          <p:cNvGrpSpPr/>
          <p:nvPr/>
        </p:nvGrpSpPr>
        <p:grpSpPr>
          <a:xfrm>
            <a:off x="3808226" y="3541000"/>
            <a:ext cx="1495200" cy="1137936"/>
            <a:chOff x="3808226" y="3541000"/>
            <a:chExt cx="1495200" cy="1137936"/>
          </a:xfrm>
        </p:grpSpPr>
        <p:cxnSp>
          <p:nvCxnSpPr>
            <p:cNvPr id="211" name="Google Shape;211;p27"/>
            <p:cNvCxnSpPr/>
            <p:nvPr/>
          </p:nvCxnSpPr>
          <p:spPr>
            <a:xfrm rot="10800000">
              <a:off x="4563402" y="3541000"/>
              <a:ext cx="0" cy="489600"/>
            </a:xfrm>
            <a:prstGeom prst="straightConnector1">
              <a:avLst/>
            </a:prstGeom>
            <a:noFill/>
            <a:ln cap="flat" cmpd="sng" w="19050">
              <a:solidFill>
                <a:srgbClr val="155B54"/>
              </a:solidFill>
              <a:prstDash val="solid"/>
              <a:round/>
              <a:headEnd len="med" w="med" type="oval"/>
              <a:tailEnd len="sm" w="sm" type="none"/>
            </a:ln>
          </p:spPr>
        </p:cxnSp>
        <p:sp>
          <p:nvSpPr>
            <p:cNvPr id="212" name="Google Shape;212;p27"/>
            <p:cNvSpPr txBox="1"/>
            <p:nvPr/>
          </p:nvSpPr>
          <p:spPr>
            <a:xfrm>
              <a:off x="3808226" y="4009336"/>
              <a:ext cx="1495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800">
                  <a:latin typeface="Roboto"/>
                  <a:ea typeface="Roboto"/>
                  <a:cs typeface="Roboto"/>
                  <a:sym typeface="Roboto"/>
                </a:rPr>
                <a:t>PASO 3</a:t>
              </a:r>
              <a:endParaRPr sz="800">
                <a:latin typeface="Roboto"/>
                <a:ea typeface="Roboto"/>
                <a:cs typeface="Roboto"/>
                <a:sym typeface="Roboto"/>
              </a:endParaRPr>
            </a:p>
            <a:p>
              <a:pPr indent="0" lvl="0" marL="0" rtl="0" algn="ctr">
                <a:lnSpc>
                  <a:spcPct val="115000"/>
                </a:lnSpc>
                <a:spcBef>
                  <a:spcPts val="0"/>
                </a:spcBef>
                <a:spcAft>
                  <a:spcPts val="0"/>
                </a:spcAft>
                <a:buNone/>
              </a:pPr>
              <a:r>
                <a:t/>
              </a:r>
              <a:endParaRPr sz="600">
                <a:latin typeface="Roboto"/>
                <a:ea typeface="Roboto"/>
                <a:cs typeface="Roboto"/>
                <a:sym typeface="Roboto"/>
              </a:endParaRPr>
            </a:p>
            <a:p>
              <a:pPr indent="0" lvl="0" marL="0" rtl="0" algn="ctr">
                <a:lnSpc>
                  <a:spcPct val="115000"/>
                </a:lnSpc>
                <a:spcBef>
                  <a:spcPts val="0"/>
                </a:spcBef>
                <a:spcAft>
                  <a:spcPts val="0"/>
                </a:spcAft>
                <a:buNone/>
              </a:pPr>
              <a:r>
                <a:rPr b="1" lang="es" sz="800">
                  <a:latin typeface="Roboto"/>
                  <a:ea typeface="Roboto"/>
                  <a:cs typeface="Roboto"/>
                  <a:sym typeface="Roboto"/>
                </a:rPr>
                <a:t>Creo una versión interna del código con un “commit”</a:t>
              </a:r>
              <a:endParaRPr b="1" sz="800">
                <a:latin typeface="Roboto"/>
                <a:ea typeface="Roboto"/>
                <a:cs typeface="Roboto"/>
                <a:sym typeface="Roboto"/>
              </a:endParaRPr>
            </a:p>
          </p:txBody>
        </p:sp>
      </p:grpSp>
      <p:sp>
        <p:nvSpPr>
          <p:cNvPr id="213" name="Google Shape;213;p27"/>
          <p:cNvSpPr/>
          <p:nvPr/>
        </p:nvSpPr>
        <p:spPr>
          <a:xfrm rot="1800047">
            <a:off x="3219843" y="1086434"/>
            <a:ext cx="2690936" cy="2690936"/>
          </a:xfrm>
          <a:prstGeom prst="blockArc">
            <a:avLst>
              <a:gd fmla="val 14414370" name="adj1"/>
              <a:gd fmla="val 18998613" name="adj2"/>
              <a:gd fmla="val 8907" name="adj3"/>
            </a:avLst>
          </a:prstGeom>
          <a:solidFill>
            <a:srgbClr val="155B54"/>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flipH="1" rot="-9000757">
            <a:off x="3225716" y="1084808"/>
            <a:ext cx="2690226" cy="2690226"/>
          </a:xfrm>
          <a:prstGeom prst="blockArc">
            <a:avLst>
              <a:gd fmla="val 20178804" name="adj1"/>
              <a:gd fmla="val 2623923" name="adj2"/>
              <a:gd fmla="val 8858" name="adj3"/>
            </a:avLst>
          </a:prstGeom>
          <a:solidFill>
            <a:srgbClr val="249C90"/>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txBox="1"/>
          <p:nvPr/>
        </p:nvSpPr>
        <p:spPr>
          <a:xfrm>
            <a:off x="3845784" y="2056460"/>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200">
                <a:solidFill>
                  <a:srgbClr val="020202"/>
                </a:solidFill>
                <a:latin typeface="Roboto"/>
                <a:ea typeface="Roboto"/>
                <a:cs typeface="Roboto"/>
                <a:sym typeface="Roboto"/>
              </a:rPr>
              <a:t>CICLO DE VERSIONADO</a:t>
            </a:r>
            <a:endParaRPr sz="1200">
              <a:solidFill>
                <a:srgbClr val="020202"/>
              </a:solidFill>
            </a:endParaRPr>
          </a:p>
        </p:txBody>
      </p:sp>
      <p:sp>
        <p:nvSpPr>
          <p:cNvPr id="216" name="Google Shape;216;p27"/>
          <p:cNvSpPr/>
          <p:nvPr/>
        </p:nvSpPr>
        <p:spPr>
          <a:xfrm rot="-3781968">
            <a:off x="5556765" y="1857984"/>
            <a:ext cx="363191" cy="363191"/>
          </a:xfrm>
          <a:prstGeom prst="rtTriangl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flipH="1" rot="-1800109">
            <a:off x="3215030" y="1082474"/>
            <a:ext cx="2696852" cy="2696852"/>
          </a:xfrm>
          <a:prstGeom prst="blockArc">
            <a:avLst>
              <a:gd fmla="val 14334136" name="adj1"/>
              <a:gd fmla="val 18854681" name="adj2"/>
              <a:gd fmla="val 8846" name="adj3"/>
            </a:avLst>
          </a:prstGeom>
          <a:solidFill>
            <a:srgbClr val="83E3D9"/>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rot="9000757">
            <a:off x="3207432" y="1087633"/>
            <a:ext cx="2690226" cy="2690226"/>
          </a:xfrm>
          <a:prstGeom prst="blockArc">
            <a:avLst>
              <a:gd fmla="val 20184517" name="adj1"/>
              <a:gd fmla="val 3007258" name="adj2"/>
              <a:gd fmla="val 9336" name="adj3"/>
            </a:avLst>
          </a:prstGeom>
          <a:solidFill>
            <a:srgbClr val="249C90"/>
          </a:solidFill>
          <a:ln cap="flat" cmpd="sng" w="9525">
            <a:solidFill>
              <a:srgbClr val="249C90"/>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flipH="1" rot="-9000757">
            <a:off x="3207528" y="1089158"/>
            <a:ext cx="2690226" cy="2690226"/>
          </a:xfrm>
          <a:prstGeom prst="blockArc">
            <a:avLst>
              <a:gd fmla="val 15738599" name="adj1"/>
              <a:gd fmla="val 20008131" name="adj2"/>
              <a:gd fmla="val 9063" name="adj3"/>
            </a:avLst>
          </a:prstGeom>
          <a:solidFill>
            <a:srgbClr val="155B54"/>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rot="9240359">
            <a:off x="3213511" y="1857690"/>
            <a:ext cx="363469" cy="363469"/>
          </a:xfrm>
          <a:prstGeom prst="rtTriangl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rot="476150">
            <a:off x="5119958" y="3239200"/>
            <a:ext cx="362875" cy="362875"/>
          </a:xfrm>
          <a:prstGeom prst="rtTriangl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rot="4857950">
            <a:off x="3653723" y="3239151"/>
            <a:ext cx="363003" cy="363003"/>
          </a:xfrm>
          <a:prstGeom prst="rtTriangl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rot="-8100000">
            <a:off x="4382715" y="1027393"/>
            <a:ext cx="363170" cy="363170"/>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Ramificación</a:t>
            </a:r>
            <a:endParaRPr/>
          </a:p>
        </p:txBody>
      </p:sp>
      <p:pic>
        <p:nvPicPr>
          <p:cNvPr id="229" name="Google Shape;229;p28"/>
          <p:cNvPicPr preferRelativeResize="0"/>
          <p:nvPr/>
        </p:nvPicPr>
        <p:blipFill>
          <a:blip r:embed="rId3">
            <a:alphaModFix/>
          </a:blip>
          <a:stretch>
            <a:fillRect/>
          </a:stretch>
        </p:blipFill>
        <p:spPr>
          <a:xfrm>
            <a:off x="701550" y="619050"/>
            <a:ext cx="7620000" cy="3009900"/>
          </a:xfrm>
          <a:prstGeom prst="rect">
            <a:avLst/>
          </a:prstGeom>
          <a:noFill/>
          <a:ln>
            <a:noFill/>
          </a:ln>
        </p:spPr>
      </p:pic>
      <p:sp>
        <p:nvSpPr>
          <p:cNvPr id="230" name="Google Shape;230;p28"/>
          <p:cNvSpPr txBox="1"/>
          <p:nvPr/>
        </p:nvSpPr>
        <p:spPr>
          <a:xfrm>
            <a:off x="5129075" y="3685175"/>
            <a:ext cx="303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git checkout -b “ramaNueva”</a:t>
            </a:r>
            <a:endParaRPr>
              <a:latin typeface="Roboto"/>
              <a:ea typeface="Roboto"/>
              <a:cs typeface="Roboto"/>
              <a:sym typeface="Roboto"/>
            </a:endParaRPr>
          </a:p>
        </p:txBody>
      </p:sp>
      <p:sp>
        <p:nvSpPr>
          <p:cNvPr id="231" name="Google Shape;231;p28"/>
          <p:cNvSpPr txBox="1"/>
          <p:nvPr/>
        </p:nvSpPr>
        <p:spPr>
          <a:xfrm>
            <a:off x="2305725" y="1384075"/>
            <a:ext cx="303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git merge “ramaNueva”</a:t>
            </a:r>
            <a:endParaRPr>
              <a:latin typeface="Roboto"/>
              <a:ea typeface="Roboto"/>
              <a:cs typeface="Roboto"/>
              <a:sym typeface="Roboto"/>
            </a:endParaRPr>
          </a:p>
        </p:txBody>
      </p:sp>
      <p:sp>
        <p:nvSpPr>
          <p:cNvPr id="232" name="Google Shape;232;p28"/>
          <p:cNvSpPr txBox="1"/>
          <p:nvPr/>
        </p:nvSpPr>
        <p:spPr>
          <a:xfrm>
            <a:off x="433425" y="2965875"/>
            <a:ext cx="278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git checkout -b ramaNueva</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git commit -am “Commit nuevo”</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git checkout master</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git merge ramaNueva</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Revisar cambios hechos</a:t>
            </a:r>
            <a:endParaRPr/>
          </a:p>
        </p:txBody>
      </p:sp>
      <p:sp>
        <p:nvSpPr>
          <p:cNvPr id="238" name="Google Shape;238;p29"/>
          <p:cNvSpPr txBox="1"/>
          <p:nvPr/>
        </p:nvSpPr>
        <p:spPr>
          <a:xfrm>
            <a:off x="2019950" y="1261250"/>
            <a:ext cx="437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Durante nuestro estadío en el espacio de trabajo y en staging podemos identificar qué cambios hemos hecho y commiteado.</a:t>
            </a:r>
            <a:endParaRPr>
              <a:latin typeface="Roboto"/>
              <a:ea typeface="Roboto"/>
              <a:cs typeface="Roboto"/>
              <a:sym typeface="Roboto"/>
            </a:endParaRPr>
          </a:p>
        </p:txBody>
      </p:sp>
      <p:sp>
        <p:nvSpPr>
          <p:cNvPr id="239" name="Google Shape;239;p29"/>
          <p:cNvSpPr txBox="1"/>
          <p:nvPr/>
        </p:nvSpPr>
        <p:spPr>
          <a:xfrm>
            <a:off x="1852450" y="2571750"/>
            <a:ext cx="515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git diff // Muestra los cambios en el código</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git status // muestra qué archivos están modificados</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git log // Muestra un registro de cambios</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Github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¿qué es?</a:t>
            </a:r>
            <a:endParaRPr/>
          </a:p>
        </p:txBody>
      </p:sp>
      <p:sp>
        <p:nvSpPr>
          <p:cNvPr id="250" name="Google Shape;250;p31"/>
          <p:cNvSpPr txBox="1"/>
          <p:nvPr/>
        </p:nvSpPr>
        <p:spPr>
          <a:xfrm>
            <a:off x="1340100" y="1940700"/>
            <a:ext cx="6463800" cy="12621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s">
                <a:latin typeface="Roboto"/>
                <a:ea typeface="Roboto"/>
                <a:cs typeface="Roboto"/>
                <a:sym typeface="Roboto"/>
              </a:rPr>
              <a:t>Es un servidor y gestor de repositorios gratuito</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s">
                <a:latin typeface="Roboto"/>
                <a:ea typeface="Roboto"/>
                <a:cs typeface="Roboto"/>
                <a:sym typeface="Roboto"/>
              </a:rPr>
              <a:t>Provee herramientas para identificar cambios en el código fácilmente</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s">
                <a:latin typeface="Roboto"/>
                <a:ea typeface="Roboto"/>
                <a:cs typeface="Roboto"/>
                <a:sym typeface="Roboto"/>
              </a:rPr>
              <a:t>Provee herramientas para reunificar código ramificado</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GIT GIT GIT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Pull Request</a:t>
            </a:r>
            <a:endParaRPr/>
          </a:p>
        </p:txBody>
      </p:sp>
      <p:pic>
        <p:nvPicPr>
          <p:cNvPr id="256" name="Google Shape;256;p32"/>
          <p:cNvPicPr preferRelativeResize="0"/>
          <p:nvPr/>
        </p:nvPicPr>
        <p:blipFill>
          <a:blip r:embed="rId3">
            <a:alphaModFix/>
          </a:blip>
          <a:stretch>
            <a:fillRect/>
          </a:stretch>
        </p:blipFill>
        <p:spPr>
          <a:xfrm>
            <a:off x="147800" y="797751"/>
            <a:ext cx="8493676" cy="3222450"/>
          </a:xfrm>
          <a:prstGeom prst="rect">
            <a:avLst/>
          </a:prstGeom>
          <a:noFill/>
          <a:ln>
            <a:noFill/>
          </a:ln>
        </p:spPr>
      </p:pic>
      <p:sp>
        <p:nvSpPr>
          <p:cNvPr id="257" name="Google Shape;257;p32"/>
          <p:cNvSpPr txBox="1"/>
          <p:nvPr/>
        </p:nvSpPr>
        <p:spPr>
          <a:xfrm>
            <a:off x="788275" y="4069475"/>
            <a:ext cx="567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Crea una nueva petición para la ejecución de un merge</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Este pedido permite identificar qué cambios se van a hacer</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Pull Request</a:t>
            </a:r>
            <a:endParaRPr/>
          </a:p>
        </p:txBody>
      </p:sp>
      <p:sp>
        <p:nvSpPr>
          <p:cNvPr id="263" name="Google Shape;263;p33"/>
          <p:cNvSpPr txBox="1"/>
          <p:nvPr/>
        </p:nvSpPr>
        <p:spPr>
          <a:xfrm>
            <a:off x="1734163" y="4118750"/>
            <a:ext cx="56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Permite debatir o solicitar cambios sobre los cambios propuestos</a:t>
            </a:r>
            <a:endParaRPr>
              <a:latin typeface="Roboto"/>
              <a:ea typeface="Roboto"/>
              <a:cs typeface="Roboto"/>
              <a:sym typeface="Roboto"/>
            </a:endParaRPr>
          </a:p>
        </p:txBody>
      </p:sp>
      <p:pic>
        <p:nvPicPr>
          <p:cNvPr id="264" name="Google Shape;264;p33"/>
          <p:cNvPicPr preferRelativeResize="0"/>
          <p:nvPr/>
        </p:nvPicPr>
        <p:blipFill>
          <a:blip r:embed="rId3">
            <a:alphaModFix/>
          </a:blip>
          <a:stretch>
            <a:fillRect/>
          </a:stretch>
        </p:blipFill>
        <p:spPr>
          <a:xfrm>
            <a:off x="494638" y="771450"/>
            <a:ext cx="8154737" cy="31456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Insights -&gt; Network</a:t>
            </a:r>
            <a:endParaRPr/>
          </a:p>
        </p:txBody>
      </p:sp>
      <p:pic>
        <p:nvPicPr>
          <p:cNvPr id="270" name="Google Shape;270;p34"/>
          <p:cNvPicPr preferRelativeResize="0"/>
          <p:nvPr/>
        </p:nvPicPr>
        <p:blipFill>
          <a:blip r:embed="rId3">
            <a:alphaModFix/>
          </a:blip>
          <a:stretch>
            <a:fillRect/>
          </a:stretch>
        </p:blipFill>
        <p:spPr>
          <a:xfrm>
            <a:off x="304800" y="1007925"/>
            <a:ext cx="8839202" cy="3664394"/>
          </a:xfrm>
          <a:prstGeom prst="rect">
            <a:avLst/>
          </a:prstGeom>
          <a:noFill/>
          <a:ln>
            <a:noFill/>
          </a:ln>
        </p:spPr>
      </p:pic>
      <p:sp>
        <p:nvSpPr>
          <p:cNvPr id="271" name="Google Shape;271;p34"/>
          <p:cNvSpPr txBox="1"/>
          <p:nvPr/>
        </p:nvSpPr>
        <p:spPr>
          <a:xfrm>
            <a:off x="876975" y="4739525"/>
            <a:ext cx="6473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t>Permite visualizar cómo han evolucionado las ramas en nuestro proyecto</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Trunk Based Development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Trunk Based Development</a:t>
            </a:r>
            <a:endParaRPr/>
          </a:p>
        </p:txBody>
      </p:sp>
      <p:sp>
        <p:nvSpPr>
          <p:cNvPr id="282" name="Google Shape;282;p36"/>
          <p:cNvSpPr txBox="1"/>
          <p:nvPr/>
        </p:nvSpPr>
        <p:spPr>
          <a:xfrm>
            <a:off x="1304750" y="1132225"/>
            <a:ext cx="71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83" name="Google Shape;283;p36"/>
          <p:cNvSpPr txBox="1"/>
          <p:nvPr/>
        </p:nvSpPr>
        <p:spPr>
          <a:xfrm>
            <a:off x="1401800" y="1585100"/>
            <a:ext cx="6998100" cy="24012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SzPts val="1800"/>
              <a:buFont typeface="Roboto"/>
              <a:buChar char="●"/>
            </a:pPr>
            <a:r>
              <a:rPr lang="es" sz="1800">
                <a:latin typeface="Roboto"/>
                <a:ea typeface="Roboto"/>
                <a:cs typeface="Roboto"/>
                <a:sym typeface="Roboto"/>
              </a:rPr>
              <a:t>Consiste en mantener una sola rama desde y hacia donde surgen los nuevos features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s" sz="1800">
                <a:latin typeface="Roboto"/>
                <a:ea typeface="Roboto"/>
                <a:cs typeface="Roboto"/>
                <a:sym typeface="Roboto"/>
              </a:rPr>
              <a:t>Esta rama se llama main / master</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Trunk Based Development</a:t>
            </a:r>
            <a:endParaRPr/>
          </a:p>
        </p:txBody>
      </p:sp>
      <p:sp>
        <p:nvSpPr>
          <p:cNvPr id="289" name="Google Shape;289;p37"/>
          <p:cNvSpPr txBox="1"/>
          <p:nvPr/>
        </p:nvSpPr>
        <p:spPr>
          <a:xfrm>
            <a:off x="549950" y="1293975"/>
            <a:ext cx="8141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600">
                <a:latin typeface="Roboto"/>
                <a:ea typeface="Roboto"/>
                <a:cs typeface="Roboto"/>
                <a:sym typeface="Roboto"/>
              </a:rPr>
              <a:t>Conceptos clave:</a:t>
            </a:r>
            <a:endParaRPr b="1" sz="2600">
              <a:latin typeface="Roboto"/>
              <a:ea typeface="Roboto"/>
              <a:cs typeface="Roboto"/>
              <a:sym typeface="Roboto"/>
            </a:endParaRPr>
          </a:p>
          <a:p>
            <a:pPr indent="0" lvl="0" marL="0" rtl="0" algn="l">
              <a:spcBef>
                <a:spcPts val="0"/>
              </a:spcBef>
              <a:spcAft>
                <a:spcPts val="0"/>
              </a:spcAft>
              <a:buNone/>
            </a:pPr>
            <a:r>
              <a:t/>
            </a:r>
            <a:endParaRPr b="1" sz="2600">
              <a:latin typeface="Roboto"/>
              <a:ea typeface="Roboto"/>
              <a:cs typeface="Roboto"/>
              <a:sym typeface="Roboto"/>
            </a:endParaRPr>
          </a:p>
          <a:p>
            <a:pPr indent="-381000" lvl="0" marL="457200" rtl="0" algn="l">
              <a:lnSpc>
                <a:spcPct val="150000"/>
              </a:lnSpc>
              <a:spcBef>
                <a:spcPts val="0"/>
              </a:spcBef>
              <a:spcAft>
                <a:spcPts val="0"/>
              </a:spcAft>
              <a:buSzPts val="2400"/>
              <a:buFont typeface="Roboto"/>
              <a:buChar char="●"/>
            </a:pPr>
            <a:r>
              <a:rPr lang="es" sz="2400">
                <a:latin typeface="Roboto"/>
                <a:ea typeface="Roboto"/>
                <a:cs typeface="Roboto"/>
                <a:sym typeface="Roboto"/>
              </a:rPr>
              <a:t>Evitar ramas de larga vida (atomizar los cambios)</a:t>
            </a:r>
            <a:endParaRPr sz="2400">
              <a:latin typeface="Roboto"/>
              <a:ea typeface="Roboto"/>
              <a:cs typeface="Roboto"/>
              <a:sym typeface="Roboto"/>
            </a:endParaRPr>
          </a:p>
          <a:p>
            <a:pPr indent="-381000" lvl="0" marL="457200" rtl="0" algn="l">
              <a:lnSpc>
                <a:spcPct val="150000"/>
              </a:lnSpc>
              <a:spcBef>
                <a:spcPts val="0"/>
              </a:spcBef>
              <a:spcAft>
                <a:spcPts val="0"/>
              </a:spcAft>
              <a:buSzPts val="2400"/>
              <a:buFont typeface="Roboto"/>
              <a:buChar char="●"/>
            </a:pPr>
            <a:r>
              <a:rPr lang="es" sz="2400">
                <a:latin typeface="Roboto"/>
                <a:ea typeface="Roboto"/>
                <a:cs typeface="Roboto"/>
                <a:sym typeface="Roboto"/>
              </a:rPr>
              <a:t>Borrar ramas que ya hayan cumplido su ciclo de vida</a:t>
            </a:r>
            <a:endParaRPr sz="24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Trunk Based Development</a:t>
            </a:r>
            <a:endParaRPr/>
          </a:p>
        </p:txBody>
      </p:sp>
      <p:sp>
        <p:nvSpPr>
          <p:cNvPr id="295" name="Google Shape;295;p38"/>
          <p:cNvSpPr txBox="1"/>
          <p:nvPr/>
        </p:nvSpPr>
        <p:spPr>
          <a:xfrm>
            <a:off x="798025" y="1742275"/>
            <a:ext cx="7914600" cy="2047200"/>
          </a:xfrm>
          <a:prstGeom prst="rect">
            <a:avLst/>
          </a:prstGeom>
          <a:noFill/>
          <a:ln>
            <a:noFill/>
          </a:ln>
        </p:spPr>
        <p:txBody>
          <a:bodyPr anchorCtr="0" anchor="t" bIns="91425" lIns="91425" spcFirstLastPara="1" rIns="91425" wrap="square" tIns="91425">
            <a:spAutoFit/>
          </a:bodyPr>
          <a:lstStyle/>
          <a:p>
            <a:pPr indent="-368300" lvl="0" marL="457200" rtl="0" algn="l">
              <a:lnSpc>
                <a:spcPct val="150000"/>
              </a:lnSpc>
              <a:spcBef>
                <a:spcPts val="0"/>
              </a:spcBef>
              <a:spcAft>
                <a:spcPts val="0"/>
              </a:spcAft>
              <a:buSzPts val="2200"/>
              <a:buFont typeface="Roboto"/>
              <a:buChar char="●"/>
            </a:pPr>
            <a:r>
              <a:rPr lang="es" sz="2200">
                <a:latin typeface="Roboto"/>
                <a:ea typeface="Roboto"/>
                <a:cs typeface="Roboto"/>
                <a:sym typeface="Roboto"/>
              </a:rPr>
              <a:t>Se pueden usar ramas de release para las nuevas versiones productivas</a:t>
            </a:r>
            <a:endParaRPr sz="2200">
              <a:latin typeface="Roboto"/>
              <a:ea typeface="Roboto"/>
              <a:cs typeface="Roboto"/>
              <a:sym typeface="Roboto"/>
            </a:endParaRPr>
          </a:p>
          <a:p>
            <a:pPr indent="-368300" lvl="0" marL="457200" rtl="0" algn="l">
              <a:lnSpc>
                <a:spcPct val="150000"/>
              </a:lnSpc>
              <a:spcBef>
                <a:spcPts val="0"/>
              </a:spcBef>
              <a:spcAft>
                <a:spcPts val="0"/>
              </a:spcAft>
              <a:buSzPts val="2200"/>
              <a:buFont typeface="Roboto"/>
              <a:buChar char="●"/>
            </a:pPr>
            <a:r>
              <a:rPr lang="es" sz="2200">
                <a:latin typeface="Roboto"/>
                <a:ea typeface="Roboto"/>
                <a:cs typeface="Roboto"/>
                <a:sym typeface="Roboto"/>
              </a:rPr>
              <a:t>Se pueden usar ramas de feature para las nuevas características a incorporar</a:t>
            </a:r>
            <a:endParaRPr sz="22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Trunk Based Development</a:t>
            </a:r>
            <a:endParaRPr/>
          </a:p>
        </p:txBody>
      </p:sp>
      <p:pic>
        <p:nvPicPr>
          <p:cNvPr id="301" name="Google Shape;301;p39"/>
          <p:cNvPicPr preferRelativeResize="0"/>
          <p:nvPr/>
        </p:nvPicPr>
        <p:blipFill>
          <a:blip r:embed="rId3">
            <a:alphaModFix/>
          </a:blip>
          <a:stretch>
            <a:fillRect/>
          </a:stretch>
        </p:blipFill>
        <p:spPr>
          <a:xfrm>
            <a:off x="1273825" y="1116500"/>
            <a:ext cx="6915150" cy="3486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GIT FLOW</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¿Qué es?</a:t>
            </a:r>
            <a:endParaRPr/>
          </a:p>
        </p:txBody>
      </p:sp>
      <p:sp>
        <p:nvSpPr>
          <p:cNvPr id="312" name="Google Shape;312;p41"/>
          <p:cNvSpPr txBox="1"/>
          <p:nvPr/>
        </p:nvSpPr>
        <p:spPr>
          <a:xfrm>
            <a:off x="2350050" y="1940700"/>
            <a:ext cx="4443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Es un diseño de ramificación y unificación de código</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Divide las ramas por tipos: “mejora de código”, “arreglo de código”, “arreglo en caliente de código”, “desarrollo”, “lanzamiento de código”.</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Agenda</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s"/>
              <a:t>Versionado de Cödigo</a:t>
            </a:r>
            <a:endParaRPr/>
          </a:p>
          <a:p>
            <a:pPr indent="-342900" lvl="0" marL="457200" rtl="0" algn="l">
              <a:spcBef>
                <a:spcPts val="0"/>
              </a:spcBef>
              <a:spcAft>
                <a:spcPts val="0"/>
              </a:spcAft>
              <a:buSzPts val="1800"/>
              <a:buAutoNum type="arabicPeriod"/>
            </a:pPr>
            <a:r>
              <a:rPr lang="es"/>
              <a:t>GIT</a:t>
            </a:r>
            <a:endParaRPr/>
          </a:p>
          <a:p>
            <a:pPr indent="-342900" lvl="0" marL="457200" rtl="0" algn="l">
              <a:spcBef>
                <a:spcPts val="0"/>
              </a:spcBef>
              <a:spcAft>
                <a:spcPts val="0"/>
              </a:spcAft>
              <a:buSzPts val="1800"/>
              <a:buAutoNum type="arabicPeriod"/>
            </a:pPr>
            <a:r>
              <a:rPr lang="es"/>
              <a:t>Github</a:t>
            </a:r>
            <a:endParaRPr/>
          </a:p>
          <a:p>
            <a:pPr indent="-342900" lvl="0" marL="457200" rtl="0" algn="l">
              <a:spcBef>
                <a:spcPts val="0"/>
              </a:spcBef>
              <a:spcAft>
                <a:spcPts val="0"/>
              </a:spcAft>
              <a:buSzPts val="1800"/>
              <a:buAutoNum type="arabicPeriod"/>
            </a:pPr>
            <a:r>
              <a:rPr lang="es"/>
              <a:t>Git Flow</a:t>
            </a:r>
            <a:endParaRPr/>
          </a:p>
          <a:p>
            <a:pPr indent="-342900" lvl="0" marL="457200" rtl="0" algn="l">
              <a:spcBef>
                <a:spcPts val="0"/>
              </a:spcBef>
              <a:spcAft>
                <a:spcPts val="0"/>
              </a:spcAft>
              <a:buSzPts val="1800"/>
              <a:buAutoNum type="arabicPeriod"/>
            </a:pPr>
            <a:r>
              <a:rPr lang="es"/>
              <a:t>Semver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Diagrama</a:t>
            </a:r>
            <a:endParaRPr/>
          </a:p>
        </p:txBody>
      </p:sp>
      <p:pic>
        <p:nvPicPr>
          <p:cNvPr id="318" name="Google Shape;318;p42"/>
          <p:cNvPicPr preferRelativeResize="0"/>
          <p:nvPr/>
        </p:nvPicPr>
        <p:blipFill>
          <a:blip r:embed="rId3">
            <a:alphaModFix/>
          </a:blip>
          <a:stretch>
            <a:fillRect/>
          </a:stretch>
        </p:blipFill>
        <p:spPr>
          <a:xfrm>
            <a:off x="98250" y="692625"/>
            <a:ext cx="6869198" cy="4219650"/>
          </a:xfrm>
          <a:prstGeom prst="rect">
            <a:avLst/>
          </a:prstGeom>
          <a:noFill/>
          <a:ln>
            <a:noFill/>
          </a:ln>
        </p:spPr>
      </p:pic>
      <p:sp>
        <p:nvSpPr>
          <p:cNvPr id="319" name="Google Shape;319;p42"/>
          <p:cNvSpPr txBox="1"/>
          <p:nvPr/>
        </p:nvSpPr>
        <p:spPr>
          <a:xfrm>
            <a:off x="7143750" y="692625"/>
            <a:ext cx="187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MAIN: Contiene versiones productivas</a:t>
            </a:r>
            <a:endParaRPr>
              <a:latin typeface="Roboto"/>
              <a:ea typeface="Roboto"/>
              <a:cs typeface="Roboto"/>
              <a:sym typeface="Roboto"/>
            </a:endParaRPr>
          </a:p>
        </p:txBody>
      </p:sp>
      <p:sp>
        <p:nvSpPr>
          <p:cNvPr id="320" name="Google Shape;320;p42"/>
          <p:cNvSpPr txBox="1"/>
          <p:nvPr/>
        </p:nvSpPr>
        <p:spPr>
          <a:xfrm>
            <a:off x="7143750" y="1456025"/>
            <a:ext cx="187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HOTFIX: Contiene arreglos hechos al código productivo</a:t>
            </a:r>
            <a:endParaRPr>
              <a:latin typeface="Roboto"/>
              <a:ea typeface="Roboto"/>
              <a:cs typeface="Roboto"/>
              <a:sym typeface="Roboto"/>
            </a:endParaRPr>
          </a:p>
        </p:txBody>
      </p:sp>
      <p:sp>
        <p:nvSpPr>
          <p:cNvPr id="321" name="Google Shape;321;p42"/>
          <p:cNvSpPr txBox="1"/>
          <p:nvPr/>
        </p:nvSpPr>
        <p:spPr>
          <a:xfrm>
            <a:off x="7143750" y="2239050"/>
            <a:ext cx="1872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RELEASE</a:t>
            </a:r>
            <a:r>
              <a:rPr lang="es">
                <a:latin typeface="Roboto"/>
                <a:ea typeface="Roboto"/>
                <a:cs typeface="Roboto"/>
                <a:sym typeface="Roboto"/>
              </a:rPr>
              <a:t>: Contiene código previo al lanzamiento a producción</a:t>
            </a:r>
            <a:endParaRPr>
              <a:latin typeface="Roboto"/>
              <a:ea typeface="Roboto"/>
              <a:cs typeface="Roboto"/>
              <a:sym typeface="Roboto"/>
            </a:endParaRPr>
          </a:p>
        </p:txBody>
      </p:sp>
      <p:sp>
        <p:nvSpPr>
          <p:cNvPr id="322" name="Google Shape;322;p42"/>
          <p:cNvSpPr txBox="1"/>
          <p:nvPr/>
        </p:nvSpPr>
        <p:spPr>
          <a:xfrm>
            <a:off x="7143750" y="3285750"/>
            <a:ext cx="187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DEVELOP</a:t>
            </a:r>
            <a:r>
              <a:rPr lang="es">
                <a:latin typeface="Roboto"/>
                <a:ea typeface="Roboto"/>
                <a:cs typeface="Roboto"/>
                <a:sym typeface="Roboto"/>
              </a:rPr>
              <a:t>: Contiene el código que se desarrolla</a:t>
            </a:r>
            <a:endParaRPr>
              <a:latin typeface="Roboto"/>
              <a:ea typeface="Roboto"/>
              <a:cs typeface="Roboto"/>
              <a:sym typeface="Roboto"/>
            </a:endParaRPr>
          </a:p>
        </p:txBody>
      </p:sp>
      <p:sp>
        <p:nvSpPr>
          <p:cNvPr id="323" name="Google Shape;323;p42"/>
          <p:cNvSpPr txBox="1"/>
          <p:nvPr/>
        </p:nvSpPr>
        <p:spPr>
          <a:xfrm>
            <a:off x="7143750" y="4096800"/>
            <a:ext cx="1872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FEATURE</a:t>
            </a:r>
            <a:r>
              <a:rPr lang="es">
                <a:latin typeface="Roboto"/>
                <a:ea typeface="Roboto"/>
                <a:cs typeface="Roboto"/>
                <a:sym typeface="Roboto"/>
              </a:rPr>
              <a:t>: Contiene los cambios que se hagan al código de desarrollo</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7" name="Shape 327"/>
        <p:cNvGrpSpPr/>
        <p:nvPr/>
      </p:nvGrpSpPr>
      <p:grpSpPr>
        <a:xfrm>
          <a:off x="0" y="0"/>
          <a:ext cx="0" cy="0"/>
          <a:chOff x="0" y="0"/>
          <a:chExt cx="0" cy="0"/>
        </a:xfrm>
      </p:grpSpPr>
      <p:sp>
        <p:nvSpPr>
          <p:cNvPr id="328" name="Google Shape;328;p4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Ciclo de desarrollo</a:t>
            </a:r>
            <a:endParaRPr/>
          </a:p>
        </p:txBody>
      </p:sp>
      <p:grpSp>
        <p:nvGrpSpPr>
          <p:cNvPr id="329" name="Google Shape;329;p43"/>
          <p:cNvGrpSpPr/>
          <p:nvPr/>
        </p:nvGrpSpPr>
        <p:grpSpPr>
          <a:xfrm>
            <a:off x="2820225" y="891450"/>
            <a:ext cx="3175200" cy="3175200"/>
            <a:chOff x="2820225" y="891450"/>
            <a:chExt cx="3175200" cy="3175200"/>
          </a:xfrm>
        </p:grpSpPr>
        <p:sp>
          <p:nvSpPr>
            <p:cNvPr id="330" name="Google Shape;330;p43"/>
            <p:cNvSpPr/>
            <p:nvPr/>
          </p:nvSpPr>
          <p:spPr>
            <a:xfrm rot="10800000">
              <a:off x="2820225" y="891450"/>
              <a:ext cx="3175200" cy="3175200"/>
            </a:xfrm>
            <a:prstGeom prst="blockArc">
              <a:avLst>
                <a:gd fmla="val 5399801" name="adj1"/>
                <a:gd fmla="val 3012680" name="adj2"/>
                <a:gd fmla="val 6939" name="adj3"/>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3"/>
            <p:cNvSpPr/>
            <p:nvPr/>
          </p:nvSpPr>
          <p:spPr>
            <a:xfrm rot="10800000">
              <a:off x="3175023" y="1179900"/>
              <a:ext cx="450600" cy="450600"/>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43"/>
          <p:cNvGrpSpPr/>
          <p:nvPr/>
        </p:nvGrpSpPr>
        <p:grpSpPr>
          <a:xfrm>
            <a:off x="3798075" y="775532"/>
            <a:ext cx="1332300" cy="1295993"/>
            <a:chOff x="3798075" y="775532"/>
            <a:chExt cx="1332300" cy="1295993"/>
          </a:xfrm>
        </p:grpSpPr>
        <p:sp>
          <p:nvSpPr>
            <p:cNvPr id="333" name="Google Shape;333;p43"/>
            <p:cNvSpPr/>
            <p:nvPr/>
          </p:nvSpPr>
          <p:spPr>
            <a:xfrm>
              <a:off x="3798075" y="1060525"/>
              <a:ext cx="1332300" cy="10110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FFFFFF"/>
                  </a:solidFill>
                  <a:latin typeface="Roboto"/>
                  <a:ea typeface="Roboto"/>
                  <a:cs typeface="Roboto"/>
                  <a:sym typeface="Roboto"/>
                </a:rPr>
                <a:t>git branch -b feature/nombre</a:t>
              </a:r>
              <a:endParaRPr sz="800">
                <a:solidFill>
                  <a:srgbClr val="FFFFFF"/>
                </a:solidFill>
                <a:latin typeface="Roboto"/>
                <a:ea typeface="Roboto"/>
                <a:cs typeface="Roboto"/>
                <a:sym typeface="Roboto"/>
              </a:endParaRPr>
            </a:p>
            <a:p>
              <a:pPr indent="0" lvl="0" marL="0" rtl="0" algn="l">
                <a:spcBef>
                  <a:spcPts val="0"/>
                </a:spcBef>
                <a:spcAft>
                  <a:spcPts val="0"/>
                </a:spcAft>
                <a:buNone/>
              </a:pPr>
              <a:r>
                <a:t/>
              </a:r>
              <a:endParaRPr sz="800">
                <a:solidFill>
                  <a:srgbClr val="FFFFFF"/>
                </a:solidFill>
                <a:latin typeface="Roboto"/>
                <a:ea typeface="Roboto"/>
                <a:cs typeface="Roboto"/>
                <a:sym typeface="Roboto"/>
              </a:endParaRPr>
            </a:p>
            <a:p>
              <a:pPr indent="0" lvl="0" marL="0" rtl="0" algn="l">
                <a:spcBef>
                  <a:spcPts val="0"/>
                </a:spcBef>
                <a:spcAft>
                  <a:spcPts val="0"/>
                </a:spcAft>
                <a:buNone/>
              </a:pPr>
              <a:r>
                <a:rPr lang="es" sz="800">
                  <a:solidFill>
                    <a:srgbClr val="FFFFFF"/>
                  </a:solidFill>
                  <a:latin typeface="Roboto"/>
                  <a:ea typeface="Roboto"/>
                  <a:cs typeface="Roboto"/>
                  <a:sym typeface="Roboto"/>
                </a:rPr>
                <a:t>Identifico una característica a desarrollar y creo una rama</a:t>
              </a:r>
              <a:endParaRPr sz="800">
                <a:solidFill>
                  <a:srgbClr val="FFFFFF"/>
                </a:solidFill>
                <a:latin typeface="Roboto"/>
                <a:ea typeface="Roboto"/>
                <a:cs typeface="Roboto"/>
                <a:sym typeface="Roboto"/>
              </a:endParaRPr>
            </a:p>
          </p:txBody>
        </p:sp>
        <p:sp>
          <p:nvSpPr>
            <p:cNvPr id="334" name="Google Shape;334;p43"/>
            <p:cNvSpPr/>
            <p:nvPr/>
          </p:nvSpPr>
          <p:spPr>
            <a:xfrm>
              <a:off x="3798075" y="775532"/>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800">
                  <a:solidFill>
                    <a:srgbClr val="FFFFFF"/>
                  </a:solidFill>
                  <a:latin typeface="Roboto"/>
                  <a:ea typeface="Roboto"/>
                  <a:cs typeface="Roboto"/>
                  <a:sym typeface="Roboto"/>
                </a:rPr>
                <a:t>feature/nombre</a:t>
              </a:r>
              <a:endParaRPr sz="800">
                <a:solidFill>
                  <a:srgbClr val="FFFFFF"/>
                </a:solidFill>
              </a:endParaRPr>
            </a:p>
          </p:txBody>
        </p:sp>
      </p:grpSp>
      <p:grpSp>
        <p:nvGrpSpPr>
          <p:cNvPr id="335" name="Google Shape;335;p43"/>
          <p:cNvGrpSpPr/>
          <p:nvPr/>
        </p:nvGrpSpPr>
        <p:grpSpPr>
          <a:xfrm>
            <a:off x="2389575" y="2071477"/>
            <a:ext cx="1332300" cy="914700"/>
            <a:chOff x="2389575" y="2071477"/>
            <a:chExt cx="1332300" cy="914700"/>
          </a:xfrm>
        </p:grpSpPr>
        <p:sp>
          <p:nvSpPr>
            <p:cNvPr id="336" name="Google Shape;336;p43"/>
            <p:cNvSpPr/>
            <p:nvPr/>
          </p:nvSpPr>
          <p:spPr>
            <a:xfrm>
              <a:off x="2389575" y="2356477"/>
              <a:ext cx="1332300" cy="6297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FFFFFF"/>
                  </a:solidFill>
                  <a:latin typeface="Roboto"/>
                  <a:ea typeface="Roboto"/>
                  <a:cs typeface="Roboto"/>
                  <a:sym typeface="Roboto"/>
                </a:rPr>
                <a:t>Hago un Pull Request desde master hacia develop para cerrar los punteros de los PR</a:t>
              </a:r>
              <a:endParaRPr>
                <a:solidFill>
                  <a:srgbClr val="FFFFFF"/>
                </a:solidFill>
              </a:endParaRPr>
            </a:p>
          </p:txBody>
        </p:sp>
        <p:sp>
          <p:nvSpPr>
            <p:cNvPr id="337" name="Google Shape;337;p43"/>
            <p:cNvSpPr/>
            <p:nvPr/>
          </p:nvSpPr>
          <p:spPr>
            <a:xfrm>
              <a:off x="2389575" y="2071477"/>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800">
                  <a:solidFill>
                    <a:srgbClr val="FFFFFF"/>
                  </a:solidFill>
                  <a:latin typeface="Roboto"/>
                  <a:ea typeface="Roboto"/>
                  <a:cs typeface="Roboto"/>
                  <a:sym typeface="Roboto"/>
                </a:rPr>
                <a:t>Backport</a:t>
              </a:r>
              <a:endParaRPr sz="800">
                <a:solidFill>
                  <a:srgbClr val="FFFFFF"/>
                </a:solidFill>
              </a:endParaRPr>
            </a:p>
          </p:txBody>
        </p:sp>
      </p:grpSp>
      <p:grpSp>
        <p:nvGrpSpPr>
          <p:cNvPr id="338" name="Google Shape;338;p43"/>
          <p:cNvGrpSpPr/>
          <p:nvPr/>
        </p:nvGrpSpPr>
        <p:grpSpPr>
          <a:xfrm>
            <a:off x="4731075" y="3367427"/>
            <a:ext cx="1332300" cy="1114847"/>
            <a:chOff x="4731075" y="3367427"/>
            <a:chExt cx="1332300" cy="1114847"/>
          </a:xfrm>
        </p:grpSpPr>
        <p:sp>
          <p:nvSpPr>
            <p:cNvPr id="339" name="Google Shape;339;p43"/>
            <p:cNvSpPr/>
            <p:nvPr/>
          </p:nvSpPr>
          <p:spPr>
            <a:xfrm>
              <a:off x="4731075" y="3652174"/>
              <a:ext cx="1332300" cy="8301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FFFFFF"/>
                  </a:solidFill>
                  <a:latin typeface="Roboto"/>
                  <a:ea typeface="Roboto"/>
                  <a:cs typeface="Roboto"/>
                  <a:sym typeface="Roboto"/>
                </a:rPr>
                <a:t>Creo una rama nueva que incluirá varios features para la próxima versión productiva de nuestro código</a:t>
              </a:r>
              <a:endParaRPr>
                <a:solidFill>
                  <a:srgbClr val="FFFFFF"/>
                </a:solidFill>
              </a:endParaRPr>
            </a:p>
          </p:txBody>
        </p:sp>
        <p:sp>
          <p:nvSpPr>
            <p:cNvPr id="340" name="Google Shape;340;p43"/>
            <p:cNvSpPr/>
            <p:nvPr/>
          </p:nvSpPr>
          <p:spPr>
            <a:xfrm>
              <a:off x="4731075" y="3367427"/>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800">
                  <a:solidFill>
                    <a:srgbClr val="FFFFFF"/>
                  </a:solidFill>
                  <a:latin typeface="Roboto"/>
                  <a:ea typeface="Roboto"/>
                  <a:cs typeface="Roboto"/>
                  <a:sym typeface="Roboto"/>
                </a:rPr>
                <a:t>release/version</a:t>
              </a:r>
              <a:endParaRPr sz="800">
                <a:solidFill>
                  <a:srgbClr val="FFFFFF"/>
                </a:solidFill>
              </a:endParaRPr>
            </a:p>
          </p:txBody>
        </p:sp>
      </p:grpSp>
      <p:grpSp>
        <p:nvGrpSpPr>
          <p:cNvPr id="341" name="Google Shape;341;p43"/>
          <p:cNvGrpSpPr/>
          <p:nvPr/>
        </p:nvGrpSpPr>
        <p:grpSpPr>
          <a:xfrm>
            <a:off x="2734175" y="3367177"/>
            <a:ext cx="1332300" cy="1115097"/>
            <a:chOff x="2734175" y="3367177"/>
            <a:chExt cx="1332300" cy="1115097"/>
          </a:xfrm>
        </p:grpSpPr>
        <p:sp>
          <p:nvSpPr>
            <p:cNvPr id="342" name="Google Shape;342;p43"/>
            <p:cNvSpPr/>
            <p:nvPr/>
          </p:nvSpPr>
          <p:spPr>
            <a:xfrm>
              <a:off x="2734175" y="3652174"/>
              <a:ext cx="1332300" cy="8301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FFFFFF"/>
                  </a:solidFill>
                  <a:latin typeface="Roboto"/>
                  <a:ea typeface="Roboto"/>
                  <a:cs typeface="Roboto"/>
                  <a:sym typeface="Roboto"/>
                </a:rPr>
                <a:t>Llevo el código desde el release hacia master.</a:t>
              </a:r>
              <a:endParaRPr sz="800">
                <a:solidFill>
                  <a:srgbClr val="FFFFFF"/>
                </a:solidFill>
                <a:latin typeface="Roboto"/>
                <a:ea typeface="Roboto"/>
                <a:cs typeface="Roboto"/>
                <a:sym typeface="Roboto"/>
              </a:endParaRPr>
            </a:p>
            <a:p>
              <a:pPr indent="0" lvl="0" marL="0" rtl="0" algn="l">
                <a:spcBef>
                  <a:spcPts val="0"/>
                </a:spcBef>
                <a:spcAft>
                  <a:spcPts val="0"/>
                </a:spcAft>
                <a:buNone/>
              </a:pPr>
              <a:r>
                <a:rPr lang="es" sz="800">
                  <a:solidFill>
                    <a:srgbClr val="FFFFFF"/>
                  </a:solidFill>
                  <a:latin typeface="Roboto"/>
                  <a:ea typeface="Roboto"/>
                  <a:cs typeface="Roboto"/>
                  <a:sym typeface="Roboto"/>
                </a:rPr>
                <a:t>Habitualmente después de esto  se traslada código al server</a:t>
              </a:r>
              <a:endParaRPr sz="800">
                <a:solidFill>
                  <a:srgbClr val="FFFFFF"/>
                </a:solidFill>
                <a:latin typeface="Roboto"/>
                <a:ea typeface="Roboto"/>
                <a:cs typeface="Roboto"/>
                <a:sym typeface="Roboto"/>
              </a:endParaRPr>
            </a:p>
          </p:txBody>
        </p:sp>
        <p:sp>
          <p:nvSpPr>
            <p:cNvPr id="343" name="Google Shape;343;p43"/>
            <p:cNvSpPr/>
            <p:nvPr/>
          </p:nvSpPr>
          <p:spPr>
            <a:xfrm>
              <a:off x="2734175" y="3367177"/>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800">
                  <a:solidFill>
                    <a:srgbClr val="FFFFFF"/>
                  </a:solidFill>
                  <a:latin typeface="Roboto"/>
                  <a:ea typeface="Roboto"/>
                  <a:cs typeface="Roboto"/>
                  <a:sym typeface="Roboto"/>
                </a:rPr>
                <a:t>Pul Request</a:t>
              </a:r>
              <a:endParaRPr sz="800">
                <a:solidFill>
                  <a:srgbClr val="FFFFFF"/>
                </a:solidFill>
              </a:endParaRPr>
            </a:p>
          </p:txBody>
        </p:sp>
      </p:grpSp>
      <p:grpSp>
        <p:nvGrpSpPr>
          <p:cNvPr id="344" name="Google Shape;344;p43"/>
          <p:cNvGrpSpPr/>
          <p:nvPr/>
        </p:nvGrpSpPr>
        <p:grpSpPr>
          <a:xfrm>
            <a:off x="5206575" y="2071477"/>
            <a:ext cx="1332300" cy="914700"/>
            <a:chOff x="5206575" y="2071477"/>
            <a:chExt cx="1332300" cy="914700"/>
          </a:xfrm>
        </p:grpSpPr>
        <p:sp>
          <p:nvSpPr>
            <p:cNvPr id="345" name="Google Shape;345;p43"/>
            <p:cNvSpPr/>
            <p:nvPr/>
          </p:nvSpPr>
          <p:spPr>
            <a:xfrm>
              <a:off x="5206575" y="2356477"/>
              <a:ext cx="1332300" cy="6297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FFFFFF"/>
                  </a:solidFill>
                  <a:latin typeface="Roboto"/>
                  <a:ea typeface="Roboto"/>
                  <a:cs typeface="Roboto"/>
                  <a:sym typeface="Roboto"/>
                </a:rPr>
                <a:t>creo pull request desde el feature hacia develop</a:t>
              </a:r>
              <a:endParaRPr>
                <a:solidFill>
                  <a:srgbClr val="FFFFFF"/>
                </a:solidFill>
              </a:endParaRPr>
            </a:p>
          </p:txBody>
        </p:sp>
        <p:sp>
          <p:nvSpPr>
            <p:cNvPr id="346" name="Google Shape;346;p43"/>
            <p:cNvSpPr/>
            <p:nvPr/>
          </p:nvSpPr>
          <p:spPr>
            <a:xfrm>
              <a:off x="5206575" y="2071477"/>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800">
                  <a:solidFill>
                    <a:srgbClr val="FFFFFF"/>
                  </a:solidFill>
                  <a:latin typeface="Roboto"/>
                  <a:ea typeface="Roboto"/>
                  <a:cs typeface="Roboto"/>
                  <a:sym typeface="Roboto"/>
                </a:rPr>
                <a:t>Pull Request</a:t>
              </a:r>
              <a:endParaRPr sz="800">
                <a:solidFill>
                  <a:srgbClr val="FFFFFF"/>
                </a:solidFil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0" name="Shape 350"/>
        <p:cNvGrpSpPr/>
        <p:nvPr/>
      </p:nvGrpSpPr>
      <p:grpSpPr>
        <a:xfrm>
          <a:off x="0" y="0"/>
          <a:ext cx="0" cy="0"/>
          <a:chOff x="0" y="0"/>
          <a:chExt cx="0" cy="0"/>
        </a:xfrm>
      </p:grpSpPr>
      <p:sp>
        <p:nvSpPr>
          <p:cNvPr id="351" name="Google Shape;351;p44"/>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SEMVER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5" name="Shape 355"/>
        <p:cNvGrpSpPr/>
        <p:nvPr/>
      </p:nvGrpSpPr>
      <p:grpSpPr>
        <a:xfrm>
          <a:off x="0" y="0"/>
          <a:ext cx="0" cy="0"/>
          <a:chOff x="0" y="0"/>
          <a:chExt cx="0" cy="0"/>
        </a:xfrm>
      </p:grpSpPr>
      <p:sp>
        <p:nvSpPr>
          <p:cNvPr id="356" name="Google Shape;356;p4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¿Qué es?</a:t>
            </a:r>
            <a:endParaRPr/>
          </a:p>
        </p:txBody>
      </p:sp>
      <p:sp>
        <p:nvSpPr>
          <p:cNvPr id="357" name="Google Shape;357;p45"/>
          <p:cNvSpPr txBox="1"/>
          <p:nvPr/>
        </p:nvSpPr>
        <p:spPr>
          <a:xfrm>
            <a:off x="1032150" y="2156100"/>
            <a:ext cx="7079700" cy="8313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s">
                <a:latin typeface="Roboto"/>
                <a:ea typeface="Roboto"/>
                <a:cs typeface="Roboto"/>
                <a:sym typeface="Roboto"/>
              </a:rPr>
              <a:t>Es una convención para definir los números de las versiones de nuestro código</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s">
                <a:latin typeface="Roboto"/>
                <a:ea typeface="Roboto"/>
                <a:cs typeface="Roboto"/>
                <a:sym typeface="Roboto"/>
              </a:rPr>
              <a:t>Provee de “semántica” a cada uno de los números de nuestra versión</a:t>
            </a:r>
            <a:endParaRPr>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1" name="Shape 361"/>
        <p:cNvGrpSpPr/>
        <p:nvPr/>
      </p:nvGrpSpPr>
      <p:grpSpPr>
        <a:xfrm>
          <a:off x="0" y="0"/>
          <a:ext cx="0" cy="0"/>
          <a:chOff x="0" y="0"/>
          <a:chExt cx="0" cy="0"/>
        </a:xfrm>
      </p:grpSpPr>
      <p:sp>
        <p:nvSpPr>
          <p:cNvPr id="362" name="Google Shape;362;p4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¿En qué consiste?</a:t>
            </a:r>
            <a:endParaRPr/>
          </a:p>
        </p:txBody>
      </p:sp>
      <p:pic>
        <p:nvPicPr>
          <p:cNvPr id="363" name="Google Shape;363;p46"/>
          <p:cNvPicPr preferRelativeResize="0"/>
          <p:nvPr/>
        </p:nvPicPr>
        <p:blipFill>
          <a:blip r:embed="rId3">
            <a:alphaModFix/>
          </a:blip>
          <a:stretch>
            <a:fillRect/>
          </a:stretch>
        </p:blipFill>
        <p:spPr>
          <a:xfrm>
            <a:off x="2330000" y="895675"/>
            <a:ext cx="4080575" cy="2543175"/>
          </a:xfrm>
          <a:prstGeom prst="rect">
            <a:avLst/>
          </a:prstGeom>
          <a:noFill/>
          <a:ln>
            <a:noFill/>
          </a:ln>
        </p:spPr>
      </p:pic>
      <p:sp>
        <p:nvSpPr>
          <p:cNvPr id="364" name="Google Shape;364;p46"/>
          <p:cNvSpPr txBox="1"/>
          <p:nvPr/>
        </p:nvSpPr>
        <p:spPr>
          <a:xfrm>
            <a:off x="827700" y="3764025"/>
            <a:ext cx="75084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latin typeface="Roboto"/>
                <a:ea typeface="Roboto"/>
                <a:cs typeface="Roboto"/>
                <a:sym typeface="Roboto"/>
              </a:rPr>
              <a:t>Breaking sumará 1 cuando hagamos cambios en nuestro código que rompan con lo anterior</a:t>
            </a:r>
            <a:endParaRPr>
              <a:latin typeface="Roboto"/>
              <a:ea typeface="Roboto"/>
              <a:cs typeface="Roboto"/>
              <a:sym typeface="Roboto"/>
            </a:endParaRPr>
          </a:p>
          <a:p>
            <a:pPr indent="0" lvl="0" marL="0" rtl="0" algn="l">
              <a:lnSpc>
                <a:spcPct val="115000"/>
              </a:lnSpc>
              <a:spcBef>
                <a:spcPts val="0"/>
              </a:spcBef>
              <a:spcAft>
                <a:spcPts val="0"/>
              </a:spcAft>
              <a:buNone/>
            </a:pPr>
            <a:r>
              <a:rPr lang="es">
                <a:latin typeface="Roboto"/>
                <a:ea typeface="Roboto"/>
                <a:cs typeface="Roboto"/>
                <a:sym typeface="Roboto"/>
              </a:rPr>
              <a:t>Feature sumará 1 cuando sumemos cambios que sean compatibles con lo anterior</a:t>
            </a:r>
            <a:endParaRPr>
              <a:latin typeface="Roboto"/>
              <a:ea typeface="Roboto"/>
              <a:cs typeface="Roboto"/>
              <a:sym typeface="Roboto"/>
            </a:endParaRPr>
          </a:p>
          <a:p>
            <a:pPr indent="0" lvl="0" marL="0" rtl="0" algn="l">
              <a:lnSpc>
                <a:spcPct val="115000"/>
              </a:lnSpc>
              <a:spcBef>
                <a:spcPts val="0"/>
              </a:spcBef>
              <a:spcAft>
                <a:spcPts val="0"/>
              </a:spcAft>
              <a:buNone/>
            </a:pPr>
            <a:r>
              <a:rPr lang="es">
                <a:latin typeface="Roboto"/>
                <a:ea typeface="Roboto"/>
                <a:cs typeface="Roboto"/>
                <a:sym typeface="Roboto"/>
              </a:rPr>
              <a:t>Fix sumará 1 cuando hagamos un cambio que arregle un problema</a:t>
            </a:r>
            <a:endParaRPr>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8" name="Shape 368"/>
        <p:cNvGrpSpPr/>
        <p:nvPr/>
      </p:nvGrpSpPr>
      <p:grpSpPr>
        <a:xfrm>
          <a:off x="0" y="0"/>
          <a:ext cx="0" cy="0"/>
          <a:chOff x="0" y="0"/>
          <a:chExt cx="0" cy="0"/>
        </a:xfrm>
      </p:grpSpPr>
      <p:sp>
        <p:nvSpPr>
          <p:cNvPr id="369" name="Google Shape;369;p4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Ejemplo</a:t>
            </a:r>
            <a:endParaRPr/>
          </a:p>
        </p:txBody>
      </p:sp>
      <p:sp>
        <p:nvSpPr>
          <p:cNvPr id="370" name="Google Shape;370;p47"/>
          <p:cNvSpPr txBox="1"/>
          <p:nvPr/>
        </p:nvSpPr>
        <p:spPr>
          <a:xfrm>
            <a:off x="1369650" y="619050"/>
            <a:ext cx="640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Se suman features a la versión 0.1.0</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Una vez que se saca un release nuevo, pasa a ser 1.0.0</a:t>
            </a:r>
            <a:endParaRPr>
              <a:latin typeface="Roboto"/>
              <a:ea typeface="Roboto"/>
              <a:cs typeface="Roboto"/>
              <a:sym typeface="Roboto"/>
            </a:endParaRPr>
          </a:p>
        </p:txBody>
      </p:sp>
      <p:pic>
        <p:nvPicPr>
          <p:cNvPr id="371" name="Google Shape;371;p47"/>
          <p:cNvPicPr preferRelativeResize="0"/>
          <p:nvPr/>
        </p:nvPicPr>
        <p:blipFill>
          <a:blip r:embed="rId3">
            <a:alphaModFix/>
          </a:blip>
          <a:stretch>
            <a:fillRect/>
          </a:stretch>
        </p:blipFill>
        <p:spPr>
          <a:xfrm>
            <a:off x="1678150" y="1234650"/>
            <a:ext cx="5666801" cy="3481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Versionado de Código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Intro</a:t>
            </a:r>
            <a:endParaRPr/>
          </a:p>
        </p:txBody>
      </p:sp>
      <p:sp>
        <p:nvSpPr>
          <p:cNvPr id="90" name="Google Shape;90;p17"/>
          <p:cNvSpPr txBox="1"/>
          <p:nvPr/>
        </p:nvSpPr>
        <p:spPr>
          <a:xfrm>
            <a:off x="1008600" y="1905000"/>
            <a:ext cx="7126800" cy="11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1800"/>
              </a:spcAft>
              <a:buNone/>
            </a:pPr>
            <a:r>
              <a:rPr lang="es" sz="1900"/>
              <a:t>Sin importar en qué momento del ciclo de vida del sistema nos encontremos, el sistema cambiará y el deseo de cambiarlo persistirá a lo largo de todo el ciclo de vida</a:t>
            </a:r>
            <a:endParaRPr sz="21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¿Qué es?</a:t>
            </a:r>
            <a:endParaRPr/>
          </a:p>
        </p:txBody>
      </p:sp>
      <p:sp>
        <p:nvSpPr>
          <p:cNvPr id="96" name="Google Shape;96;p18"/>
          <p:cNvSpPr txBox="1"/>
          <p:nvPr/>
        </p:nvSpPr>
        <p:spPr>
          <a:xfrm>
            <a:off x="862900" y="665988"/>
            <a:ext cx="7799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s">
                <a:latin typeface="Roboto"/>
                <a:ea typeface="Roboto"/>
                <a:cs typeface="Roboto"/>
                <a:sym typeface="Roboto"/>
              </a:rPr>
              <a:t>Implica crear versiones que son “fotos” del código fuente asociadas a un identificador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s">
                <a:latin typeface="Roboto"/>
                <a:ea typeface="Roboto"/>
                <a:cs typeface="Roboto"/>
                <a:sym typeface="Roboto"/>
              </a:rPr>
              <a:t>Cada versión contendrá la evolución del código a lo largo del tiempo</a:t>
            </a:r>
            <a:endParaRPr>
              <a:latin typeface="Roboto"/>
              <a:ea typeface="Roboto"/>
              <a:cs typeface="Roboto"/>
              <a:sym typeface="Roboto"/>
            </a:endParaRPr>
          </a:p>
        </p:txBody>
      </p:sp>
      <p:pic>
        <p:nvPicPr>
          <p:cNvPr id="97" name="Google Shape;97;p18"/>
          <p:cNvPicPr preferRelativeResize="0"/>
          <p:nvPr/>
        </p:nvPicPr>
        <p:blipFill>
          <a:blip r:embed="rId3">
            <a:alphaModFix/>
          </a:blip>
          <a:stretch>
            <a:fillRect/>
          </a:stretch>
        </p:blipFill>
        <p:spPr>
          <a:xfrm>
            <a:off x="2169113" y="1377938"/>
            <a:ext cx="4805773" cy="35571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03" name="Google Shape;103;p19"/>
          <p:cNvSpPr/>
          <p:nvPr/>
        </p:nvSpPr>
        <p:spPr>
          <a:xfrm>
            <a:off x="3297500" y="116574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19"/>
          <p:cNvGrpSpPr/>
          <p:nvPr/>
        </p:nvGrpSpPr>
        <p:grpSpPr>
          <a:xfrm>
            <a:off x="1680836" y="1315124"/>
            <a:ext cx="1931633" cy="669600"/>
            <a:chOff x="1680836" y="1315124"/>
            <a:chExt cx="1931633" cy="669600"/>
          </a:xfrm>
        </p:grpSpPr>
        <p:cxnSp>
          <p:nvCxnSpPr>
            <p:cNvPr id="105" name="Google Shape;105;p19"/>
            <p:cNvCxnSpPr/>
            <p:nvPr/>
          </p:nvCxnSpPr>
          <p:spPr>
            <a:xfrm>
              <a:off x="3178969" y="1638300"/>
              <a:ext cx="433500" cy="252300"/>
            </a:xfrm>
            <a:prstGeom prst="straightConnector1">
              <a:avLst/>
            </a:prstGeom>
            <a:noFill/>
            <a:ln cap="flat" cmpd="sng" w="19050">
              <a:solidFill>
                <a:srgbClr val="65F0AD"/>
              </a:solidFill>
              <a:prstDash val="solid"/>
              <a:round/>
              <a:headEnd len="med" w="med" type="oval"/>
              <a:tailEnd len="sm" w="sm" type="none"/>
            </a:ln>
          </p:spPr>
        </p:cxnSp>
        <p:sp>
          <p:nvSpPr>
            <p:cNvPr id="106" name="Google Shape;106;p19"/>
            <p:cNvSpPr txBox="1"/>
            <p:nvPr/>
          </p:nvSpPr>
          <p:spPr>
            <a:xfrm>
              <a:off x="1680836" y="1315124"/>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s" sz="800">
                  <a:latin typeface="Roboto"/>
                  <a:ea typeface="Roboto"/>
                  <a:cs typeface="Roboto"/>
                  <a:sym typeface="Roboto"/>
                </a:rPr>
                <a:t>PASO 3</a:t>
              </a:r>
              <a:endParaRPr sz="800">
                <a:latin typeface="Roboto"/>
                <a:ea typeface="Roboto"/>
                <a:cs typeface="Roboto"/>
                <a:sym typeface="Roboto"/>
              </a:endParaRPr>
            </a:p>
            <a:p>
              <a:pPr indent="0" lvl="0" marL="0" rtl="0" algn="r">
                <a:lnSpc>
                  <a:spcPct val="115000"/>
                </a:lnSpc>
                <a:spcBef>
                  <a:spcPts val="0"/>
                </a:spcBef>
                <a:spcAft>
                  <a:spcPts val="0"/>
                </a:spcAft>
                <a:buNone/>
              </a:pPr>
              <a:r>
                <a:t/>
              </a:r>
              <a:endParaRPr sz="600">
                <a:latin typeface="Roboto"/>
                <a:ea typeface="Roboto"/>
                <a:cs typeface="Roboto"/>
                <a:sym typeface="Roboto"/>
              </a:endParaRPr>
            </a:p>
            <a:p>
              <a:pPr indent="0" lvl="0" marL="0" rtl="0" algn="r">
                <a:lnSpc>
                  <a:spcPct val="115000"/>
                </a:lnSpc>
                <a:spcBef>
                  <a:spcPts val="0"/>
                </a:spcBef>
                <a:spcAft>
                  <a:spcPts val="0"/>
                </a:spcAft>
                <a:buNone/>
              </a:pPr>
              <a:r>
                <a:rPr b="1" lang="es" sz="800">
                  <a:latin typeface="Roboto"/>
                  <a:ea typeface="Roboto"/>
                  <a:cs typeface="Roboto"/>
                  <a:sym typeface="Roboto"/>
                </a:rPr>
                <a:t>Comparto versión</a:t>
              </a:r>
              <a:endParaRPr b="1" sz="800">
                <a:latin typeface="Roboto"/>
                <a:ea typeface="Roboto"/>
                <a:cs typeface="Roboto"/>
                <a:sym typeface="Roboto"/>
              </a:endParaRPr>
            </a:p>
          </p:txBody>
        </p:sp>
      </p:grpSp>
      <p:grpSp>
        <p:nvGrpSpPr>
          <p:cNvPr id="107" name="Google Shape;107;p19"/>
          <p:cNvGrpSpPr/>
          <p:nvPr/>
        </p:nvGrpSpPr>
        <p:grpSpPr>
          <a:xfrm>
            <a:off x="5517319" y="1315124"/>
            <a:ext cx="1940006" cy="669600"/>
            <a:chOff x="5517319" y="1315124"/>
            <a:chExt cx="1940006" cy="669600"/>
          </a:xfrm>
        </p:grpSpPr>
        <p:cxnSp>
          <p:nvCxnSpPr>
            <p:cNvPr id="108" name="Google Shape;108;p19"/>
            <p:cNvCxnSpPr/>
            <p:nvPr/>
          </p:nvCxnSpPr>
          <p:spPr>
            <a:xfrm flipH="1">
              <a:off x="5517319" y="1638300"/>
              <a:ext cx="433500" cy="252300"/>
            </a:xfrm>
            <a:prstGeom prst="straightConnector1">
              <a:avLst/>
            </a:prstGeom>
            <a:noFill/>
            <a:ln cap="flat" cmpd="sng" w="19050">
              <a:solidFill>
                <a:srgbClr val="085631"/>
              </a:solidFill>
              <a:prstDash val="solid"/>
              <a:round/>
              <a:headEnd len="med" w="med" type="oval"/>
              <a:tailEnd len="sm" w="sm" type="none"/>
            </a:ln>
          </p:spPr>
        </p:cxnSp>
        <p:sp>
          <p:nvSpPr>
            <p:cNvPr id="109" name="Google Shape;109;p19"/>
            <p:cNvSpPr txBox="1"/>
            <p:nvPr/>
          </p:nvSpPr>
          <p:spPr>
            <a:xfrm>
              <a:off x="5962125" y="1315124"/>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800">
                  <a:latin typeface="Roboto"/>
                  <a:ea typeface="Roboto"/>
                  <a:cs typeface="Roboto"/>
                  <a:sym typeface="Roboto"/>
                </a:rPr>
                <a:t>PASO 1</a:t>
              </a:r>
              <a:endParaRPr sz="800">
                <a:latin typeface="Roboto"/>
                <a:ea typeface="Roboto"/>
                <a:cs typeface="Roboto"/>
                <a:sym typeface="Roboto"/>
              </a:endParaRPr>
            </a:p>
            <a:p>
              <a:pPr indent="0" lvl="0" marL="0" rtl="0" algn="l">
                <a:lnSpc>
                  <a:spcPct val="115000"/>
                </a:lnSpc>
                <a:spcBef>
                  <a:spcPts val="0"/>
                </a:spcBef>
                <a:spcAft>
                  <a:spcPts val="0"/>
                </a:spcAft>
                <a:buNone/>
              </a:pPr>
              <a:r>
                <a:t/>
              </a:r>
              <a:endParaRPr sz="600">
                <a:latin typeface="Roboto"/>
                <a:ea typeface="Roboto"/>
                <a:cs typeface="Roboto"/>
                <a:sym typeface="Roboto"/>
              </a:endParaRPr>
            </a:p>
            <a:p>
              <a:pPr indent="0" lvl="0" marL="0" rtl="0" algn="l">
                <a:lnSpc>
                  <a:spcPct val="115000"/>
                </a:lnSpc>
                <a:spcBef>
                  <a:spcPts val="0"/>
                </a:spcBef>
                <a:spcAft>
                  <a:spcPts val="0"/>
                </a:spcAft>
                <a:buNone/>
              </a:pPr>
              <a:r>
                <a:rPr b="1" lang="es" sz="800">
                  <a:latin typeface="Roboto"/>
                  <a:ea typeface="Roboto"/>
                  <a:cs typeface="Roboto"/>
                  <a:sym typeface="Roboto"/>
                </a:rPr>
                <a:t>Escribo Código</a:t>
              </a:r>
              <a:endParaRPr b="1" sz="800">
                <a:latin typeface="Roboto"/>
                <a:ea typeface="Roboto"/>
                <a:cs typeface="Roboto"/>
                <a:sym typeface="Roboto"/>
              </a:endParaRPr>
            </a:p>
          </p:txBody>
        </p:sp>
      </p:grpSp>
      <p:grpSp>
        <p:nvGrpSpPr>
          <p:cNvPr id="110" name="Google Shape;110;p19"/>
          <p:cNvGrpSpPr/>
          <p:nvPr/>
        </p:nvGrpSpPr>
        <p:grpSpPr>
          <a:xfrm>
            <a:off x="3808226" y="3535140"/>
            <a:ext cx="1495200" cy="1143796"/>
            <a:chOff x="3808226" y="3535140"/>
            <a:chExt cx="1495200" cy="1143796"/>
          </a:xfrm>
        </p:grpSpPr>
        <p:cxnSp>
          <p:nvCxnSpPr>
            <p:cNvPr id="111" name="Google Shape;111;p19"/>
            <p:cNvCxnSpPr/>
            <p:nvPr/>
          </p:nvCxnSpPr>
          <p:spPr>
            <a:xfrm rot="10800000">
              <a:off x="4556399" y="3535140"/>
              <a:ext cx="0" cy="460500"/>
            </a:xfrm>
            <a:prstGeom prst="straightConnector1">
              <a:avLst/>
            </a:prstGeom>
            <a:noFill/>
            <a:ln cap="flat" cmpd="sng" w="19050">
              <a:solidFill>
                <a:srgbClr val="0E9453"/>
              </a:solidFill>
              <a:prstDash val="solid"/>
              <a:round/>
              <a:headEnd len="med" w="med" type="oval"/>
              <a:tailEnd len="sm" w="sm" type="none"/>
            </a:ln>
          </p:spPr>
        </p:cxnSp>
        <p:sp>
          <p:nvSpPr>
            <p:cNvPr id="112" name="Google Shape;112;p19"/>
            <p:cNvSpPr txBox="1"/>
            <p:nvPr/>
          </p:nvSpPr>
          <p:spPr>
            <a:xfrm>
              <a:off x="3808226" y="4009336"/>
              <a:ext cx="1495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800">
                  <a:latin typeface="Roboto"/>
                  <a:ea typeface="Roboto"/>
                  <a:cs typeface="Roboto"/>
                  <a:sym typeface="Roboto"/>
                </a:rPr>
                <a:t>PASO 2</a:t>
              </a:r>
              <a:endParaRPr sz="800">
                <a:latin typeface="Roboto"/>
                <a:ea typeface="Roboto"/>
                <a:cs typeface="Roboto"/>
                <a:sym typeface="Roboto"/>
              </a:endParaRPr>
            </a:p>
            <a:p>
              <a:pPr indent="0" lvl="0" marL="0" rtl="0" algn="ctr">
                <a:lnSpc>
                  <a:spcPct val="115000"/>
                </a:lnSpc>
                <a:spcBef>
                  <a:spcPts val="0"/>
                </a:spcBef>
                <a:spcAft>
                  <a:spcPts val="0"/>
                </a:spcAft>
                <a:buNone/>
              </a:pPr>
              <a:r>
                <a:t/>
              </a:r>
              <a:endParaRPr sz="600">
                <a:latin typeface="Roboto"/>
                <a:ea typeface="Roboto"/>
                <a:cs typeface="Roboto"/>
                <a:sym typeface="Roboto"/>
              </a:endParaRPr>
            </a:p>
            <a:p>
              <a:pPr indent="0" lvl="0" marL="0" rtl="0" algn="ctr">
                <a:lnSpc>
                  <a:spcPct val="115000"/>
                </a:lnSpc>
                <a:spcBef>
                  <a:spcPts val="0"/>
                </a:spcBef>
                <a:spcAft>
                  <a:spcPts val="0"/>
                </a:spcAft>
                <a:buNone/>
              </a:pPr>
              <a:r>
                <a:rPr b="1" lang="es" sz="800">
                  <a:latin typeface="Roboto"/>
                  <a:ea typeface="Roboto"/>
                  <a:cs typeface="Roboto"/>
                  <a:sym typeface="Roboto"/>
                </a:rPr>
                <a:t>Genero versión</a:t>
              </a:r>
              <a:endParaRPr b="1" sz="800">
                <a:latin typeface="Roboto"/>
                <a:ea typeface="Roboto"/>
                <a:cs typeface="Roboto"/>
                <a:sym typeface="Roboto"/>
              </a:endParaRPr>
            </a:p>
          </p:txBody>
        </p:sp>
      </p:grpSp>
      <p:sp>
        <p:nvSpPr>
          <p:cNvPr id="113" name="Google Shape;113;p19"/>
          <p:cNvSpPr txBox="1"/>
          <p:nvPr/>
        </p:nvSpPr>
        <p:spPr>
          <a:xfrm>
            <a:off x="3845784" y="2056460"/>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200">
                <a:latin typeface="Roboto"/>
                <a:ea typeface="Roboto"/>
                <a:cs typeface="Roboto"/>
                <a:sym typeface="Roboto"/>
              </a:rPr>
              <a:t>CICLO DE VERSIONADO</a:t>
            </a:r>
            <a:endParaRPr sz="1200"/>
          </a:p>
        </p:txBody>
      </p:sp>
      <p:sp>
        <p:nvSpPr>
          <p:cNvPr id="114" name="Google Shape;114;p19"/>
          <p:cNvSpPr/>
          <p:nvPr/>
        </p:nvSpPr>
        <p:spPr>
          <a:xfrm rot="1800047">
            <a:off x="3219843" y="1086434"/>
            <a:ext cx="2690936" cy="2690936"/>
          </a:xfrm>
          <a:prstGeom prst="blockArc">
            <a:avLst>
              <a:gd fmla="val 14414370" name="adj1"/>
              <a:gd fmla="val 694" name="adj2"/>
              <a:gd fmla="val 9562" name="adj3"/>
            </a:avLst>
          </a:prstGeom>
          <a:solidFill>
            <a:srgbClr val="08563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flipH="1" rot="-1800047">
            <a:off x="3221956" y="1086434"/>
            <a:ext cx="2690936" cy="2690936"/>
          </a:xfrm>
          <a:prstGeom prst="blockArc">
            <a:avLst>
              <a:gd fmla="val 14348563" name="adj1"/>
              <a:gd fmla="val 21472873" name="adj2"/>
              <a:gd fmla="val 9381" name="adj3"/>
            </a:avLst>
          </a:prstGeom>
          <a:solidFill>
            <a:srgbClr val="65F0AD"/>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rot="-8100000">
            <a:off x="4382715" y="1027393"/>
            <a:ext cx="363170" cy="363170"/>
          </a:xfrm>
          <a:prstGeom prst="rtTriangl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flipH="1" rot="-9000757">
            <a:off x="3220953" y="1084808"/>
            <a:ext cx="2690226" cy="2690226"/>
          </a:xfrm>
          <a:prstGeom prst="blockArc">
            <a:avLst>
              <a:gd fmla="val 14316164" name="adj1"/>
              <a:gd fmla="val 21502663" name="adj2"/>
              <a:gd fmla="val 9415"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rot="-1027861">
            <a:off x="5485874" y="2849832"/>
            <a:ext cx="312672" cy="312672"/>
          </a:xfrm>
          <a:prstGeom prst="rtTriangl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rot="6359841">
            <a:off x="3315801" y="2847762"/>
            <a:ext cx="363580" cy="363580"/>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Ejemplo</a:t>
            </a:r>
            <a:endParaRPr/>
          </a:p>
        </p:txBody>
      </p:sp>
      <p:pic>
        <p:nvPicPr>
          <p:cNvPr id="125" name="Google Shape;125;p20"/>
          <p:cNvPicPr preferRelativeResize="0"/>
          <p:nvPr/>
        </p:nvPicPr>
        <p:blipFill>
          <a:blip r:embed="rId3">
            <a:alphaModFix/>
          </a:blip>
          <a:stretch>
            <a:fillRect/>
          </a:stretch>
        </p:blipFill>
        <p:spPr>
          <a:xfrm>
            <a:off x="760750" y="729475"/>
            <a:ext cx="7501601" cy="421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GIT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