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62" r:id="rId4"/>
    <p:sldId id="276" r:id="rId5"/>
    <p:sldId id="278" r:id="rId6"/>
    <p:sldId id="269" r:id="rId7"/>
    <p:sldId id="279" r:id="rId8"/>
    <p:sldId id="280" r:id="rId9"/>
    <p:sldId id="259" r:id="rId10"/>
    <p:sldId id="265" r:id="rId11"/>
    <p:sldId id="266" r:id="rId12"/>
    <p:sldId id="263" r:id="rId13"/>
    <p:sldId id="260" r:id="rId14"/>
    <p:sldId id="268" r:id="rId15"/>
    <p:sldId id="264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A2EB-9DB9-4D68-A0B8-681DD3DC64B2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9541-7E27-4256-85C6-3CE499A369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69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A2EB-9DB9-4D68-A0B8-681DD3DC64B2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9541-7E27-4256-85C6-3CE499A369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68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A2EB-9DB9-4D68-A0B8-681DD3DC64B2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9541-7E27-4256-85C6-3CE499A369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39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A2EB-9DB9-4D68-A0B8-681DD3DC64B2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9541-7E27-4256-85C6-3CE499A369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99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A2EB-9DB9-4D68-A0B8-681DD3DC64B2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9541-7E27-4256-85C6-3CE499A369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79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A2EB-9DB9-4D68-A0B8-681DD3DC64B2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9541-7E27-4256-85C6-3CE499A369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60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A2EB-9DB9-4D68-A0B8-681DD3DC64B2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9541-7E27-4256-85C6-3CE499A369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63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A2EB-9DB9-4D68-A0B8-681DD3DC64B2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9541-7E27-4256-85C6-3CE499A369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68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A2EB-9DB9-4D68-A0B8-681DD3DC64B2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9541-7E27-4256-85C6-3CE499A369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7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A2EB-9DB9-4D68-A0B8-681DD3DC64B2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9541-7E27-4256-85C6-3CE499A369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38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A2EB-9DB9-4D68-A0B8-681DD3DC64B2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9541-7E27-4256-85C6-3CE499A369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53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2A2EB-9DB9-4D68-A0B8-681DD3DC64B2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79541-7E27-4256-85C6-3CE499A369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1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400"/>
          </a:xfrm>
        </p:spPr>
        <p:txBody>
          <a:bodyPr>
            <a:normAutofit/>
          </a:bodyPr>
          <a:lstStyle/>
          <a:p>
            <a:r>
              <a:rPr lang="en-US" sz="4000" dirty="0"/>
              <a:t>Study’s goals/questions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47196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/>
              <a:t>Identify responsibility for seabird </a:t>
            </a:r>
            <a:r>
              <a:rPr lang="en-US" sz="2400" b="1" dirty="0"/>
              <a:t>populations</a:t>
            </a:r>
            <a:r>
              <a:rPr lang="en-US" sz="2400" dirty="0"/>
              <a:t> across the year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/>
              <a:t>When and for which pops. are the High Seas most important?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sz="2400" dirty="0"/>
              <a:t>Highlight important country-relationships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i.e. Which countries have highest exchange of (1) species, (2) individuals</a:t>
            </a:r>
          </a:p>
          <a:p>
            <a:pPr marL="457200" lvl="1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Other potential goals</a:t>
            </a:r>
          </a:p>
          <a:p>
            <a:pPr marL="514350" indent="-514350">
              <a:buAutoNum type="arabicPeriod"/>
            </a:pPr>
            <a:r>
              <a:rPr lang="en-US" sz="2400" dirty="0"/>
              <a:t>Assess risk/protection for threatened species across annual cycle</a:t>
            </a:r>
          </a:p>
        </p:txBody>
      </p:sp>
    </p:spTree>
    <p:extLst>
      <p:ext uri="{BB962C8B-B14F-4D97-AF65-F5344CB8AC3E}">
        <p14:creationId xmlns:p14="http://schemas.microsoft.com/office/powerpoint/2010/main" val="189898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22852"/>
          </a:xfrm>
        </p:spPr>
        <p:txBody>
          <a:bodyPr>
            <a:noAutofit/>
          </a:bodyPr>
          <a:lstStyle/>
          <a:p>
            <a:r>
              <a:rPr lang="en-US" sz="2800" i="1" dirty="0"/>
              <a:t>Analyze by species</a:t>
            </a:r>
            <a:endParaRPr lang="en-GB" sz="2800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713975"/>
            <a:ext cx="8915400" cy="4743975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1095375"/>
            <a:ext cx="10515600" cy="322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400" b="1" dirty="0"/>
              <a:t>Output </a:t>
            </a:r>
            <a:r>
              <a:rPr lang="en-US" sz="2000" dirty="0"/>
              <a:t>(e.g. Cory’s Shearwaters from Spain, Portugal)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94704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22852"/>
          </a:xfrm>
        </p:spPr>
        <p:txBody>
          <a:bodyPr>
            <a:noAutofit/>
          </a:bodyPr>
          <a:lstStyle/>
          <a:p>
            <a:r>
              <a:rPr lang="en-US" sz="2800" i="1" dirty="0"/>
              <a:t>Analyze by species</a:t>
            </a:r>
            <a:endParaRPr lang="en-GB" sz="2800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2205909"/>
            <a:ext cx="6861832" cy="3651251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1095375"/>
            <a:ext cx="10515600" cy="322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400" b="1" dirty="0"/>
              <a:t>Output </a:t>
            </a:r>
            <a:r>
              <a:rPr lang="en-US" sz="2000" dirty="0"/>
              <a:t>(e.g. Cory’s Shearwaters from Spain, Portugal)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591424" y="1621134"/>
            <a:ext cx="40100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Shows the relative contribution of breeding sites to the global (*</a:t>
            </a:r>
            <a:r>
              <a:rPr lang="en-US" i="1" dirty="0"/>
              <a:t>if all sites are tracked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E.g. Portugal more important than Spain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86499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22852"/>
          </a:xfrm>
        </p:spPr>
        <p:txBody>
          <a:bodyPr>
            <a:noAutofit/>
          </a:bodyPr>
          <a:lstStyle/>
          <a:p>
            <a:r>
              <a:rPr lang="en-US" sz="2800" i="1" dirty="0"/>
              <a:t>Analyze by origin country – </a:t>
            </a:r>
            <a:r>
              <a:rPr lang="en-US" sz="2400" i="1" dirty="0"/>
              <a:t>where is a country’s seabird community going?</a:t>
            </a:r>
            <a:endParaRPr lang="en-GB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76449"/>
            <a:ext cx="10515600" cy="4100513"/>
          </a:xfrm>
        </p:spPr>
        <p:txBody>
          <a:bodyPr/>
          <a:lstStyle/>
          <a:p>
            <a:pPr marL="0" lvl="0" indent="0">
              <a:buNone/>
            </a:pPr>
            <a:r>
              <a:rPr lang="en-US" sz="2000" dirty="0"/>
              <a:t>Adjusted for:</a:t>
            </a:r>
          </a:p>
          <a:p>
            <a:pPr lvl="1"/>
            <a:r>
              <a:rPr lang="en-US" sz="1800" dirty="0"/>
              <a:t>Tracked time per month</a:t>
            </a:r>
          </a:p>
          <a:p>
            <a:pPr lvl="1"/>
            <a:r>
              <a:rPr lang="en-US" sz="1800" dirty="0"/>
              <a:t>Relative population size (species-specific population estimate/# of species in community)</a:t>
            </a:r>
          </a:p>
          <a:p>
            <a:pPr lvl="1"/>
            <a:r>
              <a:rPr lang="en-US" sz="1800" dirty="0"/>
              <a:t># of species in the community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Can be done on log-scale if one species is very abundant (e.g. great shearwater)</a:t>
            </a:r>
            <a:endParaRPr lang="en-GB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047750"/>
            <a:ext cx="10515600" cy="322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047750"/>
            <a:ext cx="10515600" cy="6330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400" b="1" dirty="0"/>
              <a:t>Number of birds in an EEZ per month across the ‘community’ of a given country: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8680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73050"/>
          </a:xfrm>
        </p:spPr>
        <p:txBody>
          <a:bodyPr>
            <a:noAutofit/>
          </a:bodyPr>
          <a:lstStyle/>
          <a:p>
            <a:r>
              <a:rPr lang="en-US" sz="2800" i="1" dirty="0"/>
              <a:t>Analyze by origin country</a:t>
            </a:r>
            <a:endParaRPr lang="en-GB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95" y="1648210"/>
            <a:ext cx="9302205" cy="4957378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1095375"/>
            <a:ext cx="10515600" cy="322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400" b="1" dirty="0"/>
              <a:t>Output </a:t>
            </a:r>
            <a:r>
              <a:rPr lang="en-US" sz="2000" dirty="0"/>
              <a:t>(e.g. ?4 species from Portugal)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74858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73050"/>
          </a:xfrm>
        </p:spPr>
        <p:txBody>
          <a:bodyPr>
            <a:noAutofit/>
          </a:bodyPr>
          <a:lstStyle/>
          <a:p>
            <a:r>
              <a:rPr lang="en-US" sz="2800" i="1" dirty="0"/>
              <a:t>Analyze by origin country</a:t>
            </a:r>
            <a:endParaRPr lang="en-GB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21" y="2276475"/>
            <a:ext cx="6210888" cy="3309938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1095375"/>
            <a:ext cx="10515600" cy="322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400" b="1" dirty="0"/>
              <a:t>Output </a:t>
            </a:r>
            <a:r>
              <a:rPr lang="en-US" sz="2000" dirty="0"/>
              <a:t>(e.g. ?4 species from Portugal)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419975" y="1504950"/>
            <a:ext cx="4124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countries which host &gt;5% of community population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7630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8625"/>
            <a:ext cx="10515600" cy="697503"/>
          </a:xfrm>
        </p:spPr>
        <p:txBody>
          <a:bodyPr>
            <a:noAutofit/>
          </a:bodyPr>
          <a:lstStyle/>
          <a:p>
            <a:pPr lvl="0"/>
            <a:r>
              <a:rPr lang="en-US" sz="2800" b="1" dirty="0"/>
              <a:t>Thoughts on strengths/limitations	</a:t>
            </a:r>
            <a:br>
              <a:rPr lang="en-US" sz="2800" b="1" dirty="0"/>
            </a:br>
            <a:endParaRPr lang="en-GB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5575"/>
            <a:ext cx="10515600" cy="4351338"/>
          </a:xfrm>
        </p:spPr>
        <p:txBody>
          <a:bodyPr/>
          <a:lstStyle/>
          <a:p>
            <a:pPr marL="0" lvl="3" indent="0">
              <a:spcBef>
                <a:spcPts val="1000"/>
              </a:spcBef>
              <a:buNone/>
            </a:pPr>
            <a:r>
              <a:rPr lang="en-US" sz="2000" dirty="0"/>
              <a:t>Strengths:</a:t>
            </a:r>
          </a:p>
          <a:p>
            <a:pPr marL="228600" lvl="3">
              <a:spcBef>
                <a:spcPts val="1000"/>
              </a:spcBef>
            </a:pPr>
            <a:r>
              <a:rPr lang="en-US" dirty="0"/>
              <a:t>Simple to calculate, and understand (and therefore to interpret)</a:t>
            </a:r>
          </a:p>
          <a:p>
            <a:pPr marL="228600" lvl="3">
              <a:spcBef>
                <a:spcPts val="1000"/>
              </a:spcBef>
            </a:pPr>
            <a:r>
              <a:rPr lang="en-US" dirty="0"/>
              <a:t>Utilizes site-population estimates to say something about the number of birds moving to and fro</a:t>
            </a:r>
          </a:p>
          <a:p>
            <a:pPr marL="0" lvl="3" indent="0">
              <a:spcBef>
                <a:spcPts val="1000"/>
              </a:spcBef>
              <a:buNone/>
            </a:pPr>
            <a:endParaRPr lang="en-US" dirty="0"/>
          </a:p>
          <a:p>
            <a:pPr marL="0" lvl="3" indent="0">
              <a:spcBef>
                <a:spcPts val="1000"/>
              </a:spcBef>
              <a:buNone/>
            </a:pPr>
            <a:r>
              <a:rPr lang="en-US" sz="2000" dirty="0"/>
              <a:t>Weaknesses:</a:t>
            </a:r>
          </a:p>
          <a:p>
            <a:pPr marL="285750" lvl="3" indent="-285750">
              <a:spcBef>
                <a:spcPts val="1000"/>
              </a:spcBef>
            </a:pPr>
            <a:r>
              <a:rPr lang="en-US" dirty="0"/>
              <a:t>Under-utilizes higher-resolution data (e.g. PTT) which have more than 2 points a day</a:t>
            </a:r>
          </a:p>
          <a:p>
            <a:pPr marL="285750" lvl="3" indent="-285750">
              <a:spcBef>
                <a:spcPts val="1000"/>
              </a:spcBef>
            </a:pPr>
            <a:r>
              <a:rPr lang="en-US" dirty="0"/>
              <a:t>Assumes tracked sample is representative of the population/island group</a:t>
            </a:r>
          </a:p>
          <a:p>
            <a:pPr marL="285750" lvl="3" indent="-285750">
              <a:spcBef>
                <a:spcPts val="1000"/>
              </a:spcBef>
            </a:pPr>
            <a:endParaRPr lang="en-US" dirty="0"/>
          </a:p>
          <a:p>
            <a:pPr marL="0" lvl="3" indent="0">
              <a:spcBef>
                <a:spcPts val="1000"/>
              </a:spcBef>
              <a:buNone/>
            </a:pPr>
            <a:r>
              <a:rPr lang="en-US" dirty="0"/>
              <a:t>Problems:</a:t>
            </a:r>
          </a:p>
          <a:p>
            <a:pPr marL="285750" lvl="3" indent="-285750">
              <a:spcBef>
                <a:spcPts val="1000"/>
              </a:spcBef>
            </a:pPr>
            <a:r>
              <a:rPr lang="en-US" dirty="0"/>
              <a:t>Current script attributes a bird-day based on a point representing half of the day (GLS), so the summed proportion of time spent in EEZs per month is above 1. </a:t>
            </a:r>
          </a:p>
          <a:p>
            <a:pPr marL="228600" lvl="3">
              <a:spcBef>
                <a:spcPts val="1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32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46B97-FCCF-44D2-B746-512A73B5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389"/>
          </a:xfrm>
        </p:spPr>
        <p:txBody>
          <a:bodyPr>
            <a:normAutofit/>
          </a:bodyPr>
          <a:lstStyle/>
          <a:p>
            <a:r>
              <a:rPr lang="en-US" sz="3200" dirty="0"/>
              <a:t>Representativeness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AF83B-16E1-490F-A5D1-4724F9E81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352"/>
            <a:ext cx="10515600" cy="46166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 levels: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sz="2400" b="1" dirty="0"/>
              <a:t>Sample</a:t>
            </a:r>
            <a:r>
              <a:rPr lang="en-US" sz="2400" dirty="0"/>
              <a:t>: how well do the tracked movements represent the wider (island group) population?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sz="2400" b="1" dirty="0"/>
              <a:t>Population</a:t>
            </a:r>
            <a:r>
              <a:rPr lang="en-US" sz="2400" dirty="0"/>
              <a:t>: what is the contribution of each tracked island group to the global population?</a:t>
            </a:r>
          </a:p>
        </p:txBody>
      </p:sp>
    </p:spTree>
    <p:extLst>
      <p:ext uri="{BB962C8B-B14F-4D97-AF65-F5344CB8AC3E}">
        <p14:creationId xmlns:p14="http://schemas.microsoft.com/office/powerpoint/2010/main" val="610037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46B97-FCCF-44D2-B746-512A73B5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389"/>
          </a:xfrm>
        </p:spPr>
        <p:txBody>
          <a:bodyPr>
            <a:normAutofit/>
          </a:bodyPr>
          <a:lstStyle/>
          <a:p>
            <a:r>
              <a:rPr lang="en-US" sz="3200" dirty="0"/>
              <a:t>Representativeness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AF83B-16E1-490F-A5D1-4724F9E81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352"/>
            <a:ext cx="10515600" cy="461661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b="1" dirty="0"/>
              <a:t>Sample</a:t>
            </a:r>
            <a:r>
              <a:rPr lang="en-US" sz="2400" dirty="0"/>
              <a:t>: how well do the tracked movements represent the wider (island group) population?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736172-1F2F-455D-A4F0-69B7C84E9E05}"/>
              </a:ext>
            </a:extLst>
          </p:cNvPr>
          <p:cNvGrpSpPr/>
          <p:nvPr/>
        </p:nvGrpSpPr>
        <p:grpSpPr>
          <a:xfrm>
            <a:off x="1027543" y="2776987"/>
            <a:ext cx="6485232" cy="6799952"/>
            <a:chOff x="2094343" y="2793534"/>
            <a:chExt cx="6485232" cy="6799952"/>
          </a:xfrm>
        </p:grpSpPr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29873FDA-A832-4D50-BE78-632F700442B7}"/>
                </a:ext>
              </a:extLst>
            </p:cNvPr>
            <p:cNvSpPr/>
            <p:nvPr/>
          </p:nvSpPr>
          <p:spPr>
            <a:xfrm rot="17346824">
              <a:off x="2952006" y="3965917"/>
              <a:ext cx="5977371" cy="5277767"/>
            </a:xfrm>
            <a:prstGeom prst="arc">
              <a:avLst>
                <a:gd name="adj1" fmla="val 16440790"/>
                <a:gd name="adj2" fmla="val 20711307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555EF80-DDFC-46BF-BB2A-6B84132B26A6}"/>
                </a:ext>
              </a:extLst>
            </p:cNvPr>
            <p:cNvCxnSpPr>
              <a:cxnSpLocks/>
            </p:cNvCxnSpPr>
            <p:nvPr/>
          </p:nvCxnSpPr>
          <p:spPr>
            <a:xfrm>
              <a:off x="3489820" y="2793534"/>
              <a:ext cx="0" cy="2748284"/>
            </a:xfrm>
            <a:prstGeom prst="line">
              <a:avLst/>
            </a:prstGeom>
            <a:ln w="412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CA710EA-567A-42B6-A8EE-540170FB0D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9820" y="5541818"/>
              <a:ext cx="3377416" cy="0"/>
            </a:xfrm>
            <a:prstGeom prst="line">
              <a:avLst/>
            </a:prstGeom>
            <a:ln w="412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870B933-9CFA-4EA2-8AC4-64C46E4094BD}"/>
                </a:ext>
              </a:extLst>
            </p:cNvPr>
            <p:cNvSpPr txBox="1"/>
            <p:nvPr/>
          </p:nvSpPr>
          <p:spPr>
            <a:xfrm>
              <a:off x="4276436" y="5784991"/>
              <a:ext cx="2244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N</a:t>
              </a:r>
              <a:r>
                <a:rPr lang="en-US" dirty="0"/>
                <a:t> birds in sample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162320-8B38-43CE-8714-E180406F9C18}"/>
                </a:ext>
              </a:extLst>
            </p:cNvPr>
            <p:cNvSpPr txBox="1"/>
            <p:nvPr/>
          </p:nvSpPr>
          <p:spPr>
            <a:xfrm>
              <a:off x="2094343" y="3669095"/>
              <a:ext cx="9444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N</a:t>
              </a:r>
              <a:r>
                <a:rPr lang="en-US" dirty="0"/>
                <a:t> EEZs visited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44B76F6-8917-4454-B2E0-1C450C006106}"/>
              </a:ext>
            </a:extLst>
          </p:cNvPr>
          <p:cNvSpPr txBox="1"/>
          <p:nvPr/>
        </p:nvSpPr>
        <p:spPr>
          <a:xfrm>
            <a:off x="6588464" y="2577079"/>
            <a:ext cx="4201676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dirty="0"/>
              <a:t>Instead of extent of area used, use number of EEZs visited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endParaRPr lang="en-US" dirty="0"/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Set a threshold based on previous work </a:t>
            </a:r>
            <a:r>
              <a:rPr lang="en-US" sz="1600" i="1" dirty="0"/>
              <a:t>(e.g. </a:t>
            </a:r>
            <a:r>
              <a:rPr lang="en-US" sz="1600" i="1" dirty="0" err="1"/>
              <a:t>Gutowsky</a:t>
            </a:r>
            <a:r>
              <a:rPr lang="en-US" sz="1600" i="1" dirty="0"/>
              <a:t> 2016’s 17-21 individuals)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04175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46B97-FCCF-44D2-B746-512A73B5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389"/>
          </a:xfrm>
        </p:spPr>
        <p:txBody>
          <a:bodyPr/>
          <a:lstStyle/>
          <a:p>
            <a:r>
              <a:rPr lang="en-US" sz="3200" dirty="0"/>
              <a:t>Representativeness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AF83B-16E1-490F-A5D1-4724F9E81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352"/>
            <a:ext cx="10515600" cy="4616611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400" b="1" dirty="0"/>
              <a:t>Population</a:t>
            </a:r>
            <a:r>
              <a:rPr lang="en-US" sz="2400" dirty="0"/>
              <a:t>: what is the contribution of each tracked island group to the global population?</a:t>
            </a:r>
          </a:p>
          <a:p>
            <a:pPr lvl="1"/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Set a threshold of ‘importance’? </a:t>
            </a:r>
          </a:p>
          <a:p>
            <a:pPr lvl="2">
              <a:lnSpc>
                <a:spcPct val="150000"/>
              </a:lnSpc>
            </a:pPr>
            <a:r>
              <a:rPr lang="en-US" sz="1400" dirty="0"/>
              <a:t>Simple threshold (e.g. sum of island group contributions must be above e.g. 20% of global pop)</a:t>
            </a:r>
          </a:p>
          <a:p>
            <a:pPr lvl="2">
              <a:lnSpc>
                <a:spcPct val="150000"/>
              </a:lnSpc>
            </a:pPr>
            <a:r>
              <a:rPr lang="en-US" sz="1400" dirty="0"/>
              <a:t>Using KBA thresholds (e.g. 0.5% for CR or EN spp., 1% for VU, equal or above 10% for NT or LC)</a:t>
            </a:r>
          </a:p>
          <a:p>
            <a:pPr lvl="1">
              <a:lnSpc>
                <a:spcPct val="150000"/>
              </a:lnSpc>
            </a:pPr>
            <a:endParaRPr lang="en-US" sz="16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Include all with good tracking data: different actors may be in the specific stories of their ‘globally insignificant’ populations</a:t>
            </a:r>
          </a:p>
          <a:p>
            <a:pPr marL="514350" indent="-514350">
              <a:buAutoNum type="arabicPeriod" startAt="2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84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EE1F-D914-4103-8B6C-35EBA7F58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</p:spPr>
        <p:txBody>
          <a:bodyPr>
            <a:normAutofit/>
          </a:bodyPr>
          <a:lstStyle/>
          <a:p>
            <a:r>
              <a:rPr lang="en-US" sz="3600" dirty="0"/>
              <a:t>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3CF2B-01DA-4D8A-B7E4-63EBB73B8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715"/>
            <a:ext cx="10515600" cy="4632248"/>
          </a:xfrm>
        </p:spPr>
        <p:txBody>
          <a:bodyPr/>
          <a:lstStyle/>
          <a:p>
            <a:r>
              <a:rPr lang="en-US" dirty="0"/>
              <a:t>Island group-specific/species – specific ‘responsibility’ for ACAP</a:t>
            </a:r>
          </a:p>
        </p:txBody>
      </p:sp>
    </p:spTree>
    <p:extLst>
      <p:ext uri="{BB962C8B-B14F-4D97-AF65-F5344CB8AC3E}">
        <p14:creationId xmlns:p14="http://schemas.microsoft.com/office/powerpoint/2010/main" val="195276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966651"/>
            <a:ext cx="10622280" cy="575991"/>
          </a:xfrm>
        </p:spPr>
        <p:txBody>
          <a:bodyPr>
            <a:normAutofit/>
          </a:bodyPr>
          <a:lstStyle/>
          <a:p>
            <a:pPr lvl="0"/>
            <a:r>
              <a:rPr lang="en-US" sz="2400" b="1" dirty="0"/>
              <a:t>‘Bird days’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0700657" cy="34343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Number of ‘days’, per month, a </a:t>
            </a:r>
            <a:r>
              <a:rPr lang="en-US" sz="2000" dirty="0" smtClean="0"/>
              <a:t>bird(/track) </a:t>
            </a:r>
            <a:r>
              <a:rPr lang="en-US" sz="2000" dirty="0"/>
              <a:t>spends in a given EEZ 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Where ‘days’ are </a:t>
            </a:r>
            <a:r>
              <a:rPr lang="en-US" sz="1600" dirty="0" smtClean="0"/>
              <a:t>proportional </a:t>
            </a:r>
            <a:r>
              <a:rPr lang="en-US" sz="1600" dirty="0"/>
              <a:t>to the number of EEZs visited in that day (e.g. If bird visits 2 EEZs, 0.5 bird days spent in each</a:t>
            </a:r>
            <a:r>
              <a:rPr lang="en-US" sz="1600" dirty="0" smtClean="0"/>
              <a:t>) (</a:t>
            </a:r>
            <a:r>
              <a:rPr lang="en-US" sz="1600" i="1" dirty="0" smtClean="0"/>
              <a:t>weights</a:t>
            </a:r>
            <a:r>
              <a:rPr lang="en-US" sz="1600" dirty="0" smtClean="0"/>
              <a:t>) </a:t>
            </a:r>
            <a:endParaRPr lang="en-US" sz="1600" dirty="0"/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**Adjusted </a:t>
            </a:r>
            <a:r>
              <a:rPr lang="en-US" sz="1600" dirty="0"/>
              <a:t>for number of tracking days with tracking data in that month </a:t>
            </a:r>
            <a:r>
              <a:rPr lang="en-US" sz="1300" dirty="0" smtClean="0"/>
              <a:t>So if a track is only 1 day long, it will only weigh 1/31 as much towards the population estimate of time spent compared to a track which is 31 days (31/31) long</a:t>
            </a:r>
          </a:p>
          <a:p>
            <a:pPr lvl="2">
              <a:lnSpc>
                <a:spcPct val="150000"/>
              </a:lnSpc>
            </a:pPr>
            <a:r>
              <a:rPr lang="en-US" sz="1300" dirty="0" smtClean="0"/>
              <a:t>Problem still exists that distribution of tracks in a month could be biased (e.g. all from first few days of a month)</a:t>
            </a:r>
            <a:endParaRPr lang="en-US" sz="1300" dirty="0"/>
          </a:p>
          <a:p>
            <a:pPr marL="0" indent="0">
              <a:lnSpc>
                <a:spcPct val="160000"/>
              </a:lnSpc>
              <a:buNone/>
            </a:pPr>
            <a:endParaRPr lang="en-US" sz="2000" b="1" dirty="0"/>
          </a:p>
          <a:p>
            <a:pPr>
              <a:lnSpc>
                <a:spcPct val="160000"/>
              </a:lnSpc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65126"/>
            <a:ext cx="10515600" cy="322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/>
              <a:t>Basis of analysis</a:t>
            </a:r>
            <a:endParaRPr lang="en-GB" sz="2800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CD3B20-E4C5-40C1-9324-39D056C91460}"/>
              </a:ext>
            </a:extLst>
          </p:cNvPr>
          <p:cNvSpPr/>
          <p:nvPr/>
        </p:nvSpPr>
        <p:spPr>
          <a:xfrm>
            <a:off x="2498163" y="5358291"/>
            <a:ext cx="7088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Result: </a:t>
            </a:r>
            <a:r>
              <a:rPr lang="en-US" b="1" dirty="0" smtClean="0"/>
              <a:t>Proportion </a:t>
            </a:r>
            <a:r>
              <a:rPr lang="en-US" b="1" dirty="0"/>
              <a:t>of (individual’s) time spent in EEZ(s) per </a:t>
            </a:r>
            <a:r>
              <a:rPr lang="en-US" b="1" dirty="0" smtClean="0"/>
              <a:t>month (</a:t>
            </a:r>
            <a:r>
              <a:rPr lang="en-US" b="1" i="1" dirty="0" smtClean="0"/>
              <a:t>ppt2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3380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6210028" y="2209800"/>
            <a:ext cx="0" cy="122872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56EAD2A-C52A-4579-B8E1-03162B118C12}"/>
              </a:ext>
            </a:extLst>
          </p:cNvPr>
          <p:cNvSpPr/>
          <p:nvPr/>
        </p:nvSpPr>
        <p:spPr>
          <a:xfrm>
            <a:off x="2625754" y="1690469"/>
            <a:ext cx="7055141" cy="572104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966651"/>
            <a:ext cx="10622280" cy="575991"/>
          </a:xfrm>
        </p:spPr>
        <p:txBody>
          <a:bodyPr>
            <a:normAutofit/>
          </a:bodyPr>
          <a:lstStyle/>
          <a:p>
            <a:pPr lvl="0"/>
            <a:r>
              <a:rPr lang="en-US" sz="2400" b="1" dirty="0"/>
              <a:t>‘Bird days’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906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000" b="1" dirty="0"/>
              <a:t>Proportion of </a:t>
            </a:r>
            <a:r>
              <a:rPr lang="en-US" sz="2000" b="1" u="sng" dirty="0" smtClean="0"/>
              <a:t>individual’s*</a:t>
            </a:r>
            <a:r>
              <a:rPr lang="en-US" sz="2000" b="1" dirty="0" smtClean="0"/>
              <a:t> </a:t>
            </a:r>
            <a:r>
              <a:rPr lang="en-US" sz="2000" b="1" dirty="0"/>
              <a:t>time spent in EEZ(s) per month</a:t>
            </a:r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r>
              <a:rPr lang="en-US" sz="2000" b="1" dirty="0"/>
              <a:t>Proportion of </a:t>
            </a:r>
            <a:r>
              <a:rPr lang="en-US" sz="2000" b="1" u="sng" dirty="0"/>
              <a:t>sample’s</a:t>
            </a:r>
            <a:r>
              <a:rPr lang="en-US" sz="2000" b="1" dirty="0"/>
              <a:t> time spent in EEZ(s) per month</a:t>
            </a:r>
            <a:r>
              <a:rPr lang="en-US" sz="2000" dirty="0"/>
              <a:t/>
            </a:r>
            <a:br>
              <a:rPr lang="en-US" sz="2000" dirty="0"/>
            </a:br>
            <a:endParaRPr lang="en-GB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65126"/>
            <a:ext cx="10515600" cy="322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/>
              <a:t>Basis of analysis</a:t>
            </a:r>
            <a:endParaRPr lang="en-GB" sz="28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4828767" y="2457479"/>
            <a:ext cx="2762522" cy="584775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Adjust for relative contribution of each </a:t>
            </a:r>
            <a:r>
              <a:rPr lang="en-US" sz="1600" dirty="0" smtClean="0"/>
              <a:t>individual</a:t>
            </a:r>
            <a:endParaRPr lang="en-GB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818811" y="252549"/>
            <a:ext cx="3988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* Individual means track (i.e. </a:t>
            </a:r>
            <a:r>
              <a:rPr lang="en-US" sz="1600" i="1" dirty="0" err="1" smtClean="0"/>
              <a:t>track_id</a:t>
            </a:r>
            <a:r>
              <a:rPr lang="en-US" sz="1600" i="1" dirty="0" smtClean="0"/>
              <a:t>)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418158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966651"/>
            <a:ext cx="10622280" cy="575991"/>
          </a:xfrm>
        </p:spPr>
        <p:txBody>
          <a:bodyPr>
            <a:normAutofit/>
          </a:bodyPr>
          <a:lstStyle/>
          <a:p>
            <a:pPr lvl="0"/>
            <a:r>
              <a:rPr lang="en-US" sz="2400" b="1" dirty="0"/>
              <a:t>‘Bird days’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65126"/>
            <a:ext cx="10515600" cy="322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/>
              <a:t>Basis of analysis</a:t>
            </a:r>
            <a:endParaRPr lang="en-GB" sz="2800" i="1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2563BF0-C412-486F-AC63-0D59FD630A23}"/>
              </a:ext>
            </a:extLst>
          </p:cNvPr>
          <p:cNvGrpSpPr/>
          <p:nvPr/>
        </p:nvGrpSpPr>
        <p:grpSpPr>
          <a:xfrm>
            <a:off x="1938209" y="1718255"/>
            <a:ext cx="8783782" cy="4778736"/>
            <a:chOff x="1818137" y="1439387"/>
            <a:chExt cx="8783782" cy="4778736"/>
          </a:xfrm>
        </p:grpSpPr>
        <p:cxnSp>
          <p:nvCxnSpPr>
            <p:cNvPr id="6" name="Straight Arrow Connector 5"/>
            <p:cNvCxnSpPr>
              <a:cxnSpLocks/>
            </p:cNvCxnSpPr>
            <p:nvPr/>
          </p:nvCxnSpPr>
          <p:spPr>
            <a:xfrm>
              <a:off x="6210028" y="2035856"/>
              <a:ext cx="0" cy="1402669"/>
            </a:xfrm>
            <a:prstGeom prst="straightConnector1">
              <a:avLst/>
            </a:prstGeom>
            <a:ln w="1016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56EAD2A-C52A-4579-B8E1-03162B118C12}"/>
                </a:ext>
              </a:extLst>
            </p:cNvPr>
            <p:cNvSpPr/>
            <p:nvPr/>
          </p:nvSpPr>
          <p:spPr>
            <a:xfrm>
              <a:off x="2636415" y="1439387"/>
              <a:ext cx="7055141" cy="572104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71753" y="2352900"/>
              <a:ext cx="2762522" cy="584775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Adjust for relative contribution of each individual</a:t>
              </a:r>
              <a:endParaRPr lang="en-GB" sz="16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91687F-4013-499D-84A7-64977FFC5605}"/>
                </a:ext>
              </a:extLst>
            </p:cNvPr>
            <p:cNvSpPr txBox="1"/>
            <p:nvPr/>
          </p:nvSpPr>
          <p:spPr>
            <a:xfrm>
              <a:off x="1818137" y="5294793"/>
              <a:ext cx="87837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Proportion of </a:t>
              </a:r>
              <a:r>
                <a:rPr lang="en-US" b="1" u="sng" dirty="0"/>
                <a:t>population’s</a:t>
              </a:r>
              <a:r>
                <a:rPr lang="en-US" b="1" dirty="0"/>
                <a:t> time spent in EEZ(s) per month</a:t>
              </a:r>
              <a:r>
                <a:rPr lang="en-US" dirty="0"/>
                <a:t/>
              </a:r>
              <a:br>
                <a:rPr lang="en-US" dirty="0"/>
              </a:br>
              <a:endParaRPr lang="en-GB" dirty="0"/>
            </a:p>
            <a:p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68F0795-9FA0-4EFF-B683-59B9CBFF18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1135" y="3662749"/>
              <a:ext cx="1608894" cy="1646718"/>
            </a:xfrm>
            <a:prstGeom prst="straightConnector1">
              <a:avLst/>
            </a:prstGeom>
            <a:ln w="1016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530C773-04B1-4064-85D3-1C7B9F074607}"/>
                </a:ext>
              </a:extLst>
            </p:cNvPr>
            <p:cNvCxnSpPr>
              <a:cxnSpLocks/>
            </p:cNvCxnSpPr>
            <p:nvPr/>
          </p:nvCxnSpPr>
          <p:spPr>
            <a:xfrm>
              <a:off x="6163986" y="3677168"/>
              <a:ext cx="1585323" cy="1617625"/>
            </a:xfrm>
            <a:prstGeom prst="straightConnector1">
              <a:avLst/>
            </a:prstGeom>
            <a:ln w="1016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078FFD-8D5D-47FC-8344-C046010A2F49}"/>
                </a:ext>
              </a:extLst>
            </p:cNvPr>
            <p:cNvSpPr txBox="1"/>
            <p:nvPr/>
          </p:nvSpPr>
          <p:spPr>
            <a:xfrm>
              <a:off x="3454169" y="4193592"/>
              <a:ext cx="2737963" cy="584775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Option 1:</a:t>
              </a:r>
            </a:p>
            <a:p>
              <a:r>
                <a:rPr lang="en-US" sz="1600" dirty="0"/>
                <a:t>Assume representativeness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DE6CC78-9DD4-455C-8B6F-B84881FB24CD}"/>
                </a:ext>
              </a:extLst>
            </p:cNvPr>
            <p:cNvSpPr txBox="1"/>
            <p:nvPr/>
          </p:nvSpPr>
          <p:spPr>
            <a:xfrm>
              <a:off x="6163985" y="4178918"/>
              <a:ext cx="2737963" cy="584775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/>
                <a:t>Option 2:</a:t>
              </a:r>
            </a:p>
            <a:p>
              <a:pPr algn="r"/>
              <a:r>
                <a:rPr lang="en-US" sz="1600" dirty="0"/>
                <a:t>Test representativeness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5380023-0081-4B27-81AE-BACD9B9F17A4}"/>
                </a:ext>
              </a:extLst>
            </p:cNvPr>
            <p:cNvSpPr txBox="1"/>
            <p:nvPr/>
          </p:nvSpPr>
          <p:spPr>
            <a:xfrm>
              <a:off x="3343563" y="1566979"/>
              <a:ext cx="5818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Proportion of </a:t>
              </a:r>
              <a:r>
                <a:rPr lang="en-US" b="1" u="sng" dirty="0"/>
                <a:t>individual’s</a:t>
              </a:r>
              <a:r>
                <a:rPr lang="en-US" b="1" dirty="0"/>
                <a:t> time spent in EEZ(s) per month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3D9D542-99CB-413C-8AEF-7125A934E788}"/>
                </a:ext>
              </a:extLst>
            </p:cNvPr>
            <p:cNvSpPr txBox="1"/>
            <p:nvPr/>
          </p:nvSpPr>
          <p:spPr>
            <a:xfrm>
              <a:off x="2784762" y="3345868"/>
              <a:ext cx="6936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Proportion of </a:t>
              </a:r>
              <a:r>
                <a:rPr lang="en-US" b="1" u="sng" dirty="0"/>
                <a:t>sample’s</a:t>
              </a:r>
              <a:r>
                <a:rPr lang="en-US" b="1" dirty="0"/>
                <a:t> time spent in EEZ(s) per month</a:t>
              </a:r>
              <a:r>
                <a:rPr lang="en-US" dirty="0"/>
                <a:t/>
              </a:r>
              <a:br>
                <a:rPr lang="en-US" dirty="0"/>
              </a:b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2225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46B97-FCCF-44D2-B746-512A73B5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389"/>
          </a:xfrm>
        </p:spPr>
        <p:txBody>
          <a:bodyPr>
            <a:normAutofit/>
          </a:bodyPr>
          <a:lstStyle/>
          <a:p>
            <a:r>
              <a:rPr lang="en-US" sz="3200" dirty="0"/>
              <a:t>Representativeness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AF83B-16E1-490F-A5D1-4724F9E81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352"/>
            <a:ext cx="10515600" cy="461661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b="1" dirty="0"/>
              <a:t>Sample</a:t>
            </a:r>
            <a:r>
              <a:rPr lang="en-US" sz="2400" dirty="0"/>
              <a:t>: how well do the tracked movements represent the wider (island group) population?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736172-1F2F-455D-A4F0-69B7C84E9E05}"/>
              </a:ext>
            </a:extLst>
          </p:cNvPr>
          <p:cNvGrpSpPr/>
          <p:nvPr/>
        </p:nvGrpSpPr>
        <p:grpSpPr>
          <a:xfrm>
            <a:off x="1027543" y="2776987"/>
            <a:ext cx="6485232" cy="6799952"/>
            <a:chOff x="2094343" y="2793534"/>
            <a:chExt cx="6485232" cy="6799952"/>
          </a:xfrm>
        </p:grpSpPr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29873FDA-A832-4D50-BE78-632F700442B7}"/>
                </a:ext>
              </a:extLst>
            </p:cNvPr>
            <p:cNvSpPr/>
            <p:nvPr/>
          </p:nvSpPr>
          <p:spPr>
            <a:xfrm rot="17346824">
              <a:off x="2952006" y="3965917"/>
              <a:ext cx="5977371" cy="5277767"/>
            </a:xfrm>
            <a:prstGeom prst="arc">
              <a:avLst>
                <a:gd name="adj1" fmla="val 16440790"/>
                <a:gd name="adj2" fmla="val 20711307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555EF80-DDFC-46BF-BB2A-6B84132B26A6}"/>
                </a:ext>
              </a:extLst>
            </p:cNvPr>
            <p:cNvCxnSpPr>
              <a:cxnSpLocks/>
            </p:cNvCxnSpPr>
            <p:nvPr/>
          </p:nvCxnSpPr>
          <p:spPr>
            <a:xfrm>
              <a:off x="3489820" y="2793534"/>
              <a:ext cx="0" cy="2748284"/>
            </a:xfrm>
            <a:prstGeom prst="line">
              <a:avLst/>
            </a:prstGeom>
            <a:ln w="412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CA710EA-567A-42B6-A8EE-540170FB0D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9820" y="5541818"/>
              <a:ext cx="3377416" cy="0"/>
            </a:xfrm>
            <a:prstGeom prst="line">
              <a:avLst/>
            </a:prstGeom>
            <a:ln w="412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870B933-9CFA-4EA2-8AC4-64C46E4094BD}"/>
                </a:ext>
              </a:extLst>
            </p:cNvPr>
            <p:cNvSpPr txBox="1"/>
            <p:nvPr/>
          </p:nvSpPr>
          <p:spPr>
            <a:xfrm>
              <a:off x="4276436" y="5784991"/>
              <a:ext cx="2244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N</a:t>
              </a:r>
              <a:r>
                <a:rPr lang="en-US" dirty="0"/>
                <a:t> birds in sample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162320-8B38-43CE-8714-E180406F9C18}"/>
                </a:ext>
              </a:extLst>
            </p:cNvPr>
            <p:cNvSpPr txBox="1"/>
            <p:nvPr/>
          </p:nvSpPr>
          <p:spPr>
            <a:xfrm>
              <a:off x="2094343" y="3669095"/>
              <a:ext cx="9444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N</a:t>
              </a:r>
              <a:r>
                <a:rPr lang="en-US" dirty="0"/>
                <a:t> EEZs visited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44B76F6-8917-4454-B2E0-1C450C006106}"/>
              </a:ext>
            </a:extLst>
          </p:cNvPr>
          <p:cNvSpPr txBox="1"/>
          <p:nvPr/>
        </p:nvSpPr>
        <p:spPr>
          <a:xfrm>
            <a:off x="6588464" y="2577079"/>
            <a:ext cx="4201676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dirty="0"/>
              <a:t>Instead of extent of area used, use number of EEZs visited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endParaRPr lang="en-US" dirty="0"/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Set a threshold based on previous work </a:t>
            </a:r>
            <a:r>
              <a:rPr lang="en-US" sz="1600" i="1" dirty="0"/>
              <a:t>(e.g. </a:t>
            </a:r>
            <a:r>
              <a:rPr lang="en-US" sz="1600" i="1" dirty="0" err="1"/>
              <a:t>Gutowsky</a:t>
            </a:r>
            <a:r>
              <a:rPr lang="en-US" sz="1600" i="1" dirty="0"/>
              <a:t> 2016’s 17-21 individuals)</a:t>
            </a:r>
          </a:p>
          <a:p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666119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905" y="3510218"/>
            <a:ext cx="6695562" cy="33477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905" y="162436"/>
            <a:ext cx="6695562" cy="33477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552825" cy="730249"/>
          </a:xfrm>
        </p:spPr>
        <p:txBody>
          <a:bodyPr>
            <a:noAutofit/>
          </a:bodyPr>
          <a:lstStyle/>
          <a:p>
            <a:r>
              <a:rPr lang="en-US" sz="2800" i="1" dirty="0"/>
              <a:t>Analyze by island group population</a:t>
            </a:r>
            <a:endParaRPr lang="en-GB" sz="2800" i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329750"/>
            <a:ext cx="4031020" cy="1638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sz="2000" b="1" dirty="0">
                <a:latin typeface="+mn-lt"/>
              </a:rPr>
              <a:t>Output </a:t>
            </a:r>
            <a:r>
              <a:rPr lang="en-US" sz="1800" dirty="0">
                <a:latin typeface="+mn-lt"/>
              </a:rPr>
              <a:t>(e.g. Cory’s Shearwaters from Madeira, Portugal)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composition of time spent per month</a:t>
            </a:r>
            <a:endParaRPr lang="en-US" sz="1400" b="1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0C1EDE-7FE3-44C9-9E71-DCB2EB6DE7FC}"/>
              </a:ext>
            </a:extLst>
          </p:cNvPr>
          <p:cNvSpPr/>
          <p:nvPr/>
        </p:nvSpPr>
        <p:spPr>
          <a:xfrm>
            <a:off x="838200" y="3429000"/>
            <a:ext cx="38576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pp</a:t>
            </a:r>
            <a:r>
              <a:rPr lang="en-US" sz="1600" dirty="0"/>
              <a:t> = Proportion of (sample’s/population’s) time spent in EEZ(s) per month</a:t>
            </a:r>
            <a:endParaRPr lang="en-GB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38EBA8-4AD7-4854-A3DC-8240907D79BD}"/>
              </a:ext>
            </a:extLst>
          </p:cNvPr>
          <p:cNvSpPr/>
          <p:nvPr/>
        </p:nvSpPr>
        <p:spPr>
          <a:xfrm>
            <a:off x="7543215" y="826067"/>
            <a:ext cx="688975" cy="132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57F011-9265-44FB-8083-F2BF3297027D}"/>
              </a:ext>
            </a:extLst>
          </p:cNvPr>
          <p:cNvSpPr/>
          <p:nvPr/>
        </p:nvSpPr>
        <p:spPr>
          <a:xfrm>
            <a:off x="7369906" y="5975568"/>
            <a:ext cx="714375" cy="173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7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2A067-055D-4F88-9D89-C83128FA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410E-ED02-4381-87EA-E62A0B5ED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60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6F78-4A64-4365-AA7D-D1906592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1D530-4941-4616-9CF9-037B8E3E8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4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22852"/>
          </a:xfrm>
        </p:spPr>
        <p:txBody>
          <a:bodyPr>
            <a:noAutofit/>
          </a:bodyPr>
          <a:lstStyle/>
          <a:p>
            <a:r>
              <a:rPr lang="en-US" sz="2800" i="1" dirty="0"/>
              <a:t>Analyze by species/population  - </a:t>
            </a:r>
            <a:r>
              <a:rPr lang="en-US" sz="2400" i="1" dirty="0"/>
              <a:t>where is the population over the year?</a:t>
            </a:r>
            <a:endParaRPr lang="en-GB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3">
              <a:spcBef>
                <a:spcPts val="1000"/>
              </a:spcBef>
            </a:pPr>
            <a:r>
              <a:rPr lang="en-US" sz="2000" b="1" dirty="0"/>
              <a:t># of birds </a:t>
            </a:r>
            <a:r>
              <a:rPr lang="en-US" sz="2000" dirty="0"/>
              <a:t>= pp * </a:t>
            </a:r>
            <a:r>
              <a:rPr lang="en-US" sz="2000" dirty="0" err="1"/>
              <a:t>site_pop_size</a:t>
            </a:r>
            <a:endParaRPr lang="en-US" sz="2000" dirty="0"/>
          </a:p>
          <a:p>
            <a:pPr marL="0" indent="0">
              <a:buNone/>
            </a:pPr>
            <a:r>
              <a:rPr lang="en-US" sz="1800" i="1" dirty="0"/>
              <a:t>Where</a:t>
            </a:r>
            <a:r>
              <a:rPr lang="en-US" sz="1800" dirty="0"/>
              <a:t> </a:t>
            </a:r>
            <a:r>
              <a:rPr lang="en-US" sz="1800" b="1" dirty="0"/>
              <a:t>pp</a:t>
            </a:r>
            <a:r>
              <a:rPr lang="en-US" sz="1800" dirty="0"/>
              <a:t> = Proportion of (sample’s) time spent in EEZ(s) per month</a:t>
            </a:r>
            <a:endParaRPr lang="en-GB" sz="1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095375"/>
            <a:ext cx="10515600" cy="322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400" b="1" dirty="0"/>
              <a:t>Number and % of birds from a population using EEZ(s) in a given month</a:t>
            </a:r>
          </a:p>
        </p:txBody>
      </p:sp>
    </p:spTree>
    <p:extLst>
      <p:ext uri="{BB962C8B-B14F-4D97-AF65-F5344CB8AC3E}">
        <p14:creationId xmlns:p14="http://schemas.microsoft.com/office/powerpoint/2010/main" val="3061166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2384</TotalTime>
  <Words>892</Words>
  <Application>Microsoft Office PowerPoint</Application>
  <PresentationFormat>Widescreen</PresentationFormat>
  <Paragraphs>104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Study’s goals/questions</vt:lpstr>
      <vt:lpstr>‘Bird days’</vt:lpstr>
      <vt:lpstr>‘Bird days’</vt:lpstr>
      <vt:lpstr>‘Bird days’</vt:lpstr>
      <vt:lpstr>Representativeness</vt:lpstr>
      <vt:lpstr>Analyze by island group population</vt:lpstr>
      <vt:lpstr>PowerPoint Presentation</vt:lpstr>
      <vt:lpstr>Extras</vt:lpstr>
      <vt:lpstr>Analyze by species/population  - where is the population over the year?</vt:lpstr>
      <vt:lpstr>Analyze by species</vt:lpstr>
      <vt:lpstr>Analyze by species</vt:lpstr>
      <vt:lpstr>Analyze by origin country – where is a country’s seabird community going?</vt:lpstr>
      <vt:lpstr>Analyze by origin country</vt:lpstr>
      <vt:lpstr>Analyze by origin country</vt:lpstr>
      <vt:lpstr>Thoughts on strengths/limitations  </vt:lpstr>
      <vt:lpstr>Representativeness</vt:lpstr>
      <vt:lpstr>Representativeness</vt:lpstr>
      <vt:lpstr>Representativeness</vt:lpstr>
      <vt:lpstr>Outputs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Bird-days</dc:title>
  <dc:creator>Martim Bill</dc:creator>
  <cp:lastModifiedBy>Martin Beal</cp:lastModifiedBy>
  <cp:revision>41</cp:revision>
  <dcterms:created xsi:type="dcterms:W3CDTF">2018-11-20T11:04:49Z</dcterms:created>
  <dcterms:modified xsi:type="dcterms:W3CDTF">2019-01-10T17:16:47Z</dcterms:modified>
</cp:coreProperties>
</file>