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Raleway"/>
      <p:regular r:id="rId39"/>
      <p:bold r:id="rId40"/>
      <p:italic r:id="rId41"/>
      <p:boldItalic r:id="rId42"/>
    </p:embeddedFont>
    <p:embeddedFont>
      <p:font typeface="Proxima Nova"/>
      <p:regular r:id="rId43"/>
      <p:bold r:id="rId44"/>
      <p:italic r:id="rId45"/>
      <p:boldItalic r:id="rId46"/>
    </p:embeddedFont>
    <p:embeddedFont>
      <p:font typeface="Roboto"/>
      <p:regular r:id="rId47"/>
      <p:bold r:id="rId48"/>
      <p:italic r:id="rId49"/>
      <p:boldItalic r:id="rId50"/>
    </p:embeddedFont>
    <p:embeddedFont>
      <p:font typeface="Lato"/>
      <p:regular r:id="rId51"/>
      <p:bold r:id="rId52"/>
      <p:italic r:id="rId53"/>
      <p:boldItalic r:id="rId54"/>
    </p:embeddedFont>
    <p:embeddedFont>
      <p:font typeface="Montserrat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bold.fntdata"/><Relationship Id="rId42" Type="http://schemas.openxmlformats.org/officeDocument/2006/relationships/font" Target="fonts/Raleway-boldItalic.fntdata"/><Relationship Id="rId41" Type="http://schemas.openxmlformats.org/officeDocument/2006/relationships/font" Target="fonts/Raleway-italic.fntdata"/><Relationship Id="rId44" Type="http://schemas.openxmlformats.org/officeDocument/2006/relationships/font" Target="fonts/ProximaNova-bold.fntdata"/><Relationship Id="rId43" Type="http://schemas.openxmlformats.org/officeDocument/2006/relationships/font" Target="fonts/ProximaNova-regular.fntdata"/><Relationship Id="rId46" Type="http://schemas.openxmlformats.org/officeDocument/2006/relationships/font" Target="fonts/ProximaNova-boldItalic.fntdata"/><Relationship Id="rId45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-bold.fntdata"/><Relationship Id="rId47" Type="http://schemas.openxmlformats.org/officeDocument/2006/relationships/font" Target="fonts/Roboto-regular.fntdata"/><Relationship Id="rId4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font" Target="fonts/Raleway-regular.fntdata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Lato-regular.fntdata"/><Relationship Id="rId50" Type="http://schemas.openxmlformats.org/officeDocument/2006/relationships/font" Target="fonts/Roboto-boldItalic.fntdata"/><Relationship Id="rId53" Type="http://schemas.openxmlformats.org/officeDocument/2006/relationships/font" Target="fonts/Lato-italic.fntdata"/><Relationship Id="rId52" Type="http://schemas.openxmlformats.org/officeDocument/2006/relationships/font" Target="fonts/Lato-bold.fntdata"/><Relationship Id="rId11" Type="http://schemas.openxmlformats.org/officeDocument/2006/relationships/slide" Target="slides/slide6.xml"/><Relationship Id="rId55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54" Type="http://schemas.openxmlformats.org/officeDocument/2006/relationships/font" Target="fonts/Lato-boldItalic.fntdata"/><Relationship Id="rId13" Type="http://schemas.openxmlformats.org/officeDocument/2006/relationships/slide" Target="slides/slide8.xml"/><Relationship Id="rId57" Type="http://schemas.openxmlformats.org/officeDocument/2006/relationships/font" Target="fonts/Montserrat-italic.fntdata"/><Relationship Id="rId12" Type="http://schemas.openxmlformats.org/officeDocument/2006/relationships/slide" Target="slides/slide7.xml"/><Relationship Id="rId56" Type="http://schemas.openxmlformats.org/officeDocument/2006/relationships/font" Target="fonts/Montserrat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schemas.openxmlformats.org/officeDocument/2006/relationships/font" Target="fonts/Montserrat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5a8f7022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5a8f7022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5a8f7022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5a8f7022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5a8f7022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5a8f7022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5a8f7022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5a8f7022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5a8f7022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5a8f7022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5a8f7022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5a8f7022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5a8f7022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5a8f7022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5a8f7022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5a8f7022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5a8f7022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5a8f7022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5a8f7022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5a8f7022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5a8f7022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5a8f7022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814cf7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d814cf7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5a8f7022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5a8f7022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5a8f7022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5a8f7022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5a8f7022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5a8f7022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5a8f7022d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5a8f7022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5a8f7022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5a8f7022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cb9a0b07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cb9a0b07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62a0817c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62a0817c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5a8f7022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5a8f7022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5a8f7022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5a8f7022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5a8f7022d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55a8f7022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e965474a9_3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e965474a9_3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62a0817c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62a0817c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5a8f7022d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5a8f7022d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b9a0b074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b9a0b074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5a8f702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5a8f702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jp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idx="1" type="subTitle"/>
          </p:nvPr>
        </p:nvSpPr>
        <p:spPr>
          <a:xfrm>
            <a:off x="1025877" y="3238450"/>
            <a:ext cx="76959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latin typeface="Proxima Nova"/>
                <a:ea typeface="Proxima Nova"/>
                <a:cs typeface="Proxima Nova"/>
                <a:sym typeface="Proxima Nova"/>
              </a:rPr>
              <a:t>Viviendo y compartiendo el camino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" name="Google Shape;73;p13"/>
          <p:cNvSpPr txBox="1"/>
          <p:nvPr>
            <p:ph idx="4294967295" type="title"/>
          </p:nvPr>
        </p:nvSpPr>
        <p:spPr>
          <a:xfrm>
            <a:off x="6382569" y="630225"/>
            <a:ext cx="2478300" cy="9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 txBox="1"/>
          <p:nvPr>
            <p:ph idx="4294967295" type="title"/>
          </p:nvPr>
        </p:nvSpPr>
        <p:spPr>
          <a:xfrm>
            <a:off x="3656600" y="1744650"/>
            <a:ext cx="2873400" cy="16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chemeClr val="lt1"/>
                </a:solidFill>
              </a:rPr>
              <a:t>MY </a:t>
            </a:r>
            <a:r>
              <a:rPr lang="es" sz="4800">
                <a:solidFill>
                  <a:schemeClr val="accent5"/>
                </a:solidFill>
              </a:rPr>
              <a:t>WAY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75" name="Google Shape;7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23050" y="1744650"/>
            <a:ext cx="933548" cy="83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283099" y="712150"/>
            <a:ext cx="82311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Destacamos 3: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>
                <a:solidFill>
                  <a:schemeClr val="accent5"/>
                </a:solidFill>
              </a:rPr>
              <a:t>Motivos Religiosos.</a:t>
            </a:r>
            <a:endParaRPr sz="4400"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>
                <a:solidFill>
                  <a:schemeClr val="accent5"/>
                </a:solidFill>
              </a:rPr>
              <a:t>Interés Cultural.</a:t>
            </a:r>
            <a:endParaRPr sz="4400"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>
                <a:solidFill>
                  <a:schemeClr val="accent5"/>
                </a:solidFill>
              </a:rPr>
              <a:t>Reto personal.</a:t>
            </a:r>
            <a:endParaRPr sz="4400"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50249" y="739000"/>
            <a:ext cx="83118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Otras motivaciones</a:t>
            </a:r>
            <a:r>
              <a:rPr lang="es"/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# EL PAISAJE Y LA CULTURA</a:t>
            </a:r>
            <a:endParaRPr sz="30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# LA BÚSQUEDA ESPIRITUAL</a:t>
            </a:r>
            <a:endParaRPr sz="30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# UNA AVENTURA VITAL</a:t>
            </a:r>
            <a:endParaRPr sz="30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# DEPORTES DE MONTAÑA</a:t>
            </a:r>
            <a:endParaRPr sz="30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# DESCONECTAR DE TANTAS CONEXIONES</a:t>
            </a:r>
            <a:endParaRPr sz="30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144600" y="265575"/>
            <a:ext cx="8854800" cy="12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NUESTRA COMPETENCIA</a:t>
            </a:r>
            <a:endParaRPr/>
          </a:p>
        </p:txBody>
      </p:sp>
      <p:sp>
        <p:nvSpPr>
          <p:cNvPr id="135" name="Google Shape;135;p24"/>
          <p:cNvSpPr txBox="1"/>
          <p:nvPr/>
        </p:nvSpPr>
        <p:spPr>
          <a:xfrm>
            <a:off x="338800" y="1863450"/>
            <a:ext cx="8315700" cy="302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PILGRIM.ES</a:t>
            </a:r>
            <a:endParaRPr b="1" sz="30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CAMINODESANTIAGO.GAL</a:t>
            </a:r>
            <a:endParaRPr b="1" sz="30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MUNDICAMINO.COM</a:t>
            </a:r>
            <a:endParaRPr b="1" sz="30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BUENCAMINO.COM</a:t>
            </a:r>
            <a:endParaRPr b="1" sz="30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PILBEO.COM</a:t>
            </a:r>
            <a:endParaRPr b="1" sz="30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CAMINO360.COM</a:t>
            </a:r>
            <a:endParaRPr b="1" sz="30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VIVECAMINO.COM</a:t>
            </a:r>
            <a:endParaRPr b="1" sz="30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283100" y="462000"/>
            <a:ext cx="8402400" cy="40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</a:t>
            </a:r>
            <a:r>
              <a:rPr lang="es"/>
              <a:t>CUÁL ES</a:t>
            </a:r>
            <a:r>
              <a:rPr lang="es"/>
              <a:t> EL OBJETIVO?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chemeClr val="accent5"/>
                </a:solidFill>
              </a:rPr>
              <a:t>GANAR LA COMPOSTELA</a:t>
            </a:r>
            <a:endParaRPr sz="60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62600" y="431200"/>
            <a:ext cx="8420400" cy="42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¿QUE ES LA COMPOSTELA?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La Compostela</a:t>
            </a:r>
            <a:r>
              <a:rPr lang="es" sz="3600">
                <a:solidFill>
                  <a:schemeClr val="accent5"/>
                </a:solidFill>
              </a:rPr>
              <a:t> es la certificación de que has cumplido la peregrinación</a:t>
            </a:r>
            <a:r>
              <a:rPr lang="es" sz="3000"/>
              <a:t> y visitado el Apóstol de Santiago con motivo cristiano, demostrando que has hecho como mínimo los últimos 100 km a pie o a caballo, o los últimos 200 km en bicicleta hasta Santiago de Compostela.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283100" y="511950"/>
            <a:ext cx="8617800" cy="42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COMPOSTELA</a:t>
            </a:r>
            <a:endParaRPr sz="30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accent5"/>
                </a:solidFill>
              </a:rPr>
              <a:t>ES OBLIGATORIA para TODOS los peregrinos.</a:t>
            </a:r>
            <a:endParaRPr sz="3000">
              <a:solidFill>
                <a:schemeClr val="accent5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Para conseguirla se tiene que mostrar los sellos y fechas de la credencial en la Oficina del Peregrino, demostrando que has pernoctado día tras día en los diferentes albergues.</a:t>
            </a:r>
            <a:endParaRPr sz="3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09950" y="618150"/>
            <a:ext cx="8325300" cy="41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</a:t>
            </a:r>
            <a:r>
              <a:rPr lang="es"/>
              <a:t>CÓMO</a:t>
            </a:r>
            <a:r>
              <a:rPr lang="es"/>
              <a:t> Y DÓNDE SELLAR LA COMPOSTELA?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3000">
                <a:solidFill>
                  <a:schemeClr val="accent5"/>
                </a:solidFill>
              </a:rPr>
              <a:t>Actualmente el sellado es físico, mediante un cuño en los diferentes lugares autorizados a tal efecto en una cartilla de papel con 14 páginas en acordeón que debes conseguir con antelación.</a:t>
            </a:r>
            <a:endParaRPr sz="30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228300" y="712150"/>
            <a:ext cx="87828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</a:t>
            </a:r>
            <a:r>
              <a:rPr lang="es" sz="4400"/>
              <a:t>QUE PASA SI LA PERDEMOS?</a:t>
            </a:r>
            <a:endParaRPr sz="4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accent5"/>
                </a:solidFill>
              </a:rPr>
              <a:t>Pues básicamente no podrás conseguir la compostela, por que es obligatorio presentarla para su obtención.</a:t>
            </a:r>
            <a:endParaRPr sz="3000"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283099" y="712150"/>
            <a:ext cx="88608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SOLUCIÓN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accent5"/>
                </a:solidFill>
              </a:rPr>
              <a:t>EL SELLADO VIRTUAL de la APP MY WAY</a:t>
            </a:r>
            <a:endParaRPr sz="30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31"/>
          <p:cNvPicPr preferRelativeResize="0"/>
          <p:nvPr/>
        </p:nvPicPr>
        <p:blipFill rotWithShape="1">
          <a:blip r:embed="rId4">
            <a:alphaModFix/>
          </a:blip>
          <a:srcRect b="0" l="9111" r="17175" t="0"/>
          <a:stretch/>
        </p:blipFill>
        <p:spPr>
          <a:xfrm>
            <a:off x="4572000" y="-37700"/>
            <a:ext cx="4729425" cy="536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1"/>
          <p:cNvSpPr txBox="1"/>
          <p:nvPr/>
        </p:nvSpPr>
        <p:spPr>
          <a:xfrm>
            <a:off x="0" y="-800"/>
            <a:ext cx="4572000" cy="985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TRADICIONAL</a:t>
            </a:r>
            <a:endParaRPr b="1" sz="3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31"/>
          <p:cNvSpPr txBox="1"/>
          <p:nvPr/>
        </p:nvSpPr>
        <p:spPr>
          <a:xfrm>
            <a:off x="4714100" y="15400"/>
            <a:ext cx="42657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Montserrat"/>
                <a:ea typeface="Montserrat"/>
                <a:cs typeface="Montserrat"/>
                <a:sym typeface="Montserrat"/>
              </a:rPr>
              <a:t>   CON MY WAY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type="title"/>
          </p:nvPr>
        </p:nvSpPr>
        <p:spPr>
          <a:xfrm>
            <a:off x="309299" y="219375"/>
            <a:ext cx="85254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000000"/>
                </a:highlight>
              </a:rPr>
              <a:t>EQUIPO HACKATHON </a:t>
            </a:r>
            <a:endParaRPr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283100" y="517100"/>
            <a:ext cx="8687700" cy="403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SELLADO EN MY WAY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3000">
                <a:solidFill>
                  <a:schemeClr val="accent5"/>
                </a:solidFill>
              </a:rPr>
              <a:t>Mediante el móvil y la APP, el usuario podrá leer un código QR que se le asignará previamente a cada uno de los establecimientos autorizados para el sellado.</a:t>
            </a:r>
            <a:endParaRPr sz="30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/>
        </p:nvSpPr>
        <p:spPr>
          <a:xfrm>
            <a:off x="0" y="0"/>
            <a:ext cx="9144000" cy="1709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Mediante la instalación de un Código QR, </a:t>
            </a:r>
            <a:r>
              <a:rPr lang="es" sz="30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el peregrino tan solo deberá acercar su móvil al código y quedará sellado en la APP.</a:t>
            </a:r>
            <a:endParaRPr sz="30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title"/>
          </p:nvPr>
        </p:nvSpPr>
        <p:spPr>
          <a:xfrm>
            <a:off x="169400" y="277200"/>
            <a:ext cx="8731500" cy="42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MODULO MI CAMINO EN FOTOS</a:t>
            </a:r>
            <a:r>
              <a:rPr lang="es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5"/>
                </a:solidFill>
              </a:rPr>
              <a:t>Los usuarios de la APP podrán subir a la misma todas las fotos que desee y compartirlas con otros users.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/>
          <p:nvPr/>
        </p:nvSpPr>
        <p:spPr>
          <a:xfrm>
            <a:off x="308000" y="0"/>
            <a:ext cx="85314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MI CAMINO EN FOTOS</a:t>
            </a:r>
            <a:r>
              <a:rPr b="1" lang="es" sz="48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                                        </a:t>
            </a:r>
            <a:r>
              <a:rPr b="1" lang="es" sz="48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Podrá subir, ordenar y hacer su camino en fotos y por último encargar la impresión en formato libro, al estilo Hofmann.</a:t>
            </a:r>
            <a:endParaRPr b="1" sz="48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>
            <p:ph type="title"/>
          </p:nvPr>
        </p:nvSpPr>
        <p:spPr>
          <a:xfrm>
            <a:off x="61700" y="431200"/>
            <a:ext cx="8685300" cy="411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CONCURSO FOTOGRAFÍA</a:t>
            </a:r>
            <a:r>
              <a:rPr lang="es">
                <a:solidFill>
                  <a:schemeClr val="accent5"/>
                </a:solidFill>
              </a:rPr>
              <a:t> </a:t>
            </a:r>
            <a:endParaRPr/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</a:t>
            </a:r>
            <a:r>
              <a:rPr lang="es">
                <a:solidFill>
                  <a:schemeClr val="accent5"/>
                </a:solidFill>
              </a:rPr>
              <a:t>MY WAY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/>
          <p:nvPr>
            <p:ph type="title"/>
          </p:nvPr>
        </p:nvSpPr>
        <p:spPr>
          <a:xfrm>
            <a:off x="308000" y="431200"/>
            <a:ext cx="8439000" cy="411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CONCURSO FOTOGRAFÍA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5"/>
                </a:solidFill>
              </a:rPr>
              <a:t>Los usuarios de la APP </a:t>
            </a:r>
            <a:r>
              <a:rPr lang="es">
                <a:solidFill>
                  <a:schemeClr val="accent5"/>
                </a:solidFill>
              </a:rPr>
              <a:t>además,</a:t>
            </a:r>
            <a:r>
              <a:rPr lang="es">
                <a:solidFill>
                  <a:schemeClr val="accent5"/>
                </a:solidFill>
              </a:rPr>
              <a:t> podrán subir una o varias fotografÍas para participar en este concurso.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/>
          <p:nvPr>
            <p:ph type="title"/>
          </p:nvPr>
        </p:nvSpPr>
        <p:spPr>
          <a:xfrm>
            <a:off x="277200" y="431200"/>
            <a:ext cx="8254200" cy="411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CONCURSO FOTOGRAFÍA</a:t>
            </a:r>
            <a:r>
              <a:rPr lang="es">
                <a:solidFill>
                  <a:schemeClr val="accent5"/>
                </a:solidFill>
              </a:rPr>
              <a:t>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5"/>
                </a:solidFill>
              </a:rPr>
              <a:t>Los usuarios votarán las fotos que otros usuarios suban y las 3 más votadas pasarán a la final.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9"/>
          <p:cNvSpPr txBox="1"/>
          <p:nvPr>
            <p:ph type="title"/>
          </p:nvPr>
        </p:nvSpPr>
        <p:spPr>
          <a:xfrm>
            <a:off x="323400" y="431200"/>
            <a:ext cx="8439000" cy="411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CONCURSO FOTOGRAFÍA</a:t>
            </a:r>
            <a:r>
              <a:rPr lang="es">
                <a:solidFill>
                  <a:schemeClr val="accent5"/>
                </a:solidFill>
              </a:rPr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5"/>
                </a:solidFill>
              </a:rPr>
              <a:t>Un jurado profesional decidirá entre las 3 finalistas, cuál es el vencedor. 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PREMIO: 10.000 €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0"/>
          <p:cNvSpPr txBox="1"/>
          <p:nvPr>
            <p:ph type="title"/>
          </p:nvPr>
        </p:nvSpPr>
        <p:spPr>
          <a:xfrm>
            <a:off x="214925" y="150975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ROAD MAP</a:t>
            </a:r>
            <a:endParaRPr/>
          </a:p>
        </p:txBody>
      </p:sp>
      <p:sp>
        <p:nvSpPr>
          <p:cNvPr id="218" name="Google Shape;218;p40"/>
          <p:cNvSpPr/>
          <p:nvPr/>
        </p:nvSpPr>
        <p:spPr>
          <a:xfrm>
            <a:off x="371775" y="1226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0"/>
          <p:cNvSpPr/>
          <p:nvPr/>
        </p:nvSpPr>
        <p:spPr>
          <a:xfrm>
            <a:off x="3210432" y="1226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40"/>
          <p:cNvSpPr/>
          <p:nvPr/>
        </p:nvSpPr>
        <p:spPr>
          <a:xfrm>
            <a:off x="6049089" y="1226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40"/>
          <p:cNvSpPr txBox="1"/>
          <p:nvPr>
            <p:ph type="title"/>
          </p:nvPr>
        </p:nvSpPr>
        <p:spPr>
          <a:xfrm>
            <a:off x="6125275" y="1299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Lanzamiento de la app  con todas sus funcionalidades al mercado. </a:t>
            </a:r>
            <a:endParaRPr b="0"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0" sz="1400"/>
          </a:p>
        </p:txBody>
      </p:sp>
      <p:sp>
        <p:nvSpPr>
          <p:cNvPr id="222" name="Google Shape;222;p40"/>
          <p:cNvSpPr txBox="1"/>
          <p:nvPr>
            <p:ph type="title"/>
          </p:nvPr>
        </p:nvSpPr>
        <p:spPr>
          <a:xfrm>
            <a:off x="443475" y="1299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/>
              <a:t>Hackathon, concepción de la idea y modelo de negocio, planificación financiera y plan de marketing. 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223" name="Google Shape;223;p40"/>
          <p:cNvSpPr txBox="1"/>
          <p:nvPr>
            <p:ph type="title"/>
          </p:nvPr>
        </p:nvSpPr>
        <p:spPr>
          <a:xfrm>
            <a:off x="3286625" y="1299900"/>
            <a:ext cx="25533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Desarrollo de la APP con todas las funcionalidades previstas. 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Desarrollo del plan de marketing para su lanzamiento al mercado</a:t>
            </a:r>
            <a:r>
              <a:rPr b="0" lang="es" sz="1400"/>
              <a:t>. </a:t>
            </a:r>
            <a:endParaRPr b="0"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0" sz="1400"/>
          </a:p>
        </p:txBody>
      </p:sp>
      <p:sp>
        <p:nvSpPr>
          <p:cNvPr id="224" name="Google Shape;224;p40"/>
          <p:cNvSpPr/>
          <p:nvPr/>
        </p:nvSpPr>
        <p:spPr>
          <a:xfrm>
            <a:off x="375700" y="3909025"/>
            <a:ext cx="2629500" cy="431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Concepción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5" name="Google Shape;225;p40"/>
          <p:cNvSpPr/>
          <p:nvPr/>
        </p:nvSpPr>
        <p:spPr>
          <a:xfrm>
            <a:off x="3213513" y="3909025"/>
            <a:ext cx="2629500" cy="43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Desarrollo</a:t>
            </a:r>
            <a:r>
              <a:rPr lang="es"/>
              <a:t> </a:t>
            </a:r>
            <a:endParaRPr/>
          </a:p>
        </p:txBody>
      </p:sp>
      <p:sp>
        <p:nvSpPr>
          <p:cNvPr id="226" name="Google Shape;226;p40"/>
          <p:cNvSpPr/>
          <p:nvPr/>
        </p:nvSpPr>
        <p:spPr>
          <a:xfrm>
            <a:off x="6051325" y="3909025"/>
            <a:ext cx="2629500" cy="43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Lanzamiento</a:t>
            </a:r>
            <a:endParaRPr/>
          </a:p>
        </p:txBody>
      </p:sp>
      <p:sp>
        <p:nvSpPr>
          <p:cNvPr id="227" name="Google Shape;227;p40"/>
          <p:cNvSpPr/>
          <p:nvPr/>
        </p:nvSpPr>
        <p:spPr>
          <a:xfrm>
            <a:off x="369525" y="4554225"/>
            <a:ext cx="2629500" cy="431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HACKATHON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8" name="Google Shape;228;p40"/>
          <p:cNvSpPr/>
          <p:nvPr/>
        </p:nvSpPr>
        <p:spPr>
          <a:xfrm>
            <a:off x="3210413" y="4554225"/>
            <a:ext cx="2629500" cy="43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2 meses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9" name="Google Shape;229;p40"/>
          <p:cNvSpPr/>
          <p:nvPr/>
        </p:nvSpPr>
        <p:spPr>
          <a:xfrm>
            <a:off x="6051325" y="4554225"/>
            <a:ext cx="2629500" cy="43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8</a:t>
            </a:r>
            <a:r>
              <a:rPr lang="es"/>
              <a:t> </a:t>
            </a:r>
            <a:r>
              <a:rPr b="1" lang="es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de junio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 txBox="1"/>
          <p:nvPr>
            <p:ph type="title"/>
          </p:nvPr>
        </p:nvSpPr>
        <p:spPr>
          <a:xfrm>
            <a:off x="138600" y="450375"/>
            <a:ext cx="8854800" cy="12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FUNCIONALIDADES DIFERENCIALES</a:t>
            </a:r>
            <a:endParaRPr/>
          </a:p>
        </p:txBody>
      </p:sp>
      <p:sp>
        <p:nvSpPr>
          <p:cNvPr id="235" name="Google Shape;235;p41"/>
          <p:cNvSpPr txBox="1"/>
          <p:nvPr/>
        </p:nvSpPr>
        <p:spPr>
          <a:xfrm>
            <a:off x="338800" y="1863450"/>
            <a:ext cx="8315700" cy="21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Sellado VIRTUAL de la credencial</a:t>
            </a:r>
            <a:endParaRPr b="1" sz="30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Concurso Fotográfico del Camino</a:t>
            </a:r>
            <a:endParaRPr b="1" sz="30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Mi camino en un libro</a:t>
            </a:r>
            <a:endParaRPr b="1" sz="30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Ganar el Cielo</a:t>
            </a:r>
            <a:endParaRPr b="1" sz="30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283099" y="712150"/>
            <a:ext cx="85254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EQUIPO HACKATHON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accent5"/>
                </a:solidFill>
              </a:rPr>
              <a:t>MARTÍN 		DANIEL     </a:t>
            </a:r>
            <a:r>
              <a:rPr lang="es" sz="3000">
                <a:solidFill>
                  <a:schemeClr val="accent5"/>
                </a:solidFill>
              </a:rPr>
              <a:t>MARCOS   JOSÉ MARÍA</a:t>
            </a:r>
            <a:endParaRPr sz="30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accent5"/>
                </a:solidFill>
              </a:rPr>
              <a:t>	22					24				48					35</a:t>
            </a:r>
            <a:endParaRPr sz="3000">
              <a:solidFill>
                <a:schemeClr val="accent5"/>
              </a:solidFill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492775" y="1862325"/>
            <a:ext cx="1539900" cy="1469400"/>
          </a:xfrm>
          <a:prstGeom prst="smileyFace">
            <a:avLst>
              <a:gd fmla="val 4653" name="adj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2523925" y="1862325"/>
            <a:ext cx="1539900" cy="1469400"/>
          </a:xfrm>
          <a:prstGeom prst="smileyFace">
            <a:avLst>
              <a:gd fmla="val 4653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4555075" y="1862325"/>
            <a:ext cx="1539900" cy="1469400"/>
          </a:xfrm>
          <a:prstGeom prst="smileyFace">
            <a:avLst>
              <a:gd fmla="val 4653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6758500" y="1862325"/>
            <a:ext cx="1539900" cy="1469400"/>
          </a:xfrm>
          <a:prstGeom prst="smileyFace">
            <a:avLst>
              <a:gd fmla="val 4653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/>
          <p:nvPr>
            <p:ph type="title"/>
          </p:nvPr>
        </p:nvSpPr>
        <p:spPr>
          <a:xfrm>
            <a:off x="323400" y="431200"/>
            <a:ext cx="8516100" cy="411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GANAR EL CIELO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1					2					3</a:t>
            </a:r>
            <a:endParaRPr sz="100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41" name="Google Shape;241;p42"/>
          <p:cNvSpPr/>
          <p:nvPr/>
        </p:nvSpPr>
        <p:spPr>
          <a:xfrm>
            <a:off x="893175" y="3215225"/>
            <a:ext cx="2171400" cy="1332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PLANTAR UN ÁRBOL	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42"/>
          <p:cNvSpPr/>
          <p:nvPr/>
        </p:nvSpPr>
        <p:spPr>
          <a:xfrm>
            <a:off x="3401725" y="3215225"/>
            <a:ext cx="2171400" cy="133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42"/>
          <p:cNvSpPr/>
          <p:nvPr/>
        </p:nvSpPr>
        <p:spPr>
          <a:xfrm>
            <a:off x="6033475" y="3215225"/>
            <a:ext cx="2171400" cy="133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2"/>
          <p:cNvSpPr/>
          <p:nvPr/>
        </p:nvSpPr>
        <p:spPr>
          <a:xfrm>
            <a:off x="3401725" y="3215225"/>
            <a:ext cx="2171400" cy="1332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APADRINAR UN NIÑO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42"/>
          <p:cNvSpPr/>
          <p:nvPr/>
        </p:nvSpPr>
        <p:spPr>
          <a:xfrm>
            <a:off x="6033475" y="3215225"/>
            <a:ext cx="2171400" cy="1332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APADRINAR UN ANIMAL EN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VÍAS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 DE EXTINCIÓN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3"/>
          <p:cNvSpPr txBox="1"/>
          <p:nvPr>
            <p:ph type="title"/>
          </p:nvPr>
        </p:nvSpPr>
        <p:spPr>
          <a:xfrm>
            <a:off x="431200" y="327150"/>
            <a:ext cx="8854800" cy="12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MY WAY EN </a:t>
            </a:r>
            <a:r>
              <a:rPr lang="es"/>
              <a:t>NÚMEROS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INVERSIÓN</a:t>
            </a:r>
            <a:r>
              <a:rPr lang="es"/>
              <a:t> NECESARIA</a:t>
            </a:r>
            <a:endParaRPr/>
          </a:p>
        </p:txBody>
      </p:sp>
      <p:sp>
        <p:nvSpPr>
          <p:cNvPr id="251" name="Google Shape;251;p43"/>
          <p:cNvSpPr/>
          <p:nvPr/>
        </p:nvSpPr>
        <p:spPr>
          <a:xfrm>
            <a:off x="508200" y="2487575"/>
            <a:ext cx="2387100" cy="72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chemeClr val="accent5"/>
                </a:solidFill>
              </a:rPr>
              <a:t>2019	</a:t>
            </a:r>
            <a:endParaRPr sz="6000">
              <a:solidFill>
                <a:schemeClr val="accent5"/>
              </a:solidFill>
            </a:endParaRPr>
          </a:p>
        </p:txBody>
      </p:sp>
      <p:sp>
        <p:nvSpPr>
          <p:cNvPr id="252" name="Google Shape;252;p43"/>
          <p:cNvSpPr/>
          <p:nvPr/>
        </p:nvSpPr>
        <p:spPr>
          <a:xfrm>
            <a:off x="3310825" y="2487575"/>
            <a:ext cx="2387100" cy="72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6000">
                <a:solidFill>
                  <a:schemeClr val="accent5"/>
                </a:solidFill>
              </a:rPr>
              <a:t>2020</a:t>
            </a:r>
            <a:endParaRPr sz="6000">
              <a:solidFill>
                <a:schemeClr val="accent5"/>
              </a:solidFill>
            </a:endParaRPr>
          </a:p>
        </p:txBody>
      </p:sp>
      <p:sp>
        <p:nvSpPr>
          <p:cNvPr id="253" name="Google Shape;253;p43"/>
          <p:cNvSpPr/>
          <p:nvPr/>
        </p:nvSpPr>
        <p:spPr>
          <a:xfrm>
            <a:off x="6005975" y="2487575"/>
            <a:ext cx="2725500" cy="72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6000">
                <a:solidFill>
                  <a:schemeClr val="accent5"/>
                </a:solidFill>
              </a:rPr>
              <a:t>2021</a:t>
            </a:r>
            <a:endParaRPr sz="6000">
              <a:solidFill>
                <a:schemeClr val="accent5"/>
              </a:solidFill>
            </a:endParaRPr>
          </a:p>
        </p:txBody>
      </p:sp>
      <p:sp>
        <p:nvSpPr>
          <p:cNvPr id="254" name="Google Shape;254;p43"/>
          <p:cNvSpPr txBox="1"/>
          <p:nvPr/>
        </p:nvSpPr>
        <p:spPr>
          <a:xfrm>
            <a:off x="508075" y="3495400"/>
            <a:ext cx="2387100" cy="109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FFFFFF"/>
                </a:solidFill>
              </a:rPr>
              <a:t>260.000€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255" name="Google Shape;255;p43"/>
          <p:cNvSpPr txBox="1"/>
          <p:nvPr/>
        </p:nvSpPr>
        <p:spPr>
          <a:xfrm>
            <a:off x="3349425" y="3495400"/>
            <a:ext cx="2348400" cy="109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3600">
                <a:solidFill>
                  <a:srgbClr val="FFFFFF"/>
                </a:solidFill>
              </a:rPr>
              <a:t>615</a:t>
            </a:r>
            <a:r>
              <a:rPr lang="es" sz="3600">
                <a:solidFill>
                  <a:srgbClr val="FFFFFF"/>
                </a:solidFill>
              </a:rPr>
              <a:t>.000€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256" name="Google Shape;256;p43"/>
          <p:cNvSpPr txBox="1"/>
          <p:nvPr/>
        </p:nvSpPr>
        <p:spPr>
          <a:xfrm>
            <a:off x="6005875" y="3495400"/>
            <a:ext cx="2725500" cy="109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3600">
                <a:solidFill>
                  <a:srgbClr val="FFFFFF"/>
                </a:solidFill>
              </a:rPr>
              <a:t>1.400</a:t>
            </a:r>
            <a:r>
              <a:rPr lang="es" sz="3600">
                <a:solidFill>
                  <a:srgbClr val="FFFFFF"/>
                </a:solidFill>
              </a:rPr>
              <a:t>.000€</a:t>
            </a:r>
            <a:endParaRPr sz="6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44"/>
          <p:cNvSpPr txBox="1"/>
          <p:nvPr/>
        </p:nvSpPr>
        <p:spPr>
          <a:xfrm>
            <a:off x="415800" y="323400"/>
            <a:ext cx="8315700" cy="10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Montserrat"/>
                <a:ea typeface="Montserrat"/>
                <a:cs typeface="Montserrat"/>
                <a:sym typeface="Montserrat"/>
              </a:rPr>
              <a:t>Y POR SUPUESTO TODO CAMINO TIENE UN FIN….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5"/>
          <p:cNvSpPr txBox="1"/>
          <p:nvPr>
            <p:ph type="title"/>
          </p:nvPr>
        </p:nvSpPr>
        <p:spPr>
          <a:xfrm>
            <a:off x="3602075" y="1628550"/>
            <a:ext cx="2873400" cy="16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MY </a:t>
            </a:r>
            <a:r>
              <a:rPr lang="es">
                <a:solidFill>
                  <a:srgbClr val="E69138"/>
                </a:solidFill>
              </a:rPr>
              <a:t>WAY</a:t>
            </a:r>
            <a:endParaRPr>
              <a:solidFill>
                <a:srgbClr val="E69138"/>
              </a:solidFill>
            </a:endParaRPr>
          </a:p>
        </p:txBody>
      </p:sp>
      <p:pic>
        <p:nvPicPr>
          <p:cNvPr id="268" name="Google Shape;26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8525" y="2028575"/>
            <a:ext cx="933548" cy="80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IDEA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5"/>
                </a:solidFill>
              </a:rPr>
              <a:t>Hacer una APP que esté enfocada a mejorar nuestra experiencia </a:t>
            </a:r>
            <a:r>
              <a:rPr lang="es">
                <a:solidFill>
                  <a:schemeClr val="accent5"/>
                </a:solidFill>
              </a:rPr>
              <a:t>una vez que decidimos hacer el</a:t>
            </a:r>
            <a:r>
              <a:rPr lang="es"/>
              <a:t> CAMINO.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184800" y="523600"/>
            <a:ext cx="8731500" cy="40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año pasado llegaron a Santiago peregrinos de </a:t>
            </a:r>
            <a:r>
              <a:rPr lang="es">
                <a:solidFill>
                  <a:schemeClr val="accent5"/>
                </a:solidFill>
              </a:rPr>
              <a:t>156 </a:t>
            </a:r>
            <a:r>
              <a:rPr lang="es">
                <a:solidFill>
                  <a:schemeClr val="accent5"/>
                </a:solidFill>
              </a:rPr>
              <a:t>países</a:t>
            </a:r>
            <a:r>
              <a:rPr lang="es"/>
              <a:t> diferentes. 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s"/>
              <a:t>Más de </a:t>
            </a:r>
            <a:r>
              <a:rPr lang="es">
                <a:solidFill>
                  <a:schemeClr val="accent5"/>
                </a:solidFill>
              </a:rPr>
              <a:t>280.000 compostelas</a:t>
            </a:r>
            <a:r>
              <a:rPr lang="es"/>
              <a:t> expedidas.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283100" y="450375"/>
            <a:ext cx="87105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¿Cuántos Caminos de Santiago hay ?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5"/>
                </a:solidFill>
              </a:rPr>
              <a:t>7 caminos, pero podríamos decir que cada peregrino vive su camino de una forma única y diferente.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Pero realmente…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¡Solo hay uno!</a:t>
            </a:r>
            <a:r>
              <a:rPr lang="es">
                <a:solidFill>
                  <a:schemeClr val="accent5"/>
                </a:solidFill>
              </a:rPr>
              <a:t> 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5"/>
                </a:solidFill>
              </a:rPr>
              <a:t>El tuyo. 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5"/>
                </a:solidFill>
              </a:rPr>
              <a:t>Y lo vives en My Way.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idx="4294967295" type="title"/>
          </p:nvPr>
        </p:nvSpPr>
        <p:spPr>
          <a:xfrm>
            <a:off x="0" y="3920425"/>
            <a:ext cx="9144000" cy="12231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  </a:t>
            </a:r>
            <a:r>
              <a:rPr lang="e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Mi Destino es   </a:t>
            </a:r>
            <a:r>
              <a:rPr lang="es" sz="2400">
                <a:solidFill>
                  <a:schemeClr val="accent5"/>
                </a:solidFill>
              </a:rPr>
              <a:t>SANTIAGO DE COMPOSTELA </a:t>
            </a:r>
            <a:r>
              <a:rPr lang="es" sz="2400"/>
              <a:t>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Mi Camino en  </a:t>
            </a:r>
            <a:r>
              <a:rPr lang="es" sz="2400">
                <a:solidFill>
                  <a:schemeClr val="accent5"/>
                </a:solidFill>
              </a:rPr>
              <a:t>MY WAY APP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									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400"/>
              <a:t> 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283099" y="712150"/>
            <a:ext cx="82044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r>
              <a:rPr lang="es"/>
              <a:t>ada persona se lanza a caminar </a:t>
            </a:r>
            <a:r>
              <a:rPr lang="es">
                <a:solidFill>
                  <a:schemeClr val="accent5"/>
                </a:solidFill>
              </a:rPr>
              <a:t>cuando su agenda y su vida se  lo permiten</a:t>
            </a:r>
            <a:r>
              <a:rPr lang="es"/>
              <a:t> y las motivaciones para hacerlo son diversas.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