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6"/>
  </p:notesMasterIdLst>
  <p:sldIdLst>
    <p:sldId id="258" r:id="rId5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30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1520" y="544"/>
      </p:cViewPr>
      <p:guideLst>
        <p:guide orient="horz" pos="2160"/>
        <p:guide pos="3840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0084CF28-7206-490D-88DB-D81AE5664365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FF5B792E-A9CC-4B33-92D9-20CA7381A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4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ktangel 84"/>
          <p:cNvSpPr>
            <a:spLocks/>
          </p:cNvSpPr>
          <p:nvPr/>
        </p:nvSpPr>
        <p:spPr>
          <a:xfrm flipV="1">
            <a:off x="4748976" y="1629538"/>
            <a:ext cx="7128000" cy="47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nb-NO" sz="1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4" y="3249614"/>
            <a:ext cx="10562167" cy="1079500"/>
          </a:xfrm>
        </p:spPr>
        <p:txBody>
          <a:bodyPr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2607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07532" y="5523260"/>
            <a:ext cx="10564800" cy="354012"/>
          </a:xfrm>
          <a:prstGeom prst="rect">
            <a:avLst/>
          </a:prstGeom>
        </p:spPr>
        <p:txBody>
          <a:bodyPr anchor="b"/>
          <a:lstStyle>
            <a:lvl1pPr marL="0" indent="0">
              <a:buFont typeface="Webdings" pitchFamily="18" charset="2"/>
              <a:buNone/>
              <a:defRPr sz="2000"/>
            </a:lvl1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2612" name="Rectangle 84"/>
          <p:cNvSpPr>
            <a:spLocks noChangeArrowheads="1"/>
          </p:cNvSpPr>
          <p:nvPr/>
        </p:nvSpPr>
        <p:spPr bwMode="auto">
          <a:xfrm>
            <a:off x="11863917" y="188913"/>
            <a:ext cx="328083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 sz="1400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0"/>
          </p:nvPr>
        </p:nvSpPr>
        <p:spPr>
          <a:xfrm>
            <a:off x="1007534" y="4365104"/>
            <a:ext cx="10564284" cy="4958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63" name="Picture 115" descr="PostBring_cobRGBp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534" y="908720"/>
            <a:ext cx="3454400" cy="2008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922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0"/>
            <a:ext cx="4093633" cy="958850"/>
          </a:xfrm>
        </p:spPr>
        <p:txBody>
          <a:bodyPr anchor="b"/>
          <a:lstStyle>
            <a:lvl1pPr algn="l">
              <a:lnSpc>
                <a:spcPts val="2100"/>
              </a:lnSpc>
              <a:defRPr sz="1400" b="1"/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76251"/>
            <a:ext cx="6898217" cy="540361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052" y="1435102"/>
            <a:ext cx="4093633" cy="4444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76923E0E-9345-4F03-A467-601E784D3AC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561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3968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76251"/>
            <a:ext cx="7315200" cy="41048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29200"/>
            <a:ext cx="7315200" cy="725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1707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163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, text och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1" y="476251"/>
            <a:ext cx="11137900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7051" y="1268415"/>
            <a:ext cx="5467349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1" y="1268415"/>
            <a:ext cx="5467351" cy="460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2525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F35AF-C54C-4246-9B7E-B752CC6EF634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033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4352" y="836712"/>
            <a:ext cx="2400599" cy="5126038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051" y="836712"/>
            <a:ext cx="8521277" cy="51260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19DFB-215A-4402-979E-A70038B6BF56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589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268417"/>
            <a:ext cx="11137900" cy="46065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  <a:lvl2pPr>
              <a:defRPr>
                <a:solidFill>
                  <a:srgbClr val="717074"/>
                </a:solidFill>
              </a:defRPr>
            </a:lvl2pPr>
            <a:lvl3pPr>
              <a:defRPr>
                <a:solidFill>
                  <a:srgbClr val="717074"/>
                </a:solidFill>
              </a:defRPr>
            </a:lvl3pPr>
            <a:lvl4pPr>
              <a:defRPr>
                <a:solidFill>
                  <a:srgbClr val="717074"/>
                </a:solidFill>
              </a:defRPr>
            </a:lvl4pPr>
            <a:lvl5pPr>
              <a:defRPr>
                <a:solidFill>
                  <a:srgbClr val="717074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05237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520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vsnittsrubrik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34" y="836712"/>
            <a:ext cx="6938433" cy="576064"/>
          </a:xfrm>
        </p:spPr>
        <p:txBody>
          <a:bodyPr/>
          <a:lstStyle>
            <a:lvl1pPr algn="l">
              <a:lnSpc>
                <a:spcPct val="100000"/>
              </a:lnSpc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434" y="2060848"/>
            <a:ext cx="6938433" cy="17478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41" name="Group 198"/>
          <p:cNvGrpSpPr>
            <a:grpSpLocks/>
          </p:cNvGrpSpPr>
          <p:nvPr/>
        </p:nvGrpSpPr>
        <p:grpSpPr bwMode="auto">
          <a:xfrm>
            <a:off x="239185" y="-290513"/>
            <a:ext cx="11711516" cy="242888"/>
            <a:chOff x="113" y="-153"/>
            <a:chExt cx="5533" cy="4536"/>
          </a:xfrm>
        </p:grpSpPr>
        <p:sp>
          <p:nvSpPr>
            <p:cNvPr id="42" name="Line 178"/>
            <p:cNvSpPr>
              <a:spLocks noChangeShapeType="1"/>
            </p:cNvSpPr>
            <p:nvPr/>
          </p:nvSpPr>
          <p:spPr bwMode="auto">
            <a:xfrm>
              <a:off x="1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3" name="Line 179"/>
            <p:cNvSpPr>
              <a:spLocks noChangeShapeType="1"/>
            </p:cNvSpPr>
            <p:nvPr/>
          </p:nvSpPr>
          <p:spPr bwMode="auto">
            <a:xfrm>
              <a:off x="582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4" name="Line 180"/>
            <p:cNvSpPr>
              <a:spLocks noChangeShapeType="1"/>
            </p:cNvSpPr>
            <p:nvPr/>
          </p:nvSpPr>
          <p:spPr bwMode="auto">
            <a:xfrm>
              <a:off x="674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5" name="Line 181"/>
            <p:cNvSpPr>
              <a:spLocks noChangeShapeType="1"/>
            </p:cNvSpPr>
            <p:nvPr/>
          </p:nvSpPr>
          <p:spPr bwMode="auto">
            <a:xfrm>
              <a:off x="114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6" name="Line 182"/>
            <p:cNvSpPr>
              <a:spLocks noChangeShapeType="1"/>
            </p:cNvSpPr>
            <p:nvPr/>
          </p:nvSpPr>
          <p:spPr bwMode="auto">
            <a:xfrm>
              <a:off x="123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7" name="Line 183"/>
            <p:cNvSpPr>
              <a:spLocks noChangeShapeType="1"/>
            </p:cNvSpPr>
            <p:nvPr/>
          </p:nvSpPr>
          <p:spPr bwMode="auto">
            <a:xfrm>
              <a:off x="1707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8" name="Line 184"/>
            <p:cNvSpPr>
              <a:spLocks noChangeShapeType="1"/>
            </p:cNvSpPr>
            <p:nvPr/>
          </p:nvSpPr>
          <p:spPr bwMode="auto">
            <a:xfrm>
              <a:off x="1799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49" name="Line 185"/>
            <p:cNvSpPr>
              <a:spLocks noChangeShapeType="1"/>
            </p:cNvSpPr>
            <p:nvPr/>
          </p:nvSpPr>
          <p:spPr bwMode="auto">
            <a:xfrm>
              <a:off x="227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0" name="Line 186"/>
            <p:cNvSpPr>
              <a:spLocks noChangeShapeType="1"/>
            </p:cNvSpPr>
            <p:nvPr/>
          </p:nvSpPr>
          <p:spPr bwMode="auto">
            <a:xfrm>
              <a:off x="236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1" name="Line 187"/>
            <p:cNvSpPr>
              <a:spLocks noChangeShapeType="1"/>
            </p:cNvSpPr>
            <p:nvPr/>
          </p:nvSpPr>
          <p:spPr bwMode="auto">
            <a:xfrm>
              <a:off x="283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2" name="Line 188"/>
            <p:cNvSpPr>
              <a:spLocks noChangeShapeType="1"/>
            </p:cNvSpPr>
            <p:nvPr/>
          </p:nvSpPr>
          <p:spPr bwMode="auto">
            <a:xfrm>
              <a:off x="292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3" name="Line 189"/>
            <p:cNvSpPr>
              <a:spLocks noChangeShapeType="1"/>
            </p:cNvSpPr>
            <p:nvPr/>
          </p:nvSpPr>
          <p:spPr bwMode="auto">
            <a:xfrm>
              <a:off x="339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>
              <a:off x="348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5" name="Line 191"/>
            <p:cNvSpPr>
              <a:spLocks noChangeShapeType="1"/>
            </p:cNvSpPr>
            <p:nvPr/>
          </p:nvSpPr>
          <p:spPr bwMode="auto">
            <a:xfrm>
              <a:off x="3958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6" name="Line 192"/>
            <p:cNvSpPr>
              <a:spLocks noChangeShapeType="1"/>
            </p:cNvSpPr>
            <p:nvPr/>
          </p:nvSpPr>
          <p:spPr bwMode="auto">
            <a:xfrm>
              <a:off x="4050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7" name="Line 193"/>
            <p:cNvSpPr>
              <a:spLocks noChangeShapeType="1"/>
            </p:cNvSpPr>
            <p:nvPr/>
          </p:nvSpPr>
          <p:spPr bwMode="auto">
            <a:xfrm>
              <a:off x="4521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8" name="Line 194"/>
            <p:cNvSpPr>
              <a:spLocks noChangeShapeType="1"/>
            </p:cNvSpPr>
            <p:nvPr/>
          </p:nvSpPr>
          <p:spPr bwMode="auto">
            <a:xfrm>
              <a:off x="461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59" name="Line 195"/>
            <p:cNvSpPr>
              <a:spLocks noChangeShapeType="1"/>
            </p:cNvSpPr>
            <p:nvPr/>
          </p:nvSpPr>
          <p:spPr bwMode="auto">
            <a:xfrm>
              <a:off x="5083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0" name="Line 196"/>
            <p:cNvSpPr>
              <a:spLocks noChangeShapeType="1"/>
            </p:cNvSpPr>
            <p:nvPr/>
          </p:nvSpPr>
          <p:spPr bwMode="auto">
            <a:xfrm>
              <a:off x="5175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  <p:sp>
          <p:nvSpPr>
            <p:cNvPr id="61" name="Line 197"/>
            <p:cNvSpPr>
              <a:spLocks noChangeShapeType="1"/>
            </p:cNvSpPr>
            <p:nvPr/>
          </p:nvSpPr>
          <p:spPr bwMode="auto">
            <a:xfrm>
              <a:off x="5646" y="-153"/>
              <a:ext cx="0" cy="453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defRPr/>
              </a:pPr>
              <a:endParaRPr lang="nb-NO" sz="1800" dirty="0">
                <a:latin typeface="Verdana" pitchFamily="34" charset="0"/>
              </a:endParaRPr>
            </a:p>
          </p:txBody>
        </p:sp>
      </p:grp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994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67349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268414"/>
            <a:ext cx="5467351" cy="460885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573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051" y="1268413"/>
            <a:ext cx="5568949" cy="460795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9890" y="4205953"/>
            <a:ext cx="4200634" cy="1727285"/>
          </a:xfrm>
          <a:prstGeom prst="rect">
            <a:avLst/>
          </a:prstGeom>
          <a:solidFill>
            <a:srgbClr val="717074"/>
          </a:solidFill>
        </p:spPr>
        <p:txBody>
          <a:bodyPr lIns="180000" tIns="72000" rIns="180000" bIns="180000"/>
          <a:lstStyle>
            <a:lvl1pPr marL="228600" indent="-228600"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1pPr>
            <a:lvl2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2pPr>
            <a:lvl3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3pPr>
            <a:lvl4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4pPr>
            <a:lvl5pPr>
              <a:lnSpc>
                <a:spcPct val="170000"/>
              </a:lnSpc>
              <a:spcBef>
                <a:spcPts val="216"/>
              </a:spcBef>
              <a:defRPr sz="900" b="1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C44C7D1A-FE10-4518-B205-2605BAEA013F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7639890" y="1272182"/>
            <a:ext cx="4200634" cy="273665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45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251"/>
            <a:ext cx="11137899" cy="688975"/>
          </a:xfrm>
        </p:spPr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1" y="1268760"/>
            <a:ext cx="546946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051" y="1908523"/>
            <a:ext cx="5469467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68760"/>
            <a:ext cx="547158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1">
                <a:solidFill>
                  <a:srgbClr val="7170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908523"/>
            <a:ext cx="5471584" cy="39687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717074"/>
                </a:solidFill>
              </a:defRPr>
            </a:lvl1pPr>
            <a:lvl2pPr>
              <a:defRPr sz="1300">
                <a:solidFill>
                  <a:srgbClr val="717074"/>
                </a:solidFill>
              </a:defRPr>
            </a:lvl2pPr>
            <a:lvl3pPr>
              <a:defRPr sz="1100">
                <a:solidFill>
                  <a:srgbClr val="717074"/>
                </a:solidFill>
              </a:defRPr>
            </a:lvl3pPr>
            <a:lvl4pPr>
              <a:defRPr sz="1100">
                <a:solidFill>
                  <a:srgbClr val="717074"/>
                </a:solidFill>
              </a:defRPr>
            </a:lvl4pPr>
            <a:lvl5pPr>
              <a:defRPr sz="1100">
                <a:solidFill>
                  <a:srgbClr val="71707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2CCFF099-AECA-4F42-871A-079387B23591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705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169585C-05CC-4298-8761-5216BD47F97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43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r>
              <a:rPr lang="sv-SE" smtClean="0"/>
              <a:t>01/01/2013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717074"/>
                </a:solidFill>
              </a:defRPr>
            </a:lvl1pPr>
          </a:lstStyle>
          <a:p>
            <a:fld id="{50508D21-868A-4258-9991-B21B3584C575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6520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66461" y="6487200"/>
            <a:ext cx="1023789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r>
              <a:rPr lang="en-GB" noProof="0" smtClean="0"/>
              <a:t>01/01/2013</a:t>
            </a:r>
            <a:endParaRPr lang="en-GB" noProof="0" dirty="0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8750" y="6487200"/>
            <a:ext cx="285750" cy="1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717074"/>
                </a:solidFill>
              </a:defRPr>
            </a:lvl1pPr>
          </a:lstStyle>
          <a:p>
            <a:fld id="{42FF4F9B-AAFB-443B-9E8C-0CF350B8F795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476251"/>
            <a:ext cx="111379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 smtClean="0"/>
              <a:t>Klicka</a:t>
            </a:r>
            <a:r>
              <a:rPr lang="en-GB" noProof="0" dirty="0" smtClean="0"/>
              <a:t> </a:t>
            </a:r>
            <a:r>
              <a:rPr lang="en-GB" noProof="0" dirty="0" err="1" smtClean="0"/>
              <a:t>här</a:t>
            </a:r>
            <a:r>
              <a:rPr lang="en-GB" noProof="0" dirty="0" smtClean="0"/>
              <a:t> </a:t>
            </a:r>
            <a:r>
              <a:rPr lang="en-GB" noProof="0" dirty="0" err="1" smtClean="0"/>
              <a:t>för</a:t>
            </a:r>
            <a:r>
              <a:rPr lang="en-GB" noProof="0" dirty="0" smtClean="0"/>
              <a:t> </a:t>
            </a:r>
            <a:r>
              <a:rPr lang="en-GB" noProof="0" dirty="0" err="1" smtClean="0"/>
              <a:t>att</a:t>
            </a:r>
            <a:r>
              <a:rPr lang="en-GB" noProof="0" dirty="0" smtClean="0"/>
              <a:t> </a:t>
            </a:r>
            <a:r>
              <a:rPr lang="en-GB" noProof="0" dirty="0" err="1" smtClean="0"/>
              <a:t>ändra</a:t>
            </a:r>
            <a:r>
              <a:rPr lang="en-GB" noProof="0" dirty="0" smtClean="0"/>
              <a:t> format</a:t>
            </a:r>
          </a:p>
        </p:txBody>
      </p:sp>
      <p:cxnSp>
        <p:nvCxnSpPr>
          <p:cNvPr id="18" name="Rak 17"/>
          <p:cNvCxnSpPr/>
          <p:nvPr/>
        </p:nvCxnSpPr>
        <p:spPr>
          <a:xfrm>
            <a:off x="1290056" y="6345684"/>
            <a:ext cx="1058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18" descr="PostBring_cobRGBpo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27520" y="6165360"/>
            <a:ext cx="866250" cy="504000"/>
          </a:xfrm>
          <a:prstGeom prst="rect">
            <a:avLst/>
          </a:prstGeom>
          <a:noFill/>
        </p:spPr>
      </p:pic>
      <p:sp>
        <p:nvSpPr>
          <p:cNvPr id="2" name="Platshållare för text 1"/>
          <p:cNvSpPr>
            <a:spLocks noGrp="1"/>
          </p:cNvSpPr>
          <p:nvPr>
            <p:ph type="body" idx="1"/>
          </p:nvPr>
        </p:nvSpPr>
        <p:spPr>
          <a:xfrm>
            <a:off x="527051" y="1262496"/>
            <a:ext cx="11137900" cy="46221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000" kern="1200">
          <a:solidFill>
            <a:srgbClr val="71707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80000"/>
        <a:buFont typeface="Webdings" panose="05030102010509060703" pitchFamily="18" charset="2"/>
        <a:buChar char="&lt;"/>
        <a:defRPr lang="en-GB" sz="14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3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–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»"/>
        <a:defRPr lang="en-GB" sz="1100" kern="1200" noProof="0" dirty="0" smtClean="0">
          <a:solidFill>
            <a:srgbClr val="71707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6185" y="2077358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Inngå </a:t>
            </a:r>
            <a:r>
              <a:rPr lang="nb-NO" sz="1000" dirty="0" smtClean="0">
                <a:solidFill>
                  <a:schemeClr val="tx2"/>
                </a:solidFill>
              </a:rPr>
              <a:t>samtykke</a:t>
            </a:r>
            <a:endParaRPr lang="nb-NO" sz="10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6185" y="3470450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Lagre </a:t>
            </a:r>
            <a:r>
              <a:rPr lang="nb-NO" sz="1000" dirty="0" smtClean="0">
                <a:solidFill>
                  <a:schemeClr val="tx2"/>
                </a:solidFill>
              </a:rPr>
              <a:t>samtykke</a:t>
            </a:r>
            <a:endParaRPr lang="nb-NO" sz="1000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30767" y="3470450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Legg faktura til </a:t>
            </a:r>
            <a:r>
              <a:rPr lang="nb-NO" sz="1000" dirty="0" smtClean="0">
                <a:solidFill>
                  <a:schemeClr val="tx2"/>
                </a:solidFill>
              </a:rPr>
              <a:t>forfall</a:t>
            </a:r>
            <a:endParaRPr lang="nb-NO" sz="10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30767" y="2077358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Behandle </a:t>
            </a:r>
            <a:r>
              <a:rPr lang="nb-NO" sz="1000" dirty="0" smtClean="0">
                <a:solidFill>
                  <a:schemeClr val="tx2"/>
                </a:solidFill>
              </a:rPr>
              <a:t>faktura</a:t>
            </a:r>
            <a:endParaRPr lang="nb-NO" sz="1000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5823" y="2102072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Digipost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2963" y="3495164"/>
            <a:ext cx="1072661" cy="49236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Bank</a:t>
            </a:r>
            <a:endParaRPr lang="nb-NO" sz="1000" b="1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>
            <a:stCxn id="14" idx="0"/>
            <a:endCxn id="16" idx="2"/>
          </p:cNvCxnSpPr>
          <p:nvPr/>
        </p:nvCxnSpPr>
        <p:spPr>
          <a:xfrm flipV="1">
            <a:off x="6367098" y="2569727"/>
            <a:ext cx="0" cy="900723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51891" y="1607957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25555" y="1607957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788724" y="1488187"/>
            <a:ext cx="158561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1</a:t>
            </a:r>
            <a:r>
              <a:rPr lang="nb-NO" sz="1000" b="1" dirty="0" smtClean="0">
                <a:solidFill>
                  <a:schemeClr val="tx2"/>
                </a:solidFill>
              </a:rPr>
              <a:t>) Inngå samtykke</a:t>
            </a:r>
          </a:p>
        </p:txBody>
      </p:sp>
      <p:cxnSp>
        <p:nvCxnSpPr>
          <p:cNvPr id="31" name="Straight Arrow Connector 30"/>
          <p:cNvCxnSpPr>
            <a:stCxn id="4" idx="2"/>
            <a:endCxn id="7" idx="0"/>
          </p:cNvCxnSpPr>
          <p:nvPr/>
        </p:nvCxnSpPr>
        <p:spPr>
          <a:xfrm>
            <a:off x="2582516" y="2569727"/>
            <a:ext cx="0" cy="900723"/>
          </a:xfrm>
          <a:prstGeom prst="straightConnector1">
            <a:avLst/>
          </a:prstGeom>
          <a:ln w="12700">
            <a:headEnd type="none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425555" y="1471701"/>
            <a:ext cx="1925224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3</a:t>
            </a:r>
            <a:r>
              <a:rPr lang="nb-NO" sz="1000" b="1" dirty="0" smtClean="0">
                <a:solidFill>
                  <a:schemeClr val="tx2"/>
                </a:solidFill>
              </a:rPr>
              <a:t>) Behandle faktura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82515" y="2593532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Samtykke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367098" y="2569727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Metadata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</a:t>
            </a:r>
            <a:r>
              <a:rPr lang="nb-NO" sz="800" dirty="0" err="1" smtClean="0">
                <a:solidFill>
                  <a:schemeClr val="tx2"/>
                </a:solidFill>
              </a:rPr>
              <a:t>Betalingskontonr</a:t>
            </a:r>
            <a:endParaRPr lang="nb-NO" sz="800" dirty="0" smtClean="0">
              <a:solidFill>
                <a:schemeClr val="tx2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454953" y="8877"/>
            <a:ext cx="1737047" cy="136716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b-NO" sz="900" dirty="0" smtClean="0">
                <a:solidFill>
                  <a:schemeClr val="accent5"/>
                </a:solidFill>
              </a:rPr>
              <a:t>FNR = fødselsnummer</a:t>
            </a:r>
          </a:p>
          <a:p>
            <a:endParaRPr lang="nb-NO" sz="900" dirty="0" smtClean="0">
              <a:solidFill>
                <a:schemeClr val="accent5"/>
              </a:solidFill>
            </a:endParaRPr>
          </a:p>
          <a:p>
            <a:r>
              <a:rPr lang="nb-NO" sz="900" dirty="0" smtClean="0">
                <a:solidFill>
                  <a:schemeClr val="accent5"/>
                </a:solidFill>
              </a:rPr>
              <a:t>Metadata = 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KID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Kontonummer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Beløp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Forfallsdato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Utsteder</a:t>
            </a:r>
          </a:p>
          <a:p>
            <a:pPr marL="358775" lvl="1" indent="-171450">
              <a:buFontTx/>
              <a:buChar char="-"/>
            </a:pPr>
            <a:r>
              <a:rPr lang="nb-NO" sz="900" dirty="0" smtClean="0">
                <a:solidFill>
                  <a:schemeClr val="accent5"/>
                </a:solidFill>
              </a:rPr>
              <a:t>URL til fakturabilag</a:t>
            </a:r>
          </a:p>
        </p:txBody>
      </p:sp>
      <p:sp>
        <p:nvSpPr>
          <p:cNvPr id="154" name="Rectangle 153"/>
          <p:cNvSpPr/>
          <p:nvPr/>
        </p:nvSpPr>
        <p:spPr>
          <a:xfrm rot="16200000">
            <a:off x="-546133" y="2811029"/>
            <a:ext cx="2168027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 smtClean="0">
                <a:solidFill>
                  <a:schemeClr val="tx2"/>
                </a:solidFill>
              </a:rPr>
              <a:t>Overføring</a:t>
            </a:r>
          </a:p>
        </p:txBody>
      </p:sp>
      <p:sp>
        <p:nvSpPr>
          <p:cNvPr id="166" name="Title 1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accent5"/>
                </a:solidFill>
              </a:rPr>
              <a:t>Utveksling </a:t>
            </a:r>
            <a:r>
              <a:rPr lang="nb-NO" dirty="0" smtClean="0"/>
              <a:t>og lagring av opplysninger</a:t>
            </a:r>
            <a:endParaRPr lang="nb-NO" dirty="0"/>
          </a:p>
        </p:txBody>
      </p:sp>
      <p:sp>
        <p:nvSpPr>
          <p:cNvPr id="68" name="TextBox 67"/>
          <p:cNvSpPr txBox="1"/>
          <p:nvPr/>
        </p:nvSpPr>
        <p:spPr>
          <a:xfrm>
            <a:off x="1773483" y="4192674"/>
            <a:ext cx="159791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Kunden samtykker til at Digipost henter kontoliste fra banken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Kontolisten lagres slik at kunden senere kan velge konto for fakturabetaling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Samtykket overføres også til banken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75027" y="4192674"/>
            <a:ext cx="1984544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Kunden velger å betale en faktura fra en av kontonumrene valgt i steg 2.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Fakturametadata, FNR og </a:t>
            </a:r>
            <a:r>
              <a:rPr lang="nb-NO" sz="900" dirty="0" err="1" smtClean="0">
                <a:solidFill>
                  <a:schemeClr val="tx2"/>
                </a:solidFill>
              </a:rPr>
              <a:t>betalingskontonr</a:t>
            </a:r>
            <a:r>
              <a:rPr lang="nb-NO" sz="900" dirty="0" smtClean="0">
                <a:solidFill>
                  <a:schemeClr val="tx2"/>
                </a:solidFill>
              </a:rPr>
              <a:t> overføres til banken</a:t>
            </a:r>
            <a:endParaRPr lang="nb-NO" sz="900" dirty="0">
              <a:solidFill>
                <a:schemeClr val="tx2"/>
              </a:solidFill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>
                <a:solidFill>
                  <a:schemeClr val="tx2"/>
                </a:solidFill>
              </a:rPr>
              <a:t>Digipost lagrer behandlingsstatus, for å sikre at samme faktura ikke overføres og behandles flere ganger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78018" y="1480830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1000" b="1" dirty="0">
                <a:solidFill>
                  <a:schemeClr val="tx2"/>
                </a:solidFill>
              </a:rPr>
              <a:t>2</a:t>
            </a:r>
            <a:r>
              <a:rPr lang="nb-NO" sz="1000" b="1" dirty="0" smtClean="0">
                <a:solidFill>
                  <a:schemeClr val="tx2"/>
                </a:solidFill>
              </a:rPr>
              <a:t>) Valg av betalingskonto(er)</a:t>
            </a:r>
          </a:p>
        </p:txBody>
      </p:sp>
      <p:sp>
        <p:nvSpPr>
          <p:cNvPr id="57" name="TextBox 69"/>
          <p:cNvSpPr txBox="1"/>
          <p:nvPr/>
        </p:nvSpPr>
        <p:spPr>
          <a:xfrm>
            <a:off x="3751891" y="4192674"/>
            <a:ext cx="1526886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Kunden velger hvilke kontoer som skal brukes til betaling av faktura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Valgte kontonummer lagres på kundens profil i Digipost</a:t>
            </a:r>
            <a:endParaRPr lang="nb-NO" sz="900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10385" y="2077358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Velge konto(er) for </a:t>
            </a:r>
            <a:r>
              <a:rPr lang="nb-NO" sz="1000" dirty="0" smtClean="0">
                <a:solidFill>
                  <a:schemeClr val="tx2"/>
                </a:solidFill>
              </a:rPr>
              <a:t>betaling</a:t>
            </a:r>
            <a:endParaRPr lang="nb-NO" sz="1000" dirty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10384" y="3470450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>
                <a:solidFill>
                  <a:schemeClr val="tx2"/>
                </a:solidFill>
              </a:rPr>
              <a:t>Liste </a:t>
            </a:r>
            <a:r>
              <a:rPr lang="nb-NO" sz="1000" dirty="0" smtClean="0">
                <a:solidFill>
                  <a:schemeClr val="tx2"/>
                </a:solidFill>
              </a:rPr>
              <a:t>kontoer</a:t>
            </a:r>
            <a:endParaRPr lang="nb-NO" sz="1000" dirty="0">
              <a:solidFill>
                <a:schemeClr val="tx2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805427" y="2569728"/>
            <a:ext cx="1" cy="900722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814304" y="2595008"/>
            <a:ext cx="831007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</a:t>
            </a:r>
            <a:r>
              <a:rPr lang="nb-NO" sz="800" dirty="0" err="1" smtClean="0">
                <a:solidFill>
                  <a:schemeClr val="tx2"/>
                </a:solidFill>
              </a:rPr>
              <a:t>Kontonr</a:t>
            </a:r>
            <a:endParaRPr lang="nb-NO" sz="800" dirty="0" smtClean="0">
              <a:solidFill>
                <a:schemeClr val="tx2"/>
              </a:solidFill>
            </a:endParaRPr>
          </a:p>
          <a:p>
            <a:r>
              <a:rPr lang="nb-NO" sz="800" dirty="0" smtClean="0">
                <a:solidFill>
                  <a:schemeClr val="tx2"/>
                </a:solidFill>
              </a:rPr>
              <a:t>- Kontoalias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043395" y="2569728"/>
            <a:ext cx="0" cy="900723"/>
          </a:xfrm>
          <a:prstGeom prst="straightConnector1">
            <a:avLst/>
          </a:prstGeom>
          <a:ln w="12700">
            <a:headEnd type="arrow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043394" y="2595008"/>
            <a:ext cx="1169376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</p:txBody>
      </p:sp>
      <p:sp>
        <p:nvSpPr>
          <p:cNvPr id="58" name="Rectangle 20"/>
          <p:cNvSpPr/>
          <p:nvPr/>
        </p:nvSpPr>
        <p:spPr>
          <a:xfrm>
            <a:off x="7939507" y="2081720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Trekke tilbake samtykke</a:t>
            </a:r>
          </a:p>
        </p:txBody>
      </p:sp>
      <p:sp>
        <p:nvSpPr>
          <p:cNvPr id="59" name="Rectangle 21"/>
          <p:cNvSpPr/>
          <p:nvPr/>
        </p:nvSpPr>
        <p:spPr>
          <a:xfrm>
            <a:off x="7939507" y="3474812"/>
            <a:ext cx="1072661" cy="4923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>
                <a:solidFill>
                  <a:schemeClr val="tx2"/>
                </a:solidFill>
              </a:rPr>
              <a:t>Slette samtykke</a:t>
            </a:r>
            <a:endParaRPr lang="nb-NO" sz="1000" dirty="0" smtClean="0">
              <a:solidFill>
                <a:schemeClr val="tx2"/>
              </a:solidFill>
            </a:endParaRPr>
          </a:p>
        </p:txBody>
      </p:sp>
      <p:cxnSp>
        <p:nvCxnSpPr>
          <p:cNvPr id="64" name="Straight Arrow Connector 34"/>
          <p:cNvCxnSpPr/>
          <p:nvPr/>
        </p:nvCxnSpPr>
        <p:spPr>
          <a:xfrm>
            <a:off x="8467044" y="2575229"/>
            <a:ext cx="0" cy="900723"/>
          </a:xfrm>
          <a:prstGeom prst="straightConnector1">
            <a:avLst/>
          </a:prstGeom>
          <a:ln w="12700">
            <a:headEnd type="none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Rectangle 49"/>
          <p:cNvSpPr/>
          <p:nvPr/>
        </p:nvSpPr>
        <p:spPr>
          <a:xfrm>
            <a:off x="7663055" y="1488187"/>
            <a:ext cx="1603878" cy="492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b="1" dirty="0">
                <a:solidFill>
                  <a:schemeClr val="tx2"/>
                </a:solidFill>
              </a:rPr>
              <a:t>4</a:t>
            </a:r>
            <a:r>
              <a:rPr lang="nb-NO" sz="1000" b="1" dirty="0" smtClean="0">
                <a:solidFill>
                  <a:schemeClr val="tx2"/>
                </a:solidFill>
              </a:rPr>
              <a:t>) Trekke tilbake samtykke</a:t>
            </a:r>
          </a:p>
        </p:txBody>
      </p:sp>
      <p:sp>
        <p:nvSpPr>
          <p:cNvPr id="66" name="Rectangle 59"/>
          <p:cNvSpPr/>
          <p:nvPr/>
        </p:nvSpPr>
        <p:spPr>
          <a:xfrm>
            <a:off x="8467044" y="2610206"/>
            <a:ext cx="933058" cy="90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800" dirty="0" smtClean="0">
                <a:solidFill>
                  <a:schemeClr val="tx2"/>
                </a:solidFill>
              </a:rPr>
              <a:t>- FNR</a:t>
            </a:r>
          </a:p>
          <a:p>
            <a:r>
              <a:rPr lang="nb-NO" sz="800" dirty="0" smtClean="0">
                <a:solidFill>
                  <a:schemeClr val="tx2"/>
                </a:solidFill>
              </a:rPr>
              <a:t>- Samtykke</a:t>
            </a:r>
          </a:p>
        </p:txBody>
      </p:sp>
      <p:cxnSp>
        <p:nvCxnSpPr>
          <p:cNvPr id="67" name="Straight Connector 57"/>
          <p:cNvCxnSpPr/>
          <p:nvPr/>
        </p:nvCxnSpPr>
        <p:spPr>
          <a:xfrm>
            <a:off x="7521692" y="1594914"/>
            <a:ext cx="0" cy="273961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768135" y="4386320"/>
            <a:ext cx="15268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Kunde ønsker ikke lenger at Digipost skal hente eller lagre kontonumre fra banken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Kontoliste slettes fra Digipost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b-NO" sz="900" dirty="0" smtClean="0">
                <a:solidFill>
                  <a:schemeClr val="tx2"/>
                </a:solidFill>
              </a:rPr>
              <a:t>Digipost gir beskjed til banken om at samtykket er trukket tilbake </a:t>
            </a:r>
          </a:p>
        </p:txBody>
      </p:sp>
    </p:spTree>
    <p:extLst>
      <p:ext uri="{BB962C8B-B14F-4D97-AF65-F5344CB8AC3E}">
        <p14:creationId xmlns:p14="http://schemas.microsoft.com/office/powerpoint/2010/main" val="19763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n og Bring-PPT-16-9">
  <a:themeElements>
    <a:clrScheme name="Posten_No_Co">
      <a:dk1>
        <a:sysClr val="windowText" lastClr="000000"/>
      </a:dk1>
      <a:lt1>
        <a:sysClr val="window" lastClr="FFFFFF"/>
      </a:lt1>
      <a:dk2>
        <a:srgbClr val="717074"/>
      </a:dk2>
      <a:lt2>
        <a:srgbClr val="EEECE1"/>
      </a:lt2>
      <a:accent1>
        <a:srgbClr val="E32D22"/>
      </a:accent1>
      <a:accent2>
        <a:srgbClr val="FDBB2F"/>
      </a:accent2>
      <a:accent3>
        <a:srgbClr val="BFC0C4"/>
      </a:accent3>
      <a:accent4>
        <a:srgbClr val="919195"/>
      </a:accent4>
      <a:accent5>
        <a:srgbClr val="717074"/>
      </a:accent5>
      <a:accent6>
        <a:srgbClr val="7BC144"/>
      </a:accent6>
      <a:hlink>
        <a:srgbClr val="919195"/>
      </a:hlink>
      <a:folHlink>
        <a:srgbClr val="FDBB2F"/>
      </a:folHlink>
    </a:clrScheme>
    <a:fontScheme name="Bring_CO_Post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-Brand_mall_16_9_EN.potx" id="{C093AB65-5319-4E35-87DC-538345FD0A3B}" vid="{1B247AD3-FDD6-4626-8D4D-B05A6963B2F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4D9082DD66B64198C91D1A3B1A18D3" ma:contentTypeVersion="0" ma:contentTypeDescription="Opprett et nytt dokument." ma:contentTypeScope="" ma:versionID="b8447cf1a51e372ca5d1b428ae7d66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b6cd67344829d3a956a36ab89737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59FE7A-3C72-451A-9F91-5160E6070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FA195F-2306-4BC4-B169-4FF134F932BC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4E3570-6711-4C66-AB68-238B2E6B77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Posten og Bring-PPT-16-9</Template>
  <TotalTime>2755</TotalTime>
  <Words>193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Webdings</vt:lpstr>
      <vt:lpstr>Posten og Bring-PPT-16-9</vt:lpstr>
      <vt:lpstr>Utveksling og lagring av opplysninger</vt:lpstr>
    </vt:vector>
  </TitlesOfParts>
  <Company>Posten Norge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Digipost faktura – Juridisk perspektiv</dc:title>
  <dc:creator>Mathias Tangen Leganger</dc:creator>
  <cp:lastModifiedBy>Frode Nerbråten</cp:lastModifiedBy>
  <cp:revision>61</cp:revision>
  <cp:lastPrinted>2016-08-15T07:25:46Z</cp:lastPrinted>
  <dcterms:created xsi:type="dcterms:W3CDTF">2016-05-30T10:53:55Z</dcterms:created>
  <dcterms:modified xsi:type="dcterms:W3CDTF">2016-08-25T13:03:39Z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0x0101004B4D9082DD66B64198C91D1A3B1A18D3</vt:lpwstr>
  </property>
</Properties>
</file>