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7"/>
  </p:notesMasterIdLst>
  <p:sldIdLst>
    <p:sldId id="258" r:id="rId5"/>
    <p:sldId id="259" r:id="rId6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96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680" y="584"/>
      </p:cViewPr>
      <p:guideLst>
        <p:guide orient="horz" pos="2160"/>
        <p:guide pos="3840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0084CF28-7206-490D-88DB-D81AE5664365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FF5B792E-A9CC-4B33-92D9-20CA7381A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4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ktangel 84"/>
          <p:cNvSpPr>
            <a:spLocks/>
          </p:cNvSpPr>
          <p:nvPr/>
        </p:nvSpPr>
        <p:spPr>
          <a:xfrm flipV="1">
            <a:off x="4748976" y="1629538"/>
            <a:ext cx="7128000" cy="47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nb-NO" sz="18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4" y="3249614"/>
            <a:ext cx="10562167" cy="1079500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2607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07532" y="5523260"/>
            <a:ext cx="10564800" cy="354012"/>
          </a:xfrm>
          <a:prstGeom prst="rect">
            <a:avLst/>
          </a:prstGeom>
        </p:spPr>
        <p:txBody>
          <a:bodyPr anchor="b"/>
          <a:lstStyle>
            <a:lvl1pPr marL="0" indent="0">
              <a:buFont typeface="Webdings" pitchFamily="18" charset="2"/>
              <a:buNone/>
              <a:defRPr sz="2000"/>
            </a:lvl1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2612" name="Rectangle 84"/>
          <p:cNvSpPr>
            <a:spLocks noChangeArrowheads="1"/>
          </p:cNvSpPr>
          <p:nvPr/>
        </p:nvSpPr>
        <p:spPr bwMode="auto">
          <a:xfrm>
            <a:off x="11863917" y="188913"/>
            <a:ext cx="328083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 sz="140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>
          <a:xfrm>
            <a:off x="1007534" y="4365104"/>
            <a:ext cx="10564284" cy="4958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63" name="Picture 115" descr="PostBring_cobRGBp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534" y="908720"/>
            <a:ext cx="3454400" cy="2008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922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250"/>
            <a:ext cx="4093633" cy="958850"/>
          </a:xfrm>
        </p:spPr>
        <p:txBody>
          <a:bodyPr anchor="b"/>
          <a:lstStyle>
            <a:lvl1pPr algn="l">
              <a:lnSpc>
                <a:spcPts val="2100"/>
              </a:lnSpc>
              <a:defRPr sz="1400" b="1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76251"/>
            <a:ext cx="6898217" cy="540361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052" y="1435102"/>
            <a:ext cx="4093633" cy="4444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76923E0E-9345-4F03-A467-601E784D3AC4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61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39689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476251"/>
            <a:ext cx="7315200" cy="4104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29200"/>
            <a:ext cx="7315200" cy="725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71707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163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, text och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476251"/>
            <a:ext cx="11137900" cy="688975"/>
          </a:xfr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7051" y="1268415"/>
            <a:ext cx="5467349" cy="460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  <a:lvl2pPr>
              <a:defRPr>
                <a:solidFill>
                  <a:srgbClr val="717074"/>
                </a:solidFill>
              </a:defRPr>
            </a:lvl2pPr>
            <a:lvl3pPr>
              <a:defRPr>
                <a:solidFill>
                  <a:srgbClr val="717074"/>
                </a:solidFill>
              </a:defRPr>
            </a:lvl3pPr>
            <a:lvl4pPr>
              <a:defRPr>
                <a:solidFill>
                  <a:srgbClr val="717074"/>
                </a:solidFill>
              </a:defRPr>
            </a:lvl4pPr>
            <a:lvl5pPr>
              <a:defRPr>
                <a:solidFill>
                  <a:srgbClr val="717074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1" y="1268415"/>
            <a:ext cx="5467351" cy="460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2525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268417"/>
            <a:ext cx="11137900" cy="460652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BF35AF-C54C-4246-9B7E-B752CC6EF634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0336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4352" y="836712"/>
            <a:ext cx="2400599" cy="5126038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836712"/>
            <a:ext cx="8521277" cy="51260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719DFB-215A-4402-979E-A70038B6BF56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589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1" y="1268417"/>
            <a:ext cx="11137900" cy="46065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  <a:lvl2pPr>
              <a:defRPr>
                <a:solidFill>
                  <a:srgbClr val="717074"/>
                </a:solidFill>
              </a:defRPr>
            </a:lvl2pPr>
            <a:lvl3pPr>
              <a:defRPr>
                <a:solidFill>
                  <a:srgbClr val="717074"/>
                </a:solidFill>
              </a:defRPr>
            </a:lvl3pPr>
            <a:lvl4pPr>
              <a:defRPr>
                <a:solidFill>
                  <a:srgbClr val="717074"/>
                </a:solidFill>
              </a:defRPr>
            </a:lvl4pPr>
            <a:lvl5pPr>
              <a:defRPr>
                <a:solidFill>
                  <a:srgbClr val="717074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523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4" y="836712"/>
            <a:ext cx="6938433" cy="576064"/>
          </a:xfrm>
        </p:spPr>
        <p:txBody>
          <a:bodyPr/>
          <a:lstStyle>
            <a:lvl1pPr algn="l">
              <a:lnSpc>
                <a:spcPct val="100000"/>
              </a:lnSpc>
              <a:defRPr sz="2400" b="0" cap="none" baseline="0"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434" y="2060848"/>
            <a:ext cx="6938433" cy="17478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1" name="Group 198"/>
          <p:cNvGrpSpPr>
            <a:grpSpLocks/>
          </p:cNvGrpSpPr>
          <p:nvPr/>
        </p:nvGrpSpPr>
        <p:grpSpPr bwMode="auto">
          <a:xfrm>
            <a:off x="239185" y="-290513"/>
            <a:ext cx="11711516" cy="242888"/>
            <a:chOff x="113" y="-153"/>
            <a:chExt cx="5533" cy="4536"/>
          </a:xfrm>
        </p:grpSpPr>
        <p:sp>
          <p:nvSpPr>
            <p:cNvPr id="42" name="Line 178"/>
            <p:cNvSpPr>
              <a:spLocks noChangeShapeType="1"/>
            </p:cNvSpPr>
            <p:nvPr/>
          </p:nvSpPr>
          <p:spPr bwMode="auto">
            <a:xfrm>
              <a:off x="1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3" name="Line 179"/>
            <p:cNvSpPr>
              <a:spLocks noChangeShapeType="1"/>
            </p:cNvSpPr>
            <p:nvPr/>
          </p:nvSpPr>
          <p:spPr bwMode="auto">
            <a:xfrm>
              <a:off x="582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4" name="Line 180"/>
            <p:cNvSpPr>
              <a:spLocks noChangeShapeType="1"/>
            </p:cNvSpPr>
            <p:nvPr/>
          </p:nvSpPr>
          <p:spPr bwMode="auto">
            <a:xfrm>
              <a:off x="674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5" name="Line 181"/>
            <p:cNvSpPr>
              <a:spLocks noChangeShapeType="1"/>
            </p:cNvSpPr>
            <p:nvPr/>
          </p:nvSpPr>
          <p:spPr bwMode="auto">
            <a:xfrm>
              <a:off x="114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6" name="Line 182"/>
            <p:cNvSpPr>
              <a:spLocks noChangeShapeType="1"/>
            </p:cNvSpPr>
            <p:nvPr/>
          </p:nvSpPr>
          <p:spPr bwMode="auto">
            <a:xfrm>
              <a:off x="123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7" name="Line 183"/>
            <p:cNvSpPr>
              <a:spLocks noChangeShapeType="1"/>
            </p:cNvSpPr>
            <p:nvPr/>
          </p:nvSpPr>
          <p:spPr bwMode="auto">
            <a:xfrm>
              <a:off x="170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8" name="Line 184"/>
            <p:cNvSpPr>
              <a:spLocks noChangeShapeType="1"/>
            </p:cNvSpPr>
            <p:nvPr/>
          </p:nvSpPr>
          <p:spPr bwMode="auto">
            <a:xfrm>
              <a:off x="1799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9" name="Line 185"/>
            <p:cNvSpPr>
              <a:spLocks noChangeShapeType="1"/>
            </p:cNvSpPr>
            <p:nvPr/>
          </p:nvSpPr>
          <p:spPr bwMode="auto">
            <a:xfrm>
              <a:off x="227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0" name="Line 186"/>
            <p:cNvSpPr>
              <a:spLocks noChangeShapeType="1"/>
            </p:cNvSpPr>
            <p:nvPr/>
          </p:nvSpPr>
          <p:spPr bwMode="auto">
            <a:xfrm>
              <a:off x="236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1" name="Line 187"/>
            <p:cNvSpPr>
              <a:spLocks noChangeShapeType="1"/>
            </p:cNvSpPr>
            <p:nvPr/>
          </p:nvSpPr>
          <p:spPr bwMode="auto">
            <a:xfrm>
              <a:off x="283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2" name="Line 188"/>
            <p:cNvSpPr>
              <a:spLocks noChangeShapeType="1"/>
            </p:cNvSpPr>
            <p:nvPr/>
          </p:nvSpPr>
          <p:spPr bwMode="auto">
            <a:xfrm>
              <a:off x="292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3" name="Line 189"/>
            <p:cNvSpPr>
              <a:spLocks noChangeShapeType="1"/>
            </p:cNvSpPr>
            <p:nvPr/>
          </p:nvSpPr>
          <p:spPr bwMode="auto">
            <a:xfrm>
              <a:off x="339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>
              <a:off x="348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5" name="Line 191"/>
            <p:cNvSpPr>
              <a:spLocks noChangeShapeType="1"/>
            </p:cNvSpPr>
            <p:nvPr/>
          </p:nvSpPr>
          <p:spPr bwMode="auto">
            <a:xfrm>
              <a:off x="395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6" name="Line 192"/>
            <p:cNvSpPr>
              <a:spLocks noChangeShapeType="1"/>
            </p:cNvSpPr>
            <p:nvPr/>
          </p:nvSpPr>
          <p:spPr bwMode="auto">
            <a:xfrm>
              <a:off x="4050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7" name="Line 193"/>
            <p:cNvSpPr>
              <a:spLocks noChangeShapeType="1"/>
            </p:cNvSpPr>
            <p:nvPr/>
          </p:nvSpPr>
          <p:spPr bwMode="auto">
            <a:xfrm>
              <a:off x="452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8" name="Line 194"/>
            <p:cNvSpPr>
              <a:spLocks noChangeShapeType="1"/>
            </p:cNvSpPr>
            <p:nvPr/>
          </p:nvSpPr>
          <p:spPr bwMode="auto">
            <a:xfrm>
              <a:off x="46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9" name="Line 195"/>
            <p:cNvSpPr>
              <a:spLocks noChangeShapeType="1"/>
            </p:cNvSpPr>
            <p:nvPr/>
          </p:nvSpPr>
          <p:spPr bwMode="auto">
            <a:xfrm>
              <a:off x="508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0" name="Line 196"/>
            <p:cNvSpPr>
              <a:spLocks noChangeShapeType="1"/>
            </p:cNvSpPr>
            <p:nvPr/>
          </p:nvSpPr>
          <p:spPr bwMode="auto">
            <a:xfrm>
              <a:off x="517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1" name="Line 197"/>
            <p:cNvSpPr>
              <a:spLocks noChangeShapeType="1"/>
            </p:cNvSpPr>
            <p:nvPr/>
          </p:nvSpPr>
          <p:spPr bwMode="auto">
            <a:xfrm>
              <a:off x="564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</p:grp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520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nittsrubrik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4" y="836712"/>
            <a:ext cx="6938433" cy="576064"/>
          </a:xfrm>
        </p:spPr>
        <p:txBody>
          <a:bodyPr/>
          <a:lstStyle>
            <a:lvl1pPr algn="l">
              <a:lnSpc>
                <a:spcPct val="100000"/>
              </a:lnSpc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434" y="2060848"/>
            <a:ext cx="6938433" cy="17478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1" name="Group 198"/>
          <p:cNvGrpSpPr>
            <a:grpSpLocks/>
          </p:cNvGrpSpPr>
          <p:nvPr/>
        </p:nvGrpSpPr>
        <p:grpSpPr bwMode="auto">
          <a:xfrm>
            <a:off x="239185" y="-290513"/>
            <a:ext cx="11711516" cy="242888"/>
            <a:chOff x="113" y="-153"/>
            <a:chExt cx="5533" cy="4536"/>
          </a:xfrm>
        </p:grpSpPr>
        <p:sp>
          <p:nvSpPr>
            <p:cNvPr id="42" name="Line 178"/>
            <p:cNvSpPr>
              <a:spLocks noChangeShapeType="1"/>
            </p:cNvSpPr>
            <p:nvPr/>
          </p:nvSpPr>
          <p:spPr bwMode="auto">
            <a:xfrm>
              <a:off x="1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3" name="Line 179"/>
            <p:cNvSpPr>
              <a:spLocks noChangeShapeType="1"/>
            </p:cNvSpPr>
            <p:nvPr/>
          </p:nvSpPr>
          <p:spPr bwMode="auto">
            <a:xfrm>
              <a:off x="582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4" name="Line 180"/>
            <p:cNvSpPr>
              <a:spLocks noChangeShapeType="1"/>
            </p:cNvSpPr>
            <p:nvPr/>
          </p:nvSpPr>
          <p:spPr bwMode="auto">
            <a:xfrm>
              <a:off x="674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5" name="Line 181"/>
            <p:cNvSpPr>
              <a:spLocks noChangeShapeType="1"/>
            </p:cNvSpPr>
            <p:nvPr/>
          </p:nvSpPr>
          <p:spPr bwMode="auto">
            <a:xfrm>
              <a:off x="114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6" name="Line 182"/>
            <p:cNvSpPr>
              <a:spLocks noChangeShapeType="1"/>
            </p:cNvSpPr>
            <p:nvPr/>
          </p:nvSpPr>
          <p:spPr bwMode="auto">
            <a:xfrm>
              <a:off x="123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7" name="Line 183"/>
            <p:cNvSpPr>
              <a:spLocks noChangeShapeType="1"/>
            </p:cNvSpPr>
            <p:nvPr/>
          </p:nvSpPr>
          <p:spPr bwMode="auto">
            <a:xfrm>
              <a:off x="170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8" name="Line 184"/>
            <p:cNvSpPr>
              <a:spLocks noChangeShapeType="1"/>
            </p:cNvSpPr>
            <p:nvPr/>
          </p:nvSpPr>
          <p:spPr bwMode="auto">
            <a:xfrm>
              <a:off x="1799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9" name="Line 185"/>
            <p:cNvSpPr>
              <a:spLocks noChangeShapeType="1"/>
            </p:cNvSpPr>
            <p:nvPr/>
          </p:nvSpPr>
          <p:spPr bwMode="auto">
            <a:xfrm>
              <a:off x="227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0" name="Line 186"/>
            <p:cNvSpPr>
              <a:spLocks noChangeShapeType="1"/>
            </p:cNvSpPr>
            <p:nvPr/>
          </p:nvSpPr>
          <p:spPr bwMode="auto">
            <a:xfrm>
              <a:off x="236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1" name="Line 187"/>
            <p:cNvSpPr>
              <a:spLocks noChangeShapeType="1"/>
            </p:cNvSpPr>
            <p:nvPr/>
          </p:nvSpPr>
          <p:spPr bwMode="auto">
            <a:xfrm>
              <a:off x="283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2" name="Line 188"/>
            <p:cNvSpPr>
              <a:spLocks noChangeShapeType="1"/>
            </p:cNvSpPr>
            <p:nvPr/>
          </p:nvSpPr>
          <p:spPr bwMode="auto">
            <a:xfrm>
              <a:off x="292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3" name="Line 189"/>
            <p:cNvSpPr>
              <a:spLocks noChangeShapeType="1"/>
            </p:cNvSpPr>
            <p:nvPr/>
          </p:nvSpPr>
          <p:spPr bwMode="auto">
            <a:xfrm>
              <a:off x="339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>
              <a:off x="348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5" name="Line 191"/>
            <p:cNvSpPr>
              <a:spLocks noChangeShapeType="1"/>
            </p:cNvSpPr>
            <p:nvPr/>
          </p:nvSpPr>
          <p:spPr bwMode="auto">
            <a:xfrm>
              <a:off x="395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6" name="Line 192"/>
            <p:cNvSpPr>
              <a:spLocks noChangeShapeType="1"/>
            </p:cNvSpPr>
            <p:nvPr/>
          </p:nvSpPr>
          <p:spPr bwMode="auto">
            <a:xfrm>
              <a:off x="4050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7" name="Line 193"/>
            <p:cNvSpPr>
              <a:spLocks noChangeShapeType="1"/>
            </p:cNvSpPr>
            <p:nvPr/>
          </p:nvSpPr>
          <p:spPr bwMode="auto">
            <a:xfrm>
              <a:off x="452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8" name="Line 194"/>
            <p:cNvSpPr>
              <a:spLocks noChangeShapeType="1"/>
            </p:cNvSpPr>
            <p:nvPr/>
          </p:nvSpPr>
          <p:spPr bwMode="auto">
            <a:xfrm>
              <a:off x="46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9" name="Line 195"/>
            <p:cNvSpPr>
              <a:spLocks noChangeShapeType="1"/>
            </p:cNvSpPr>
            <p:nvPr/>
          </p:nvSpPr>
          <p:spPr bwMode="auto">
            <a:xfrm>
              <a:off x="508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0" name="Line 196"/>
            <p:cNvSpPr>
              <a:spLocks noChangeShapeType="1"/>
            </p:cNvSpPr>
            <p:nvPr/>
          </p:nvSpPr>
          <p:spPr bwMode="auto">
            <a:xfrm>
              <a:off x="517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1" name="Line 197"/>
            <p:cNvSpPr>
              <a:spLocks noChangeShapeType="1"/>
            </p:cNvSpPr>
            <p:nvPr/>
          </p:nvSpPr>
          <p:spPr bwMode="auto">
            <a:xfrm>
              <a:off x="564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</p:grp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8994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67349" cy="460885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268414"/>
            <a:ext cx="5467351" cy="460885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sv-SE" smtClean="0"/>
              <a:t>01/01/2013</a:t>
            </a:r>
            <a:endParaRPr lang="nb-NO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5736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3"/>
            <a:ext cx="5568949" cy="460795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9890" y="4205953"/>
            <a:ext cx="4200634" cy="1727285"/>
          </a:xfrm>
          <a:prstGeom prst="rect">
            <a:avLst/>
          </a:prstGeom>
          <a:solidFill>
            <a:srgbClr val="717074"/>
          </a:solidFill>
        </p:spPr>
        <p:txBody>
          <a:bodyPr lIns="180000" tIns="72000" rIns="180000" bIns="180000"/>
          <a:lstStyle>
            <a:lvl1pPr marL="228600" indent="-228600"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1pPr>
            <a:lvl2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2pPr>
            <a:lvl3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3pPr>
            <a:lvl4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4pPr>
            <a:lvl5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C44C7D1A-FE10-4518-B205-2605BAEA013F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7639890" y="1272182"/>
            <a:ext cx="4200634" cy="273665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45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251"/>
            <a:ext cx="11137899" cy="688975"/>
          </a:xfr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1" y="1268760"/>
            <a:ext cx="546946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051" y="1908523"/>
            <a:ext cx="5469467" cy="39687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717074"/>
                </a:solidFill>
              </a:defRPr>
            </a:lvl1pPr>
            <a:lvl2pPr>
              <a:defRPr sz="1300">
                <a:solidFill>
                  <a:srgbClr val="717074"/>
                </a:solidFill>
              </a:defRPr>
            </a:lvl2pPr>
            <a:lvl3pPr>
              <a:defRPr sz="1100">
                <a:solidFill>
                  <a:srgbClr val="717074"/>
                </a:solidFill>
              </a:defRPr>
            </a:lvl3pPr>
            <a:lvl4pPr>
              <a:defRPr sz="1100">
                <a:solidFill>
                  <a:srgbClr val="717074"/>
                </a:solidFill>
              </a:defRPr>
            </a:lvl4pPr>
            <a:lvl5pPr>
              <a:defRPr sz="1100">
                <a:solidFill>
                  <a:srgbClr val="71707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268760"/>
            <a:ext cx="547158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908523"/>
            <a:ext cx="5471584" cy="39687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717074"/>
                </a:solidFill>
              </a:defRPr>
            </a:lvl1pPr>
            <a:lvl2pPr>
              <a:defRPr sz="1300">
                <a:solidFill>
                  <a:srgbClr val="717074"/>
                </a:solidFill>
              </a:defRPr>
            </a:lvl2pPr>
            <a:lvl3pPr>
              <a:defRPr sz="1100">
                <a:solidFill>
                  <a:srgbClr val="717074"/>
                </a:solidFill>
              </a:defRPr>
            </a:lvl3pPr>
            <a:lvl4pPr>
              <a:defRPr sz="1100">
                <a:solidFill>
                  <a:srgbClr val="717074"/>
                </a:solidFill>
              </a:defRPr>
            </a:lvl4pPr>
            <a:lvl5pPr>
              <a:defRPr sz="1100">
                <a:solidFill>
                  <a:srgbClr val="71707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2CCFF099-AECA-4F42-871A-079387B23591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705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5169585C-05CC-4298-8761-5216BD47F97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44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50508D21-868A-4258-9991-B21B3584C575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6520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66461" y="6487200"/>
            <a:ext cx="1023789" cy="1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17074"/>
                </a:solidFill>
              </a:defRPr>
            </a:lvl1pPr>
          </a:lstStyle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88750" y="6487200"/>
            <a:ext cx="285750" cy="1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17074"/>
                </a:solidFill>
              </a:defRPr>
            </a:lvl1pPr>
          </a:lstStyle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476251"/>
            <a:ext cx="111379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 smtClean="0"/>
              <a:t>Klicka</a:t>
            </a:r>
            <a:r>
              <a:rPr lang="en-GB" noProof="0" dirty="0" smtClean="0"/>
              <a:t> </a:t>
            </a:r>
            <a:r>
              <a:rPr lang="en-GB" noProof="0" dirty="0" err="1" smtClean="0"/>
              <a:t>här</a:t>
            </a:r>
            <a:r>
              <a:rPr lang="en-GB" noProof="0" dirty="0" smtClean="0"/>
              <a:t> </a:t>
            </a:r>
            <a:r>
              <a:rPr lang="en-GB" noProof="0" dirty="0" err="1" smtClean="0"/>
              <a:t>för</a:t>
            </a:r>
            <a:r>
              <a:rPr lang="en-GB" noProof="0" dirty="0" smtClean="0"/>
              <a:t> </a:t>
            </a:r>
            <a:r>
              <a:rPr lang="en-GB" noProof="0" dirty="0" err="1" smtClean="0"/>
              <a:t>att</a:t>
            </a:r>
            <a:r>
              <a:rPr lang="en-GB" noProof="0" dirty="0" smtClean="0"/>
              <a:t> </a:t>
            </a:r>
            <a:r>
              <a:rPr lang="en-GB" noProof="0" dirty="0" err="1" smtClean="0"/>
              <a:t>ändra</a:t>
            </a:r>
            <a:r>
              <a:rPr lang="en-GB" noProof="0" dirty="0" smtClean="0"/>
              <a:t> format</a:t>
            </a:r>
          </a:p>
        </p:txBody>
      </p:sp>
      <p:cxnSp>
        <p:nvCxnSpPr>
          <p:cNvPr id="18" name="Rak 17"/>
          <p:cNvCxnSpPr/>
          <p:nvPr/>
        </p:nvCxnSpPr>
        <p:spPr>
          <a:xfrm>
            <a:off x="1290056" y="6345684"/>
            <a:ext cx="10584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18" descr="PostBring_cobRGBpos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27520" y="6165360"/>
            <a:ext cx="866250" cy="504000"/>
          </a:xfrm>
          <a:prstGeom prst="rect">
            <a:avLst/>
          </a:prstGeom>
          <a:noFill/>
        </p:spPr>
      </p:pic>
      <p:sp>
        <p:nvSpPr>
          <p:cNvPr id="2" name="Platshållare för text 1"/>
          <p:cNvSpPr>
            <a:spLocks noGrp="1"/>
          </p:cNvSpPr>
          <p:nvPr>
            <p:ph type="body" idx="1"/>
          </p:nvPr>
        </p:nvSpPr>
        <p:spPr>
          <a:xfrm>
            <a:off x="527051" y="1262496"/>
            <a:ext cx="11137900" cy="46221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2000" kern="1200">
          <a:solidFill>
            <a:srgbClr val="71707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80000"/>
        <a:buFont typeface="Webdings" panose="05030102010509060703" pitchFamily="18" charset="2"/>
        <a:buChar char="&lt;"/>
        <a:defRPr lang="en-GB" sz="14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–"/>
        <a:defRPr lang="en-GB" sz="13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–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»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3710125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Lagre avtalestatus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710125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Inngå avtale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211919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Ubehandlede fakturaer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211918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Kundens innlogging i bank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837723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Behandle faktura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837723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Lagre behandlings-status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68718" y="2102072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Digipost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45858" y="3495164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Bank</a:t>
            </a:r>
            <a:endParaRPr lang="nb-NO" sz="1000" b="1" dirty="0">
              <a:solidFill>
                <a:schemeClr val="tx2"/>
              </a:solidFill>
            </a:endParaRPr>
          </a:p>
        </p:txBody>
      </p:sp>
      <p:cxnSp>
        <p:nvCxnSpPr>
          <p:cNvPr id="112" name="Straight Arrow Connector 111"/>
          <p:cNvCxnSpPr>
            <a:stCxn id="114" idx="3"/>
          </p:cNvCxnSpPr>
          <p:nvPr/>
        </p:nvCxnSpPr>
        <p:spPr>
          <a:xfrm>
            <a:off x="8284579" y="3717544"/>
            <a:ext cx="5531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18" idx="2"/>
          </p:cNvCxnSpPr>
          <p:nvPr/>
        </p:nvCxnSpPr>
        <p:spPr>
          <a:xfrm flipV="1">
            <a:off x="9374054" y="2570636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362668" y="1608866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036332" y="1608866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452664" y="1489096"/>
            <a:ext cx="158561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2) Opprette avtale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856027" y="1465292"/>
            <a:ext cx="3399692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4) Behandle faktura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246455" y="2594441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</a:t>
            </a:r>
            <a:r>
              <a:rPr lang="nb-NO" sz="800" dirty="0" err="1" smtClean="0">
                <a:solidFill>
                  <a:schemeClr val="tx2"/>
                </a:solidFill>
              </a:rPr>
              <a:t>Avtalestatus</a:t>
            </a:r>
            <a:endParaRPr lang="nb-NO" sz="800" dirty="0" smtClean="0">
              <a:solidFill>
                <a:schemeClr val="tx2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352791" y="2570636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Faktura-ID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Behandlings-</a:t>
            </a:r>
            <a:br>
              <a:rPr lang="nb-NO" sz="800" dirty="0" smtClean="0">
                <a:solidFill>
                  <a:schemeClr val="tx2"/>
                </a:solidFill>
              </a:rPr>
            </a:br>
            <a:r>
              <a:rPr lang="nb-NO" sz="800" dirty="0" smtClean="0">
                <a:solidFill>
                  <a:schemeClr val="tx2"/>
                </a:solidFill>
              </a:rPr>
              <a:t>  status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454953" y="8877"/>
            <a:ext cx="1737047" cy="136716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b-NO" sz="900" dirty="0" smtClean="0">
                <a:solidFill>
                  <a:schemeClr val="accent5"/>
                </a:solidFill>
              </a:rPr>
              <a:t>FNR = fødselsnummer</a:t>
            </a:r>
          </a:p>
          <a:p>
            <a:endParaRPr lang="nb-NO" sz="900" dirty="0" smtClean="0">
              <a:solidFill>
                <a:schemeClr val="accent5"/>
              </a:solidFill>
            </a:endParaRPr>
          </a:p>
          <a:p>
            <a:r>
              <a:rPr lang="nb-NO" sz="900" dirty="0" smtClean="0">
                <a:solidFill>
                  <a:schemeClr val="accent5"/>
                </a:solidFill>
              </a:rPr>
              <a:t>Metadata = 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KID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Kontonummer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Beløp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Forfallsdato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Utsteder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URL til fakturabilag</a:t>
            </a:r>
          </a:p>
        </p:txBody>
      </p:sp>
      <p:sp>
        <p:nvSpPr>
          <p:cNvPr id="122" name="Rectangle 121"/>
          <p:cNvSpPr/>
          <p:nvPr/>
        </p:nvSpPr>
        <p:spPr>
          <a:xfrm rot="16200000">
            <a:off x="6762" y="2811029"/>
            <a:ext cx="2168027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Overføring</a:t>
            </a:r>
          </a:p>
        </p:txBody>
      </p:sp>
      <p:sp>
        <p:nvSpPr>
          <p:cNvPr id="123" name="Title 165"/>
          <p:cNvSpPr>
            <a:spLocks noGrp="1"/>
          </p:cNvSpPr>
          <p:nvPr>
            <p:ph type="title"/>
          </p:nvPr>
        </p:nvSpPr>
        <p:spPr>
          <a:xfrm>
            <a:off x="527051" y="476251"/>
            <a:ext cx="11137900" cy="688975"/>
          </a:xfrm>
        </p:spPr>
        <p:txBody>
          <a:bodyPr/>
          <a:lstStyle/>
          <a:p>
            <a:r>
              <a:rPr lang="nb-NO" dirty="0" smtClean="0">
                <a:solidFill>
                  <a:schemeClr val="accent5"/>
                </a:solidFill>
              </a:rPr>
              <a:t>Utveksling </a:t>
            </a:r>
            <a:r>
              <a:rPr lang="nb-NO" dirty="0" smtClean="0"/>
              <a:t>og lagring av opplysninger</a:t>
            </a:r>
            <a:endParaRPr lang="nb-NO" dirty="0"/>
          </a:p>
        </p:txBody>
      </p:sp>
      <p:sp>
        <p:nvSpPr>
          <p:cNvPr id="124" name="Rectangle 123"/>
          <p:cNvSpPr/>
          <p:nvPr/>
        </p:nvSpPr>
        <p:spPr>
          <a:xfrm>
            <a:off x="2026839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Bekrefte kundestatus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026839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Tilby kunde Digipost-faktura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456555" y="1577673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845413" y="1489096"/>
            <a:ext cx="1408525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1</a:t>
            </a:r>
            <a:r>
              <a:rPr lang="nb-NO" sz="1000" b="1" smtClean="0">
                <a:solidFill>
                  <a:schemeClr val="tx2"/>
                </a:solidFill>
              </a:rPr>
              <a:t>) Identifisering</a:t>
            </a:r>
            <a:endParaRPr lang="nb-NO" sz="1000" b="1" i="1" dirty="0" smtClean="0">
              <a:solidFill>
                <a:schemeClr val="tx2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8106961" y="2570638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8115838" y="2570638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FakturaID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Metadata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344929" y="2570637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344928" y="2570638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815269" y="4193583"/>
            <a:ext cx="15268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sender FNR ved innlogging i bank og Digipost svarer med om kunden har Digipost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37423" y="4193583"/>
            <a:ext cx="1597910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spør kunde (som har Digipost) om å inngå avtale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Avtalestatus overføres til </a:t>
            </a:r>
            <a:r>
              <a:rPr lang="nb-NO" sz="900" dirty="0" smtClean="0">
                <a:solidFill>
                  <a:schemeClr val="tx2"/>
                </a:solidFill>
              </a:rPr>
              <a:t>Digipost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185804" y="4193583"/>
            <a:ext cx="2859130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Ved innlogging i bank</a:t>
            </a:r>
            <a:r>
              <a:rPr lang="nb-NO" sz="900" dirty="0" smtClean="0">
                <a:solidFill>
                  <a:schemeClr val="tx2"/>
                </a:solidFill>
              </a:rPr>
              <a:t>, eller etter avtaleinngåelse, </a:t>
            </a:r>
            <a:r>
              <a:rPr lang="nb-NO" sz="900" dirty="0">
                <a:solidFill>
                  <a:schemeClr val="tx2"/>
                </a:solidFill>
              </a:rPr>
              <a:t>sender </a:t>
            </a:r>
            <a:r>
              <a:rPr lang="nb-NO" sz="900" dirty="0" smtClean="0">
                <a:solidFill>
                  <a:schemeClr val="tx2"/>
                </a:solidFill>
              </a:rPr>
              <a:t>banken kundens </a:t>
            </a:r>
            <a:r>
              <a:rPr lang="nb-NO" sz="900" dirty="0">
                <a:solidFill>
                  <a:schemeClr val="tx2"/>
                </a:solidFill>
              </a:rPr>
              <a:t>FNR til Digipost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Dersom kunden har ubehandlede fakturaer liggende i Digipost, sender Digipost </a:t>
            </a:r>
            <a:r>
              <a:rPr lang="nb-NO" sz="900" dirty="0" err="1" smtClean="0">
                <a:solidFill>
                  <a:schemeClr val="tx2"/>
                </a:solidFill>
              </a:rPr>
              <a:t>fakturaID</a:t>
            </a:r>
            <a:r>
              <a:rPr lang="nb-NO" sz="900" dirty="0" smtClean="0">
                <a:solidFill>
                  <a:schemeClr val="tx2"/>
                </a:solidFill>
              </a:rPr>
              <a:t> </a:t>
            </a:r>
            <a:r>
              <a:rPr lang="nb-NO" sz="900" dirty="0">
                <a:solidFill>
                  <a:schemeClr val="tx2"/>
                </a:solidFill>
              </a:rPr>
              <a:t>og metadata </a:t>
            </a:r>
            <a:r>
              <a:rPr lang="nb-NO" sz="900" dirty="0" smtClean="0">
                <a:solidFill>
                  <a:schemeClr val="tx2"/>
                </a:solidFill>
              </a:rPr>
              <a:t>til banken for visning av fakturaer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Dersom </a:t>
            </a:r>
            <a:r>
              <a:rPr lang="nb-NO" sz="900" dirty="0">
                <a:solidFill>
                  <a:schemeClr val="tx2"/>
                </a:solidFill>
              </a:rPr>
              <a:t>kunde behandler faktura, overføres dette som ny status på aktuell faktura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Digipost lagrer behandlingsstatus, for å sikre at samme faktura ikke overføres og behandles flere ganger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88795" y="1481739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1000" b="1" dirty="0">
                <a:solidFill>
                  <a:schemeClr val="tx2"/>
                </a:solidFill>
              </a:rPr>
              <a:t>3</a:t>
            </a:r>
            <a:r>
              <a:rPr lang="nb-NO" sz="1000" b="1" dirty="0" smtClean="0">
                <a:solidFill>
                  <a:schemeClr val="tx2"/>
                </a:solidFill>
              </a:rPr>
              <a:t>) Utlisting av antall fakturaer</a:t>
            </a:r>
          </a:p>
        </p:txBody>
      </p:sp>
      <p:sp>
        <p:nvSpPr>
          <p:cNvPr id="136" name="TextBox 69"/>
          <p:cNvSpPr txBox="1"/>
          <p:nvPr/>
        </p:nvSpPr>
        <p:spPr>
          <a:xfrm>
            <a:off x="5362668" y="4193583"/>
            <a:ext cx="152688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Ved innlogging i bank, eller etter </a:t>
            </a:r>
            <a:r>
              <a:rPr lang="nb-NO" sz="900" dirty="0" smtClean="0">
                <a:solidFill>
                  <a:schemeClr val="tx2"/>
                </a:solidFill>
              </a:rPr>
              <a:t>avtaleinngåelse, </a:t>
            </a:r>
            <a:r>
              <a:rPr lang="nb-NO" sz="900" dirty="0">
                <a:solidFill>
                  <a:schemeClr val="tx2"/>
                </a:solidFill>
              </a:rPr>
              <a:t>sender </a:t>
            </a:r>
            <a:r>
              <a:rPr lang="nb-NO" sz="900" dirty="0" smtClean="0">
                <a:solidFill>
                  <a:schemeClr val="tx2"/>
                </a:solidFill>
              </a:rPr>
              <a:t>banken kundens </a:t>
            </a:r>
            <a:r>
              <a:rPr lang="nb-NO" sz="900" dirty="0">
                <a:solidFill>
                  <a:schemeClr val="tx2"/>
                </a:solidFill>
              </a:rPr>
              <a:t>FNR til Digipost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Digipost svarer med antall ubehandlede fakturaer for kunden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viser kunden en teller av antall ubehandlede fakturaer</a:t>
            </a:r>
            <a:endParaRPr lang="nb-NO" sz="900" dirty="0">
              <a:solidFill>
                <a:schemeClr val="tx2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521162" y="2078267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Ubehandlede fakturaer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521161" y="3471359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Kundens innlogging i bank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6416204" y="2570637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6425081" y="2595917"/>
            <a:ext cx="754377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Antall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5654172" y="2570637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654171" y="2595917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2202135" y="2570635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182267" y="2570636"/>
            <a:ext cx="549012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cxnSp>
        <p:nvCxnSpPr>
          <p:cNvPr id="145" name="Straight Arrow Connector 144"/>
          <p:cNvCxnSpPr/>
          <p:nvPr/>
        </p:nvCxnSpPr>
        <p:spPr>
          <a:xfrm flipH="1">
            <a:off x="2810523" y="2571621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2816327" y="2570636"/>
            <a:ext cx="652902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Kunde-status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240136" y="2569368"/>
            <a:ext cx="1" cy="900722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9"/>
          <p:cNvSpPr/>
          <p:nvPr/>
        </p:nvSpPr>
        <p:spPr>
          <a:xfrm>
            <a:off x="6807464" y="1174388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7</a:t>
            </a:r>
            <a:r>
              <a:rPr lang="nb-NO" sz="1000" b="1" dirty="0" smtClean="0">
                <a:solidFill>
                  <a:schemeClr val="tx2"/>
                </a:solidFill>
              </a:rPr>
              <a:t>) Administrasjon av avtale</a:t>
            </a:r>
          </a:p>
        </p:txBody>
      </p:sp>
      <p:cxnSp>
        <p:nvCxnSpPr>
          <p:cNvPr id="5" name="Straight Connector 57"/>
          <p:cNvCxnSpPr/>
          <p:nvPr/>
        </p:nvCxnSpPr>
        <p:spPr>
          <a:xfrm>
            <a:off x="6843083" y="1285360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69"/>
          <p:cNvSpPr txBox="1"/>
          <p:nvPr/>
        </p:nvSpPr>
        <p:spPr>
          <a:xfrm>
            <a:off x="6948163" y="4072521"/>
            <a:ext cx="15268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Ny avtalestatus overføres til Digipost</a:t>
            </a:r>
            <a:endParaRPr lang="nb-NO" sz="900" dirty="0">
              <a:solidFill>
                <a:schemeClr val="accent5"/>
              </a:solidFill>
            </a:endParaRPr>
          </a:p>
        </p:txBody>
      </p:sp>
      <p:sp>
        <p:nvSpPr>
          <p:cNvPr id="7" name="Rectangle 49"/>
          <p:cNvSpPr/>
          <p:nvPr/>
        </p:nvSpPr>
        <p:spPr>
          <a:xfrm>
            <a:off x="2952947" y="1174388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5</a:t>
            </a:r>
            <a:r>
              <a:rPr lang="nb-NO" sz="1000" b="1" dirty="0" smtClean="0">
                <a:solidFill>
                  <a:schemeClr val="tx2"/>
                </a:solidFill>
              </a:rPr>
              <a:t>) Visning av behandlede fakturaer</a:t>
            </a:r>
          </a:p>
        </p:txBody>
      </p:sp>
      <p:sp>
        <p:nvSpPr>
          <p:cNvPr id="8" name="TextBox 69"/>
          <p:cNvSpPr txBox="1"/>
          <p:nvPr/>
        </p:nvSpPr>
        <p:spPr>
          <a:xfrm>
            <a:off x="3171146" y="4072521"/>
            <a:ext cx="152688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Kunde ønsker å se fakturabilag for en behandlet faktura i banken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Banken overfører FakturaID til Digipost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accent5"/>
                </a:solidFill>
              </a:rPr>
              <a:t>Digipost svarer med URL for aktuell faktura</a:t>
            </a:r>
            <a:endParaRPr lang="nb-NO" sz="900" dirty="0">
              <a:solidFill>
                <a:schemeClr val="accent5"/>
              </a:solidFill>
            </a:endParaRPr>
          </a:p>
        </p:txBody>
      </p:sp>
      <p:sp>
        <p:nvSpPr>
          <p:cNvPr id="9" name="Rectangle 20"/>
          <p:cNvSpPr/>
          <p:nvPr/>
        </p:nvSpPr>
        <p:spPr>
          <a:xfrm>
            <a:off x="8751501" y="1767921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Trekke tilbake avtale</a:t>
            </a:r>
          </a:p>
        </p:txBody>
      </p:sp>
      <p:sp>
        <p:nvSpPr>
          <p:cNvPr id="10" name="Rectangle 21"/>
          <p:cNvSpPr/>
          <p:nvPr/>
        </p:nvSpPr>
        <p:spPr>
          <a:xfrm>
            <a:off x="8751501" y="3161013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Trekke tilbake avtale</a:t>
            </a:r>
          </a:p>
        </p:txBody>
      </p:sp>
      <p:cxnSp>
        <p:nvCxnSpPr>
          <p:cNvPr id="11" name="Straight Arrow Connector 34"/>
          <p:cNvCxnSpPr/>
          <p:nvPr/>
        </p:nvCxnSpPr>
        <p:spPr>
          <a:xfrm>
            <a:off x="9279038" y="2261430"/>
            <a:ext cx="0" cy="900723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Rectangle 49"/>
          <p:cNvSpPr/>
          <p:nvPr/>
        </p:nvSpPr>
        <p:spPr>
          <a:xfrm>
            <a:off x="8475049" y="1174388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8</a:t>
            </a:r>
            <a:r>
              <a:rPr lang="nb-NO" sz="1000" b="1" dirty="0" smtClean="0">
                <a:solidFill>
                  <a:schemeClr val="tx2"/>
                </a:solidFill>
              </a:rPr>
              <a:t>) Oppsigelse av avtale</a:t>
            </a:r>
          </a:p>
        </p:txBody>
      </p:sp>
      <p:sp>
        <p:nvSpPr>
          <p:cNvPr id="13" name="Rectangle 59"/>
          <p:cNvSpPr/>
          <p:nvPr/>
        </p:nvSpPr>
        <p:spPr>
          <a:xfrm>
            <a:off x="9279038" y="2296407"/>
            <a:ext cx="933058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Avtalestatus</a:t>
            </a:r>
          </a:p>
        </p:txBody>
      </p:sp>
      <p:cxnSp>
        <p:nvCxnSpPr>
          <p:cNvPr id="14" name="Straight Connector 57"/>
          <p:cNvCxnSpPr/>
          <p:nvPr/>
        </p:nvCxnSpPr>
        <p:spPr>
          <a:xfrm>
            <a:off x="8510668" y="1281115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69"/>
          <p:cNvSpPr txBox="1"/>
          <p:nvPr/>
        </p:nvSpPr>
        <p:spPr>
          <a:xfrm>
            <a:off x="8580129" y="4072521"/>
            <a:ext cx="152688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Kunde ønsker å avslutte avtalen i banken eller Digipost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Ny avtalestatus overføres til Digipost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Hvis avtalen avsluttes i Digipost vil banken få oppdatert status ved neste uthenting av </a:t>
            </a:r>
            <a:r>
              <a:rPr lang="nb-NO" sz="900" dirty="0" err="1" smtClean="0">
                <a:solidFill>
                  <a:schemeClr val="tx2"/>
                </a:solidFill>
              </a:rPr>
              <a:t>avtalestatus</a:t>
            </a:r>
            <a:r>
              <a:rPr lang="nb-NO" sz="900" dirty="0" smtClean="0">
                <a:solidFill>
                  <a:schemeClr val="tx2"/>
                </a:solidFill>
              </a:rPr>
              <a:t> (6)</a:t>
            </a:r>
            <a:endParaRPr lang="nb-NO" sz="900" dirty="0">
              <a:solidFill>
                <a:schemeClr val="tx2"/>
              </a:solidFill>
            </a:endParaRPr>
          </a:p>
        </p:txBody>
      </p:sp>
      <p:cxnSp>
        <p:nvCxnSpPr>
          <p:cNvPr id="16" name="Straight Arrow Connector 56"/>
          <p:cNvCxnSpPr/>
          <p:nvPr/>
        </p:nvCxnSpPr>
        <p:spPr>
          <a:xfrm flipV="1">
            <a:off x="7675987" y="2261430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Rectangle 20"/>
          <p:cNvSpPr/>
          <p:nvPr/>
        </p:nvSpPr>
        <p:spPr>
          <a:xfrm>
            <a:off x="7139656" y="1767921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Oppdatere avtalestatus</a:t>
            </a:r>
          </a:p>
        </p:txBody>
      </p:sp>
      <p:sp>
        <p:nvSpPr>
          <p:cNvPr id="18" name="Rectangle 21"/>
          <p:cNvSpPr/>
          <p:nvPr/>
        </p:nvSpPr>
        <p:spPr>
          <a:xfrm>
            <a:off x="7139656" y="3161013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Endre avtale</a:t>
            </a:r>
          </a:p>
        </p:txBody>
      </p:sp>
      <p:sp>
        <p:nvSpPr>
          <p:cNvPr id="19" name="Rectangle 59"/>
          <p:cNvSpPr/>
          <p:nvPr/>
        </p:nvSpPr>
        <p:spPr>
          <a:xfrm>
            <a:off x="7683379" y="2277266"/>
            <a:ext cx="933058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Avtalestatus</a:t>
            </a:r>
          </a:p>
        </p:txBody>
      </p:sp>
      <p:sp>
        <p:nvSpPr>
          <p:cNvPr id="20" name="Rectangle 50"/>
          <p:cNvSpPr/>
          <p:nvPr/>
        </p:nvSpPr>
        <p:spPr>
          <a:xfrm>
            <a:off x="3218555" y="1767921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B</a:t>
            </a:r>
            <a:r>
              <a:rPr lang="nb-NO" sz="1000" dirty="0" smtClean="0">
                <a:solidFill>
                  <a:schemeClr val="tx2"/>
                </a:solidFill>
              </a:rPr>
              <a:t>ehandlede </a:t>
            </a:r>
            <a:r>
              <a:rPr lang="nb-NO" sz="1000" dirty="0">
                <a:solidFill>
                  <a:schemeClr val="tx2"/>
                </a:solidFill>
              </a:rPr>
              <a:t>fakturaer</a:t>
            </a:r>
          </a:p>
        </p:txBody>
      </p:sp>
      <p:sp>
        <p:nvSpPr>
          <p:cNvPr id="21" name="Rectangle 51"/>
          <p:cNvSpPr/>
          <p:nvPr/>
        </p:nvSpPr>
        <p:spPr>
          <a:xfrm>
            <a:off x="3218554" y="3161013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Se fakturabilag</a:t>
            </a:r>
            <a:endParaRPr lang="nb-NO" sz="100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60"/>
          <p:cNvCxnSpPr/>
          <p:nvPr/>
        </p:nvCxnSpPr>
        <p:spPr>
          <a:xfrm flipH="1">
            <a:off x="4037503" y="2261430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63"/>
          <p:cNvSpPr/>
          <p:nvPr/>
        </p:nvSpPr>
        <p:spPr>
          <a:xfrm>
            <a:off x="4055089" y="2277267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URL til fakturabilag</a:t>
            </a:r>
          </a:p>
        </p:txBody>
      </p:sp>
      <p:cxnSp>
        <p:nvCxnSpPr>
          <p:cNvPr id="24" name="Straight Arrow Connector 56"/>
          <p:cNvCxnSpPr/>
          <p:nvPr/>
        </p:nvCxnSpPr>
        <p:spPr>
          <a:xfrm flipV="1">
            <a:off x="3346366" y="2261430"/>
            <a:ext cx="0" cy="9007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63"/>
          <p:cNvSpPr/>
          <p:nvPr/>
        </p:nvSpPr>
        <p:spPr>
          <a:xfrm>
            <a:off x="3289991" y="2268558"/>
            <a:ext cx="815294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FakturaID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50656" y="1689117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Digipost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27796" y="3082209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Bank</a:t>
            </a:r>
            <a:endParaRPr lang="nb-NO" sz="1000" b="1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988700" y="2398074"/>
            <a:ext cx="2168027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Overføring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202227" y="1706278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Bekrefte status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02227" y="3099370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Hente </a:t>
            </a:r>
            <a:r>
              <a:rPr lang="nb-NO" sz="1000" dirty="0" err="1" smtClean="0">
                <a:solidFill>
                  <a:schemeClr val="tx2"/>
                </a:solidFill>
              </a:rPr>
              <a:t>avtalstatus</a:t>
            </a:r>
            <a:endParaRPr lang="nb-NO" sz="1000" dirty="0" smtClean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44766" y="1117107"/>
            <a:ext cx="158561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6) Hente </a:t>
            </a:r>
            <a:r>
              <a:rPr lang="nb-NO" sz="1000" b="1" dirty="0" err="1" smtClean="0">
                <a:solidFill>
                  <a:schemeClr val="tx2"/>
                </a:solidFill>
              </a:rPr>
              <a:t>avtalestatus</a:t>
            </a:r>
            <a:endParaRPr lang="nb-NO" sz="1000" b="1" dirty="0" smtClean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34523" y="2222452"/>
            <a:ext cx="545207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smtClean="0">
                <a:solidFill>
                  <a:schemeClr val="tx2"/>
                </a:solidFill>
              </a:rPr>
              <a:t>- FNR</a:t>
            </a:r>
            <a:endParaRPr lang="nb-NO" sz="800" dirty="0" smtClean="0">
              <a:solidFill>
                <a:schemeClr val="tx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948657" y="1205684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38620" y="4061191"/>
            <a:ext cx="1597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Banken kan hente </a:t>
            </a:r>
            <a:r>
              <a:rPr lang="nb-NO" sz="900" dirty="0" err="1" smtClean="0">
                <a:solidFill>
                  <a:schemeClr val="tx2"/>
                </a:solidFill>
              </a:rPr>
              <a:t>avtalestatus</a:t>
            </a:r>
            <a:r>
              <a:rPr lang="nb-NO" sz="900" dirty="0" smtClean="0">
                <a:solidFill>
                  <a:schemeClr val="tx2"/>
                </a:solidFill>
              </a:rPr>
              <a:t> for å sjekke at avtalen ikke har blitt trukket tilbake fra Digipost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383246" y="2198647"/>
            <a:ext cx="1" cy="900722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049656" y="2197379"/>
            <a:ext cx="1" cy="90072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048549" y="2196110"/>
            <a:ext cx="676924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smtClean="0">
                <a:solidFill>
                  <a:schemeClr val="tx2"/>
                </a:solidFill>
              </a:rPr>
              <a:t>- Avtale-status</a:t>
            </a:r>
            <a:endParaRPr lang="nb-NO" sz="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819582"/>
      </p:ext>
    </p:extLst>
  </p:cSld>
  <p:clrMapOvr>
    <a:masterClrMapping/>
  </p:clrMapOvr>
</p:sld>
</file>

<file path=ppt/theme/theme1.xml><?xml version="1.0" encoding="utf-8"?>
<a:theme xmlns:a="http://schemas.openxmlformats.org/drawingml/2006/main" name="Posten og Bring-PPT-16-9">
  <a:themeElements>
    <a:clrScheme name="Posten_No_Co">
      <a:dk1>
        <a:sysClr val="windowText" lastClr="000000"/>
      </a:dk1>
      <a:lt1>
        <a:sysClr val="window" lastClr="FFFFFF"/>
      </a:lt1>
      <a:dk2>
        <a:srgbClr val="717074"/>
      </a:dk2>
      <a:lt2>
        <a:srgbClr val="EEECE1"/>
      </a:lt2>
      <a:accent1>
        <a:srgbClr val="E32D22"/>
      </a:accent1>
      <a:accent2>
        <a:srgbClr val="FDBB2F"/>
      </a:accent2>
      <a:accent3>
        <a:srgbClr val="BFC0C4"/>
      </a:accent3>
      <a:accent4>
        <a:srgbClr val="919195"/>
      </a:accent4>
      <a:accent5>
        <a:srgbClr val="717074"/>
      </a:accent5>
      <a:accent6>
        <a:srgbClr val="7BC144"/>
      </a:accent6>
      <a:hlink>
        <a:srgbClr val="919195"/>
      </a:hlink>
      <a:folHlink>
        <a:srgbClr val="FDBB2F"/>
      </a:folHlink>
    </a:clrScheme>
    <a:fontScheme name="Bring_CO_Post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-Brand_mall_16_9_EN.potx" id="{C093AB65-5319-4E35-87DC-538345FD0A3B}" vid="{1B247AD3-FDD6-4626-8D4D-B05A6963B2F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B4D9082DD66B64198C91D1A3B1A18D3" ma:contentTypeVersion="0" ma:contentTypeDescription="Opprett et nytt dokument." ma:contentTypeScope="" ma:versionID="b8447cf1a51e372ca5d1b428ae7d66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b6cd67344829d3a956a36ab89737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FA195F-2306-4BC4-B169-4FF134F932BC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4E3570-6711-4C66-AB68-238B2E6B77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59FE7A-3C72-451A-9F91-5160E6070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Posten og Bring-PPT-16-9</Template>
  <TotalTime>2693</TotalTime>
  <Words>347</Words>
  <Application>Microsoft Macintosh PowerPoint</Application>
  <PresentationFormat>Widescreen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Verdana</vt:lpstr>
      <vt:lpstr>Webdings</vt:lpstr>
      <vt:lpstr>Posten og Bring-PPT-16-9</vt:lpstr>
      <vt:lpstr>Utveksling og lagring av opplysninger</vt:lpstr>
      <vt:lpstr>PowerPoint Presentation</vt:lpstr>
    </vt:vector>
  </TitlesOfParts>
  <Company>Posten Norge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Digipost faktura – Juridisk perspektiv</dc:title>
  <dc:creator>Mathias Tangen Leganger</dc:creator>
  <cp:lastModifiedBy>Frode Nerbråten</cp:lastModifiedBy>
  <cp:revision>66</cp:revision>
  <cp:lastPrinted>2016-08-15T07:25:46Z</cp:lastPrinted>
  <dcterms:created xsi:type="dcterms:W3CDTF">2016-05-30T10:53:55Z</dcterms:created>
  <dcterms:modified xsi:type="dcterms:W3CDTF">2016-08-25T11:02:33Z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0x0101004B4D9082DD66B64198C91D1A3B1A18D3</vt:lpwstr>
  </property>
</Properties>
</file>