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1" r:id="rId9"/>
    <p:sldId id="262" r:id="rId10"/>
    <p:sldId id="263" r:id="rId11"/>
    <p:sldId id="265" r:id="rId12"/>
    <p:sldId id="267" r:id="rId13"/>
    <p:sldId id="268" r:id="rId14"/>
    <p:sldId id="269" r:id="rId15"/>
    <p:sldId id="270" r:id="rId16"/>
    <p:sldId id="272" r:id="rId17"/>
    <p:sldId id="274" r:id="rId18"/>
    <p:sldId id="273" r:id="rId19"/>
    <p:sldId id="275" r:id="rId20"/>
    <p:sldId id="276" r:id="rId21"/>
    <p:sldId id="271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6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95.98705" units="1/cm"/>
          <inkml:channelProperty channel="Y" name="resolution" value="52.02312" units="1/cm"/>
          <inkml:channelProperty channel="T" name="resolution" value="1" units="1/dev"/>
        </inkml:channelProperties>
      </inkml:inkSource>
      <inkml:timestamp xml:id="ts0" timeString="2020-10-09T19:28:55.1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7197 15685 0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6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95.98705" units="1/cm"/>
          <inkml:channelProperty channel="Y" name="resolution" value="52.02312" units="1/cm"/>
          <inkml:channelProperty channel="T" name="resolution" value="1" units="1/dev"/>
        </inkml:channelProperties>
      </inkml:inkSource>
      <inkml:timestamp xml:id="ts0" timeString="2020-10-09T19:28:58.6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7070 15261 0,'0'-21'16,"-22"21"-1,22-21 1,-21 21 31,0 0-16,21-21-15,-21 21 15,0 0 0,21-21 0,-21 21-15,-1 0 31,22-22-32,-21 1 1,0 21 0,0-21 15,0 21-15,0-21 15,-1 21-31,1 0 31,21-21-31,-21 0 16,0 21 15,0-22 0,0 22-15,-1-21-1,1 21 17,0 0-17,0-21 1,0 21 15,21-21-31,-21 21 16,-1 0 15,1 0-15,21-21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6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95.98705" units="1/cm"/>
          <inkml:channelProperty channel="Y" name="resolution" value="52.02312" units="1/cm"/>
          <inkml:channelProperty channel="T" name="resolution" value="1" units="1/dev"/>
        </inkml:channelProperties>
      </inkml:inkSource>
      <inkml:timestamp xml:id="ts0" timeString="2020-10-09T19:29:16.64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5990 14753 0,'0'0'0,"-21"0"62,0-21-15,0 21-31,21-21 0,-22 21-1,1 0 1,0 0 15,21-21-15,-21 21-1,0 0 1,0 0 0,-1-21 30,1 21-14,0 0-17,0-22 32,0 22 0,-22-21 297,22 21-329,0 0 1,0-21 0,0 21-16,0 0 15,-1 0-15,1-21 16,-21 0 0,0 21-1,20 0 16,1-21-15,0 21-16,-21 0 31,21 0-15,21-22 0,-43 22-1,22 0 1,0-21-1,0 21 1,0 0 0,-1 0 15,22-21-31,-21 21 31,0 0-15,0 0-1,0 0 1,0 0 0,-1 0-1,1 0 17,0 0-17,0 0 48,0 0 202,0 0-249,-22 0 0,22 0-16,-21 0 31,21 0-16,-1 0-15,1 0 32,-21 0-17,21 0 1,0 0 0,-1 0-1,-20 0 1,21 0-1,0 0 1,0 0 0,-1 0 15,1 0-15,0 0 15,0 0 0,0 0-15,0 0-1,-1 0 17,1 21-1,0-21-16,0 21 17,0-21-1,0 0 47,-1 0 219,22 22-281,-21-22-1,0 0 1,0 21-16,0-21 31,0 0-15,-1 0-1,1 0 17,21 21-32,-21-21 31,0 21-16,0-21 1,0 0 15,-1 21-15,1-21 0,0 0 15,0 21 0,0-21-15,0 0-1,-1 22 32,1-22-16,0 21-15,0-21 15,21 21-31,-21-21 32,21 21-17,-21-21-15,-1 0 16,22 21-1,-21-21 1,21 21 0,-21-21-1,21 22 1,-21-22 0,0 0 15,0 21-16,-1-21 1,22 21 0,-21 0-1,0-21 1,0 21 0,0-21 374,0 21-374,-1-21-1,1 0 1,21 22 0,-21-1-1,0-21 1,0 0 0,0 21-1,-1-21 1,1 0-1,0 21 1,0-21 0,0 21-1,21 0 1,-21-21 0,-1 0-1,1 0 16,0 22-15,0-22 15,21 21-31,-21-21 16,0 0 0,21 21-1,-22-21 1,22 21-16,-21-21 15,0 0 1,0 21 15,0-21 1,0 21-1,-1-21-16,1 43 392,0-43-392,0 21 1,0-21-16,0 21 31,-1 0-15,1 0-1,0-21 1,0 22 0,0-1-1,0 0 1,-1 0 0,1-21-1,0 21 1,0 0-1,21 1 1,-21-22 0,21 21-1,-21 0 17,-1-21-17,22 21 32,0 0-16,-21-21-15,21 21 15,-21-21 0,21 22-15,-21-22 0,21 21-1,0 0-15,-21-21 32,21 21-17,-21-21 1,21 21-1,0 0 1,-22 1 0,1-1 15,21 0-15,-21 0 15,21 0-16,-21-21 1,21 21 15,0 1-15,-21-22 0,21 21-1,0 0 16,-21-21-15,21 21 0,0 0-1,-22 0 17,22 1-1,-21-22-31,21 21 15,0 0 1,0 0 15,-21 0-15,21 0 0,0 1 15,-21-22-16,21 21 1,0 21 437,0-21-422,-21-21-31,21 43 16,-21-22 0,21 0-1,0 21 1,0-21 15,0 1-15,0-1-1,0 0 1,0 0 0,0 0 15,0 0-15,0 1-1,0-1 1,0 0 15,0 0 0,0 0-31,0 0 32,0 1-17,0-1 16,0 0-15,0 0 0,0 0 15,0 0-15,0 1-1,21-22 1,-21 21-1,0 0 17,0 0-17,21-21 1,-21 21 453,21 0-454,-21 1 17,21-1-17,-21 0 1,21 0-1,1 0 1,-22 0 0,0 1 15,21-22-31,-21 21 16,0 0-1,21-21 1,-21 21-1,0 0 1,21-21 0,0 21-1,-21 1 1,21-1 15,-21 0 0,22 0-15,-22 0 15,21-21-15,0 21 0,-21 1-1,21-1 1,0 0-1,-21 0 1,21 0 0,1 0-1,-1 1 1,0-22 15,-21 21-31,42 21 375,-21-42-359,1 42-16,-1-42 15,0 22 1,0-1 0,0 0-1,0 0 1,1-21 0,-22 21-1,21-21-15,-21 21 16,21-21-1,0 22 1,0-22 0,-21 21-1,21 0 1,1 0 0,-1-21-1,0 21 1,0 0-1,0-21 17,0 0-32,-21 22 15,22-22 1,-1 21-16,0-21 31,0 0-31,0 21 16,0-21 15,22 21-15,-1 0-1,-21-21 1,0 0 0,-21 21-1,43-21 1,-22 0-1,0 0 1,21 22 297,1-1-298,-1-21 1,0 21-1,64 21 1,-63-21 0,-1 1-1,-21-22 1,21 21 0,-20-21-1,-1 21 1,0-21 15,0 0-31,-21 21 16,21 0-1,0-21 1,1 0 15,-1 21-15,0-21-1,0 22 1,21-22 0,-20 0-1,20 21 17,-21-21-17,0 21 1,0-21-1,22 0 1,20 0 328,1 0-344,-1 0 15,1 0 1,63 0 0,-85 0-1,43 0 1,-22 0 0,-42 0-1,43 0 1,-22 0-1,-21 0 1,22 0 0,-22 0-1,0 0 1,21 0 0,1 0 15,-22 0-16,42 0 1,-41 0 0,41 0 343,1 0-343,20 0-16,-20 0 15,-43 0 1,0 0-16,64 0 16,-43 0 15,22 0-16,-22 0 1,-21 0 0,0 0-1,22 0 1,-22 0 0,0 0 15,21 0 250,1 0-265,-1-21-1,64 21-15,-22-21 16,-41-1 15,20 22-15,1-21-1,-43 21 1,21-21 0,1 21-1,-22-21 1,21 0 0,-21 21-1,0 0 1,1-21-16,-1 21 15,0 0-15,0-22 16,0 1 0,0 21-1,1 0 1,-1-21 15,0 21-15,0-21-1,0 0 1,0 21 0,1-21 562,-1-1-563,0 22 1,-21-21-16,0 0 16,21 21-16,-21-21 31,21 21-15,-21-21-1,21 21 1,1-21-1,-22-1 1,21 22 0,-21-21-1,21 0 1,0 0 0,0 0-1,-21 0 16,21 21-15,-21-22 0,22 1 15,-22 0-15,21 0-1,-21 0 16,21 21-15,0-21 0,-21-1-1,0 1 1,21 0 0,0 0-1,1 0 1,-22-22-1,21 43 1,-21-21-16,0 0 16,0 0-1,21 21 1,-21-42 0,21 20-1,-21 1 1,21 21-1,-21-21 1,0 0 0,21 0-1,-21 0 1,22 21 0,-22-22-1,21 1 1,0 0 15,-21 0-15,21 21-1,-21-21 1,0 0 0,0-1-1,21 22 1,-21-21-1,21 0 1,-21 0 0,0 0-1,22 21 1,-22-21 0,0-1 15,0 1-16,0 0-15,21 21 16,-21-21 15,0 0-15,0 0 0,0-1-1,21 22 1,-21-21-1,0 0 1,0 0 0,0 0 15,0 0-31,0-1 47,0 1-32,0 0 1,0 0 0,0 0-1,0 0 17,0-1-17,0 1 1,0 0 15,0 0 0,0 0-15,0 0 62,0-1 531,-21 1-577,21 0-32,0 0 31,-21 0 0,21 0 0,-22 21-15,22-22 0,0 1 15,-21 0 16,21 0 0,0 0-16,-21 21-15,21-21-1,0-1 32,-21 22-31,21-21 15,-21 0-15,21 0 30,0 0 1,0 0-15,0-1-1,-21 22-31,21-21 47,0 0-16,-22 21-31,22-21 47,0 0-47,-21 0 62,21-1-30,-21 22-17,21-21 1,0 0 15,-21 0-15,21 0 31,-21 21-32,21-21 16,-21-1 423,21 1-439,-22-21-15,1 0 16,0 20 15,0 1-31,21 0 16,-21-21-1,21 21 1,-21-1 15,-1-20-15,1 21-1,21 0-15,0 0 16,-21 21-16,21-22 16,-21 1-1,0 21 1,21-21 0,-21 0-1,21 0 1,-22 21-1,22-21 1,-21 21 0,21-22-1,-21 1 1,0 21 15,21-21-15,-21 21-1,21-21 1,-21 21 15,-1-21 297,-20 0-328,21 21 16,-43-43 0,22 22-1,42 0 1,-42 0 0,-1 0 15,22-1-16,0 22 1,0-21 0,0 21-1,0-21 1,-1 0 0,1 0-1,0 21 1,-21-21-1,21-1 32,-1 22-31,1-21 31,0 21-32,21-21 17,-21 21-17,0 0 17,0-21 14,-1 21-46,1 0 32,0 0-17,0 0 1,0-21 0,0 21 15,-1 0 0,1 0 0,0 0-31,21-21 16,-21 21 0,0 0-1,0 0 16,-1 0 1,1 0-17,0 0 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6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95.98705" units="1/cm"/>
          <inkml:channelProperty channel="Y" name="resolution" value="52.02312" units="1/cm"/>
          <inkml:channelProperty channel="T" name="resolution" value="1" units="1/dev"/>
        </inkml:channelProperties>
      </inkml:inkSource>
      <inkml:timestamp xml:id="ts0" timeString="2020-10-16T20:20:16.546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24680 8319 0,'-63'254'0,"-297"-106"16</inkml:trace>
  <inkml:trace contextRef="#ctx0" brushRef="#br0" timeOffset="281.3618">25231 8827 0,'0'0'0,"-22"0"125</inkml:trace>
  <inkml:trace contextRef="#ctx0" brushRef="#br0" timeOffset="1408.4755">13737 8827 0</inkml:trace>
  <inkml:trace contextRef="#ctx0" brushRef="#br0" timeOffset="1488.278">13737 8827 0</inkml:trace>
  <inkml:trace contextRef="#ctx0" brushRef="#br0" timeOffset="3472.4723">13822 8827 0,'-21'0'109,"42"0"32,42 0-110,-42 0-31,22 0 16,-1 0-1,0 0-15,43 0 16,-64-22-16,0 22 16,64 0-1,-21 0 1,-22 0-1,21 0 1,1 22 0,21-44-1,20 22 1,-20 0 0,0 0-1,-22 0 1,-20 0-16,-1 0 31,0 0 0,43 0-31,-43 0 16,43 0 0,-22 0-1,-41 0 1,41 0 15,22 0-31,-43 0 16,64 0-1,-21 0 1,-22 0-16,1 0 16,-1 0-1,-21 0-15,64 0 16,0 0 15,-21 0-15,-1 0-1,1 22 1,0-44 0,21 22-1,-1 0 1,1 0-1,-63 0-15,62 0 16,-62 0 0,-1 0-16,64 0 15,42 0 1,-42 0 0,42 0-1,-21-21 1,-42 21 15,42 0-15,-43 21-1,1-21 1,0 0 0,-43 0-16,43 0 15,-64 0-15,42 0 16,43 0-1,21-21 1,-63 21 0,20 0-1,-20 0 1,-43 0 0,21 0-1,43 0 1,0 0 15,-1 0-15,-41 0-1,-64 0 48,-1 0 109</inkml:trace>
  <inkml:trace contextRef="#ctx0" brushRef="#br0" timeOffset="32273.1346">19939 10393 0,'42'-21'62,"-21"21"-62,1 21 16,-22-42-1,21 21 1,21 0 47,22 0-63,-22 0 15,-21-21-15,21 42 16,43-42 15,-64 42-31,22-42 16,20 21-1,-42 0-15,22 0 16,41 0 0,-41-22-1,20 22 1,1 22-1,-1-22 1,-21 0 0,43 0-1,-21 0 1,-22-22 0,0 44-1,1-44-15,41 22 47,-41 0-31,-22 0-16,63 22 31,1-22-15,-21 0-1,41 0 1,-41-22-1,-1 22 1,22 0 0,-43 0-16,64 0 15,-85 0 1,43 0-16,21 0 16,-1-21-1,22 42 1,0-21-1,21 0 17,-64 0-17,1 0-15,-1 0 16,-20 0-16,41 0 16,1 0-1,21 0 1,-64 0-1,43 0 17,0 0-32,-1 0 15,1 0 1,0 0 0,-1 0-1,-20 0 1,-43 0-1,64 0 1,-43 0-16,0 0 16,22 0-1,-22 0 1,43 0 0,-22 0-1,1 0 1,-22-21-1,0 21 17,22 0-32,-1 0 15,-20 0 1,63 0 0,-64 0-1,0 0 1,43 0 15,-43 0 0,22 0-15,-22 0 0,43 0-1,-43 0 1,43 0 31,-43 0-47,43 21 15,-43-21 1,0 0 0,22 0-1,-43 0 1,21 0 15,-20 0-15,-22 22 46,-22-44-62,22 44 16,0-44 15,-21 22 0</inkml:trace>
  <inkml:trace contextRef="#ctx0" brushRef="#br0" timeOffset="51000.5992">21802 12086 0,'63'0'156,"-21"-21"-156,22 21 16,-1-21-1,43 21 1,-21-21-1,0 21 1,-1 0 0,1 0-1,-64 0 1,0 0-16,64 0 16,-64 0-1,0 0-15,43 0 31,20-21-31,1 42 32,-21-21-1,20 0-15,22 0-1,0 0 1,-85-21-1,21 21-15,1 0 16,-22 0 0,0 0-16,21 0 15,1 0 1,-1 0 0,-21 0-1,-42 0 48,-42 0-1,20 0-46,-20 0-16,42 21 15,-43-21 1,-21 0 0,-63 21-1,21-21 1,0 0 0,-21 0-1,63 0 1,-42 0 15,85 0-31</inkml:trace>
  <inkml:trace contextRef="#ctx0" brushRef="#br0" timeOffset="51515.672">22119 12023 0,'-21'0'0,"21"21"15,-21-42 1,21 42 0,21-42 46,21 42-62,22-21 16,-43 0-16,148 0 31,43-21-15,42 21-1,-21 0 1,42 0 0,-42 0-1,-64 0 1,-42 0-1,-21-21 1,-85 21 0,-63 0 31,-22 21-47,-63-21 15,21 0 1,-42 0 15,-21 0-15,63 0-16</inkml:trace>
  <inkml:trace contextRef="#ctx0" brushRef="#br0" timeOffset="51948.9064">22310 12023 0,'0'0'0,"-64"0"0,1 0 15,20 0-15,-41 0 16,62 0 0,1 0-16,0 0 15,148 0 63,-42 0-78,21 0 16,42 0 0,148 0-1,-42 0 1,21 21 0,-148-42-16,64 21 15,-128 0-15,-20 0 16,20 0-1,-42 0 1,-84 0 31,-64 0-47,-43 21 16,43-21-1</inkml:trace>
  <inkml:trace contextRef="#ctx0" brushRef="#br0" timeOffset="52264.7957">22204 12086 0,'127'-21'78,"0"42"-78,42-21 16,-127 0-16,128 0 15,147 0 1,-20 0 0,-192 0-16,65 0 15,-107 0 1,-20-21-1,-1 21 1,-106 0 15</inkml:trace>
  <inkml:trace contextRef="#ctx0" brushRef="#br0" timeOffset="52683.4469">22225 12065 0,'85'0'31,"63"0"-15,212 0 0,-64 0-1,0 0 1,-63-21 0,-148 42-1,-64-21-15,0 0 16,-106 0 15,-42 0-31,-169 0 16,42 0-1,64 0 1,84 0 0</inkml:trace>
  <inkml:trace contextRef="#ctx0" brushRef="#br0" timeOffset="53208.1628">22056 12086 0,'84'0'47,"64"0"-47,-105-21 15,295 21 1,1 0-1,-64 0 1,-148-21 0,-42 21-1,-64 0 1,-84 0 15,-22 21-15,-360-21-1,255 21 1,21-21 0,84 0-1,43 0 1,-1-21 0,22 21-1</inkml:trace>
  <inkml:trace contextRef="#ctx0" brushRef="#br0" timeOffset="63432.5418">2984 14203 0,'64'21'47,"-1"-21"-47,-41 0 16,20 0-16,0 21 15,22-21 1,-43 0 0,21 0-1,1 0 1,-1 0-1,0 21 17,-21-42-17,1 42 1,20-21 0,-21 0-1,43 22 1,-43-22-16,21 0 15,-21 0-15,0 0 16,22 0 0,20 0 46,-20 0-62,20 0 16,-21 0-16,-20 0 15,41 0 17,22 0-17,-1 0 1,1-22 0,0 22-1,-1 0 1,1-21-1,0 0 1,-22 21 0,-20 0-1,62-21 1,-41 0 0,-22 21-1,22-21 16,-22-1-15,-21 22 0,0 0-1,1-21 1,-1 21 0</inkml:trace>
  <inkml:trace contextRef="#ctx0" brushRef="#br0" timeOffset="64335.2983">6562 14034 0,'0'0'0,"0"-22"16</inkml:trace>
  <inkml:trace contextRef="#ctx0" brushRef="#br0" timeOffset="66728.009">5757 14076 0,'64'0'62,"-85"0"-15,-1 0-31,86 0 78,-22 0-79,-21 0-15,43 0 16,-1 0 0,-20 0 15,-22 0-16,-42 0 110,-22 0-125,1 21 16,-21-21-16,-22 0 16,-21 0-1,43 0 1,-1 0 0,149 0 93,-43 0-93,0 0-16,1 21 15,-1-21 1,0-21-1,22 21 1,-22 0 0,22 0-1,-22 0 1,-21 0 15,-42 0 63,-21 21-94,-1-21 16,1 0-1,21 0 48,63 0-1,1 0-46,-22 0-16,0 0 15,-42 0 48,-43-21-63,43 21 16,-21 0-16,-1 0 15,1 0 1,21 0-1,0 0 1,42 0 31,0 0-47,43 21 31,-22-21-15,-21 0-1,0 0 1,-42 0 93,0 21-93,0-21 0,84 0 62,1 0-78,-1 0 15,-20-21 1,41 21 0,-63 0-1,1 0-15,-44 0 32,1 0-32,-21 0 15,-22 0 1,1 0-1,42 0 17,0 0-1</inkml:trace>
  <inkml:trace contextRef="#ctx0" brushRef="#br0" timeOffset="68863.7366">6540 14161 0,'22'0'297,"-22"21"-297,21-21 16,0 0-1,0 21-15,0-21 16,85 21 0,-106-21-1,0 21 1,64-21 31,-22 0-32,-21 0 1,0 0 0,22 0-1,20 0 16,1 0 1,-43-21-17,0 21-15,21 0 32,-21-21-1,1 0 0,-1 21-31,0-21 16,0 21-1,0 0-15,-21-22 16,-21 22 46,42 0-46</inkml:trace>
  <inkml:trace contextRef="#ctx0" brushRef="#br0" timeOffset="82703.0024">11684 15917 0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6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95.98705" units="1/cm"/>
          <inkml:channelProperty channel="Y" name="resolution" value="52.02312" units="1/cm"/>
          <inkml:channelProperty channel="T" name="resolution" value="1" units="1/dev"/>
        </inkml:channelProperties>
      </inkml:inkSource>
      <inkml:timestamp xml:id="ts0" timeString="2020-10-16T20:50:51.587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32745 18034 0</inkml:trace>
  <inkml:trace contextRef="#ctx0" brushRef="#br0" timeOffset="140358.8492">10710 3662 0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7" Type="http://schemas.openxmlformats.org/officeDocument/2006/relationships/image" Target="../media/image300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28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41.png"/><Relationship Id="rId4" Type="http://schemas.openxmlformats.org/officeDocument/2006/relationships/image" Target="../media/image4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7" Type="http://schemas.openxmlformats.org/officeDocument/2006/relationships/image" Target="../media/image4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40.png"/><Relationship Id="rId9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390.png"/><Relationship Id="rId7" Type="http://schemas.openxmlformats.org/officeDocument/2006/relationships/image" Target="../media/image45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1.png"/><Relationship Id="rId9" Type="http://schemas.openxmlformats.org/officeDocument/2006/relationships/image" Target="../media/image47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youtu.be/zKqWkL5F5G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image" Target="../media/image54.png"/><Relationship Id="rId7" Type="http://schemas.openxmlformats.org/officeDocument/2006/relationships/customXml" Target="../ink/ink4.xml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460.emf"/><Relationship Id="rId4" Type="http://schemas.openxmlformats.org/officeDocument/2006/relationships/image" Target="../media/image55.png"/><Relationship Id="rId9" Type="http://schemas.openxmlformats.org/officeDocument/2006/relationships/customXml" Target="../ink/ink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6.emf"/><Relationship Id="rId7" Type="http://schemas.openxmlformats.org/officeDocument/2006/relationships/image" Target="../media/image9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1.emf"/><Relationship Id="rId5" Type="http://schemas.openxmlformats.org/officeDocument/2006/relationships/image" Target="../media/image8.png"/><Relationship Id="rId10" Type="http://schemas.openxmlformats.org/officeDocument/2006/relationships/customXml" Target="../ink/ink3.xml"/><Relationship Id="rId4" Type="http://schemas.openxmlformats.org/officeDocument/2006/relationships/image" Target="../media/image7.emf"/><Relationship Id="rId9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.gif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0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Geometría Analítica</a:t>
            </a:r>
            <a:br>
              <a:rPr lang="es-AR" dirty="0" smtClean="0"/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62399" y="4385731"/>
            <a:ext cx="7197726" cy="1405467"/>
          </a:xfrm>
        </p:spPr>
        <p:txBody>
          <a:bodyPr>
            <a:normAutofit/>
          </a:bodyPr>
          <a:lstStyle/>
          <a:p>
            <a:r>
              <a:rPr lang="es-AR" sz="3600" dirty="0" smtClean="0"/>
              <a:t>Secciones cónicas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6306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/>
          <p:cNvSpPr/>
          <p:nvPr/>
        </p:nvSpPr>
        <p:spPr>
          <a:xfrm>
            <a:off x="6897189" y="4232366"/>
            <a:ext cx="1332411" cy="522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Ecuación de la parábola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5212080" y="1894114"/>
                <a:ext cx="446749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dirty="0" smtClean="0"/>
                  <a:t>Eje de simetría: </a:t>
                </a:r>
                <a14:m>
                  <m:oMath xmlns:m="http://schemas.openxmlformats.org/officeDocument/2006/math">
                    <m:r>
                      <a:rPr lang="es-AR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sz="2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AR" sz="2400" dirty="0" smtClean="0"/>
              </a:p>
              <a:p>
                <a:r>
                  <a:rPr lang="es-AR" sz="2400" dirty="0" smtClean="0"/>
                  <a:t>Vértice </a:t>
                </a:r>
                <a14:m>
                  <m:oMath xmlns:m="http://schemas.openxmlformats.org/officeDocument/2006/math">
                    <m:r>
                      <a:rPr lang="es-AR" sz="2400" i="1" dirty="0" smtClean="0">
                        <a:latin typeface="Cambria Math" panose="02040503050406030204" pitchFamily="18" charset="0"/>
                      </a:rPr>
                      <m:t>(0;0)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80" y="1894114"/>
                <a:ext cx="4467497" cy="830997"/>
              </a:xfrm>
              <a:prstGeom prst="rect">
                <a:avLst/>
              </a:prstGeom>
              <a:blipFill>
                <a:blip r:embed="rId2"/>
                <a:stretch>
                  <a:fillRect l="-2046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4679769" y="2751237"/>
                <a:ext cx="576725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dirty="0" smtClean="0"/>
                  <a:t>La ecuación se obtiene partiendo de la definición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e>
                      </m:d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𝑃𝐷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400" b="0" dirty="0" smtClean="0"/>
              </a:p>
              <a:p>
                <a:endParaRPr lang="es-AR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𝑝𝑥</m:t>
                          </m:r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769" y="2751237"/>
                <a:ext cx="5767250" cy="1938992"/>
              </a:xfrm>
              <a:prstGeom prst="rect">
                <a:avLst/>
              </a:prstGeom>
              <a:blipFill>
                <a:blip r:embed="rId3"/>
                <a:stretch>
                  <a:fillRect l="-1691" t="-2516" b="-3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962" y="2065867"/>
            <a:ext cx="3190467" cy="322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9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9269" y="0"/>
            <a:ext cx="10131425" cy="1456267"/>
          </a:xfrm>
        </p:spPr>
        <p:txBody>
          <a:bodyPr/>
          <a:lstStyle/>
          <a:p>
            <a:r>
              <a:rPr lang="es-AR" dirty="0" smtClean="0"/>
              <a:t>Parábolas desplazadas</a:t>
            </a:r>
            <a:endParaRPr lang="en-US" dirty="0"/>
          </a:p>
        </p:txBody>
      </p:sp>
      <p:pic>
        <p:nvPicPr>
          <p:cNvPr id="1030" name="Picture 6" descr="https://www.cecyt3.ipn.mx/ibiblioteca/mundodelasmatematicas/Imagenes/2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0" y="1266341"/>
            <a:ext cx="3532542" cy="257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cecyt3.ipn.mx/ibiblioteca/mundodelasmatematicas/Imagenes/2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0" y="4032809"/>
            <a:ext cx="3532542" cy="261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cecyt3.ipn.mx/ibiblioteca/mundodelasmatematicas/Imagenes/20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447" y="4532811"/>
            <a:ext cx="3258897" cy="223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ww.cecyt3.ipn.mx/ibiblioteca/mundodelasmatematicas/Imagenes/20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447" y="1456267"/>
            <a:ext cx="3188516" cy="270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4735285" y="1266341"/>
                <a:ext cx="2089931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285" y="1266341"/>
                <a:ext cx="2089931" cy="5670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8570763" y="418802"/>
                <a:ext cx="2032223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763" y="418802"/>
                <a:ext cx="2032223" cy="5670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52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Ecuación de la hipérbola</a:t>
            </a:r>
            <a:endParaRPr lang="en-US" dirty="0"/>
          </a:p>
        </p:txBody>
      </p:sp>
      <p:sp>
        <p:nvSpPr>
          <p:cNvPr id="4" name="Rectángulo redondeado 3"/>
          <p:cNvSpPr/>
          <p:nvPr/>
        </p:nvSpPr>
        <p:spPr>
          <a:xfrm>
            <a:off x="2547515" y="5465099"/>
            <a:ext cx="2141003" cy="1066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837055" y="4020371"/>
                <a:ext cx="5839097" cy="2310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dirty="0" smtClean="0"/>
                  <a:t>La ecuación se obtiene partiendo de la definición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sSub>
                                <m:sSubPr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sSub>
                                <m:sSubPr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AR" sz="2400" b="0" dirty="0" smtClean="0"/>
              </a:p>
              <a:p>
                <a:endParaRPr lang="es-AR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55" y="4020371"/>
                <a:ext cx="5839097" cy="2310825"/>
              </a:xfrm>
              <a:prstGeom prst="rect">
                <a:avLst/>
              </a:prstGeom>
              <a:blipFill>
                <a:blip r:embed="rId2"/>
                <a:stretch>
                  <a:fillRect l="-1566" t="-2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4545874" y="1804257"/>
                <a:ext cx="32265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800" dirty="0" smtClean="0"/>
                  <a:t>Eje focal: </a:t>
                </a:r>
                <a14:m>
                  <m:oMath xmlns:m="http://schemas.openxmlformats.org/officeDocument/2006/math">
                    <m:r>
                      <a:rPr lang="es-AR" sz="2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sz="28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874" y="1804257"/>
                <a:ext cx="3226526" cy="523220"/>
              </a:xfrm>
              <a:prstGeom prst="rect">
                <a:avLst/>
              </a:prstGeom>
              <a:blipFill>
                <a:blip r:embed="rId3"/>
                <a:stretch>
                  <a:fillRect l="-3970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055" y="1876829"/>
            <a:ext cx="2794419" cy="181422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1547" y="1675601"/>
            <a:ext cx="3651069" cy="37894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8649430" y="6192696"/>
                <a:ext cx="17745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430" y="6192696"/>
                <a:ext cx="1774525" cy="369332"/>
              </a:xfrm>
              <a:prstGeom prst="rect">
                <a:avLst/>
              </a:prstGeom>
              <a:blipFill>
                <a:blip r:embed="rId6"/>
                <a:stretch>
                  <a:fillRect l="-2062" r="-687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7772400" y="5643154"/>
                <a:ext cx="33702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dirty="0" smtClean="0"/>
                  <a:t>Relación entre </a:t>
                </a:r>
                <a14:m>
                  <m:oMath xmlns:m="http://schemas.openxmlformats.org/officeDocument/2006/math">
                    <m:r>
                      <a:rPr lang="es-AR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AR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AR" sz="2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A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24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5643154"/>
                <a:ext cx="3370216" cy="461665"/>
              </a:xfrm>
              <a:prstGeom prst="rect">
                <a:avLst/>
              </a:prstGeom>
              <a:blipFill>
                <a:blip r:embed="rId7"/>
                <a:stretch>
                  <a:fillRect l="-2712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12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Ecuación de la hipérbola</a:t>
            </a:r>
            <a:endParaRPr lang="en-US" dirty="0"/>
          </a:p>
        </p:txBody>
      </p:sp>
      <p:sp>
        <p:nvSpPr>
          <p:cNvPr id="4" name="Rectángulo redondeado 3"/>
          <p:cNvSpPr/>
          <p:nvPr/>
        </p:nvSpPr>
        <p:spPr>
          <a:xfrm>
            <a:off x="2547515" y="5465099"/>
            <a:ext cx="2141003" cy="1066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837055" y="4020371"/>
                <a:ext cx="5839097" cy="2368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dirty="0" smtClean="0"/>
                  <a:t>La ecuación se obtiene partiendo de la definición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sSub>
                                <m:sSubPr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sSub>
                                <m:sSubPr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AR" sz="2400" b="0" dirty="0" smtClean="0"/>
              </a:p>
              <a:p>
                <a:endParaRPr lang="es-AR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55" y="4020371"/>
                <a:ext cx="5839097" cy="2368405"/>
              </a:xfrm>
              <a:prstGeom prst="rect">
                <a:avLst/>
              </a:prstGeom>
              <a:blipFill>
                <a:blip r:embed="rId2"/>
                <a:stretch>
                  <a:fillRect l="-1566" t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837055" y="2597477"/>
                <a:ext cx="32265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800" dirty="0" smtClean="0"/>
                  <a:t>Eje focal: </a:t>
                </a:r>
                <a14:m>
                  <m:oMath xmlns:m="http://schemas.openxmlformats.org/officeDocument/2006/math">
                    <m:r>
                      <a:rPr lang="es-AR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sz="28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55" y="2597477"/>
                <a:ext cx="3226526" cy="523220"/>
              </a:xfrm>
              <a:prstGeom prst="rect">
                <a:avLst/>
              </a:prstGeom>
              <a:blipFill>
                <a:blip r:embed="rId3"/>
                <a:stretch>
                  <a:fillRect l="-3774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8556095" y="6204110"/>
                <a:ext cx="17745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095" y="6204110"/>
                <a:ext cx="1774525" cy="369332"/>
              </a:xfrm>
              <a:prstGeom prst="rect">
                <a:avLst/>
              </a:prstGeom>
              <a:blipFill>
                <a:blip r:embed="rId4"/>
                <a:stretch>
                  <a:fillRect l="-2062" t="-1667" r="-687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7289075" y="5626658"/>
                <a:ext cx="33702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dirty="0" smtClean="0"/>
                  <a:t>Relación entre </a:t>
                </a:r>
                <a14:m>
                  <m:oMath xmlns:m="http://schemas.openxmlformats.org/officeDocument/2006/math">
                    <m:r>
                      <a:rPr lang="es-AR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AR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AR" sz="2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A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24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075" y="5626658"/>
                <a:ext cx="3370216" cy="461665"/>
              </a:xfrm>
              <a:prstGeom prst="rect">
                <a:avLst/>
              </a:prstGeom>
              <a:blipFill>
                <a:blip r:embed="rId5"/>
                <a:stretch>
                  <a:fillRect l="-289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4129" y="1337733"/>
            <a:ext cx="2946491" cy="402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1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Asíntotas de la hipérbola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949" y="1830736"/>
            <a:ext cx="8667205" cy="421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AR" dirty="0" smtClean="0"/>
                  <a:t>Hipérbolas con centro C</a:t>
                </a:r>
                <a14:m>
                  <m:oMath xmlns:m="http://schemas.openxmlformats.org/officeDocument/2006/math">
                    <m:r>
                      <a:rPr lang="es-A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A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AR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A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8618213" y="5678320"/>
                <a:ext cx="2622000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213" y="5678320"/>
                <a:ext cx="2622000" cy="6481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2400293" y="5534629"/>
                <a:ext cx="2622000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293" y="5534629"/>
                <a:ext cx="2622000" cy="6481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692" y="2065866"/>
            <a:ext cx="5279865" cy="3237653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>
            <a:off x="7184570" y="1859144"/>
            <a:ext cx="4020367" cy="3567623"/>
            <a:chOff x="7184570" y="1859144"/>
            <a:chExt cx="4020367" cy="3567623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84570" y="1859144"/>
              <a:ext cx="4020367" cy="356762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8889275" y="3469317"/>
                  <a:ext cx="8544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s-A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es-A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A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s-A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A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9275" y="3469317"/>
                  <a:ext cx="85440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5714" t="-2174" r="-10000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8353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174869"/>
            <a:ext cx="10131425" cy="1456267"/>
          </a:xfrm>
        </p:spPr>
        <p:txBody>
          <a:bodyPr/>
          <a:lstStyle/>
          <a:p>
            <a:r>
              <a:rPr lang="es-AR" dirty="0" smtClean="0"/>
              <a:t>Ecuaciones generales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778134" y="1394441"/>
                <a:ext cx="2437334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34" y="1394441"/>
                <a:ext cx="2437334" cy="5557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778134" y="2091669"/>
                <a:ext cx="2437334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34" y="2091669"/>
                <a:ext cx="2437334" cy="5557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608506" y="5510154"/>
                <a:ext cx="2622000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06" y="5510154"/>
                <a:ext cx="2622000" cy="648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593468" y="4627810"/>
                <a:ext cx="2622000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68" y="4627810"/>
                <a:ext cx="2622000" cy="6481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2046494" y="3287106"/>
                <a:ext cx="2089931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494" y="3287106"/>
                <a:ext cx="2089931" cy="5670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2104202" y="3957458"/>
                <a:ext cx="2032223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202" y="3957458"/>
                <a:ext cx="2032223" cy="5670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685801" y="2771091"/>
                <a:ext cx="27213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2771091"/>
                <a:ext cx="2721386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errar llave 10"/>
          <p:cNvSpPr/>
          <p:nvPr/>
        </p:nvSpPr>
        <p:spPr>
          <a:xfrm>
            <a:off x="3407187" y="1394441"/>
            <a:ext cx="263476" cy="12530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errar llave 11"/>
          <p:cNvSpPr/>
          <p:nvPr/>
        </p:nvSpPr>
        <p:spPr>
          <a:xfrm>
            <a:off x="4136425" y="3287106"/>
            <a:ext cx="263476" cy="12530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errar llave 12"/>
          <p:cNvSpPr/>
          <p:nvPr/>
        </p:nvSpPr>
        <p:spPr>
          <a:xfrm>
            <a:off x="3275449" y="4795087"/>
            <a:ext cx="263476" cy="12530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errar llave 13"/>
          <p:cNvSpPr/>
          <p:nvPr/>
        </p:nvSpPr>
        <p:spPr>
          <a:xfrm>
            <a:off x="3407187" y="2771091"/>
            <a:ext cx="263476" cy="369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/>
          <p:cNvSpPr txBox="1"/>
          <p:nvPr/>
        </p:nvSpPr>
        <p:spPr>
          <a:xfrm>
            <a:off x="3862382" y="1790118"/>
            <a:ext cx="1793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ELIPSE</a:t>
            </a:r>
            <a:endParaRPr lang="en-US" sz="24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862381" y="2713301"/>
            <a:ext cx="2529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CIRCUNFERENCIA</a:t>
            </a:r>
            <a:endParaRPr lang="en-US" sz="24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432521" y="3682783"/>
            <a:ext cx="1793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PARÁBOLA</a:t>
            </a:r>
            <a:endParaRPr lang="en-US" sz="24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690301" y="5190764"/>
            <a:ext cx="1793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HIPÉRBOLA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/>
              <p:cNvSpPr txBox="1"/>
              <p:nvPr/>
            </p:nvSpPr>
            <p:spPr>
              <a:xfrm>
                <a:off x="6837562" y="3521491"/>
                <a:ext cx="513031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𝐷𝑥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𝐸𝑦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Cuadro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562" y="3521491"/>
                <a:ext cx="5130319" cy="369332"/>
              </a:xfrm>
              <a:prstGeom prst="rect">
                <a:avLst/>
              </a:prstGeom>
              <a:blipFill>
                <a:blip r:embed="rId9"/>
                <a:stretch>
                  <a:fillRect t="-1667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errar llave 19"/>
          <p:cNvSpPr/>
          <p:nvPr/>
        </p:nvSpPr>
        <p:spPr>
          <a:xfrm>
            <a:off x="5865223" y="1201783"/>
            <a:ext cx="982020" cy="5008749"/>
          </a:xfrm>
          <a:prstGeom prst="rightBrace">
            <a:avLst>
              <a:gd name="adj1" fmla="val 7085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9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0" y="924504"/>
                <a:ext cx="4839789" cy="741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24504"/>
                <a:ext cx="4839789" cy="7411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80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1025434" y="1182189"/>
                <a:ext cx="32227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434" y="1182189"/>
                <a:ext cx="3222742" cy="369332"/>
              </a:xfrm>
              <a:prstGeom prst="rect">
                <a:avLst/>
              </a:prstGeom>
              <a:blipFill>
                <a:blip r:embed="rId2"/>
                <a:stretch>
                  <a:fillRect r="-18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5989320" y="1182189"/>
                <a:ext cx="36146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+8=0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320" y="1182189"/>
                <a:ext cx="3614644" cy="369332"/>
              </a:xfrm>
              <a:prstGeom prst="rect">
                <a:avLst/>
              </a:prstGeom>
              <a:blipFill>
                <a:blip r:embed="rId3"/>
                <a:stretch>
                  <a:fillRect l="-845" r="-1689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19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1103812" y="986245"/>
                <a:ext cx="29112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+2=−2∙</m:t>
                          </m:r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d>
                        </m:e>
                        <m:sup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12" y="986245"/>
                <a:ext cx="2911246" cy="369332"/>
              </a:xfrm>
              <a:prstGeom prst="rect">
                <a:avLst/>
              </a:prstGeom>
              <a:blipFill>
                <a:blip r:embed="rId2"/>
                <a:stretch>
                  <a:fillRect l="-2092" r="-41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6955972" y="986245"/>
                <a:ext cx="2755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2400" b="0" i="0" smtClean="0">
                          <a:latin typeface="Cambria Math" panose="02040503050406030204" pitchFamily="18" charset="0"/>
                        </a:rPr>
                        <m:t>+7=0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972" y="986245"/>
                <a:ext cx="2755754" cy="369332"/>
              </a:xfrm>
              <a:prstGeom prst="rect">
                <a:avLst/>
              </a:prstGeom>
              <a:blipFill>
                <a:blip r:embed="rId3"/>
                <a:stretch>
                  <a:fillRect l="-2212" r="-243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30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¿Qué son las </a:t>
            </a:r>
            <a:r>
              <a:rPr lang="es-AR" dirty="0" smtClean="0">
                <a:hlinkClick r:id="rId2"/>
              </a:rPr>
              <a:t>secciones cónicas</a:t>
            </a:r>
            <a:r>
              <a:rPr lang="es-AR" dirty="0" smtClean="0"/>
              <a:t>?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659" y="1905408"/>
            <a:ext cx="81153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1156063" y="738052"/>
                <a:ext cx="2428229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063" y="738052"/>
                <a:ext cx="2428229" cy="5557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9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Reconocimiento de cónicas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2893423" y="2065867"/>
                <a:ext cx="54959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s-A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A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s-A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A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3200" b="0" i="1" smtClean="0">
                          <a:latin typeface="Cambria Math" panose="02040503050406030204" pitchFamily="18" charset="0"/>
                        </a:rPr>
                        <m:t>𝐷𝑥</m:t>
                      </m:r>
                      <m:r>
                        <a:rPr lang="es-A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3200" b="0" i="1" smtClean="0">
                          <a:latin typeface="Cambria Math" panose="02040503050406030204" pitchFamily="18" charset="0"/>
                        </a:rPr>
                        <m:t>𝐸𝑦</m:t>
                      </m:r>
                      <m:r>
                        <a:rPr lang="es-A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AR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423" y="2065867"/>
                <a:ext cx="5495992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677534" y="2677885"/>
                <a:ext cx="99033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800" dirty="0" smtClean="0"/>
                  <a:t>Si </a:t>
                </a:r>
                <a14:m>
                  <m:oMath xmlns:m="http://schemas.openxmlformats.org/officeDocument/2006/math">
                    <m:r>
                      <a:rPr lang="es-AR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AR" sz="28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s-AR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AR" sz="2800" dirty="0" smtClean="0"/>
                  <a:t> (ambos no nulos): puede definir una circunferencia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34" y="2677885"/>
                <a:ext cx="9903380" cy="523220"/>
              </a:xfrm>
              <a:prstGeom prst="rect">
                <a:avLst/>
              </a:prstGeom>
              <a:blipFill>
                <a:blip r:embed="rId3"/>
                <a:stretch>
                  <a:fillRect l="-1231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677533" y="3260524"/>
                <a:ext cx="104912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800" dirty="0" smtClean="0"/>
                  <a:t>Si </a:t>
                </a:r>
                <a14:m>
                  <m:oMath xmlns:m="http://schemas.openxmlformats.org/officeDocument/2006/math">
                    <m:r>
                      <a:rPr lang="es-AR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AR" sz="2800" i="1" dirty="0" smtClean="0">
                        <a:latin typeface="Cambria Math" panose="02040503050406030204" pitchFamily="18" charset="0"/>
                      </a:rPr>
                      <m:t> ≠ </m:t>
                    </m:r>
                    <m:r>
                      <a:rPr lang="es-AR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AR" sz="2800" dirty="0" smtClean="0"/>
                  <a:t> y de igual signo </a:t>
                </a:r>
                <a:r>
                  <a:rPr lang="es-AR" sz="2800" dirty="0"/>
                  <a:t> (ambos no nulos)</a:t>
                </a:r>
                <a:r>
                  <a:rPr lang="es-AR" sz="2800" dirty="0" smtClean="0"/>
                  <a:t>: puede definir una elipse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33" y="3260524"/>
                <a:ext cx="10491210" cy="523220"/>
              </a:xfrm>
              <a:prstGeom prst="rect">
                <a:avLst/>
              </a:prstGeom>
              <a:blipFill>
                <a:blip r:embed="rId4"/>
                <a:stretch>
                  <a:fillRect l="-116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677532" y="3903319"/>
                <a:ext cx="103344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800" dirty="0" smtClean="0"/>
                  <a:t>Si </a:t>
                </a:r>
                <a14:m>
                  <m:oMath xmlns:m="http://schemas.openxmlformats.org/officeDocument/2006/math">
                    <m:r>
                      <a:rPr lang="es-AR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AR" sz="2800" i="1" dirty="0" smtClean="0">
                        <a:latin typeface="Cambria Math" panose="02040503050406030204" pitchFamily="18" charset="0"/>
                      </a:rPr>
                      <m:t> ≠ </m:t>
                    </m:r>
                    <m:r>
                      <a:rPr lang="es-AR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AR" sz="2800" dirty="0" smtClean="0"/>
                  <a:t> y de distinto signo </a:t>
                </a:r>
                <a:r>
                  <a:rPr lang="es-AR" sz="2800" dirty="0"/>
                  <a:t> (ambos no nulos)</a:t>
                </a:r>
                <a:r>
                  <a:rPr lang="es-AR" sz="2800" dirty="0" smtClean="0"/>
                  <a:t>: define una hipérbola</a:t>
                </a:r>
                <a:endParaRPr lang="en-US" sz="28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32" y="3903319"/>
                <a:ext cx="10334457" cy="523220"/>
              </a:xfrm>
              <a:prstGeom prst="rect">
                <a:avLst/>
              </a:prstGeom>
              <a:blipFill>
                <a:blip r:embed="rId5"/>
                <a:stretch>
                  <a:fillRect l="-1180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677531" y="4603058"/>
                <a:ext cx="81007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800" dirty="0" smtClean="0"/>
                  <a:t>Si </a:t>
                </a:r>
                <a14:m>
                  <m:oMath xmlns:m="http://schemas.openxmlformats.org/officeDocument/2006/math">
                    <m:r>
                      <a:rPr lang="es-AR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AR" sz="2800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s-AR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s-AR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AR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AR" sz="2800" dirty="0" smtClean="0"/>
                  <a:t>: define una parábola</a:t>
                </a:r>
                <a:endParaRPr lang="en-US" sz="2800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31" y="4603058"/>
                <a:ext cx="8100707" cy="523220"/>
              </a:xfrm>
              <a:prstGeom prst="rect">
                <a:avLst/>
              </a:prstGeom>
              <a:blipFill>
                <a:blip r:embed="rId6"/>
                <a:stretch>
                  <a:fillRect l="-1505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Entrada de lápiz 7"/>
              <p14:cNvContentPartPr/>
              <p14:nvPr/>
            </p14:nvContentPartPr>
            <p14:xfrm>
              <a:off x="1074240" y="2994840"/>
              <a:ext cx="8100720" cy="2735640"/>
            </p14:xfrm>
          </p:contentPart>
        </mc:Choice>
        <mc:Fallback xmlns="">
          <p:pic>
            <p:nvPicPr>
              <p:cNvPr id="8" name="Entrada de lápiz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4880" y="2985480"/>
                <a:ext cx="8119440" cy="27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Entrada de lápiz 8"/>
              <p14:cNvContentPartPr/>
              <p14:nvPr/>
            </p14:nvContentPartPr>
            <p14:xfrm>
              <a:off x="3855600" y="1318320"/>
              <a:ext cx="7932960" cy="5174280"/>
            </p14:xfrm>
          </p:contentPart>
        </mc:Choice>
        <mc:Fallback xmlns="">
          <p:pic>
            <p:nvPicPr>
              <p:cNvPr id="9" name="Entrada de lápiz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46240" y="1308960"/>
                <a:ext cx="7951680" cy="519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979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AR" dirty="0" smtClean="0"/>
              <a:t>¿qué cónica se esconde?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886" y="3148871"/>
            <a:ext cx="3399259" cy="3905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886" y="3819347"/>
            <a:ext cx="3399260" cy="36970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885" y="1791119"/>
            <a:ext cx="3399259" cy="115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0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12" y="248220"/>
            <a:ext cx="3399259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1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Definiciones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556173"/>
              </p:ext>
            </p:extLst>
          </p:nvPr>
        </p:nvGraphicFramePr>
        <p:xfrm>
          <a:off x="8432572" y="1825250"/>
          <a:ext cx="251979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794">
                  <a:extLst>
                    <a:ext uri="{9D8B030D-6E8A-4147-A177-3AD203B41FA5}">
                      <a16:colId xmlns:a16="http://schemas.microsoft.com/office/drawing/2014/main" val="712801225"/>
                    </a:ext>
                  </a:extLst>
                </a:gridCol>
              </a:tblGrid>
              <a:tr h="566359">
                <a:tc>
                  <a:txBody>
                    <a:bodyPr/>
                    <a:lstStyle/>
                    <a:p>
                      <a:pPr algn="ctr"/>
                      <a:endParaRPr lang="es-AR" dirty="0" smtClean="0"/>
                    </a:p>
                    <a:p>
                      <a:pPr algn="ctr"/>
                      <a:r>
                        <a:rPr lang="es-AR" dirty="0" smtClean="0"/>
                        <a:t>HIPÉRBOLA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703654"/>
                  </a:ext>
                </a:extLst>
              </a:tr>
              <a:tr h="228489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 el lugar geométrico de los puntos del plano tales que el valor absoluto de la diferencia de las distancias a dos puntos fijos llamados </a:t>
                      </a:r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focos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 constante.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096550"/>
                  </a:ext>
                </a:extLst>
              </a:tr>
            </a:tbl>
          </a:graphicData>
        </a:graphic>
      </p:graphicFrame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387" y="4855814"/>
            <a:ext cx="2383694" cy="1889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50" y="4945493"/>
            <a:ext cx="2357847" cy="174848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488" y="4937844"/>
            <a:ext cx="2523083" cy="159358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1712" y="4937844"/>
            <a:ext cx="2292253" cy="1725776"/>
          </a:xfrm>
          <a:prstGeom prst="rect">
            <a:avLst/>
          </a:prstGeom>
        </p:spPr>
      </p:pic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35529"/>
              </p:ext>
            </p:extLst>
          </p:nvPr>
        </p:nvGraphicFramePr>
        <p:xfrm>
          <a:off x="738050" y="1816945"/>
          <a:ext cx="2442071" cy="293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071">
                  <a:extLst>
                    <a:ext uri="{9D8B030D-6E8A-4147-A177-3AD203B41FA5}">
                      <a16:colId xmlns:a16="http://schemas.microsoft.com/office/drawing/2014/main" val="4205512197"/>
                    </a:ext>
                  </a:extLst>
                </a:gridCol>
              </a:tblGrid>
              <a:tr h="555245">
                <a:tc>
                  <a:txBody>
                    <a:bodyPr/>
                    <a:lstStyle/>
                    <a:p>
                      <a:pPr algn="ctr"/>
                      <a:endParaRPr lang="es-AR" dirty="0" smtClean="0"/>
                    </a:p>
                    <a:p>
                      <a:pPr algn="ctr"/>
                      <a:r>
                        <a:rPr lang="es-AR" dirty="0" smtClean="0"/>
                        <a:t>ELIPSE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91638"/>
                  </a:ext>
                </a:extLst>
              </a:tr>
              <a:tr h="2297855"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 el lugar geométrico de los puntos del plano tales que la suma de sus distancias a dos puntos fijos de ese plano, llamados </a:t>
                      </a:r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focos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es siempre igual a una constante.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766667"/>
                  </a:ext>
                </a:extLst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047251"/>
              </p:ext>
            </p:extLst>
          </p:nvPr>
        </p:nvGraphicFramePr>
        <p:xfrm>
          <a:off x="3311711" y="1816945"/>
          <a:ext cx="2316226" cy="293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226">
                  <a:extLst>
                    <a:ext uri="{9D8B030D-6E8A-4147-A177-3AD203B41FA5}">
                      <a16:colId xmlns:a16="http://schemas.microsoft.com/office/drawing/2014/main" val="3423814076"/>
                    </a:ext>
                  </a:extLst>
                </a:gridCol>
              </a:tblGrid>
              <a:tr h="573558">
                <a:tc>
                  <a:txBody>
                    <a:bodyPr/>
                    <a:lstStyle/>
                    <a:p>
                      <a:pPr algn="ctr"/>
                      <a:endParaRPr lang="es-AR" dirty="0" smtClean="0"/>
                    </a:p>
                    <a:p>
                      <a:pPr algn="ctr"/>
                      <a:r>
                        <a:rPr lang="es-AR" dirty="0" smtClean="0"/>
                        <a:t>CIRCUNFERENCIA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878201"/>
                  </a:ext>
                </a:extLst>
              </a:tr>
              <a:tr h="229785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 el lugar geométrico de los puntos del plano que equidistan de un punto fijo llamado </a:t>
                      </a:r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centro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La distancia constante se llama</a:t>
                      </a:r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radio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98212"/>
                  </a:ext>
                </a:extLst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083736"/>
              </p:ext>
            </p:extLst>
          </p:nvPr>
        </p:nvGraphicFramePr>
        <p:xfrm>
          <a:off x="5763077" y="1825250"/>
          <a:ext cx="2534355" cy="2940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4355">
                  <a:extLst>
                    <a:ext uri="{9D8B030D-6E8A-4147-A177-3AD203B41FA5}">
                      <a16:colId xmlns:a16="http://schemas.microsoft.com/office/drawing/2014/main" val="3825329788"/>
                    </a:ext>
                  </a:extLst>
                </a:gridCol>
              </a:tblGrid>
              <a:tr h="625362">
                <a:tc>
                  <a:txBody>
                    <a:bodyPr/>
                    <a:lstStyle/>
                    <a:p>
                      <a:pPr algn="ctr"/>
                      <a:endParaRPr lang="es-AR" dirty="0" smtClean="0"/>
                    </a:p>
                    <a:p>
                      <a:pPr algn="ctr"/>
                      <a:r>
                        <a:rPr lang="es-AR" dirty="0" smtClean="0"/>
                        <a:t>PARÁBOLA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2179"/>
                  </a:ext>
                </a:extLst>
              </a:tr>
              <a:tr h="2300718">
                <a:tc>
                  <a:txBody>
                    <a:bodyPr/>
                    <a:lstStyle/>
                    <a:p>
                      <a:r>
                        <a:rPr lang="es-AR" dirty="0" smtClean="0"/>
                        <a:t>Es el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lugar geométrico de los puntos del plano que equidistan de una recta fija y de un punto fijo, exterior a ella. Al punto fijo se le llama </a:t>
                      </a:r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foco</a:t>
                      </a:r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a la recta fija, </a:t>
                      </a:r>
                      <a:r>
                        <a:rPr lang="es-E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directriz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3376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Entrada de lápiz 2"/>
              <p14:cNvContentPartPr/>
              <p14:nvPr/>
            </p14:nvContentPartPr>
            <p14:xfrm>
              <a:off x="2590920" y="5646600"/>
              <a:ext cx="360" cy="360"/>
            </p14:xfrm>
          </p:contentPart>
        </mc:Choice>
        <mc:Fallback xmlns="">
          <p:pic>
            <p:nvPicPr>
              <p:cNvPr id="3" name="Entrada de lápiz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75080" y="5582880"/>
                <a:ext cx="32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Entrada de lápiz 5"/>
              <p14:cNvContentPartPr/>
              <p14:nvPr/>
            </p14:nvContentPartPr>
            <p14:xfrm>
              <a:off x="2346840" y="5379840"/>
              <a:ext cx="198720" cy="114480"/>
            </p14:xfrm>
          </p:contentPart>
        </mc:Choice>
        <mc:Fallback xmlns="">
          <p:pic>
            <p:nvPicPr>
              <p:cNvPr id="6" name="Entrada de lápiz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31000" y="5316120"/>
                <a:ext cx="2304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Entrada de lápiz 10"/>
              <p14:cNvContentPartPr/>
              <p14:nvPr/>
            </p14:nvContentPartPr>
            <p14:xfrm>
              <a:off x="807840" y="5212080"/>
              <a:ext cx="1935720" cy="1318680"/>
            </p14:xfrm>
          </p:contentPart>
        </mc:Choice>
        <mc:Fallback xmlns="">
          <p:pic>
            <p:nvPicPr>
              <p:cNvPr id="11" name="Entrada de lápiz 1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2000" y="5148720"/>
                <a:ext cx="1967400" cy="144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851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redondeado 8"/>
          <p:cNvSpPr/>
          <p:nvPr/>
        </p:nvSpPr>
        <p:spPr>
          <a:xfrm>
            <a:off x="2324414" y="5438973"/>
            <a:ext cx="2141003" cy="1066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Ecuación de la elipse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927973"/>
            <a:ext cx="2357847" cy="17484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587828" y="3966877"/>
                <a:ext cx="5551715" cy="2310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dirty="0" smtClean="0"/>
                  <a:t>La ecuación se obtiene partiendo de la definición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AR" sz="2400" b="0" dirty="0" smtClean="0"/>
              </a:p>
              <a:p>
                <a:endParaRPr lang="es-AR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8" y="3966877"/>
                <a:ext cx="5551715" cy="2310825"/>
              </a:xfrm>
              <a:prstGeom prst="rect">
                <a:avLst/>
              </a:prstGeom>
              <a:blipFill>
                <a:blip r:embed="rId3"/>
                <a:stretch>
                  <a:fillRect l="-1647" t="-2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857" y="3013955"/>
            <a:ext cx="3843338" cy="349134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3587792" y="2817606"/>
                <a:ext cx="32265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800" dirty="0" smtClean="0"/>
                  <a:t>Eje focal: </a:t>
                </a:r>
                <a14:m>
                  <m:oMath xmlns:m="http://schemas.openxmlformats.org/officeDocument/2006/math">
                    <m:r>
                      <a:rPr lang="es-AR" sz="2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sz="28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92" y="2817606"/>
                <a:ext cx="3226526" cy="523220"/>
              </a:xfrm>
              <a:prstGeom prst="rect">
                <a:avLst/>
              </a:prstGeom>
              <a:blipFill>
                <a:blip r:embed="rId5"/>
                <a:stretch>
                  <a:fillRect l="-3970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www.cecyt3.ipn.mx/ibiblioteca/mundodelasmatematicas/Imagenes/253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857" y="409848"/>
            <a:ext cx="3802344" cy="205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6683687" y="4817680"/>
                <a:ext cx="607026" cy="474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687" y="4817680"/>
                <a:ext cx="607026" cy="4742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3689983" y="1927367"/>
                <a:ext cx="14437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983" y="1927367"/>
                <a:ext cx="1443719" cy="276999"/>
              </a:xfrm>
              <a:prstGeom prst="rect">
                <a:avLst/>
              </a:prstGeom>
              <a:blipFill>
                <a:blip r:embed="rId8"/>
                <a:stretch>
                  <a:fillRect t="-434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85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Ecuación de la elipse</a:t>
            </a:r>
            <a:endParaRPr lang="en-US" dirty="0"/>
          </a:p>
        </p:txBody>
      </p:sp>
      <p:sp>
        <p:nvSpPr>
          <p:cNvPr id="4" name="Rectángulo redondeado 3"/>
          <p:cNvSpPr/>
          <p:nvPr/>
        </p:nvSpPr>
        <p:spPr>
          <a:xfrm>
            <a:off x="2324414" y="5485141"/>
            <a:ext cx="2141003" cy="1066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587828" y="4094521"/>
                <a:ext cx="5839097" cy="2376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dirty="0" smtClean="0"/>
                  <a:t>La ecuación se obtiene partiendo de la definición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AR" sz="2400" b="0" dirty="0" smtClean="0"/>
              </a:p>
              <a:p>
                <a:endParaRPr lang="es-AR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8" y="4094521"/>
                <a:ext cx="5839097" cy="2376035"/>
              </a:xfrm>
              <a:prstGeom prst="rect">
                <a:avLst/>
              </a:prstGeom>
              <a:blipFill>
                <a:blip r:embed="rId2"/>
                <a:stretch>
                  <a:fillRect l="-1566" t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587828" y="2654620"/>
                <a:ext cx="32265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800" dirty="0" smtClean="0"/>
                  <a:t>Eje focal: </a:t>
                </a:r>
                <a14:m>
                  <m:oMath xmlns:m="http://schemas.openxmlformats.org/officeDocument/2006/math">
                    <m:r>
                      <a:rPr lang="es-AR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sz="28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8" y="2654620"/>
                <a:ext cx="3226526" cy="523220"/>
              </a:xfrm>
              <a:prstGeom prst="rect">
                <a:avLst/>
              </a:prstGeom>
              <a:blipFill>
                <a:blip r:embed="rId3"/>
                <a:stretch>
                  <a:fillRect l="-3774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724" y="2449735"/>
            <a:ext cx="4684534" cy="410173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6426925" y="4895884"/>
                <a:ext cx="607026" cy="474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925" y="4895884"/>
                <a:ext cx="607026" cy="4742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3130115" y="3456487"/>
                <a:ext cx="13353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115" y="3456487"/>
                <a:ext cx="1335302" cy="276999"/>
              </a:xfrm>
              <a:prstGeom prst="rect">
                <a:avLst/>
              </a:prstGeom>
              <a:blipFill>
                <a:blip r:embed="rId6"/>
                <a:stretch>
                  <a:fillRect l="-2273" t="-4444" r="-90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40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AR" dirty="0" smtClean="0"/>
                  <a:t>Ecuación de la elipse con centro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ELIPSE CON CENTRO FUERA DEL ORIGEN - Geometría Analít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740" y="2065867"/>
            <a:ext cx="2456997" cy="373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X. LA ELIP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08" y="2065867"/>
            <a:ext cx="3857806" cy="273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1639389" y="5242619"/>
                <a:ext cx="2437334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389" y="5242619"/>
                <a:ext cx="2437334" cy="5557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5751513" y="4363213"/>
                <a:ext cx="2437334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513" y="4363213"/>
                <a:ext cx="2437334" cy="5557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5659074" y="2719824"/>
                <a:ext cx="607026" cy="474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074" y="2719824"/>
                <a:ext cx="607026" cy="4742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5538652" y="2135692"/>
                <a:ext cx="13353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652" y="2135692"/>
                <a:ext cx="1335302" cy="276999"/>
              </a:xfrm>
              <a:prstGeom prst="rect">
                <a:avLst/>
              </a:prstGeom>
              <a:blipFill>
                <a:blip r:embed="rId8"/>
                <a:stretch>
                  <a:fillRect l="-2283" t="-4348" r="-91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37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redondeado 20"/>
          <p:cNvSpPr/>
          <p:nvPr/>
        </p:nvSpPr>
        <p:spPr>
          <a:xfrm>
            <a:off x="8660674" y="5978730"/>
            <a:ext cx="822960" cy="520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Circunferencia caso particular de elipse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1521823" y="1788868"/>
                <a:ext cx="1387944" cy="617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823" y="1788868"/>
                <a:ext cx="1387944" cy="6176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3745789" y="1866837"/>
                <a:ext cx="16720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dirty="0" smtClean="0"/>
                  <a:t>Si </a:t>
                </a:r>
                <a14:m>
                  <m:oMath xmlns:m="http://schemas.openxmlformats.org/officeDocument/2006/math">
                    <m:r>
                      <a:rPr lang="es-AR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AR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s-AR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789" y="1866837"/>
                <a:ext cx="1672047" cy="461665"/>
              </a:xfrm>
              <a:prstGeom prst="rect">
                <a:avLst/>
              </a:prstGeom>
              <a:blipFill>
                <a:blip r:embed="rId3"/>
                <a:stretch>
                  <a:fillRect l="-545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1521823" y="2689342"/>
                <a:ext cx="1387944" cy="617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823" y="2689342"/>
                <a:ext cx="1387944" cy="6176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875211" y="3514615"/>
                <a:ext cx="53688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dirty="0" smtClean="0"/>
                  <a:t>Multiplicamos ambos miembros de la igualdad 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s-A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11" y="3514615"/>
                <a:ext cx="5368835" cy="830997"/>
              </a:xfrm>
              <a:prstGeom prst="rect">
                <a:avLst/>
              </a:prstGeom>
              <a:blipFill>
                <a:blip r:embed="rId5"/>
                <a:stretch>
                  <a:fillRect l="-1818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redondeado 8"/>
          <p:cNvSpPr/>
          <p:nvPr/>
        </p:nvSpPr>
        <p:spPr>
          <a:xfrm>
            <a:off x="1227907" y="4345612"/>
            <a:ext cx="1951035" cy="631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1387329" y="4461204"/>
                <a:ext cx="173817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329" y="4461204"/>
                <a:ext cx="1738172" cy="307777"/>
              </a:xfrm>
              <a:prstGeom prst="rect">
                <a:avLst/>
              </a:prstGeom>
              <a:blipFill>
                <a:blip r:embed="rId6"/>
                <a:stretch>
                  <a:fillRect t="-4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1120155" y="5094514"/>
                <a:ext cx="357922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dirty="0" smtClean="0"/>
                  <a:t>Circunferencia con centro en el origen de coordenadas y radio </a:t>
                </a:r>
                <a14:m>
                  <m:oMath xmlns:m="http://schemas.openxmlformats.org/officeDocument/2006/math">
                    <m:r>
                      <a:rPr lang="es-AR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155" y="5094514"/>
                <a:ext cx="3579223" cy="1200329"/>
              </a:xfrm>
              <a:prstGeom prst="rect">
                <a:avLst/>
              </a:prstGeom>
              <a:blipFill>
                <a:blip r:embed="rId7"/>
                <a:stretch>
                  <a:fillRect l="-2726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/>
          <p:cNvSpPr txBox="1"/>
          <p:nvPr/>
        </p:nvSpPr>
        <p:spPr>
          <a:xfrm>
            <a:off x="6713279" y="1788868"/>
            <a:ext cx="4103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¿Qué pasa con la excentricidad en este caso?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7106194" y="2770838"/>
                <a:ext cx="607026" cy="474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194" y="2770838"/>
                <a:ext cx="607026" cy="4742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>
                <a:off x="7045569" y="3602758"/>
                <a:ext cx="13353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569" y="3602758"/>
                <a:ext cx="1335302" cy="276999"/>
              </a:xfrm>
              <a:prstGeom prst="rect">
                <a:avLst/>
              </a:prstGeom>
              <a:blipFill>
                <a:blip r:embed="rId9"/>
                <a:stretch>
                  <a:fillRect l="-2283" t="-4444" r="-91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7045569" y="4089528"/>
                <a:ext cx="13368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569" y="4089528"/>
                <a:ext cx="1336840" cy="276999"/>
              </a:xfrm>
              <a:prstGeom prst="rect">
                <a:avLst/>
              </a:prstGeom>
              <a:blipFill>
                <a:blip r:embed="rId10"/>
                <a:stretch>
                  <a:fillRect l="-2283" t="-4444" r="-91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/>
              <p:cNvSpPr txBox="1"/>
              <p:nvPr/>
            </p:nvSpPr>
            <p:spPr>
              <a:xfrm>
                <a:off x="7163433" y="4576298"/>
                <a:ext cx="706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0=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433" y="4576298"/>
                <a:ext cx="706925" cy="276999"/>
              </a:xfrm>
              <a:prstGeom prst="rect">
                <a:avLst/>
              </a:prstGeom>
              <a:blipFill>
                <a:blip r:embed="rId11"/>
                <a:stretch>
                  <a:fillRect l="-6897" t="-4444" r="-344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/>
              <p:cNvSpPr txBox="1"/>
              <p:nvPr/>
            </p:nvSpPr>
            <p:spPr>
              <a:xfrm>
                <a:off x="7245848" y="5063068"/>
                <a:ext cx="46737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848" y="5063068"/>
                <a:ext cx="467372" cy="276999"/>
              </a:xfrm>
              <a:prstGeom prst="rect">
                <a:avLst/>
              </a:prstGeom>
              <a:blipFill>
                <a:blip r:embed="rId12"/>
                <a:stretch>
                  <a:fillRect l="-13158" t="-28889" r="-30263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/>
              <p:cNvSpPr txBox="1"/>
              <p:nvPr/>
            </p:nvSpPr>
            <p:spPr>
              <a:xfrm>
                <a:off x="7163433" y="5978730"/>
                <a:ext cx="60702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Cuadro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433" y="5978730"/>
                <a:ext cx="607026" cy="5203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/>
              <p:cNvSpPr txBox="1"/>
              <p:nvPr/>
            </p:nvSpPr>
            <p:spPr>
              <a:xfrm>
                <a:off x="8765251" y="6101452"/>
                <a:ext cx="6013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251" y="6101452"/>
                <a:ext cx="601383" cy="276999"/>
              </a:xfrm>
              <a:prstGeom prst="rect">
                <a:avLst/>
              </a:prstGeom>
              <a:blipFill>
                <a:blip r:embed="rId14"/>
                <a:stretch>
                  <a:fillRect l="-5051" r="-80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adroTexto 19"/>
          <p:cNvSpPr txBox="1"/>
          <p:nvPr/>
        </p:nvSpPr>
        <p:spPr>
          <a:xfrm>
            <a:off x="7045569" y="5525589"/>
            <a:ext cx="202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Reemplazando: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10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/>
      <p:bldP spid="6" grpId="0"/>
      <p:bldP spid="7" grpId="0"/>
      <p:bldP spid="9" grpId="0" animBg="1"/>
      <p:bldP spid="8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Ecuación de la circunferencia</a:t>
            </a:r>
            <a:endParaRPr lang="en-US" dirty="0"/>
          </a:p>
        </p:txBody>
      </p:sp>
      <p:sp>
        <p:nvSpPr>
          <p:cNvPr id="5" name="Rectángulo redondeado 4"/>
          <p:cNvSpPr/>
          <p:nvPr/>
        </p:nvSpPr>
        <p:spPr>
          <a:xfrm>
            <a:off x="1789612" y="3173015"/>
            <a:ext cx="3631473" cy="1066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685801" y="1893364"/>
                <a:ext cx="5839097" cy="1995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dirty="0" smtClean="0"/>
                  <a:t>La ecuación se obtiene partiendo de la definición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𝑃𝐶</m:t>
                          </m:r>
                        </m:e>
                      </m:d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AR" sz="2400" b="0" dirty="0" smtClean="0"/>
              </a:p>
              <a:p>
                <a:endParaRPr lang="es-AR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p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p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1893364"/>
                <a:ext cx="5839097" cy="1995483"/>
              </a:xfrm>
              <a:prstGeom prst="rect">
                <a:avLst/>
              </a:prstGeom>
              <a:blipFill>
                <a:blip r:embed="rId2"/>
                <a:stretch>
                  <a:fillRect l="-1672" t="-2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233" y="1644673"/>
            <a:ext cx="4473767" cy="34498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/>
              <p:cNvSpPr txBox="1"/>
              <p:nvPr/>
            </p:nvSpPr>
            <p:spPr>
              <a:xfrm>
                <a:off x="809898" y="4545874"/>
                <a:ext cx="5225142" cy="86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dirty="0" smtClean="0"/>
                  <a:t>Si el centro es el origen de coordenadas: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98" y="4545874"/>
                <a:ext cx="5225142" cy="862608"/>
              </a:xfrm>
              <a:prstGeom prst="rect">
                <a:avLst/>
              </a:prstGeom>
              <a:blipFill>
                <a:blip r:embed="rId4"/>
                <a:stretch>
                  <a:fillRect l="-1867" t="-5674" r="-467" b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n 17"/>
          <p:cNvPicPr/>
          <p:nvPr/>
        </p:nvPicPr>
        <p:blipFill>
          <a:blip r:embed="rId5"/>
          <a:stretch>
            <a:fillRect/>
          </a:stretch>
        </p:blipFill>
        <p:spPr>
          <a:xfrm>
            <a:off x="4566284" y="4995995"/>
            <a:ext cx="2291715" cy="172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8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Ecuación de la parábola</a:t>
            </a:r>
            <a:endParaRPr lang="en-US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85" y="1916157"/>
            <a:ext cx="3063921" cy="242071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5212080" y="1894114"/>
                <a:ext cx="446749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dirty="0" smtClean="0"/>
                  <a:t>Eje de simetría: </a:t>
                </a:r>
                <a14:m>
                  <m:oMath xmlns:m="http://schemas.openxmlformats.org/officeDocument/2006/math">
                    <m:r>
                      <a:rPr lang="es-AR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sz="2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AR" sz="2400" dirty="0" smtClean="0"/>
              </a:p>
              <a:p>
                <a:r>
                  <a:rPr lang="es-AR" sz="2400" dirty="0" smtClean="0"/>
                  <a:t>Vértice </a:t>
                </a:r>
                <a14:m>
                  <m:oMath xmlns:m="http://schemas.openxmlformats.org/officeDocument/2006/math">
                    <m:r>
                      <a:rPr lang="es-AR" sz="2400" i="1" dirty="0" smtClean="0">
                        <a:latin typeface="Cambria Math" panose="02040503050406030204" pitchFamily="18" charset="0"/>
                      </a:rPr>
                      <m:t>(0;0)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80" y="1894114"/>
                <a:ext cx="4467497" cy="830997"/>
              </a:xfrm>
              <a:prstGeom prst="rect">
                <a:avLst/>
              </a:prstGeom>
              <a:blipFill>
                <a:blip r:embed="rId3"/>
                <a:stretch>
                  <a:fillRect l="-2046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redondeado 5"/>
          <p:cNvSpPr/>
          <p:nvPr/>
        </p:nvSpPr>
        <p:spPr>
          <a:xfrm>
            <a:off x="6638510" y="5217336"/>
            <a:ext cx="1971140" cy="61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4840150" y="2743500"/>
                <a:ext cx="576725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dirty="0" smtClean="0"/>
                  <a:t>La ecuación se obtiene partiendo de la definición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e>
                      </m:d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𝑃𝐷</m:t>
                          </m:r>
                        </m:e>
                      </m:d>
                    </m:oMath>
                  </m:oMathPara>
                </a14:m>
                <a:endParaRPr lang="es-AR" sz="2400" b="0" dirty="0" smtClean="0"/>
              </a:p>
              <a:p>
                <a:endParaRPr lang="es-AR" sz="2400" b="0" dirty="0" smtClean="0"/>
              </a:p>
              <a:p>
                <a:endParaRPr lang="es-AR" sz="2400" dirty="0"/>
              </a:p>
              <a:p>
                <a:endParaRPr lang="es-AR" sz="2400" b="0" dirty="0" smtClean="0"/>
              </a:p>
              <a:p>
                <a:endParaRPr lang="es-AR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𝑝𝑦</m:t>
                          </m:r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 smtClean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150" y="2743500"/>
                <a:ext cx="5767250" cy="3416320"/>
              </a:xfrm>
              <a:prstGeom prst="rect">
                <a:avLst/>
              </a:prstGeom>
              <a:blipFill>
                <a:blip r:embed="rId4"/>
                <a:stretch>
                  <a:fillRect l="-1691" t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9099" y="30989"/>
            <a:ext cx="2803601" cy="283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3582</TotalTime>
  <Words>500</Words>
  <Application>Microsoft Office PowerPoint</Application>
  <PresentationFormat>Panorámica</PresentationFormat>
  <Paragraphs>127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Celestial</vt:lpstr>
      <vt:lpstr>Geometría Analítica </vt:lpstr>
      <vt:lpstr>¿Qué son las secciones cónicas?</vt:lpstr>
      <vt:lpstr>Definiciones</vt:lpstr>
      <vt:lpstr>Ecuación de la elipse</vt:lpstr>
      <vt:lpstr>Ecuación de la elipse</vt:lpstr>
      <vt:lpstr>Ecuación de la elipse con centro C(h,k)</vt:lpstr>
      <vt:lpstr>Circunferencia caso particular de elipse</vt:lpstr>
      <vt:lpstr>Ecuación de la circunferencia</vt:lpstr>
      <vt:lpstr>Ecuación de la parábola</vt:lpstr>
      <vt:lpstr>Ecuación de la parábola</vt:lpstr>
      <vt:lpstr>Parábolas desplazadas</vt:lpstr>
      <vt:lpstr>Ecuación de la hipérbola</vt:lpstr>
      <vt:lpstr>Ecuación de la hipérbola</vt:lpstr>
      <vt:lpstr>Asíntotas de la hipérbola</vt:lpstr>
      <vt:lpstr>Hipérbolas con centro C(h, k)</vt:lpstr>
      <vt:lpstr>Ecuaciones generales</vt:lpstr>
      <vt:lpstr>Presentación de PowerPoint</vt:lpstr>
      <vt:lpstr>Presentación de PowerPoint</vt:lpstr>
      <vt:lpstr>Presentación de PowerPoint</vt:lpstr>
      <vt:lpstr>Presentación de PowerPoint</vt:lpstr>
      <vt:lpstr>Reconocimiento de cónicas</vt:lpstr>
      <vt:lpstr>¿qué cónica se esconde?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Geometría Analítica</dc:title>
  <dc:creator>Silvina</dc:creator>
  <cp:lastModifiedBy>Silvina</cp:lastModifiedBy>
  <cp:revision>47</cp:revision>
  <dcterms:created xsi:type="dcterms:W3CDTF">2020-10-06T20:51:58Z</dcterms:created>
  <dcterms:modified xsi:type="dcterms:W3CDTF">2022-10-20T12:43:11Z</dcterms:modified>
</cp:coreProperties>
</file>