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6" r:id="rId16"/>
    <p:sldId id="270" r:id="rId17"/>
    <p:sldId id="277" r:id="rId18"/>
    <p:sldId id="278" r:id="rId19"/>
    <p:sldId id="279" r:id="rId20"/>
    <p:sldId id="271" r:id="rId21"/>
    <p:sldId id="272" r:id="rId22"/>
    <p:sldId id="273" r:id="rId23"/>
    <p:sldId id="274" r:id="rId24"/>
    <p:sldId id="275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312" autoAdjust="0"/>
  </p:normalViewPr>
  <p:slideViewPr>
    <p:cSldViewPr snapToGrid="0">
      <p:cViewPr varScale="1">
        <p:scale>
          <a:sx n="49" d="100"/>
          <a:sy n="49" d="100"/>
        </p:scale>
        <p:origin x="2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20589-CD22-4298-93EE-6F6C2D4C6CD9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A9E04-6127-4DF4-A512-1A45878126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6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A9E04-6127-4DF4-A512-1A45878126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4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89E6-E742-411A-B4B5-A5B1E88C97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DCEB-C2CF-4D37-9D76-6AA35C0CD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9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89E6-E742-411A-B4B5-A5B1E88C97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DCEB-C2CF-4D37-9D76-6AA35C0CD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5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89E6-E742-411A-B4B5-A5B1E88C97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DCEB-C2CF-4D37-9D76-6AA35C0CD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9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89E6-E742-411A-B4B5-A5B1E88C97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DCEB-C2CF-4D37-9D76-6AA35C0CD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0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89E6-E742-411A-B4B5-A5B1E88C97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DCEB-C2CF-4D37-9D76-6AA35C0CD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5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89E6-E742-411A-B4B5-A5B1E88C97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DCEB-C2CF-4D37-9D76-6AA35C0CD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89E6-E742-411A-B4B5-A5B1E88C97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DCEB-C2CF-4D37-9D76-6AA35C0CD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89E6-E742-411A-B4B5-A5B1E88C97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DCEB-C2CF-4D37-9D76-6AA35C0CD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2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89E6-E742-411A-B4B5-A5B1E88C97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DCEB-C2CF-4D37-9D76-6AA35C0CD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2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89E6-E742-411A-B4B5-A5B1E88C97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DCEB-C2CF-4D37-9D76-6AA35C0CD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6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89E6-E742-411A-B4B5-A5B1E88C97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FDCEB-C2CF-4D37-9D76-6AA35C0CD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5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889E6-E742-411A-B4B5-A5B1E88C97B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FDCEB-C2CF-4D37-9D76-6AA35C0CD5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6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Derivadas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Calculando derivadas aplicando las reglas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35902" y="289250"/>
                <a:ext cx="10971195" cy="6980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6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Repasemos:</a:t>
                </a:r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32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2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s-ES" sz="32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ada </a:t>
                </a:r>
                <a:r>
                  <a:rPr lang="es-E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función </a:t>
                </a:r>
                <a:r>
                  <a:rPr lang="es-ES" sz="32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exponencial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2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s-ES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s-ES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s-ES" sz="3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f>
                      <m:fPr>
                        <m:type m:val="lin"/>
                        <m:ctrlPr>
                          <a:rPr lang="en-US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p>
                      </m:num>
                      <m:den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ES" sz="32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s-ES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ES" sz="32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&gt;0 </m:t>
                    </m:r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E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≠1</m:t>
                    </m:r>
                  </m:oMath>
                </a14:m>
                <a:endParaRPr lang="en-US" sz="32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 función logarítmica, inversa de la exponencial, </a:t>
                </a:r>
                <a:r>
                  <a:rPr lang="es-ES" sz="32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s-ES" sz="3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s-ES" sz="3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f>
                        <m:fPr>
                          <m:type m:val="lin"/>
                          <m:ctrlPr>
                            <a:rPr lang="en-U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sz="3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num>
                        <m:den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32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s-E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32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E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s-E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s-E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E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&gt;0 </m:t>
                      </m:r>
                      <m:r>
                        <a:rPr lang="es-E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E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E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≠1</m:t>
                      </m:r>
                    </m:oMath>
                  </m:oMathPara>
                </a14:m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02" y="289250"/>
                <a:ext cx="10971195" cy="6980437"/>
              </a:xfrm>
              <a:prstGeom prst="rect">
                <a:avLst/>
              </a:prstGeom>
              <a:blipFill>
                <a:blip r:embed="rId2"/>
                <a:stretch>
                  <a:fillRect l="-1389" t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9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55639" y="255639"/>
                <a:ext cx="11316929" cy="69249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800" dirty="0" smtClean="0"/>
                  <a:t>Recordemos que el logaritmo se define como:</a:t>
                </a:r>
              </a:p>
              <a:p>
                <a:r>
                  <a:rPr lang="es-ES" sz="28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E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</a:rPr>
                            <m:t> ⇔</m:t>
                          </m:r>
                          <m:sSup>
                            <m:sSupPr>
                              <m:ctrlP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s-E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s-ES" sz="2800" dirty="0" smtClean="0"/>
              </a:p>
              <a:p>
                <a:endParaRPr lang="es-ES" sz="2800" dirty="0"/>
              </a:p>
              <a:p>
                <a:r>
                  <a:rPr lang="es-ES" sz="2800" dirty="0" smtClean="0"/>
                  <a:t>Es </a:t>
                </a:r>
                <a:r>
                  <a:rPr lang="es-ES" sz="2800" dirty="0"/>
                  <a:t>decir,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s-ES" sz="2800" dirty="0"/>
                  <a:t>  es el exponente al cual debemos elevar la base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s-ES" sz="2800" dirty="0"/>
                  <a:t> para obtener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endParaRPr lang="es-ES" sz="2800" dirty="0" smtClean="0"/>
              </a:p>
              <a:p>
                <a:r>
                  <a:rPr lang="es-ES" sz="2800" dirty="0" smtClean="0"/>
                  <a:t>Es decir: </a:t>
                </a:r>
              </a:p>
              <a:p>
                <a:endParaRPr lang="es-E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32=5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𝑝𝑜𝑟𝑞𝑢𝑒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=32</m:t>
                          </m:r>
                        </m:e>
                      </m:func>
                    </m:oMath>
                  </m:oMathPara>
                </a14:m>
                <a:endParaRPr lang="es-ES" sz="24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9=2 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𝑝𝑢𝑒𝑠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=9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5=1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𝑝𝑢𝑒𝑠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1=0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𝑦𝑎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𝑞𝑢𝑒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1=0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𝑝𝑢𝑒𝑠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=1 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= −2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𝑝𝑢𝑒𝑠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/>
              </a:p>
              <a:p>
                <a:r>
                  <a:rPr lang="es-ES" sz="2400" dirty="0"/>
                  <a:t> 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9" y="255639"/>
                <a:ext cx="11316929" cy="6924909"/>
              </a:xfrm>
              <a:prstGeom prst="rect">
                <a:avLst/>
              </a:prstGeom>
              <a:blipFill>
                <a:blip r:embed="rId2"/>
                <a:stretch>
                  <a:fillRect l="-1131" t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6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327353" y="1457491"/>
                <a:ext cx="7325033" cy="3322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2800" dirty="0" smtClean="0">
                    <a:solidFill>
                      <a:schemeClr val="tx1"/>
                    </a:solidFill>
                  </a:rPr>
                  <a:t>Algunas propiedades de los logaritmos</a:t>
                </a:r>
              </a:p>
              <a:p>
                <a:endParaRPr lang="es-ES" sz="2800" dirty="0">
                  <a:solidFill>
                    <a:schemeClr val="tx1"/>
                  </a:solidFill>
                </a:endParaRP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pPr marL="514350" lvl="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E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2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s-E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s-E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342900" lvl="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s-E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s-E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E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2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s-E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s-E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s-ES" sz="28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lvl="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s-E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E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E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s-E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e>
                    </m:func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s-E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53" y="1457491"/>
                <a:ext cx="7325033" cy="3322513"/>
              </a:xfrm>
              <a:prstGeom prst="rect">
                <a:avLst/>
              </a:prstGeom>
              <a:blipFill>
                <a:blip r:embed="rId2"/>
                <a:stretch>
                  <a:fillRect l="-1749" t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9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005012"/>
            <a:ext cx="8515350" cy="284797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98749" y="737258"/>
            <a:ext cx="267259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Ecuaciones Exponenciales: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/>
              <p:cNvSpPr/>
              <p:nvPr/>
            </p:nvSpPr>
            <p:spPr>
              <a:xfrm>
                <a:off x="411091" y="478900"/>
                <a:ext cx="3651284" cy="10143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91" y="478900"/>
                <a:ext cx="3651284" cy="1014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/>
          <p:cNvSpPr/>
          <p:nvPr/>
        </p:nvSpPr>
        <p:spPr>
          <a:xfrm>
            <a:off x="920056" y="1663694"/>
            <a:ext cx="3818674" cy="531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solidFill>
                  <a:srgbClr val="548235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Utilizando logaritmos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2948152" y="2538249"/>
                <a:ext cx="7520151" cy="3931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5381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ES" sz="2400" i="1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s-ES" sz="2400" i="1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func>
                      <m:r>
                        <a:rPr lang="es-ES" sz="2400" i="1">
                          <a:solidFill>
                            <a:srgbClr val="538135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5381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i="1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400" i="1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solidFill>
                      <a:srgbClr val="538135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Aplicando la propiedad 3, es: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solidFill>
                                <a:srgbClr val="5381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solidFill>
                                <a:srgbClr val="5381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sz="2400" i="1">
                              <a:solidFill>
                                <a:srgbClr val="5381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ES" sz="2400" i="1">
                              <a:solidFill>
                                <a:srgbClr val="5381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solidFill>
                                <a:srgbClr val="5381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sz="2400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ES" sz="2400" i="1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ES" sz="2400" i="1">
                              <a:solidFill>
                                <a:srgbClr val="5381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2=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538135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538135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>
                                      <a:solidFill>
                                        <a:srgbClr val="538135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solidFill>
                                        <a:srgbClr val="538135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538135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i="1">
                                      <a:solidFill>
                                        <a:srgbClr val="538135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400" i="1">
                                      <a:solidFill>
                                        <a:srgbClr val="538135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solidFill>
                      <a:srgbClr val="538135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Como: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5381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>
                                <a:solidFill>
                                  <a:srgbClr val="538135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sz="2400">
                                <a:solidFill>
                                  <a:srgbClr val="538135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sz="2400" i="1">
                                <a:solidFill>
                                  <a:srgbClr val="538135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ES" sz="2400" i="1">
                            <a:solidFill>
                              <a:srgbClr val="5381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2=1 </m:t>
                        </m:r>
                        <m:r>
                          <a:rPr lang="es-ES" sz="2400" i="1">
                            <a:solidFill>
                              <a:srgbClr val="5381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rgbClr val="538135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5381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>
                                    <a:solidFill>
                                      <a:srgbClr val="5381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ES" sz="2400" i="1">
                                    <a:solidFill>
                                      <a:srgbClr val="5381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5381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2400" i="1">
                                    <a:solidFill>
                                      <a:srgbClr val="5381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ES" sz="2400" i="1">
                                    <a:solidFill>
                                      <a:srgbClr val="538135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s-ES" sz="2400" i="1">
                                <a:solidFill>
                                  <a:srgbClr val="538135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=−2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400" dirty="0">
                    <a:solidFill>
                      <a:srgbClr val="538135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Reemplazando: </a:t>
                </a:r>
                <a14:m>
                  <m:oMath xmlns:m="http://schemas.openxmlformats.org/officeDocument/2006/math">
                    <m:r>
                      <a:rPr lang="es-ES" sz="2400" i="1">
                        <a:solidFill>
                          <a:srgbClr val="538135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ES" sz="2400" i="1">
                        <a:solidFill>
                          <a:srgbClr val="538135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ES" sz="2400" i="1">
                        <a:solidFill>
                          <a:srgbClr val="538135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+1=−2 </m:t>
                    </m:r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i="1">
                          <a:solidFill>
                            <a:srgbClr val="538135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ES" sz="2400" i="1">
                          <a:solidFill>
                            <a:srgbClr val="538135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ES" sz="2400" i="1">
                          <a:solidFill>
                            <a:srgbClr val="538135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=−3 ⟹</m:t>
                      </m:r>
                      <m:r>
                        <a:rPr lang="es-ES" sz="2400" i="1">
                          <a:solidFill>
                            <a:srgbClr val="538135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ES" sz="2400" i="1">
                          <a:solidFill>
                            <a:srgbClr val="538135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=−1</m:t>
                      </m:r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152" y="2538249"/>
                <a:ext cx="7520151" cy="3931204"/>
              </a:xfrm>
              <a:prstGeom prst="rect">
                <a:avLst/>
              </a:prstGeom>
              <a:blipFill>
                <a:blip r:embed="rId3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4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05" y="2076991"/>
            <a:ext cx="7678692" cy="109695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297229" y="1072055"/>
            <a:ext cx="8682343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Vimos que l</a:t>
            </a:r>
            <a:r>
              <a:rPr lang="es-ES" sz="24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regla de derivación para la función exponencial es: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195863" y="3691377"/>
            <a:ext cx="5135102" cy="672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¿Por qué? ¿Siempre me sirve esta regla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29" y="789423"/>
            <a:ext cx="11303219" cy="51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09" y="668377"/>
            <a:ext cx="11217695" cy="50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99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91" y="1261240"/>
            <a:ext cx="11376007" cy="37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12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21" y="835572"/>
            <a:ext cx="11517035" cy="51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7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390525"/>
            <a:ext cx="109537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91740" y="2821698"/>
            <a:ext cx="7699544" cy="657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600" b="1" dirty="0">
                <a:solidFill>
                  <a:srgbClr val="548235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Derivada de la función compuesta</a:t>
            </a:r>
            <a:endParaRPr lang="en-US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8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22" y="1521846"/>
            <a:ext cx="8134350" cy="2686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4102844" y="4778166"/>
                <a:ext cx="337996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36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3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844" y="4778166"/>
                <a:ext cx="337996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15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38" y="1330891"/>
            <a:ext cx="7032369" cy="3181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2330246" y="5034116"/>
                <a:ext cx="68924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246" y="5034116"/>
                <a:ext cx="68924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9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766916" y="787811"/>
                <a:ext cx="11061290" cy="5029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600" dirty="0">
                    <a:solidFill>
                      <a:srgbClr val="548235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Ejemplos de funciones compuestas:</a:t>
                </a:r>
                <a:endParaRPr lang="en-US" sz="36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3600" i="1" dirty="0" smtClean="0">
                  <a:solidFill>
                    <a:srgbClr val="548235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s-ES" sz="3600" i="1">
                        <a:solidFill>
                          <a:srgbClr val="548235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3600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3600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3600" i="1">
                        <a:solidFill>
                          <a:srgbClr val="548235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3600" i="1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3600">
                            <a:solidFill>
                              <a:srgbClr val="548235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3600" i="1">
                                <a:solidFill>
                                  <a:srgbClr val="548235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ES" sz="3600" i="1">
                                <a:solidFill>
                                  <a:srgbClr val="548235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𝑠𝑒𝑛𝑥</m:t>
                            </m:r>
                          </m:e>
                        </m:d>
                      </m:e>
                    </m:func>
                  </m:oMath>
                </a14:m>
                <a:r>
                  <a:rPr lang="es-ES" sz="3600" i="1" dirty="0" smtClean="0">
                    <a:solidFill>
                      <a:srgbClr val="548235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3600" dirty="0">
                    <a:solidFill>
                      <a:srgbClr val="548235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f(x)=</a:t>
                </a:r>
                <a:r>
                  <a:rPr lang="es-ES" sz="3600" dirty="0" err="1">
                    <a:solidFill>
                      <a:srgbClr val="548235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Sen</a:t>
                </a:r>
                <a:r>
                  <a:rPr lang="es-ES" sz="3600" dirty="0">
                    <a:solidFill>
                      <a:srgbClr val="548235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(5x</a:t>
                </a:r>
                <a:r>
                  <a:rPr lang="es-ES" sz="3600" dirty="0" smtClean="0">
                    <a:solidFill>
                      <a:srgbClr val="548235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3600" i="1" dirty="0" smtClean="0">
                  <a:solidFill>
                    <a:srgbClr val="548235"/>
                  </a:solidFill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3600" i="1">
                          <a:solidFill>
                            <a:srgbClr val="548235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sz="3600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3600" i="1">
                          <a:solidFill>
                            <a:srgbClr val="548235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600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3600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sz="3600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ES" sz="3600" i="1">
                              <a:solidFill>
                                <a:srgbClr val="548235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e>
                      </m:rad>
                    </m:oMath>
                  </m:oMathPara>
                </a14:m>
                <a:endParaRPr lang="en-US" sz="3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16" y="787811"/>
                <a:ext cx="11061290" cy="5029903"/>
              </a:xfrm>
              <a:prstGeom prst="rect">
                <a:avLst/>
              </a:prstGeom>
              <a:blipFill>
                <a:blip r:embed="rId2"/>
                <a:stretch>
                  <a:fillRect l="-1709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3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63" y="1149759"/>
            <a:ext cx="9953779" cy="17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019175"/>
            <a:ext cx="99822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797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42" y="748008"/>
            <a:ext cx="10753386" cy="54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75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71" y="1245476"/>
            <a:ext cx="10497251" cy="43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36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523875"/>
            <a:ext cx="1002982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62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644" y="1403132"/>
            <a:ext cx="9950862" cy="34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8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35" y="637109"/>
            <a:ext cx="10206310" cy="568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3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8" y="750026"/>
            <a:ext cx="5608320" cy="4114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469207" y="1440686"/>
                <a:ext cx="3767185" cy="388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 decir,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𝑠𝑖</m:t>
                    </m:r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 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07" y="1440686"/>
                <a:ext cx="3767185" cy="388696"/>
              </a:xfrm>
              <a:prstGeom prst="rect">
                <a:avLst/>
              </a:prstGeom>
              <a:blipFill>
                <a:blip r:embed="rId3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8" y="2403022"/>
            <a:ext cx="5006340" cy="4495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1743131" y="3231894"/>
                <a:ext cx="4734629" cy="388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 decir,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𝑠𝑖</m:t>
                    </m:r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3−1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131" y="3231894"/>
                <a:ext cx="4734629" cy="388696"/>
              </a:xfrm>
              <a:prstGeom prst="rect">
                <a:avLst/>
              </a:prstGeom>
              <a:blipFill>
                <a:blip r:embed="rId5"/>
                <a:stretch>
                  <a:fillRect l="-1158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19" y="4269377"/>
            <a:ext cx="6157595" cy="42672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809271" y="5150536"/>
                <a:ext cx="5124864" cy="388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 decir, si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=5.4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4−1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=20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271" y="5150536"/>
                <a:ext cx="5124864" cy="388696"/>
              </a:xfrm>
              <a:prstGeom prst="rect">
                <a:avLst/>
              </a:prstGeom>
              <a:blipFill>
                <a:blip r:embed="rId7"/>
                <a:stretch>
                  <a:fillRect l="-1071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7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084729" y="1095944"/>
                <a:ext cx="10145998" cy="52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𝑆𝑖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000" i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𝑒𝑠𝑐𝑟𝑖𝑏𝑖𝑚𝑜𝑠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=−1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−1−1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729" y="1095944"/>
                <a:ext cx="10145998" cy="528543"/>
              </a:xfrm>
              <a:prstGeom prst="rect">
                <a:avLst/>
              </a:prstGeom>
              <a:blipFill>
                <a:blip r:embed="rId2"/>
                <a:stretch>
                  <a:fillRect l="-541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084729" y="2562793"/>
                <a:ext cx="8444752" cy="52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Si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𝑒𝑠𝑐𝑟𝑖𝑏𝑖𝑚𝑜𝑠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−2−1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729" y="2562793"/>
                <a:ext cx="8444752" cy="528543"/>
              </a:xfrm>
              <a:prstGeom prst="rect">
                <a:avLst/>
              </a:prstGeom>
              <a:blipFill>
                <a:blip r:embed="rId3"/>
                <a:stretch>
                  <a:fillRect l="-650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869576" y="4029642"/>
                <a:ext cx="8274424" cy="585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sz="2000" i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𝑒𝑠𝑐𝑟𝑖𝑏𝑖𝑚𝑜𝑠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76" y="4029642"/>
                <a:ext cx="8274424" cy="585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56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03" y="1088259"/>
            <a:ext cx="9248775" cy="552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901267" y="2540142"/>
                <a:ext cx="9152846" cy="14228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sz="2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 decir: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sz="20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𝑠𝑒𝑛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E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E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E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6+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s-E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</m:t>
                    </m:r>
                    <m:func>
                      <m:funcPr>
                        <m:ctrlPr>
                          <a:rPr lang="es-E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000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+4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s-E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s-ES" sz="2000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7" y="2540142"/>
                <a:ext cx="9152846" cy="1422890"/>
              </a:xfrm>
              <a:prstGeom prst="rect">
                <a:avLst/>
              </a:prstGeom>
              <a:blipFill>
                <a:blip r:embed="rId3"/>
                <a:stretch>
                  <a:fillRect l="-733" t="-2146" b="-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901267" y="4011890"/>
                <a:ext cx="8360229" cy="958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s-ES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s-ES" sz="2000" dirty="0" smtClean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E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s-E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E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sz="2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s-E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+8</m:t>
                    </m:r>
                    <m:r>
                      <a:rPr lang="es-ES" sz="20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=10</m:t>
                    </m:r>
                    <m:r>
                      <a:rPr lang="es-E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ES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+3−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67" y="4011890"/>
                <a:ext cx="8360229" cy="958019"/>
              </a:xfrm>
              <a:prstGeom prst="rect">
                <a:avLst/>
              </a:prstGeom>
              <a:blipFill>
                <a:blip r:embed="rId4"/>
                <a:stretch>
                  <a:fillRect l="-656" b="-3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2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57" y="521153"/>
            <a:ext cx="7400925" cy="1200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993457" y="2379306"/>
                <a:ext cx="8150543" cy="17878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Ejemplos</a:t>
                </a:r>
                <a:r>
                  <a:rPr lang="es-ES" dirty="0" smtClean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𝑠𝑒𝑛𝑥</m:t>
                    </m:r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=6</m:t>
                    </m:r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𝑠𝑒𝑛𝑥</m:t>
                    </m:r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s-E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𝑐𝑜𝑠𝑥</m:t>
                    </m:r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𝑠𝑒𝑛𝑥</m:t>
                    </m:r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𝑐𝑜𝑠𝑥</m:t>
                    </m:r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57" y="2379306"/>
                <a:ext cx="8150543" cy="1787862"/>
              </a:xfrm>
              <a:prstGeom prst="rect">
                <a:avLst/>
              </a:prstGeom>
              <a:blipFill>
                <a:blip r:embed="rId3"/>
                <a:stretch>
                  <a:fillRect l="-673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993457" y="4316503"/>
                <a:ext cx="6096000" cy="110517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s-ES" i="1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ES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s-E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𝑐𝑜𝑠𝑥</m:t>
                    </m:r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s-ES" i="1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US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𝑠𝑒𝑛𝑥</m:t>
                    </m:r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𝑐𝑜𝑠𝑥</m:t>
                    </m:r>
                    <m:r>
                      <a:rPr lang="es-E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ES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57" y="4316503"/>
                <a:ext cx="6096000" cy="1105174"/>
              </a:xfrm>
              <a:prstGeom prst="rect">
                <a:avLst/>
              </a:prstGeom>
              <a:blipFill>
                <a:blip r:embed="rId4"/>
                <a:stretch>
                  <a:fillRect l="-900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9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34" y="369531"/>
            <a:ext cx="8553450" cy="1733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1044833" y="2659585"/>
                <a:ext cx="8686995" cy="1107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0"/>
                  </a:spcAft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s-ES" sz="28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𝑠𝑒𝑛𝑥</m:t>
                        </m:r>
                      </m:den>
                    </m:f>
                    <m:r>
                      <a:rPr lang="es-ES" sz="28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𝑠𝑒𝑛𝑥</m:t>
                        </m:r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𝑐𝑜𝑠𝑥</m:t>
                        </m:r>
                      </m:num>
                      <m:den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𝑠𝑒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E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33" y="2659585"/>
                <a:ext cx="8686995" cy="110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044833" y="4323635"/>
                <a:ext cx="7082130" cy="984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s-ES" sz="28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s-ES" sz="28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8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s-ES" sz="2800" i="1">
                        <a:latin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E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E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E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  <m:r>
                              <a:rPr lang="es-E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s-E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𝑙𝑛𝑥</m:t>
                        </m:r>
                        <m:r>
                          <a:rPr lang="es-E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.6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  <m:r>
                                  <a:rPr lang="es-E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s-ES" sz="2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33" y="4323635"/>
                <a:ext cx="7082130" cy="984500"/>
              </a:xfrm>
              <a:prstGeom prst="rect">
                <a:avLst/>
              </a:prstGeom>
              <a:blipFill>
                <a:blip r:embed="rId4"/>
                <a:stretch>
                  <a:fillRect l="-1721" b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7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64" y="2975625"/>
            <a:ext cx="5534025" cy="790575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97229" y="958844"/>
            <a:ext cx="8210939" cy="685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3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Derivada de la función exponencial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1375886" y="2166761"/>
            <a:ext cx="665706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regla de derivación para la función exponencial es: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97229" y="4309065"/>
            <a:ext cx="4435701" cy="6644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¿Por qué? ¿Siempre me sirve esta regla</a:t>
            </a:r>
            <a:r>
              <a:rPr lang="es-E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endParaRPr lang="es-E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9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7242</TotalTime>
  <Words>135</Words>
  <Application>Microsoft Office PowerPoint</Application>
  <PresentationFormat>Panorámica</PresentationFormat>
  <Paragraphs>81</Paragraphs>
  <Slides>29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Comic Sans MS</vt:lpstr>
      <vt:lpstr>Times New Roman</vt:lpstr>
      <vt:lpstr>Tema de Office</vt:lpstr>
      <vt:lpstr>Derivadas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Derivadas</dc:title>
  <dc:creator>iCentro</dc:creator>
  <cp:lastModifiedBy>iCentro</cp:lastModifiedBy>
  <cp:revision>39</cp:revision>
  <dcterms:created xsi:type="dcterms:W3CDTF">2021-10-08T22:23:12Z</dcterms:created>
  <dcterms:modified xsi:type="dcterms:W3CDTF">2021-10-27T19:39:09Z</dcterms:modified>
</cp:coreProperties>
</file>