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1" r:id="rId5"/>
    <p:sldId id="259" r:id="rId6"/>
    <p:sldId id="264" r:id="rId7"/>
    <p:sldId id="279" r:id="rId8"/>
    <p:sldId id="266" r:id="rId9"/>
    <p:sldId id="269" r:id="rId10"/>
    <p:sldId id="268" r:id="rId11"/>
    <p:sldId id="272" r:id="rId12"/>
    <p:sldId id="271" r:id="rId13"/>
    <p:sldId id="274" r:id="rId14"/>
    <p:sldId id="273" r:id="rId15"/>
    <p:sldId id="276" r:id="rId16"/>
    <p:sldId id="278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F62BB-3156-4760-9339-AA039A5ACE27}" v="322" dt="2023-10-22T21:08:20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a Chac" userId="04cdad4769ce0c1a" providerId="LiveId" clId="{027F62BB-3156-4760-9339-AA039A5ACE27}"/>
    <pc:docChg chg="custSel addSld delSld modSld">
      <pc:chgData name="Mariana Chac" userId="04cdad4769ce0c1a" providerId="LiveId" clId="{027F62BB-3156-4760-9339-AA039A5ACE27}" dt="2023-10-22T21:08:20.506" v="195" actId="20577"/>
      <pc:docMkLst>
        <pc:docMk/>
      </pc:docMkLst>
      <pc:sldChg chg="addSp delSp modSp mod">
        <pc:chgData name="Mariana Chac" userId="04cdad4769ce0c1a" providerId="LiveId" clId="{027F62BB-3156-4760-9339-AA039A5ACE27}" dt="2023-10-22T20:31:15.127" v="12" actId="120"/>
        <pc:sldMkLst>
          <pc:docMk/>
          <pc:sldMk cId="3242636231" sldId="268"/>
        </pc:sldMkLst>
        <pc:spChg chg="del mod">
          <ac:chgData name="Mariana Chac" userId="04cdad4769ce0c1a" providerId="LiveId" clId="{027F62BB-3156-4760-9339-AA039A5ACE27}" dt="2023-10-22T20:28:10.024" v="5"/>
          <ac:spMkLst>
            <pc:docMk/>
            <pc:sldMk cId="3242636231" sldId="268"/>
            <ac:spMk id="4" creationId="{9502B64F-0C75-E42F-3C2A-23C30DE516AF}"/>
          </ac:spMkLst>
        </pc:spChg>
        <pc:spChg chg="add mod">
          <ac:chgData name="Mariana Chac" userId="04cdad4769ce0c1a" providerId="LiveId" clId="{027F62BB-3156-4760-9339-AA039A5ACE27}" dt="2023-10-22T20:31:15.127" v="12" actId="120"/>
          <ac:spMkLst>
            <pc:docMk/>
            <pc:sldMk cId="3242636231" sldId="268"/>
            <ac:spMk id="6" creationId="{3961350C-464E-2BBE-0E06-60E319AD5AC6}"/>
          </ac:spMkLst>
        </pc:spChg>
      </pc:sldChg>
      <pc:sldChg chg="modSp mod">
        <pc:chgData name="Mariana Chac" userId="04cdad4769ce0c1a" providerId="LiveId" clId="{027F62BB-3156-4760-9339-AA039A5ACE27}" dt="2023-10-22T20:42:11.734" v="106" actId="14100"/>
        <pc:sldMkLst>
          <pc:docMk/>
          <pc:sldMk cId="3252624306" sldId="271"/>
        </pc:sldMkLst>
        <pc:spChg chg="mod">
          <ac:chgData name="Mariana Chac" userId="04cdad4769ce0c1a" providerId="LiveId" clId="{027F62BB-3156-4760-9339-AA039A5ACE27}" dt="2023-10-22T20:42:11.734" v="106" actId="14100"/>
          <ac:spMkLst>
            <pc:docMk/>
            <pc:sldMk cId="3252624306" sldId="271"/>
            <ac:spMk id="4" creationId="{76E9AE06-C429-3E92-AE06-1B21519B0001}"/>
          </ac:spMkLst>
        </pc:spChg>
      </pc:sldChg>
      <pc:sldChg chg="new del">
        <pc:chgData name="Mariana Chac" userId="04cdad4769ce0c1a" providerId="LiveId" clId="{027F62BB-3156-4760-9339-AA039A5ACE27}" dt="2023-10-22T20:39:40.450" v="76" actId="47"/>
        <pc:sldMkLst>
          <pc:docMk/>
          <pc:sldMk cId="2520557801" sldId="277"/>
        </pc:sldMkLst>
      </pc:sldChg>
      <pc:sldChg chg="modSp add mod">
        <pc:chgData name="Mariana Chac" userId="04cdad4769ce0c1a" providerId="LiveId" clId="{027F62BB-3156-4760-9339-AA039A5ACE27}" dt="2023-10-22T20:43:20.577" v="143" actId="1076"/>
        <pc:sldMkLst>
          <pc:docMk/>
          <pc:sldMk cId="1212475958" sldId="278"/>
        </pc:sldMkLst>
        <pc:spChg chg="mod">
          <ac:chgData name="Mariana Chac" userId="04cdad4769ce0c1a" providerId="LiveId" clId="{027F62BB-3156-4760-9339-AA039A5ACE27}" dt="2023-10-22T20:43:20.577" v="143" actId="1076"/>
          <ac:spMkLst>
            <pc:docMk/>
            <pc:sldMk cId="1212475958" sldId="278"/>
            <ac:spMk id="4" creationId="{76E9AE06-C429-3E92-AE06-1B21519B0001}"/>
          </ac:spMkLst>
        </pc:spChg>
      </pc:sldChg>
      <pc:sldChg chg="addSp delSp modSp new mod">
        <pc:chgData name="Mariana Chac" userId="04cdad4769ce0c1a" providerId="LiveId" clId="{027F62BB-3156-4760-9339-AA039A5ACE27}" dt="2023-10-22T21:08:20.506" v="195" actId="20577"/>
        <pc:sldMkLst>
          <pc:docMk/>
          <pc:sldMk cId="2245424103" sldId="279"/>
        </pc:sldMkLst>
        <pc:spChg chg="add del mod">
          <ac:chgData name="Mariana Chac" userId="04cdad4769ce0c1a" providerId="LiveId" clId="{027F62BB-3156-4760-9339-AA039A5ACE27}" dt="2023-10-22T20:46:06.386" v="151" actId="478"/>
          <ac:spMkLst>
            <pc:docMk/>
            <pc:sldMk cId="2245424103" sldId="279"/>
            <ac:spMk id="3" creationId="{9A5EC4E4-6999-8E95-200A-2B74499AACAD}"/>
          </ac:spMkLst>
        </pc:spChg>
        <pc:spChg chg="add del mod">
          <ac:chgData name="Mariana Chac" userId="04cdad4769ce0c1a" providerId="LiveId" clId="{027F62BB-3156-4760-9339-AA039A5ACE27}" dt="2023-10-22T20:45:57.627" v="149" actId="478"/>
          <ac:spMkLst>
            <pc:docMk/>
            <pc:sldMk cId="2245424103" sldId="279"/>
            <ac:spMk id="4" creationId="{ED8972C1-AF0C-D98F-CF21-40B2CBEB14F8}"/>
          </ac:spMkLst>
        </pc:spChg>
        <pc:spChg chg="add mod">
          <ac:chgData name="Mariana Chac" userId="04cdad4769ce0c1a" providerId="LiveId" clId="{027F62BB-3156-4760-9339-AA039A5ACE27}" dt="2023-10-22T21:08:20.506" v="195" actId="20577"/>
          <ac:spMkLst>
            <pc:docMk/>
            <pc:sldMk cId="2245424103" sldId="279"/>
            <ac:spMk id="5" creationId="{2307B82D-B396-ACD8-6CFA-F07E9B1277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CA4D-EBA5-2B81-24D3-0027EF74B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B57FB9-213D-9FC1-6335-7EAB30C98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C3A33-3634-D56E-D556-082EDEF9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E0B-0630-4F7F-8023-995BE45D2237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C2AE7-FB52-F187-D64A-BB956E99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2C291-3551-131A-A258-82E168D7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2CB-0731-449E-B198-D93CBEF8D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452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D73DE-6E87-9FB7-B547-482A5FA7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84D5BC-E833-3044-23FE-627145F9A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6E0D79-F6DC-31A4-E044-31EA148D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E0B-0630-4F7F-8023-995BE45D2237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8905B4-D6B2-82CB-094C-7720E182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9AFA9-117F-39E3-DA72-C2FA97D2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2CB-0731-449E-B198-D93CBEF8D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502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D4DE87-31B2-6EE5-EBF3-78FE62F6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4ADE25-019D-D6CD-A235-0476900FB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F1925D-7DFB-020D-3AAC-6EF1C387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E0B-0630-4F7F-8023-995BE45D2237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320923-EBD3-03F1-574C-B2407A22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455AF0-C735-0460-42E7-429506F5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2CB-0731-449E-B198-D93CBEF8D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206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98D9C-66E4-D7AA-8BD1-003149CF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89B9E-6B4A-56AC-7E42-2D244EA5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8DDB56-A9C1-4E7D-4774-D57FD460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E0B-0630-4F7F-8023-995BE45D2237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3E8B54-234A-C351-A09B-A14BC6D8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5BD2B-F5BD-F5C7-20F9-F50DDC29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2CB-0731-449E-B198-D93CBEF8D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451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0AD7D-5E52-646D-341D-D2834C2F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2DCBB-CB72-A5AA-DE4E-6FAFC1703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EA1DF-B31C-E536-116F-A80E64CE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E0B-0630-4F7F-8023-995BE45D2237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EDA243-B9DD-103B-AC58-687040B1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CED22-9601-63C3-F30D-5E0CA60C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2CB-0731-449E-B198-D93CBEF8D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97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31ADD-A1AF-EB42-6962-90F30487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122A87-8517-5745-76BA-4F8BD5C50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523D2C-DF25-05CC-4193-A504C23CA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0672A7-CD5C-6C1E-35A4-18FD34BE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E0B-0630-4F7F-8023-995BE45D2237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22A8DE-2669-2A86-892E-F5FBC99D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CF44A8-0CED-423A-0D66-B74A6368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2CB-0731-449E-B198-D93CBEF8D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84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D7C7-7F14-B78F-C463-3E107EB8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58E524-DD56-44B6-9898-65EB6BE3C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22AA8E-8286-2B52-4F26-8ED384AA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44B6E9-8FCA-9DB6-7521-114192CD8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E964E9-6689-75B2-F2A8-679F6C0C8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3A7362-6D56-DCFF-5254-84464419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E0B-0630-4F7F-8023-995BE45D2237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37F37F-9C86-1CD8-389C-4DA8AF9F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9D1D69-059E-D986-16E2-543FEB6B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2CB-0731-449E-B198-D93CBEF8D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33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E25F8-25BA-8F31-2DAB-317367ED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F34441-E53C-130F-A8B1-21C486CC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E0B-0630-4F7F-8023-995BE45D2237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2FC36-3040-6C4E-22D3-CCDE19C8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0F2B79D-31D2-B7D6-BA33-29DF10B0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2CB-0731-449E-B198-D93CBEF8D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765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F37315-1834-7B43-BC04-1982C146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E0B-0630-4F7F-8023-995BE45D2237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86F43B-6221-5E9F-2207-F92F4471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34066-27C7-2423-18F8-733A4E3C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2CB-0731-449E-B198-D93CBEF8D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428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FD8BD-D98E-333C-34CC-C5205593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E6462-B3B8-B83E-8454-6108842EF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668D1-8112-DBFE-D2B5-7AF1216D3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6F5B58-129D-0518-BF99-E7C6B420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E0B-0630-4F7F-8023-995BE45D2237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8B8319-7880-98A0-4593-21EC2A5F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76E537-67C5-35A3-AF23-6580587D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2CB-0731-449E-B198-D93CBEF8D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782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F170C-E124-6CD4-F9A9-9C431081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AD222F-69C1-F5BE-F2DB-051C100AB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F67438-B4B1-BDAC-4F4E-F99D63C22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3353C2-6606-3CC3-8FD1-97DC5655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10E0B-0630-4F7F-8023-995BE45D2237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505959-A011-B343-D042-46372728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7EBF8F-BF08-CC7B-BBB3-38F1993E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D2CB-0731-449E-B198-D93CBEF8D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45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8E26A4-2246-988C-2AC7-C1715A0C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F2A5A3-8876-C7B1-AC0C-EBB9F2095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6CDE68-DA2E-8FC2-C2FE-031D5D636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10E0B-0630-4F7F-8023-995BE45D2237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FE42DD-FC06-CAD5-9FAC-15CE68387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B4E250-04C8-7D6F-8B0B-D9901B932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DD2CB-0731-449E-B198-D93CBEF8D36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28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7E465E-FE08-5B7F-6095-821AA0043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s-MX" sz="5200" b="1">
                <a:solidFill>
                  <a:schemeClr val="tx2"/>
                </a:solidFill>
              </a:rPr>
              <a:t>Primitiva de una función</a:t>
            </a:r>
            <a:endParaRPr lang="es-AR" sz="52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8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5CA7523-E5D8-1B3A-FC2C-7A5B864E88FA}"/>
              </a:ext>
            </a:extLst>
          </p:cNvPr>
          <p:cNvSpPr txBox="1"/>
          <p:nvPr/>
        </p:nvSpPr>
        <p:spPr>
          <a:xfrm>
            <a:off x="600075" y="466725"/>
            <a:ext cx="11182350" cy="5857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0" b="1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961350C-464E-2BBE-0E06-60E319AD5AC6}"/>
                  </a:ext>
                </a:extLst>
              </p:cNvPr>
              <p:cNvSpPr txBox="1"/>
              <p:nvPr/>
            </p:nvSpPr>
            <p:spPr>
              <a:xfrm>
                <a:off x="1063690" y="354564"/>
                <a:ext cx="10310325" cy="6043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Sea </a:t>
                </a:r>
                <a14:m>
                  <m:oMath xmlns:m="http://schemas.openxmlformats.org/officeDocument/2006/math"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∘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s-A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 decir: </a:t>
                </a:r>
                <a14:m>
                  <m:oMath xmlns:m="http://schemas.openxmlformats.org/officeDocument/2006/math"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s-A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para toda </a:t>
                </a:r>
                <a14:m>
                  <m:oMath xmlns:m="http://schemas.openxmlformats.org/officeDocument/2006/math"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endParaRPr lang="es-AR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sabemos que la derivada de </a:t>
                </a:r>
                <a14:m>
                  <m:oMath xmlns:m="http://schemas.openxmlformats.org/officeDocument/2006/math"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s-A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es decir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s-A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entonces, por la regla de la cadena es:</a:t>
                </a:r>
                <a:endParaRPr lang="es-AR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AR" sz="2400" b="1" kern="100">
                        <a:ln w="6604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</a:ln>
                        <a:solidFill>
                          <a:srgbClr val="FFFFFF"/>
                        </a:solidFill>
                        <a:effectLst>
                          <a:outerShdw dist="38100" dir="2700000" algn="tl">
                            <a:schemeClr val="accent2"/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AR" sz="2400" b="1" i="1" kern="100">
                        <a:ln w="6604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</a:ln>
                        <a:solidFill>
                          <a:srgbClr val="FFFFFF"/>
                        </a:solidFill>
                        <a:effectLst>
                          <a:outerShdw dist="38100" dir="2700000" algn="tl">
                            <a:schemeClr val="accent2"/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s-AR" sz="2400" b="1" kern="100">
                        <a:ln w="6604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</a:ln>
                        <a:solidFill>
                          <a:srgbClr val="FFFFFF"/>
                        </a:solidFill>
                        <a:effectLst>
                          <a:outerShdw dist="38100" dir="2700000" algn="tl">
                            <a:schemeClr val="accent2"/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)   </m:t>
                    </m:r>
                    <m:sSup>
                      <m:sSupPr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].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′(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A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AR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AR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Como: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AR" sz="2400" b="1" i="1" kern="100">
                        <a:ln w="11113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</a:ln>
                        <a:solidFill>
                          <a:srgbClr val="F8CBA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AR" sz="2400" b="1" i="1" kern="100">
                        <a:ln w="11113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</a:ln>
                        <a:solidFill>
                          <a:srgbClr val="F8CBA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s-AR" sz="2400" b="1" i="1" kern="100">
                        <a:ln w="11113" cap="flat" cmpd="sng" algn="ctr">
                          <a:solidFill>
                            <a:srgbClr val="ED7D31"/>
                          </a:solidFill>
                          <a:prstDash val="solid"/>
                          <a:round/>
                        </a:ln>
                        <a:solidFill>
                          <a:srgbClr val="F8CBAD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  </m:t>
                    </m:r>
                    <m:sSup>
                      <m:sSupPr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p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′(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s-AR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Como: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</m:e>
                    </m:nary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s-AR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Reemplazando resulta: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s-AR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s-AR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s-AR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s-AR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Llamando: </a:t>
                </a:r>
                <a14:m>
                  <m:oMath xmlns:m="http://schemas.openxmlformats.org/officeDocument/2006/math"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A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AR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</m:t>
                      </m:r>
                      <m:r>
                        <a:rPr lang="es-AR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𝑑𝑢</m:t>
                      </m:r>
                      <m:r>
                        <a:rPr lang="es-AR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AR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s-AR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AR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s-AR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Podemos escribir:</a:t>
                </a:r>
                <a14:m>
                  <m:oMath xmlns:m="http://schemas.openxmlformats.org/officeDocument/2006/math">
                    <m:r>
                      <a:rPr lang="es-A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𝑑𝑢</m:t>
                        </m:r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A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s-AR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961350C-464E-2BBE-0E06-60E319AD5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90" y="354564"/>
                <a:ext cx="10310325" cy="6043834"/>
              </a:xfrm>
              <a:prstGeom prst="rect">
                <a:avLst/>
              </a:prstGeom>
              <a:blipFill>
                <a:blip r:embed="rId2"/>
                <a:stretch>
                  <a:fillRect l="-887" t="-706" r="-827" b="-1643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63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F202E5B-90DF-E788-F073-04653836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0" y="785192"/>
            <a:ext cx="10062626" cy="20289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3A7A95-254D-70EA-1BFC-66B680B95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95" y="3230423"/>
            <a:ext cx="10270118" cy="193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8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5CA7523-E5D8-1B3A-FC2C-7A5B864E88FA}"/>
              </a:ext>
            </a:extLst>
          </p:cNvPr>
          <p:cNvSpPr txBox="1"/>
          <p:nvPr/>
        </p:nvSpPr>
        <p:spPr>
          <a:xfrm>
            <a:off x="600075" y="466725"/>
            <a:ext cx="11182350" cy="5857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6E9AE06-C429-3E92-AE06-1B21519B0001}"/>
                  </a:ext>
                </a:extLst>
              </p:cNvPr>
              <p:cNvSpPr txBox="1"/>
              <p:nvPr/>
            </p:nvSpPr>
            <p:spPr>
              <a:xfrm>
                <a:off x="645468" y="154705"/>
                <a:ext cx="10737879" cy="6169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4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Ejemplos: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AR" sz="4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indent="-7429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s-AR" sz="4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sz="4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s-AR" sz="4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s-AR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s-AR" sz="4000" dirty="0"/>
              </a:p>
              <a:p>
                <a:pPr marL="742950" indent="-7429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s-AR" sz="4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AR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s-AR" sz="4000" b="0" dirty="0"/>
              </a:p>
              <a:p>
                <a:pPr marL="742950" indent="-7429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AR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+5)</m:t>
                            </m:r>
                          </m:den>
                        </m:f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s-AR" sz="4000" dirty="0"/>
              </a:p>
              <a:p>
                <a:pPr marL="742950" indent="-7429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ad>
                          <m:radPr>
                            <m:degHide m:val="on"/>
                            <m:ctrlPr>
                              <a:rPr lang="es-AR" sz="4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s-AR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AR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s-AR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rad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s-AR" sz="4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AR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s-AR" sz="4000" b="0" dirty="0"/>
              </a:p>
              <a:p>
                <a:pPr marL="742950" indent="-7429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4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s-AR" sz="4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s-AR" sz="40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s-AR" sz="40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AR" sz="4000" b="0" i="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s-AR" sz="4000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s-AR" sz="40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s-AR" sz="40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es-AR" sz="40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𝑠𝑒𝑛</m:t>
                                </m:r>
                              </m:e>
                            </m:func>
                          </m:fName>
                          <m:e>
                            <m:r>
                              <a:rPr lang="es-AR" sz="4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AR" sz="4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</m:func>
                        <m:r>
                          <a:rPr lang="es-AR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s-AR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s-AR" sz="40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6E9AE06-C429-3E92-AE06-1B21519B0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68" y="154705"/>
                <a:ext cx="10737879" cy="6169894"/>
              </a:xfrm>
              <a:prstGeom prst="rect">
                <a:avLst/>
              </a:prstGeom>
              <a:blipFill>
                <a:blip r:embed="rId2"/>
                <a:stretch>
                  <a:fillRect l="-2044" t="-158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62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5CA7523-E5D8-1B3A-FC2C-7A5B864E88FA}"/>
              </a:ext>
            </a:extLst>
          </p:cNvPr>
          <p:cNvSpPr txBox="1"/>
          <p:nvPr/>
        </p:nvSpPr>
        <p:spPr>
          <a:xfrm>
            <a:off x="600075" y="466725"/>
            <a:ext cx="11182350" cy="5857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endParaRPr lang="es-AR" sz="4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4B000E24-1CD0-1B14-EEC8-5ABA020C7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75" y="815009"/>
            <a:ext cx="10574005" cy="497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0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B7E465E-FE08-5B7F-6095-821AA0043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947" y="1097656"/>
            <a:ext cx="7543800" cy="2674243"/>
          </a:xfrm>
        </p:spPr>
        <p:txBody>
          <a:bodyPr>
            <a:normAutofit/>
          </a:bodyPr>
          <a:lstStyle/>
          <a:p>
            <a:r>
              <a:rPr lang="es-MX" sz="5200" b="1" dirty="0">
                <a:solidFill>
                  <a:schemeClr val="tx2"/>
                </a:solidFill>
              </a:rPr>
              <a:t> INTEGRACIÓN POR PARTES</a:t>
            </a:r>
            <a:endParaRPr lang="es-AR" sz="5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06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5CA7523-E5D8-1B3A-FC2C-7A5B864E88FA}"/>
              </a:ext>
            </a:extLst>
          </p:cNvPr>
          <p:cNvSpPr txBox="1"/>
          <p:nvPr/>
        </p:nvSpPr>
        <p:spPr>
          <a:xfrm>
            <a:off x="600075" y="466725"/>
            <a:ext cx="11182350" cy="5857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0" b="1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1C1E463A-EB5D-91AB-6297-C92974D4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22" y="466724"/>
            <a:ext cx="8395213" cy="60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0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D5CA7523-E5D8-1B3A-FC2C-7A5B864E88FA}"/>
              </a:ext>
            </a:extLst>
          </p:cNvPr>
          <p:cNvSpPr txBox="1"/>
          <p:nvPr/>
        </p:nvSpPr>
        <p:spPr>
          <a:xfrm>
            <a:off x="600075" y="466725"/>
            <a:ext cx="11182350" cy="5857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6E9AE06-C429-3E92-AE06-1B21519B0001}"/>
                  </a:ext>
                </a:extLst>
              </p:cNvPr>
              <p:cNvSpPr txBox="1"/>
              <p:nvPr/>
            </p:nvSpPr>
            <p:spPr>
              <a:xfrm>
                <a:off x="600075" y="691427"/>
                <a:ext cx="10431625" cy="4101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4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Ejemplos: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AR" sz="4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indent="-7429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𝑙𝑛𝑥</m:t>
                        </m:r>
                        <m:r>
                          <a:rPr lang="es-AR" sz="4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s-AR" sz="4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AR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s-AR" sz="4000" b="0" dirty="0"/>
              </a:p>
              <a:p>
                <a:pPr marL="742950" indent="-7429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4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𝑠𝑒𝑛𝑥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AR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s-AR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s-AR" sz="4000" dirty="0"/>
              </a:p>
              <a:p>
                <a:pPr marL="742950" indent="-7429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s-AR" sz="4000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6E9AE06-C429-3E92-AE06-1B21519B0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691427"/>
                <a:ext cx="10431625" cy="4101572"/>
              </a:xfrm>
              <a:prstGeom prst="rect">
                <a:avLst/>
              </a:prstGeom>
              <a:blipFill>
                <a:blip r:embed="rId2"/>
                <a:stretch>
                  <a:fillRect l="-2044" t="-237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47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D6930AE-4DD8-C4E4-687F-CFB2A4C4059A}"/>
                  </a:ext>
                </a:extLst>
              </p:cNvPr>
              <p:cNvSpPr txBox="1"/>
              <p:nvPr/>
            </p:nvSpPr>
            <p:spPr>
              <a:xfrm>
                <a:off x="427608" y="1419225"/>
                <a:ext cx="11173841" cy="3552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00"/>
                  </a:spcBef>
                </a:pPr>
                <a:r>
                  <a:rPr lang="es-AR" sz="4000" kern="12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Una funci</a:t>
                </a:r>
                <a:r>
                  <a:rPr lang="es-AR" sz="4000" kern="1200" dirty="0">
                    <a:solidFill>
                      <a:srgbClr val="404040"/>
                    </a:solidFill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ó</a:t>
                </a:r>
                <a:r>
                  <a:rPr lang="es-AR" sz="4000" kern="12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s-AR" sz="4000" b="1" i="1" kern="12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</m:oMath>
                </a14:m>
                <a:r>
                  <a:rPr lang="es-AR" sz="4000" kern="12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se llama primitiva (</a:t>
                </a:r>
                <a:r>
                  <a:rPr lang="es-AR" sz="4000" i="1" kern="12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 antiderivada</a:t>
                </a:r>
                <a:r>
                  <a:rPr lang="es-AR" sz="4000" kern="12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de una funci</a:t>
                </a:r>
                <a:r>
                  <a:rPr lang="es-AR" sz="4000" kern="1200" dirty="0">
                    <a:solidFill>
                      <a:srgbClr val="404040"/>
                    </a:solidFill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ó</a:t>
                </a:r>
                <a:r>
                  <a:rPr lang="es-AR" sz="4000" kern="12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s-AR" sz="4000" b="1" i="1" kern="12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r>
                  <a:rPr lang="es-AR" sz="4000" kern="12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en el intervalo abierto</a:t>
                </a:r>
                <a14:m>
                  <m:oMath xmlns:m="http://schemas.openxmlformats.org/officeDocument/2006/math">
                    <m:r>
                      <a:rPr lang="es-AR" sz="4000" i="1" kern="12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AR" sz="4000" i="1" kern="12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s-AR" sz="4000" kern="12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si la derivada de </a:t>
                </a:r>
                <a14:m>
                  <m:oMath xmlns:m="http://schemas.openxmlformats.org/officeDocument/2006/math">
                    <m:r>
                      <a:rPr lang="es-AR" sz="4000" b="1" i="1" kern="12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</m:oMath>
                </a14:m>
                <a:r>
                  <a:rPr lang="es-AR" sz="4000" kern="12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 </a:t>
                </a:r>
                <a14:m>
                  <m:oMath xmlns:m="http://schemas.openxmlformats.org/officeDocument/2006/math">
                    <m:r>
                      <a:rPr lang="es-AR" sz="4000" b="1" i="1" kern="12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r>
                  <a:rPr lang="es-AR" sz="4000" kern="12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es decir,</a:t>
                </a:r>
              </a:p>
              <a:p>
                <a:pPr>
                  <a:spcBef>
                    <a:spcPts val="1000"/>
                  </a:spcBef>
                </a:pPr>
                <a:endParaRPr lang="es-AR" sz="4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Bef>
                    <a:spcPts val="1000"/>
                  </a:spcBef>
                </a:pPr>
                <a:r>
                  <a:rPr lang="es-AR" sz="4000" kern="12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si </a:t>
                </a:r>
                <a14:m>
                  <m:oMath xmlns:m="http://schemas.openxmlformats.org/officeDocument/2006/math">
                    <m:r>
                      <a:rPr lang="es-AR" sz="4000" i="1" kern="12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s-AR" sz="4000" i="1" kern="12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´</m:t>
                    </m:r>
                    <m:d>
                      <m:dPr>
                        <m:ctrlPr>
                          <a:rPr lang="es-AR" sz="4000" i="1" kern="120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sz="4000" i="1" kern="120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AR" sz="4000" i="1" kern="12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AR" sz="4000" i="1" kern="12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s-AR" sz="4000" i="1" kern="12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AR" sz="4000" i="1" kern="12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AR" sz="4000" i="1" kern="12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AR" sz="4000" kern="12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para todo </a:t>
                </a:r>
                <a14:m>
                  <m:oMath xmlns:m="http://schemas.openxmlformats.org/officeDocument/2006/math">
                    <m:r>
                      <a:rPr lang="es-AR" sz="4000" i="1" kern="12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AR" sz="4000" i="1" kern="12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s-AR" sz="4000" i="1" kern="1200">
                        <a:solidFill>
                          <a:srgbClr val="40404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s-AR" sz="4000" kern="1200" dirty="0">
                    <a:solidFill>
                      <a:srgbClr val="40404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AR" sz="4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D6930AE-4DD8-C4E4-687F-CFB2A4C40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08" y="1419225"/>
                <a:ext cx="11173841" cy="3552833"/>
              </a:xfrm>
              <a:prstGeom prst="rect">
                <a:avLst/>
              </a:prstGeom>
              <a:blipFill>
                <a:blip r:embed="rId2"/>
                <a:stretch>
                  <a:fillRect l="-1909" t="-3602" r="-2564" b="-291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27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5CA7523-E5D8-1B3A-FC2C-7A5B864E88FA}"/>
                  </a:ext>
                </a:extLst>
              </p:cNvPr>
              <p:cNvSpPr txBox="1"/>
              <p:nvPr/>
            </p:nvSpPr>
            <p:spPr>
              <a:xfrm>
                <a:off x="600075" y="466725"/>
                <a:ext cx="11182350" cy="5857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4000" b="1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4000" b="1" dirty="0" err="1">
                    <a:solidFill>
                      <a:schemeClr val="tx2"/>
                    </a:solidFill>
                  </a:rPr>
                  <a:t>Ejemplo</a:t>
                </a:r>
                <a:r>
                  <a:rPr lang="en-US" sz="4000" dirty="0">
                    <a:solidFill>
                      <a:schemeClr val="tx2"/>
                    </a:solidFill>
                  </a:rPr>
                  <a:t>: la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función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seno</a:t>
                </a:r>
                <a:r>
                  <a:rPr lang="en-US" sz="4000" dirty="0">
                    <a:solidFill>
                      <a:schemeClr val="tx2"/>
                    </a:solidFill>
                  </a:rPr>
                  <a:t> es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una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primitiva</a:t>
                </a:r>
                <a:r>
                  <a:rPr lang="en-US" sz="4000" dirty="0">
                    <a:solidFill>
                      <a:schemeClr val="tx2"/>
                    </a:solidFill>
                  </a:rPr>
                  <a:t> del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coseno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en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todo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intervalo</a:t>
                </a:r>
                <a:r>
                  <a:rPr lang="en-US" sz="4000" dirty="0">
                    <a:solidFill>
                      <a:schemeClr val="tx2"/>
                    </a:solidFill>
                  </a:rPr>
                  <a:t> real,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porque</a:t>
                </a:r>
                <a:r>
                  <a:rPr lang="en-US" sz="4000" dirty="0">
                    <a:solidFill>
                      <a:schemeClr val="tx2"/>
                    </a:solidFill>
                  </a:rPr>
                  <a:t> la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derivada</a:t>
                </a:r>
                <a:r>
                  <a:rPr lang="en-US" sz="4000" dirty="0">
                    <a:solidFill>
                      <a:schemeClr val="tx2"/>
                    </a:solidFill>
                  </a:rPr>
                  <a:t> del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seno</a:t>
                </a:r>
                <a:r>
                  <a:rPr lang="en-US" sz="4000" dirty="0">
                    <a:solidFill>
                      <a:schemeClr val="tx2"/>
                    </a:solidFill>
                  </a:rPr>
                  <a:t> es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el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coseno</a:t>
                </a:r>
                <a:r>
                  <a:rPr lang="en-US" sz="4000" dirty="0">
                    <a:solidFill>
                      <a:schemeClr val="tx2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4000" dirty="0">
                  <a:solidFill>
                    <a:schemeClr val="tx2"/>
                  </a:solidFill>
                </a:endParaRP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40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4000" dirty="0">
                    <a:solidFill>
                      <a:schemeClr val="tx2"/>
                    </a:solidFill>
                  </a:rPr>
                  <a:t> Decimos </a:t>
                </a:r>
                <a:r>
                  <a:rPr lang="en-US" sz="4000" b="1" dirty="0" err="1">
                    <a:solidFill>
                      <a:schemeClr val="tx2"/>
                    </a:solidFill>
                  </a:rPr>
                  <a:t>una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primitiva</a:t>
                </a:r>
                <a:r>
                  <a:rPr lang="en-US" sz="4000" dirty="0">
                    <a:solidFill>
                      <a:schemeClr val="tx2"/>
                    </a:solidFill>
                  </a:rPr>
                  <a:t> y no la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primitiva</a:t>
                </a:r>
                <a:r>
                  <a:rPr lang="en-US" sz="4000" dirty="0">
                    <a:solidFill>
                      <a:schemeClr val="tx2"/>
                    </a:solidFill>
                  </a:rPr>
                  <a:t>,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porque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si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AR" sz="4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4000" dirty="0">
                    <a:solidFill>
                      <a:schemeClr val="tx2"/>
                    </a:solidFill>
                  </a:rPr>
                  <a:t> es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una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primitiva</a:t>
                </a:r>
                <a:r>
                  <a:rPr lang="en-US" sz="4000" dirty="0">
                    <a:solidFill>
                      <a:schemeClr val="tx2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s-AR" sz="4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sz="4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también</a:t>
                </a:r>
                <a:r>
                  <a:rPr lang="en-US" sz="4000" dirty="0">
                    <a:solidFill>
                      <a:schemeClr val="tx2"/>
                    </a:solidFill>
                  </a:rPr>
                  <a:t> lo es </a:t>
                </a:r>
                <a14:m>
                  <m:oMath xmlns:m="http://schemas.openxmlformats.org/officeDocument/2006/math">
                    <m:r>
                      <a:rPr lang="es-AR" sz="4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s-AR" sz="4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sz="4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4000" dirty="0">
                    <a:solidFill>
                      <a:schemeClr val="tx2"/>
                    </a:solidFill>
                  </a:rPr>
                  <a:t>, para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cualquier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constante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AR" sz="4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4000" dirty="0">
                    <a:solidFill>
                      <a:schemeClr val="tx2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5CA7523-E5D8-1B3A-FC2C-7A5B864E8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466725"/>
                <a:ext cx="11182350" cy="5857875"/>
              </a:xfrm>
              <a:prstGeom prst="rect">
                <a:avLst/>
              </a:prstGeom>
              <a:blipFill>
                <a:blip r:embed="rId2"/>
                <a:stretch>
                  <a:fillRect l="-1907" r="-261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948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5CA7523-E5D8-1B3A-FC2C-7A5B864E88FA}"/>
                  </a:ext>
                </a:extLst>
              </p:cNvPr>
              <p:cNvSpPr txBox="1"/>
              <p:nvPr/>
            </p:nvSpPr>
            <p:spPr>
              <a:xfrm>
                <a:off x="600075" y="466725"/>
                <a:ext cx="11182350" cy="58578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0" indent="0">
                  <a:buNone/>
                </a:pPr>
                <a:r>
                  <a:rPr lang="es-AR" sz="4000" dirty="0"/>
                  <a:t>Leibniz usó el símbolo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4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s-AR" sz="4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s-AR" sz="40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  <m:r>
                          <a:rPr lang="es-AR" sz="4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s-AR" sz="4000" dirty="0"/>
                  <a:t> para designar una primitiva general de </a:t>
                </a:r>
                <a14:m>
                  <m:oMath xmlns:m="http://schemas.openxmlformats.org/officeDocument/2006/math">
                    <m:r>
                      <a:rPr lang="es-AR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AR" sz="4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s-AR" sz="4000" b="0" dirty="0"/>
              </a:p>
              <a:p>
                <a:pPr marL="0" indent="0">
                  <a:buNone/>
                </a:pPr>
                <a:endParaRPr lang="es-AR" sz="3600" b="0" dirty="0"/>
              </a:p>
              <a:p>
                <a:pPr marL="0" indent="0">
                  <a:buNone/>
                </a:pPr>
                <a:r>
                  <a:rPr lang="es-AR" sz="4000" dirty="0"/>
                  <a:t>Con esta notación, una fórmula de la forma:</a:t>
                </a:r>
              </a:p>
              <a:p>
                <a:pPr marL="0" indent="0">
                  <a:buNone/>
                </a:pPr>
                <a:endParaRPr lang="es-AR" sz="4000" dirty="0"/>
              </a:p>
              <a:p>
                <a:pPr marL="0" indent="0">
                  <a:buNone/>
                </a:pPr>
                <a:r>
                  <a:rPr lang="es-AR" sz="4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r>
                  <a:rPr lang="es-AR" sz="4000" dirty="0"/>
                  <a:t>  </a:t>
                </a:r>
              </a:p>
              <a:p>
                <a:pPr marL="0" indent="0">
                  <a:buNone/>
                </a:pPr>
                <a:r>
                  <a:rPr lang="es-AR" sz="4000" dirty="0"/>
                  <a:t>se considera como otra forma de escribir: </a:t>
                </a:r>
              </a:p>
              <a:p>
                <a:pPr marL="0" indent="0">
                  <a:buNone/>
                </a:pPr>
                <a:endParaRPr lang="es-AR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AR" sz="4000" b="0" i="1" smtClean="0">
                          <a:latin typeface="Cambria Math" panose="02040503050406030204" pitchFamily="18" charset="0"/>
                        </a:rPr>
                        <m:t>´</m:t>
                      </m:r>
                      <m:d>
                        <m:dPr>
                          <m:ctrlPr>
                            <a:rPr lang="es-A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sz="4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s-AR" sz="40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40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4000" dirty="0">
                  <a:solidFill>
                    <a:schemeClr val="tx2"/>
                  </a:solidFill>
                </a:endParaRP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40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4000" dirty="0">
                    <a:solidFill>
                      <a:schemeClr val="tx2"/>
                    </a:solidFill>
                  </a:rPr>
                  <a:t> Decimos </a:t>
                </a:r>
                <a:r>
                  <a:rPr lang="en-US" sz="4000" b="1" dirty="0" err="1">
                    <a:solidFill>
                      <a:schemeClr val="tx2"/>
                    </a:solidFill>
                  </a:rPr>
                  <a:t>una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primitiva</a:t>
                </a:r>
                <a:r>
                  <a:rPr lang="en-US" sz="4000" dirty="0">
                    <a:solidFill>
                      <a:schemeClr val="tx2"/>
                    </a:solidFill>
                  </a:rPr>
                  <a:t> y no la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primitiva</a:t>
                </a:r>
                <a:r>
                  <a:rPr lang="en-US" sz="4000" dirty="0">
                    <a:solidFill>
                      <a:schemeClr val="tx2"/>
                    </a:solidFill>
                  </a:rPr>
                  <a:t>,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porque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si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i="1" dirty="0">
                    <a:solidFill>
                      <a:schemeClr val="tx2"/>
                    </a:solidFill>
                  </a:rPr>
                  <a:t>F</a:t>
                </a:r>
                <a:r>
                  <a:rPr lang="en-US" sz="4000" dirty="0">
                    <a:solidFill>
                      <a:schemeClr val="tx2"/>
                    </a:solidFill>
                  </a:rPr>
                  <a:t> es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una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primitiva</a:t>
                </a:r>
                <a:r>
                  <a:rPr lang="en-US" sz="4000" dirty="0">
                    <a:solidFill>
                      <a:schemeClr val="tx2"/>
                    </a:solidFill>
                  </a:rPr>
                  <a:t> de </a:t>
                </a:r>
                <a:r>
                  <a:rPr lang="en-US" sz="4000" i="1" dirty="0">
                    <a:solidFill>
                      <a:schemeClr val="tx2"/>
                    </a:solidFill>
                  </a:rPr>
                  <a:t>f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también</a:t>
                </a:r>
                <a:r>
                  <a:rPr lang="en-US" sz="4000" dirty="0">
                    <a:solidFill>
                      <a:schemeClr val="tx2"/>
                    </a:solidFill>
                  </a:rPr>
                  <a:t> lo es </a:t>
                </a:r>
                <a:r>
                  <a:rPr lang="en-US" sz="4000" i="1" dirty="0">
                    <a:solidFill>
                      <a:schemeClr val="tx2"/>
                    </a:solidFill>
                  </a:rPr>
                  <a:t>F + c </a:t>
                </a:r>
                <a:r>
                  <a:rPr lang="en-US" sz="4000" dirty="0">
                    <a:solidFill>
                      <a:schemeClr val="tx2"/>
                    </a:solidFill>
                  </a:rPr>
                  <a:t>para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cualquier</a:t>
                </a:r>
                <a:r>
                  <a:rPr lang="en-US" sz="4000" dirty="0">
                    <a:solidFill>
                      <a:schemeClr val="tx2"/>
                    </a:solidFill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</a:rPr>
                  <a:t>constante</a:t>
                </a:r>
                <a:r>
                  <a:rPr lang="en-US" sz="4000" dirty="0">
                    <a:solidFill>
                      <a:schemeClr val="tx2"/>
                    </a:solidFill>
                  </a:rPr>
                  <a:t> c.</a:t>
                </a: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5CA7523-E5D8-1B3A-FC2C-7A5B864E8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" y="466725"/>
                <a:ext cx="11182350" cy="5857875"/>
              </a:xfrm>
              <a:prstGeom prst="rect">
                <a:avLst/>
              </a:prstGeom>
              <a:blipFill>
                <a:blip r:embed="rId2"/>
                <a:stretch>
                  <a:fillRect l="-1907" t="-1561" b="-619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36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FEB2DEB-1AAA-8797-4BC1-B61D8FC88AAD}"/>
                  </a:ext>
                </a:extLst>
              </p:cNvPr>
              <p:cNvSpPr txBox="1"/>
              <p:nvPr/>
            </p:nvSpPr>
            <p:spPr>
              <a:xfrm>
                <a:off x="367748" y="695739"/>
                <a:ext cx="11569148" cy="523528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800"/>
                  </a:spcAft>
                </a:pPr>
                <a:r>
                  <a:rPr lang="en-US" sz="4000" dirty="0">
                    <a:solidFill>
                      <a:schemeClr val="tx2"/>
                    </a:solidFill>
                    <a:effectLst/>
                  </a:rPr>
                  <a:t>Por </a:t>
                </a:r>
                <a:r>
                  <a:rPr lang="en-US" sz="4000" dirty="0" err="1">
                    <a:solidFill>
                      <a:schemeClr val="tx2"/>
                    </a:solidFill>
                    <a:effectLst/>
                  </a:rPr>
                  <a:t>ejemplo</a:t>
                </a:r>
                <a:r>
                  <a:rPr lang="en-US" sz="4000" dirty="0">
                    <a:solidFill>
                      <a:schemeClr val="tx2"/>
                    </a:solidFill>
                    <a:effectLst/>
                  </a:rPr>
                  <a:t>, </a:t>
                </a:r>
                <a:r>
                  <a:rPr lang="en-US" sz="4000" dirty="0" err="1">
                    <a:solidFill>
                      <a:schemeClr val="tx2"/>
                    </a:solidFill>
                    <a:effectLst/>
                  </a:rPr>
                  <a:t>ya</a:t>
                </a:r>
                <a:r>
                  <a:rPr lang="en-US" sz="4000" dirty="0">
                    <a:solidFill>
                      <a:schemeClr val="tx2"/>
                    </a:solidFill>
                    <a:effectLst/>
                  </a:rPr>
                  <a:t> que la </a:t>
                </a:r>
                <a:r>
                  <a:rPr lang="en-US" sz="4000" dirty="0" err="1">
                    <a:solidFill>
                      <a:schemeClr val="tx2"/>
                    </a:solidFill>
                    <a:effectLst/>
                  </a:rPr>
                  <a:t>derivada</a:t>
                </a:r>
                <a:r>
                  <a:rPr lang="en-US" sz="4000" dirty="0">
                    <a:solidFill>
                      <a:schemeClr val="tx2"/>
                    </a:solidFill>
                    <a:effectLst/>
                  </a:rPr>
                  <a:t> del </a:t>
                </a:r>
                <a:r>
                  <a:rPr lang="en-US" sz="4000" dirty="0" err="1">
                    <a:solidFill>
                      <a:schemeClr val="tx2"/>
                    </a:solidFill>
                    <a:effectLst/>
                  </a:rPr>
                  <a:t>seno</a:t>
                </a:r>
                <a:r>
                  <a:rPr lang="en-US" sz="4000" dirty="0">
                    <a:solidFill>
                      <a:schemeClr val="tx2"/>
                    </a:solidFill>
                    <a:effectLst/>
                  </a:rPr>
                  <a:t> es </a:t>
                </a:r>
                <a:r>
                  <a:rPr lang="en-US" sz="4000" dirty="0" err="1">
                    <a:solidFill>
                      <a:schemeClr val="tx2"/>
                    </a:solidFill>
                    <a:effectLst/>
                  </a:rPr>
                  <a:t>el</a:t>
                </a:r>
                <a:r>
                  <a:rPr lang="en-US" sz="4000" dirty="0">
                    <a:solidFill>
                      <a:schemeClr val="tx2"/>
                    </a:solidFill>
                    <a:effectLst/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  <a:effectLst/>
                  </a:rPr>
                  <a:t>coseno</a:t>
                </a:r>
                <a:r>
                  <a:rPr lang="en-US" sz="4000" dirty="0">
                    <a:solidFill>
                      <a:schemeClr val="tx2"/>
                    </a:solidFill>
                    <a:effectLst/>
                  </a:rPr>
                  <a:t>, </a:t>
                </a:r>
                <a:r>
                  <a:rPr lang="en-US" sz="4000" dirty="0" err="1">
                    <a:solidFill>
                      <a:schemeClr val="tx2"/>
                    </a:solidFill>
                    <a:effectLst/>
                  </a:rPr>
                  <a:t>podemos</a:t>
                </a:r>
                <a:r>
                  <a:rPr lang="en-US" sz="4000" dirty="0">
                    <a:solidFill>
                      <a:schemeClr val="tx2"/>
                    </a:solidFill>
                    <a:effectLst/>
                  </a:rPr>
                  <a:t> </a:t>
                </a:r>
                <a:r>
                  <a:rPr lang="en-US" sz="4000" dirty="0" err="1">
                    <a:solidFill>
                      <a:schemeClr val="tx2"/>
                    </a:solidFill>
                    <a:effectLst/>
                  </a:rPr>
                  <a:t>escribir</a:t>
                </a:r>
                <a:r>
                  <a:rPr lang="en-US" sz="4000" dirty="0">
                    <a:solidFill>
                      <a:schemeClr val="tx2"/>
                    </a:solidFill>
                    <a:effectLst/>
                  </a:rPr>
                  <a:t>: </a:t>
                </a:r>
              </a:p>
              <a:p>
                <a:pPr>
                  <a:lnSpc>
                    <a:spcPct val="90000"/>
                  </a:lnSpc>
                  <a:spcAft>
                    <a:spcPts val="800"/>
                  </a:spcAft>
                </a:pPr>
                <a:endParaRPr lang="en-US" sz="4000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90000"/>
                  </a:lnSpc>
                  <a:spcAft>
                    <a:spcPts val="800"/>
                  </a:spcAft>
                </a:pPr>
                <a:endParaRPr lang="en-US" sz="4000" dirty="0">
                  <a:solidFill>
                    <a:schemeClr val="tx2"/>
                  </a:solidFill>
                  <a:effectLst/>
                </a:endParaRPr>
              </a:p>
              <a:p>
                <a:pPr>
                  <a:lnSpc>
                    <a:spcPct val="9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40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4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4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sz="4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n-US" sz="4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4000" dirty="0">
                  <a:solidFill>
                    <a:schemeClr val="tx2"/>
                  </a:solidFill>
                  <a:effectLst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FEB2DEB-1AAA-8797-4BC1-B61D8FC88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8" y="695739"/>
                <a:ext cx="11569148" cy="5235284"/>
              </a:xfrm>
              <a:prstGeom prst="rect">
                <a:avLst/>
              </a:prstGeom>
              <a:blipFill>
                <a:blip r:embed="rId2"/>
                <a:stretch>
                  <a:fillRect l="-1844" t="-3260" r="-10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83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80225919-033F-E575-3701-E9D28BC7CF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3543608" y="174837"/>
            <a:ext cx="7983920" cy="289417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3F4A82B-3C83-BC2B-C8FC-882BA30898C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tretch>
            <a:fillRect/>
          </a:stretch>
        </p:blipFill>
        <p:spPr>
          <a:xfrm>
            <a:off x="428129" y="2894144"/>
            <a:ext cx="7399701" cy="37553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27C9263-0CD4-1E4F-20F7-E87A857A93F3}"/>
              </a:ext>
            </a:extLst>
          </p:cNvPr>
          <p:cNvSpPr txBox="1"/>
          <p:nvPr/>
        </p:nvSpPr>
        <p:spPr>
          <a:xfrm>
            <a:off x="579550" y="705361"/>
            <a:ext cx="2506550" cy="1380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Tabla de Primitivas</a:t>
            </a:r>
          </a:p>
        </p:txBody>
      </p:sp>
    </p:spTree>
    <p:extLst>
      <p:ext uri="{BB962C8B-B14F-4D97-AF65-F5344CB8AC3E}">
        <p14:creationId xmlns:p14="http://schemas.microsoft.com/office/powerpoint/2010/main" val="414895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307B82D-B396-ACD8-6CFA-F07E9B1277E6}"/>
                  </a:ext>
                </a:extLst>
              </p:cNvPr>
              <p:cNvSpPr txBox="1"/>
              <p:nvPr/>
            </p:nvSpPr>
            <p:spPr>
              <a:xfrm>
                <a:off x="645468" y="154705"/>
                <a:ext cx="10737879" cy="6169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sz="4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Ejemplos: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AR" sz="4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indent="-7429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𝑠𝑒𝑛</m:t>
                        </m:r>
                        <m:d>
                          <m:dPr>
                            <m:ctrlPr>
                              <a:rPr lang="es-AR" sz="4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AR" sz="4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s-AR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s-AR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s-AR" sz="4000" dirty="0"/>
              </a:p>
              <a:p>
                <a:pPr marL="742950" indent="-7429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s-AR" sz="4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AR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s-AR" sz="4000" b="0" dirty="0"/>
              </a:p>
              <a:p>
                <a:pPr marL="742950" indent="-7429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s-AR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s-AR" sz="4000" dirty="0"/>
              </a:p>
              <a:p>
                <a:pPr marL="742950" indent="-7429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(2+</m:t>
                        </m:r>
                        <m:rad>
                          <m:radPr>
                            <m:degHide m:val="on"/>
                            <m:ctrlPr>
                              <a:rPr lang="es-AR" sz="4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AR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s-AR" sz="4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s-AR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s-AR" sz="4000" b="0" dirty="0"/>
              </a:p>
              <a:p>
                <a:pPr marL="742950" indent="-74295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AR" sz="4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s-AR" sz="4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s-AR" sz="4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AR" sz="4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AR" sz="4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AR" sz="4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AR" sz="4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s-AR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es-AR" sz="4000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307B82D-B396-ACD8-6CFA-F07E9B127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68" y="154705"/>
                <a:ext cx="10737879" cy="6169894"/>
              </a:xfrm>
              <a:prstGeom prst="rect">
                <a:avLst/>
              </a:prstGeom>
              <a:blipFill>
                <a:blip r:embed="rId2"/>
                <a:stretch>
                  <a:fillRect l="-2044" t="-158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42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2D1E954A-6256-3655-B21D-CA8ECD243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dirty="0"/>
              <a:t>MÉTODOS DE INTEGRACIÓN</a:t>
            </a:r>
          </a:p>
        </p:txBody>
      </p:sp>
    </p:spTree>
    <p:extLst>
      <p:ext uri="{BB962C8B-B14F-4D97-AF65-F5344CB8AC3E}">
        <p14:creationId xmlns:p14="http://schemas.microsoft.com/office/powerpoint/2010/main" val="286130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6EC9423D-7F84-F47A-393F-C71077339581}"/>
              </a:ext>
            </a:extLst>
          </p:cNvPr>
          <p:cNvSpPr txBox="1"/>
          <p:nvPr/>
        </p:nvSpPr>
        <p:spPr>
          <a:xfrm>
            <a:off x="2495550" y="2627856"/>
            <a:ext cx="7372350" cy="154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 POR SUSTITUCIÓN</a:t>
            </a:r>
            <a:endParaRPr lang="es-AR" sz="4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s-AR" sz="4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46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347</Words>
  <Application>Microsoft Office PowerPoint</Application>
  <PresentationFormat>Panorámica</PresentationFormat>
  <Paragraphs>72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Century Gothic</vt:lpstr>
      <vt:lpstr>Times New Roman</vt:lpstr>
      <vt:lpstr>Tema de Office</vt:lpstr>
      <vt:lpstr>Primitiva de una función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MÉTODOS DE INTEGRACIÓN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INTEGRACIÓN POR PARTES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Primitiva de una función</dc:title>
  <dc:creator>Mariana Chac</dc:creator>
  <cp:lastModifiedBy>Mariana Chac</cp:lastModifiedBy>
  <cp:revision>2</cp:revision>
  <dcterms:created xsi:type="dcterms:W3CDTF">2023-10-20T18:17:06Z</dcterms:created>
  <dcterms:modified xsi:type="dcterms:W3CDTF">2023-10-22T21:08:28Z</dcterms:modified>
</cp:coreProperties>
</file>