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tags/tag5.xml" ContentType="application/vnd.openxmlformats-officedocument.presentationml.tags+xml"/>
  <Override PartName="/ppt/theme/themeOverride6.xml" ContentType="application/vnd.openxmlformats-officedocument.themeOverride+xml"/>
  <Override PartName="/ppt/tags/tag6.xml" ContentType="application/vnd.openxmlformats-officedocument.presentationml.tags+xml"/>
  <Override PartName="/ppt/theme/themeOverride7.xml" ContentType="application/vnd.openxmlformats-officedocument.themeOverride+xml"/>
  <Override PartName="/ppt/tags/tag7.xml" ContentType="application/vnd.openxmlformats-officedocument.presentationml.tags+xml"/>
  <Override PartName="/ppt/theme/themeOverride8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9.xml" ContentType="application/vnd.openxmlformats-officedocument.themeOverride+xml"/>
  <Override PartName="/ppt/tags/tag8.xml" ContentType="application/vnd.openxmlformats-officedocument.presentationml.tags+xml"/>
  <Override PartName="/ppt/theme/themeOverride10.xml" ContentType="application/vnd.openxmlformats-officedocument.themeOverride+xml"/>
  <Override PartName="/ppt/tags/tag9.xml" ContentType="application/vnd.openxmlformats-officedocument.presentationml.tags+xml"/>
  <Override PartName="/ppt/theme/themeOverride11.xml" ContentType="application/vnd.openxmlformats-officedocument.themeOverride+xml"/>
  <Override PartName="/ppt/tags/tag10.xml" ContentType="application/vnd.openxmlformats-officedocument.presentationml.tags+xml"/>
  <Override PartName="/ppt/theme/themeOverride1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3.xml" ContentType="application/vnd.openxmlformats-officedocument.themeOverride+xml"/>
  <Override PartName="/ppt/tags/tag11.xml" ContentType="application/vnd.openxmlformats-officedocument.presentationml.tags+xml"/>
  <Override PartName="/ppt/theme/themeOverride14.xml" ContentType="application/vnd.openxmlformats-officedocument.themeOverride+xml"/>
  <Override PartName="/ppt/tags/tag12.xml" ContentType="application/vnd.openxmlformats-officedocument.presentationml.tags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3" r:id="rId6"/>
    <p:sldId id="274" r:id="rId7"/>
    <p:sldId id="277" r:id="rId8"/>
    <p:sldId id="281" r:id="rId9"/>
    <p:sldId id="275" r:id="rId10"/>
    <p:sldId id="276" r:id="rId11"/>
    <p:sldId id="278" r:id="rId12"/>
    <p:sldId id="279" r:id="rId13"/>
    <p:sldId id="282" r:id="rId14"/>
    <p:sldId id="283" r:id="rId15"/>
    <p:sldId id="284" r:id="rId16"/>
    <p:sldId id="285" r:id="rId17"/>
    <p:sldId id="286" r:id="rId18"/>
    <p:sldId id="259" r:id="rId19"/>
    <p:sldId id="270" r:id="rId20"/>
    <p:sldId id="261" r:id="rId21"/>
    <p:sldId id="271" r:id="rId22"/>
    <p:sldId id="265" r:id="rId23"/>
    <p:sldId id="266" r:id="rId24"/>
    <p:sldId id="262" r:id="rId25"/>
    <p:sldId id="267" r:id="rId26"/>
    <p:sldId id="269" r:id="rId27"/>
    <p:sldId id="272" r:id="rId28"/>
    <p:sldId id="263" r:id="rId29"/>
    <p:sldId id="258" r:id="rId30"/>
    <p:sldId id="264" r:id="rId31"/>
    <p:sldId id="260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0101"/>
    <a:srgbClr val="003E1C"/>
    <a:srgbClr val="007E39"/>
    <a:srgbClr val="004821"/>
    <a:srgbClr val="B8382A"/>
    <a:srgbClr val="C53B2D"/>
    <a:srgbClr val="DE2D10"/>
    <a:srgbClr val="EF4E18"/>
    <a:srgbClr val="FC3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582" autoAdjust="0"/>
  </p:normalViewPr>
  <p:slideViewPr>
    <p:cSldViewPr snapToGrid="0">
      <p:cViewPr>
        <p:scale>
          <a:sx n="75" d="100"/>
          <a:sy n="75" d="100"/>
        </p:scale>
        <p:origin x="29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192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D761AF9-87E1-4512-AA58-141FD29E64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A76DA-BA7F-4DDC-8D11-BC603BB993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E2A01-0D98-45DA-B747-20EF7AE7E7B9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9A5760-AC57-47DC-82F7-455433B8F8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9025C4-AD5D-460E-972B-33947D58C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2BC34-296C-448D-ACCA-6752837BE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40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7:26:38.14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4 24575,'0'-3'0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7:56:42.08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19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1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1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图片包含 播放器, 球, 男人, 站&#10;&#10;描述已自动生成">
            <a:extLst>
              <a:ext uri="{FF2B5EF4-FFF2-40B4-BE49-F238E27FC236}">
                <a16:creationId xmlns:a16="http://schemas.microsoft.com/office/drawing/2014/main" id="{0EEE5941-D754-4BD9-A382-6FE86AF262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9" t="17132" b="3202"/>
          <a:stretch/>
        </p:blipFill>
        <p:spPr>
          <a:xfrm>
            <a:off x="-31752" y="0"/>
            <a:ext cx="12223752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0" y="6109861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50" b="0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OfficePLUS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D6BE465-BD02-406D-811B-827A8C48C35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125021" y="4500284"/>
            <a:ext cx="3885879" cy="11395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zh-CN" altLang="en-US" sz="9600" b="1" dirty="0">
                <a:solidFill>
                  <a:srgbClr val="FFFFFF">
                    <a:alpha val="5000"/>
                  </a:srgb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FF249-69FA-478C-853F-D62CA2935D8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7125021" y="4856327"/>
            <a:ext cx="3179478" cy="521235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050">
                <a:solidFill>
                  <a:srgbClr val="FFFFFF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altLang="zh-CN" dirty="0"/>
              <a:t>Adjust the spacing to adapt to Chinese typesetting, use the reference line in PPT.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103848" y="2977554"/>
            <a:ext cx="6415052" cy="609078"/>
          </a:xfrm>
          <a:noFill/>
          <a:ln>
            <a:noFill/>
          </a:ln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zh-CN" altLang="en-US" sz="5400" i="0" dirty="0">
                <a:gradFill>
                  <a:gsLst>
                    <a:gs pos="0">
                      <a:schemeClr val="accent1"/>
                    </a:gs>
                    <a:gs pos="30000">
                      <a:schemeClr val="accent2"/>
                    </a:gs>
                  </a:gsLst>
                  <a:lin ang="0" scaled="1"/>
                </a:gradFill>
              </a:defRPr>
            </a:lvl1pPr>
          </a:lstStyle>
          <a:p>
            <a:pPr lvl="0"/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867649" y="6109861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zh-CN" altLang="en-US" sz="1050" b="0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73" lvl="0" indent="-228573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pic>
        <p:nvPicPr>
          <p:cNvPr id="24" name="Picture 23" descr="背景图案&#10;&#10;中度可信度描述已自动生成">
            <a:extLst>
              <a:ext uri="{FF2B5EF4-FFF2-40B4-BE49-F238E27FC236}">
                <a16:creationId xmlns:a16="http://schemas.microsoft.com/office/drawing/2014/main" id="{32A942B8-E7B8-4F47-BAC3-549A4EF5E4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7649" y="1868147"/>
            <a:ext cx="2374012" cy="2153329"/>
          </a:xfrm>
          <a:prstGeom prst="rect">
            <a:avLst/>
          </a:prstGeom>
        </p:spPr>
      </p:pic>
      <p:pic>
        <p:nvPicPr>
          <p:cNvPr id="25" name="Picture 24" descr="张着嘴&#10;&#10;中度可信度描述已自动生成">
            <a:extLst>
              <a:ext uri="{FF2B5EF4-FFF2-40B4-BE49-F238E27FC236}">
                <a16:creationId xmlns:a16="http://schemas.microsoft.com/office/drawing/2014/main" id="{FEFA1A6A-7AF9-4232-B66E-03BAD8C42E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94" t="51769" r="37604" b="16829"/>
          <a:stretch/>
        </p:blipFill>
        <p:spPr>
          <a:xfrm>
            <a:off x="5336206" y="4179887"/>
            <a:ext cx="1519587" cy="1254126"/>
          </a:xfrm>
          <a:prstGeom prst="rect">
            <a:avLst/>
          </a:prstGeom>
        </p:spPr>
      </p:pic>
      <p:pic>
        <p:nvPicPr>
          <p:cNvPr id="26" name="Picture 25" descr="黑色的鱼&#10;&#10;低可信度描述已自动生成">
            <a:extLst>
              <a:ext uri="{FF2B5EF4-FFF2-40B4-BE49-F238E27FC236}">
                <a16:creationId xmlns:a16="http://schemas.microsoft.com/office/drawing/2014/main" id="{753A6990-2CD1-4CEA-B7CF-A3F1B21C5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257" t="30996" r="7309" b="27793"/>
          <a:stretch/>
        </p:blipFill>
        <p:spPr>
          <a:xfrm>
            <a:off x="206477" y="2653392"/>
            <a:ext cx="2979175" cy="28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图片包含 大, 黑暗, 夜晚, 床&#10;&#10;描述已自动生成">
            <a:extLst>
              <a:ext uri="{FF2B5EF4-FFF2-40B4-BE49-F238E27FC236}">
                <a16:creationId xmlns:a16="http://schemas.microsoft.com/office/drawing/2014/main" id="{92F2C4D7-BEB6-4957-B5D9-1040E672BA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张着嘴&#10;&#10;中度可信度描述已自动生成">
            <a:extLst>
              <a:ext uri="{FF2B5EF4-FFF2-40B4-BE49-F238E27FC236}">
                <a16:creationId xmlns:a16="http://schemas.microsoft.com/office/drawing/2014/main" id="{354B3318-6CC5-4ADB-83D6-47EEE2CC11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94" t="51769" r="37604" b="16829"/>
          <a:stretch/>
        </p:blipFill>
        <p:spPr>
          <a:xfrm>
            <a:off x="9774856" y="4807573"/>
            <a:ext cx="1519587" cy="1254126"/>
          </a:xfrm>
          <a:prstGeom prst="rect">
            <a:avLst/>
          </a:prstGeom>
        </p:spPr>
      </p:pic>
      <p:pic>
        <p:nvPicPr>
          <p:cNvPr id="4" name="Picture 3" descr="黑色的鱼&#10;&#10;低可信度描述已自动生成">
            <a:extLst>
              <a:ext uri="{FF2B5EF4-FFF2-40B4-BE49-F238E27FC236}">
                <a16:creationId xmlns:a16="http://schemas.microsoft.com/office/drawing/2014/main" id="{31AEDB46-ECA7-4172-B1CD-81A9F3B2A9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257" t="30996" r="7309" b="27793"/>
          <a:stretch/>
        </p:blipFill>
        <p:spPr>
          <a:xfrm>
            <a:off x="406692" y="2608316"/>
            <a:ext cx="2979175" cy="28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9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图片包含 大, 黑暗, 夜晚, 床&#10;&#10;描述已自动生成">
            <a:extLst>
              <a:ext uri="{FF2B5EF4-FFF2-40B4-BE49-F238E27FC236}">
                <a16:creationId xmlns:a16="http://schemas.microsoft.com/office/drawing/2014/main" id="{FBBE2AE8-8D62-4E9A-A9DF-F260337D2F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背景图案&#10;&#10;中度可信度描述已自动生成">
            <a:extLst>
              <a:ext uri="{FF2B5EF4-FFF2-40B4-BE49-F238E27FC236}">
                <a16:creationId xmlns:a16="http://schemas.microsoft.com/office/drawing/2014/main" id="{AC60F814-AF00-4067-92DA-A33FF90B22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7649" y="1868147"/>
            <a:ext cx="2374012" cy="2153329"/>
          </a:xfrm>
          <a:prstGeom prst="rect">
            <a:avLst/>
          </a:prstGeom>
        </p:spPr>
      </p:pic>
      <p:pic>
        <p:nvPicPr>
          <p:cNvPr id="11" name="Picture 10" descr="张着嘴&#10;&#10;中度可信度描述已自动生成">
            <a:extLst>
              <a:ext uri="{FF2B5EF4-FFF2-40B4-BE49-F238E27FC236}">
                <a16:creationId xmlns:a16="http://schemas.microsoft.com/office/drawing/2014/main" id="{65E3BD7D-F94D-4099-88BE-E09E5FEA25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94" t="51769" r="37604" b="16829"/>
          <a:stretch/>
        </p:blipFill>
        <p:spPr>
          <a:xfrm>
            <a:off x="5336206" y="4179887"/>
            <a:ext cx="1519587" cy="1254126"/>
          </a:xfrm>
          <a:prstGeom prst="rect">
            <a:avLst/>
          </a:prstGeom>
        </p:spPr>
      </p:pic>
      <p:pic>
        <p:nvPicPr>
          <p:cNvPr id="13" name="Picture 12" descr="黑色的鱼&#10;&#10;低可信度描述已自动生成">
            <a:extLst>
              <a:ext uri="{FF2B5EF4-FFF2-40B4-BE49-F238E27FC236}">
                <a16:creationId xmlns:a16="http://schemas.microsoft.com/office/drawing/2014/main" id="{4A580695-8545-4351-94D2-D86ABCE66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257" t="30996" r="7309" b="27793"/>
          <a:stretch/>
        </p:blipFill>
        <p:spPr>
          <a:xfrm>
            <a:off x="406692" y="2608316"/>
            <a:ext cx="2979175" cy="2826320"/>
          </a:xfrm>
          <a:prstGeom prst="rect">
            <a:avLst/>
          </a:prstGeom>
        </p:spPr>
      </p:pic>
      <p:pic>
        <p:nvPicPr>
          <p:cNvPr id="14" name="Picture 13" descr="张着嘴&#10;&#10;中度可信度描述已自动生成">
            <a:extLst>
              <a:ext uri="{FF2B5EF4-FFF2-40B4-BE49-F238E27FC236}">
                <a16:creationId xmlns:a16="http://schemas.microsoft.com/office/drawing/2014/main" id="{FF96C6E1-CD66-49C4-9E46-F18A3C90C3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94" t="51769" r="37604" b="16829"/>
          <a:stretch/>
        </p:blipFill>
        <p:spPr>
          <a:xfrm rot="1993652">
            <a:off x="10384456" y="401637"/>
            <a:ext cx="1519587" cy="1254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541489" y="2678113"/>
            <a:ext cx="4920211" cy="681576"/>
          </a:xfrm>
        </p:spPr>
        <p:txBody>
          <a:bodyPr anchor="b">
            <a:normAutofit/>
          </a:bodyPr>
          <a:lstStyle>
            <a:lvl1pPr algn="l">
              <a:defRPr sz="2400" i="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4541489" y="3461289"/>
            <a:ext cx="4920211" cy="681576"/>
          </a:xfrm>
        </p:spPr>
        <p:txBody>
          <a:bodyPr>
            <a:normAutofit/>
          </a:bodyPr>
          <a:lstStyle>
            <a:lvl1pPr marL="0" indent="0" algn="l">
              <a:buNone/>
              <a:defRPr sz="1400" i="0">
                <a:solidFill>
                  <a:srgbClr val="FFFFFF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4A77F-477A-42CF-AB01-C5164F0848B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50761" y="2552886"/>
            <a:ext cx="1798639" cy="1589979"/>
          </a:xfrm>
        </p:spPr>
        <p:txBody>
          <a:bodyPr wrap="none">
            <a:noAutofit/>
          </a:bodyPr>
          <a:lstStyle>
            <a:lvl1pPr marL="0" indent="0" algn="l">
              <a:buNone/>
              <a:defRPr sz="13800" b="0" i="0">
                <a:solidFill>
                  <a:srgbClr val="FFFFFF"/>
                </a:solidFill>
              </a:defRPr>
            </a:lvl1pPr>
            <a:lvl2pPr marL="457166" indent="0">
              <a:buNone/>
              <a:defRPr b="1">
                <a:solidFill>
                  <a:schemeClr val="bg1"/>
                </a:solidFill>
              </a:defRPr>
            </a:lvl2pPr>
            <a:lvl3pPr marL="914330" indent="0">
              <a:buNone/>
              <a:defRPr b="1">
                <a:solidFill>
                  <a:schemeClr val="bg1"/>
                </a:solidFill>
              </a:defRPr>
            </a:lvl3pPr>
            <a:lvl4pPr marL="1371496" indent="0">
              <a:buNone/>
              <a:defRPr b="1">
                <a:solidFill>
                  <a:schemeClr val="bg1"/>
                </a:solidFill>
              </a:defRPr>
            </a:lvl4pPr>
            <a:lvl5pPr marL="1828663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O1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4637"/>
            <a:ext cx="12192000" cy="466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64636"/>
            <a:ext cx="10698560" cy="466063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726711"/>
            <a:ext cx="10972800" cy="565722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01732" y="6493938"/>
            <a:ext cx="1388536" cy="20638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51C1BBF-1F19-48C7-93A2-9F35733C71C3}" type="datetime1">
              <a:rPr lang="zh-CN" altLang="en-US" smtClean="0"/>
              <a:pPr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0404" y="6493938"/>
            <a:ext cx="4140201" cy="20638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71305" y="6493938"/>
            <a:ext cx="2547595" cy="20638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57B5E32D-6B5A-4158-BBC4-129E50711F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7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图片包含 大, 黑暗, 夜晚, 床&#10;&#10;描述已自动生成">
            <a:extLst>
              <a:ext uri="{FF2B5EF4-FFF2-40B4-BE49-F238E27FC236}">
                <a16:creationId xmlns:a16="http://schemas.microsoft.com/office/drawing/2014/main" id="{FF6B9233-8F73-4DB4-9E67-65A3FC3B9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31CF8-F041-DEC1-960A-045F1C28858A}"/>
              </a:ext>
            </a:extLst>
          </p:cNvPr>
          <p:cNvSpPr txBox="1"/>
          <p:nvPr userDrawn="1"/>
        </p:nvSpPr>
        <p:spPr>
          <a:xfrm>
            <a:off x="660403" y="1242391"/>
            <a:ext cx="1087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图片包含 大, 黑暗, 夜晚, 床&#10;&#10;描述已自动生成">
            <a:extLst>
              <a:ext uri="{FF2B5EF4-FFF2-40B4-BE49-F238E27FC236}">
                <a16:creationId xmlns:a16="http://schemas.microsoft.com/office/drawing/2014/main" id="{92F2C4D7-BEB6-4957-B5D9-1040E672BA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张着嘴&#10;&#10;中度可信度描述已自动生成">
            <a:extLst>
              <a:ext uri="{FF2B5EF4-FFF2-40B4-BE49-F238E27FC236}">
                <a16:creationId xmlns:a16="http://schemas.microsoft.com/office/drawing/2014/main" id="{354B3318-6CC5-4ADB-83D6-47EEE2CC11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94" t="51769" r="37604" b="16829"/>
          <a:stretch/>
        </p:blipFill>
        <p:spPr>
          <a:xfrm>
            <a:off x="9774856" y="4807573"/>
            <a:ext cx="1519587" cy="1254126"/>
          </a:xfrm>
          <a:prstGeom prst="rect">
            <a:avLst/>
          </a:prstGeom>
        </p:spPr>
      </p:pic>
      <p:pic>
        <p:nvPicPr>
          <p:cNvPr id="4" name="Picture 3" descr="黑色的鱼&#10;&#10;低可信度描述已自动生成">
            <a:extLst>
              <a:ext uri="{FF2B5EF4-FFF2-40B4-BE49-F238E27FC236}">
                <a16:creationId xmlns:a16="http://schemas.microsoft.com/office/drawing/2014/main" id="{31AEDB46-ECA7-4172-B1CD-81A9F3B2A9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257" t="30996" r="7309" b="27793"/>
          <a:stretch/>
        </p:blipFill>
        <p:spPr>
          <a:xfrm>
            <a:off x="406692" y="2608316"/>
            <a:ext cx="2979175" cy="28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图片包含 播放器, 球, 男人, 站&#10;&#10;描述已自动生成">
            <a:extLst>
              <a:ext uri="{FF2B5EF4-FFF2-40B4-BE49-F238E27FC236}">
                <a16:creationId xmlns:a16="http://schemas.microsoft.com/office/drawing/2014/main" id="{D1F347DE-602F-437C-9D87-EDD251764C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9" t="17132" b="3202"/>
          <a:stretch/>
        </p:blipFill>
        <p:spPr>
          <a:xfrm>
            <a:off x="-31752" y="0"/>
            <a:ext cx="12223752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271160-581E-4BCE-BACF-7271659F1D01}"/>
              </a:ext>
            </a:extLst>
          </p:cNvPr>
          <p:cNvSpPr/>
          <p:nvPr/>
        </p:nvSpPr>
        <p:spPr>
          <a:xfrm>
            <a:off x="12191319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4C84A20-CF9D-4080-959D-55F32AB29A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6082576"/>
            <a:ext cx="1498339" cy="230832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>
              <a:buFontTx/>
              <a:buNone/>
              <a:defRPr lang="en-US" altLang="zh-CN" sz="1050" b="0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84" lvl="0" indent="-228584"/>
            <a:r>
              <a:rPr lang="en-US" altLang="zh-CN" dirty="0"/>
              <a:t>OfficePLUS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FEA7D86A-A334-4E0C-B01B-43F345A176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14441" y="6082576"/>
            <a:ext cx="3204458" cy="230832"/>
          </a:xfrm>
        </p:spPr>
        <p:txBody>
          <a:bodyPr vert="horz" wrap="none" lIns="91440" tIns="45720" rIns="91440" bIns="45720" rtlCol="0" anchor="ctr">
            <a:noAutofit/>
          </a:bodyPr>
          <a:lstStyle>
            <a:lvl1pPr>
              <a:defRPr lang="en-US" altLang="zh-CN" sz="1050" b="0" dirty="0">
                <a:ln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73" marR="0" lvl="0" indent="-228573" algn="r" defTabSz="91433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Speaker name and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A48BB-A1A1-4744-B0D3-FD4F42C33B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08303" y="2737247"/>
            <a:ext cx="3775395" cy="138350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altLang="zh-CN" sz="8000" b="1" dirty="0">
                <a:solidFill>
                  <a:srgbClr val="FFFFFF"/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Thanks</a:t>
            </a:r>
          </a:p>
        </p:txBody>
      </p:sp>
      <p:pic>
        <p:nvPicPr>
          <p:cNvPr id="22" name="Picture 21" descr="背景图案&#10;&#10;中度可信度描述已自动生成">
            <a:extLst>
              <a:ext uri="{FF2B5EF4-FFF2-40B4-BE49-F238E27FC236}">
                <a16:creationId xmlns:a16="http://schemas.microsoft.com/office/drawing/2014/main" id="{CD5A6121-39B0-48C8-B002-A5872BFA3C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7649" y="1868147"/>
            <a:ext cx="2374012" cy="2153329"/>
          </a:xfrm>
          <a:prstGeom prst="rect">
            <a:avLst/>
          </a:prstGeom>
        </p:spPr>
      </p:pic>
      <p:pic>
        <p:nvPicPr>
          <p:cNvPr id="26" name="Picture 25" descr="张着嘴&#10;&#10;中度可信度描述已自动生成">
            <a:extLst>
              <a:ext uri="{FF2B5EF4-FFF2-40B4-BE49-F238E27FC236}">
                <a16:creationId xmlns:a16="http://schemas.microsoft.com/office/drawing/2014/main" id="{EB42DB93-2052-4756-9796-CC0C1E7A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94" t="51769" r="37604" b="16829"/>
          <a:stretch/>
        </p:blipFill>
        <p:spPr>
          <a:xfrm>
            <a:off x="5336206" y="4179887"/>
            <a:ext cx="1519587" cy="12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3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3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2" r:id="rId4"/>
    <p:sldLayoutId id="2147483654" r:id="rId5"/>
    <p:sldLayoutId id="2147483655" r:id="rId6"/>
    <p:sldLayoutId id="2147483660" r:id="rId7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bert.net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juejin.cn/?target=https%3A%2F%2Fplatform.openai.com%2Fdocs%2Fapi-reference%2Fparameter-details" TargetMode="External"/><Relationship Id="rId3" Type="http://schemas.openxmlformats.org/officeDocument/2006/relationships/hyperlink" Target="https://link.juejin.cn/?target=https%3A%2F%2Fplatform.openai.com%2Fdocs%2Fapi-reference%2Fmodels%2Flist" TargetMode="External"/><Relationship Id="rId7" Type="http://schemas.openxmlformats.org/officeDocument/2006/relationships/hyperlink" Target="https://link.juejin.cn/?target=https%3A%2F%2Fhelp.openai.com%2Fen%2F" TargetMode="External"/><Relationship Id="rId2" Type="http://schemas.openxmlformats.org/officeDocument/2006/relationships/hyperlink" Target="https://link.juejin.cn/?target=https%3A%2F%2Fplatform.openai.com%2Fdocs%2Fapi-reference%2Fcompletion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ink.juejin.cn/?target=https%3A%2F%2Fplatform.openai.com%2Ftokenizer" TargetMode="External"/><Relationship Id="rId5" Type="http://schemas.openxmlformats.org/officeDocument/2006/relationships/hyperlink" Target="https://link.juejin.cn/?target=https%3A%2F%2Fplatform.openai.com%2Fdocs%2Fmodels%2Foverview" TargetMode="External"/><Relationship Id="rId10" Type="http://schemas.openxmlformats.org/officeDocument/2006/relationships/hyperlink" Target="https://link.juejin.cn/?target=https%3A%2F%2Fplatform.openai.com%2Fdocs%2Fguides%2Fsafety-best-practices%2Fend-user-ids" TargetMode="External"/><Relationship Id="rId4" Type="http://schemas.openxmlformats.org/officeDocument/2006/relationships/hyperlink" Target="https://link.juejin.cn/?target=https%3A%2F%2Fapi.openai.com%2Fv1%2Fmodels" TargetMode="External"/><Relationship Id="rId9" Type="http://schemas.openxmlformats.org/officeDocument/2006/relationships/hyperlink" Target="https://link.juejin.cn/?target=https%3A%2F%2Fplatform.openai.com%2Ftokenizer%3Fview%3Dbp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juejin.cn/?target=https%3A%2F%2Fplatform.openai.com%2Fdocs%2Fguides%2Fsafety-best-practices%2Fend-user-ids" TargetMode="External"/><Relationship Id="rId3" Type="http://schemas.openxmlformats.org/officeDocument/2006/relationships/hyperlink" Target="https://link.juejin.cn/?target=https%3A%2F%2Fplatform.openai.com%2Fdocs%2Fmodels%2Fmodel-endpoint-compatibility" TargetMode="External"/><Relationship Id="rId7" Type="http://schemas.openxmlformats.org/officeDocument/2006/relationships/hyperlink" Target="https://link.juejin.cn/?target=https%3A%2F%2Fplatform.openai.com%2Fdocs%2Fapi-reference%2Fparameter-details" TargetMode="External"/><Relationship Id="rId2" Type="http://schemas.openxmlformats.org/officeDocument/2006/relationships/hyperlink" Target="https://link.juejin.cn/?target=https%3A%2F%2Fplatform.openai.com%2Fdocs%2Fapi-reference%2Fcha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ink.juejin.cn/?target=https%3A%2F%2Fplatform.openai.com%2Ftokenizer" TargetMode="External"/><Relationship Id="rId5" Type="http://schemas.openxmlformats.org/officeDocument/2006/relationships/hyperlink" Target="https://link.juejin.cn/?target=https%3A%2F%2Fgithub.com%2Fopenai%2Fopenai-cookbook%2Fblob%2Fmain%2Fexamples%2FHow_to_stream_completions.ipynb" TargetMode="External"/><Relationship Id="rId10" Type="http://schemas.openxmlformats.org/officeDocument/2006/relationships/hyperlink" Target="https://link.juejin.cn/?target=https%3A%2F%2Fplatform.openai.com%2Fdocs%2Fguides%2Fimages" TargetMode="External"/><Relationship Id="rId4" Type="http://schemas.openxmlformats.org/officeDocument/2006/relationships/hyperlink" Target="https://link.juejin.cn/?target=https%3A%2F%2Fdeveloper.mozilla.org%2Fen-US%2Fdocs%2FWeb%2FAPI%2FServer-sent_events%2FUsing_server-sent_events%23event_stream_format" TargetMode="External"/><Relationship Id="rId9" Type="http://schemas.openxmlformats.org/officeDocument/2006/relationships/hyperlink" Target="https://link.juejin.cn/?target=https%3A%2F%2Fplatform.openai.com%2Fdocs%2Fapi-reference%2Fimag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eepwisdom.ai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CCE32-2390-4C4A-9C09-6286114EB9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6109861"/>
            <a:ext cx="3651251" cy="180659"/>
          </a:xfrm>
        </p:spPr>
        <p:txBody>
          <a:bodyPr/>
          <a:lstStyle/>
          <a:p>
            <a:endParaRPr lang="en-US" altLang="en-US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537A452-CB1F-4A35-8583-8D24767328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25021" y="4500284"/>
            <a:ext cx="3885879" cy="11395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2OXX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5A465-282C-4764-8F48-F0C288582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5055" y="5070046"/>
            <a:ext cx="3179763" cy="26946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z="1800" b="0" i="0" dirty="0">
                <a:effectLst/>
                <a:cs typeface="+mn-ea"/>
                <a:sym typeface="+mn-lt"/>
              </a:rPr>
              <a:t>Artificial Intelligence</a:t>
            </a:r>
            <a:endParaRPr lang="en-US" altLang="zh-CN" sz="1800" dirty="0">
              <a:cs typeface="+mn-ea"/>
              <a:sym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A1339-D73A-490C-A6D7-6F87ABF0B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3848" y="2977554"/>
            <a:ext cx="6415052" cy="609078"/>
          </a:xfrm>
          <a:noFill/>
          <a:ln>
            <a:noFill/>
          </a:ln>
        </p:spPr>
        <p:txBody>
          <a:bodyPr vert="horz" wrap="square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知乎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AI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大模型</a:t>
            </a:r>
            <a:br>
              <a:rPr lang="en-US" altLang="zh-CN" dirty="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4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课程笔记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0E511-2775-4897-92AE-0A532523E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67649" y="6109861"/>
            <a:ext cx="3651251" cy="180659"/>
          </a:xfrm>
        </p:spPr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期学员 火星人陈勇</a:t>
            </a:r>
            <a:endParaRPr lang="en-US" altLang="zh-CN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C0B7-C032-2B31-C97B-9B18F89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 </a:t>
            </a:r>
            <a:r>
              <a:rPr lang="en-US" altLang="zh-CN" dirty="0"/>
              <a:t>RAG</a:t>
            </a:r>
            <a:r>
              <a:rPr lang="zh-CN" altLang="en-US" dirty="0"/>
              <a:t>，王卓然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CE2D-098B-CC8E-2942-7707D6EE0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rmAutofit fontScale="47500" lnSpcReduction="20000"/>
          </a:bodyPr>
          <a:lstStyle/>
          <a:p>
            <a:r>
              <a:rPr lang="en-US" altLang="zh-CN" dirty="0"/>
              <a:t>RAG </a:t>
            </a:r>
            <a:r>
              <a:rPr lang="zh-CN" altLang="en-US" dirty="0"/>
              <a:t>检索增强生成 </a:t>
            </a:r>
            <a:r>
              <a:rPr lang="en-US" altLang="zh-CN" dirty="0"/>
              <a:t>Retrieval Augmented Generation</a:t>
            </a:r>
          </a:p>
          <a:p>
            <a:pPr lvl="1"/>
            <a:r>
              <a:rPr lang="zh-CN" altLang="en-US" dirty="0"/>
              <a:t>一个知识库（大模型不知道）</a:t>
            </a:r>
            <a:endParaRPr lang="en-US" altLang="zh-CN" dirty="0"/>
          </a:p>
          <a:p>
            <a:pPr lvl="1"/>
            <a:r>
              <a:rPr lang="zh-CN" altLang="en-US" dirty="0"/>
              <a:t>让</a:t>
            </a:r>
            <a:r>
              <a:rPr lang="en-US" altLang="zh-CN" dirty="0"/>
              <a:t>LLM</a:t>
            </a:r>
            <a:r>
              <a:rPr lang="zh-CN" altLang="en-US" dirty="0"/>
              <a:t>知道知识</a:t>
            </a:r>
            <a:endParaRPr lang="en-US" altLang="zh-CN" dirty="0"/>
          </a:p>
          <a:p>
            <a:pPr lvl="1"/>
            <a:r>
              <a:rPr lang="zh-CN" altLang="en-US" dirty="0"/>
              <a:t>降低幻觉可能性</a:t>
            </a:r>
            <a:endParaRPr lang="en-US" altLang="zh-CN" dirty="0"/>
          </a:p>
          <a:p>
            <a:pPr lvl="1"/>
            <a:r>
              <a:rPr lang="zh-CN" altLang="en-US" dirty="0"/>
              <a:t>类似开卷考试，答案是封闭的</a:t>
            </a:r>
            <a:endParaRPr lang="en-US" altLang="zh-CN" dirty="0"/>
          </a:p>
          <a:p>
            <a:r>
              <a:rPr lang="zh-CN" altLang="en-US" dirty="0"/>
              <a:t>举例</a:t>
            </a:r>
            <a:endParaRPr lang="en-US" altLang="zh-CN" dirty="0"/>
          </a:p>
          <a:p>
            <a:pPr lvl="1"/>
            <a:r>
              <a:rPr lang="zh-CN" altLang="en-US" dirty="0"/>
              <a:t>上传一个</a:t>
            </a:r>
            <a:r>
              <a:rPr lang="en-US" altLang="zh-CN" dirty="0"/>
              <a:t>pdf</a:t>
            </a:r>
          </a:p>
          <a:p>
            <a:pPr lvl="1"/>
            <a:r>
              <a:rPr lang="zh-CN" altLang="en-US" dirty="0"/>
              <a:t>让对方基于</a:t>
            </a:r>
            <a:r>
              <a:rPr lang="en-US" altLang="zh-CN" dirty="0"/>
              <a:t>pdf</a:t>
            </a:r>
            <a:r>
              <a:rPr lang="zh-CN" altLang="en-US" dirty="0"/>
              <a:t>来回答</a:t>
            </a:r>
            <a:endParaRPr lang="en-US" altLang="zh-CN" dirty="0"/>
          </a:p>
          <a:p>
            <a:r>
              <a:rPr lang="zh-CN" altLang="en-US" dirty="0"/>
              <a:t>搭建过程</a:t>
            </a:r>
            <a:endParaRPr lang="en-US" altLang="zh-CN" dirty="0"/>
          </a:p>
          <a:p>
            <a:pPr lvl="1"/>
            <a:r>
              <a:rPr lang="zh-CN" altLang="en-US" dirty="0"/>
              <a:t>文档加载，切割成片段</a:t>
            </a:r>
            <a:endParaRPr lang="en-US" altLang="zh-CN" dirty="0"/>
          </a:p>
          <a:p>
            <a:pPr lvl="1"/>
            <a:r>
              <a:rPr lang="zh-CN" altLang="en-US" dirty="0"/>
              <a:t>讲片段灌入检索引擎</a:t>
            </a:r>
            <a:endParaRPr lang="en-US" altLang="zh-CN" dirty="0"/>
          </a:p>
          <a:p>
            <a:pPr lvl="1"/>
            <a:r>
              <a:rPr lang="zh-CN" altLang="en-US" dirty="0"/>
              <a:t>封装检索接口</a:t>
            </a:r>
            <a:endParaRPr lang="en-US" altLang="zh-CN" dirty="0"/>
          </a:p>
          <a:p>
            <a:pPr lvl="1"/>
            <a:r>
              <a:rPr lang="zh-CN" altLang="en-US" dirty="0"/>
              <a:t>构建调用流程</a:t>
            </a:r>
            <a:endParaRPr lang="en-US" altLang="zh-CN" dirty="0"/>
          </a:p>
          <a:p>
            <a:pPr lvl="2"/>
            <a:r>
              <a:rPr lang="en-US" altLang="zh-CN" dirty="0"/>
              <a:t>Query=</a:t>
            </a:r>
            <a:r>
              <a:rPr lang="zh-CN" altLang="en-US" dirty="0"/>
              <a:t>检索</a:t>
            </a:r>
            <a:r>
              <a:rPr lang="en-US" altLang="zh-CN" dirty="0"/>
              <a:t>-Prompt-LLM-</a:t>
            </a:r>
            <a:r>
              <a:rPr lang="zh-CN" altLang="en-US" dirty="0"/>
              <a:t>回复</a:t>
            </a:r>
            <a:endParaRPr lang="en-US" altLang="zh-CN" dirty="0"/>
          </a:p>
          <a:p>
            <a:r>
              <a:rPr lang="zh-CN" altLang="en-US" dirty="0"/>
              <a:t>基于搜索引擎的检索</a:t>
            </a:r>
            <a:endParaRPr lang="en-US" altLang="zh-CN" dirty="0"/>
          </a:p>
          <a:p>
            <a:pPr lvl="1"/>
            <a:r>
              <a:rPr lang="en-US" altLang="zh-CN" dirty="0"/>
              <a:t>Elasticsearch</a:t>
            </a:r>
          </a:p>
          <a:p>
            <a:pPr lvl="1"/>
            <a:r>
              <a:rPr lang="zh-CN" altLang="en-US" dirty="0"/>
              <a:t>过程</a:t>
            </a:r>
            <a:endParaRPr lang="en-US" altLang="zh-CN" dirty="0"/>
          </a:p>
          <a:p>
            <a:pPr lvl="2"/>
            <a:r>
              <a:rPr lang="zh-CN" altLang="en-US" dirty="0"/>
              <a:t>空格分割，去空格</a:t>
            </a:r>
            <a:r>
              <a:rPr lang="en-US" altLang="zh-CN" dirty="0"/>
              <a:t>……</a:t>
            </a:r>
            <a:r>
              <a:rPr lang="zh-CN" altLang="en-US" dirty="0"/>
              <a:t>（英文）</a:t>
            </a:r>
            <a:endParaRPr lang="en-US" altLang="zh-CN" dirty="0"/>
          </a:p>
          <a:p>
            <a:pPr lvl="2"/>
            <a:r>
              <a:rPr lang="zh-CN" altLang="en-US" dirty="0"/>
              <a:t>建立</a:t>
            </a:r>
            <a:r>
              <a:rPr lang="en-US" altLang="zh-CN" dirty="0"/>
              <a:t>index</a:t>
            </a:r>
            <a:r>
              <a:rPr lang="zh-CN" altLang="en-US" dirty="0"/>
              <a:t>（其实是数据库表）</a:t>
            </a:r>
            <a:endParaRPr lang="en-US" altLang="zh-CN" dirty="0"/>
          </a:p>
          <a:p>
            <a:pPr lvl="2"/>
            <a:r>
              <a:rPr lang="zh-CN" altLang="en-US" dirty="0"/>
              <a:t>把文字灌入</a:t>
            </a:r>
            <a:r>
              <a:rPr lang="en-US" altLang="zh-CN" dirty="0"/>
              <a:t>index</a:t>
            </a:r>
          </a:p>
          <a:p>
            <a:pPr lvl="2"/>
            <a:r>
              <a:rPr lang="zh-CN" altLang="en-US" dirty="0"/>
              <a:t>写一个函数基于关键字检索</a:t>
            </a:r>
            <a:endParaRPr lang="en-US" altLang="zh-CN" dirty="0"/>
          </a:p>
          <a:p>
            <a:pPr lvl="2"/>
            <a:r>
              <a:rPr lang="zh-CN" altLang="en-US" dirty="0"/>
              <a:t>检索的时候，会基于关键字找到相关的内容</a:t>
            </a:r>
            <a:endParaRPr lang="en-US" altLang="zh-CN" dirty="0"/>
          </a:p>
          <a:p>
            <a:pPr lvl="2"/>
            <a:r>
              <a:rPr lang="zh-CN" altLang="en-US" dirty="0"/>
              <a:t>编写</a:t>
            </a:r>
            <a:r>
              <a:rPr lang="en-US" altLang="zh-CN" dirty="0"/>
              <a:t>Prompt</a:t>
            </a:r>
            <a:r>
              <a:rPr lang="zh-CN" altLang="en-US" dirty="0"/>
              <a:t>，指出要根据灌入的知识来回答，不能幻觉，不能编造答案</a:t>
            </a:r>
            <a:endParaRPr lang="en-US" altLang="zh-CN" dirty="0"/>
          </a:p>
          <a:p>
            <a:pPr lvl="1"/>
            <a:r>
              <a:rPr lang="en-US" altLang="zh-CN" dirty="0"/>
              <a:t>RAG </a:t>
            </a:r>
            <a:r>
              <a:rPr lang="en-US" altLang="zh-CN" dirty="0" err="1"/>
              <a:t>Pipline</a:t>
            </a:r>
            <a:endParaRPr lang="en-US" altLang="zh-CN" dirty="0"/>
          </a:p>
          <a:p>
            <a:pPr lvl="2"/>
            <a:r>
              <a:rPr lang="zh-CN" altLang="en-US" dirty="0"/>
              <a:t>用户问题</a:t>
            </a:r>
            <a:endParaRPr lang="en-US" altLang="zh-CN" dirty="0"/>
          </a:p>
          <a:p>
            <a:pPr lvl="2"/>
            <a:r>
              <a:rPr lang="zh-CN" altLang="en-US" dirty="0"/>
              <a:t>检索知识库</a:t>
            </a:r>
            <a:endParaRPr lang="en-US" altLang="zh-CN" dirty="0"/>
          </a:p>
          <a:p>
            <a:pPr lvl="2"/>
            <a:r>
              <a:rPr lang="zh-CN" altLang="en-US" dirty="0"/>
              <a:t>问题</a:t>
            </a:r>
            <a:r>
              <a:rPr lang="en-US" altLang="zh-CN" dirty="0"/>
              <a:t>+</a:t>
            </a:r>
            <a:r>
              <a:rPr lang="zh-CN" altLang="en-US" dirty="0"/>
              <a:t>检索结果给大模型</a:t>
            </a:r>
            <a:endParaRPr lang="en-US" altLang="zh-CN" dirty="0"/>
          </a:p>
          <a:p>
            <a:pPr lvl="2"/>
            <a:r>
              <a:rPr lang="zh-CN" altLang="en-US" dirty="0"/>
              <a:t>大模型回复</a:t>
            </a:r>
            <a:endParaRPr lang="en-US" altLang="zh-CN" dirty="0"/>
          </a:p>
          <a:p>
            <a:pPr lvl="1"/>
            <a:r>
              <a:rPr lang="zh-CN" altLang="en-US" dirty="0"/>
              <a:t>关键字局限</a:t>
            </a:r>
            <a:endParaRPr lang="en-US" altLang="zh-CN" dirty="0"/>
          </a:p>
          <a:p>
            <a:pPr lvl="2"/>
            <a:r>
              <a:rPr lang="zh-CN" altLang="en-US" dirty="0"/>
              <a:t>找不到关键字就不行</a:t>
            </a:r>
            <a:endParaRPr lang="en-US" altLang="zh-CN" dirty="0"/>
          </a:p>
          <a:p>
            <a:r>
              <a:rPr lang="zh-CN" altLang="en-US" dirty="0"/>
              <a:t>基于文本向量的检索</a:t>
            </a:r>
            <a:endParaRPr lang="en-US" altLang="zh-CN" dirty="0"/>
          </a:p>
          <a:p>
            <a:pPr lvl="1"/>
            <a:r>
              <a:rPr lang="zh-CN" altLang="en-US" dirty="0"/>
              <a:t>向量</a:t>
            </a:r>
            <a:endParaRPr lang="en-US" altLang="zh-CN" dirty="0"/>
          </a:p>
          <a:p>
            <a:pPr lvl="2"/>
            <a:r>
              <a:rPr lang="zh-CN" altLang="en-US" dirty="0"/>
              <a:t>把文字变成向量，相近的意思空间距离就近</a:t>
            </a:r>
            <a:endParaRPr lang="en-US" altLang="zh-CN" dirty="0"/>
          </a:p>
          <a:p>
            <a:pPr lvl="2"/>
            <a:r>
              <a:rPr lang="zh-CN" altLang="en-US" dirty="0"/>
              <a:t>如何创建？</a:t>
            </a:r>
            <a:endParaRPr lang="en-US" altLang="zh-CN" dirty="0"/>
          </a:p>
          <a:p>
            <a:pPr lvl="3"/>
            <a:r>
              <a:rPr lang="zh-CN" altLang="en-US" dirty="0"/>
              <a:t>用大量相关、不相关的“句子对” 给双塔模型</a:t>
            </a:r>
            <a:endParaRPr lang="en-US" altLang="zh-CN" dirty="0"/>
          </a:p>
          <a:p>
            <a:pPr lvl="3"/>
            <a:r>
              <a:rPr lang="zh-CN" altLang="en-US" dirty="0"/>
              <a:t>用</a:t>
            </a:r>
            <a:r>
              <a:rPr lang="en-US" altLang="zh-CN" dirty="0"/>
              <a:t>cos</a:t>
            </a:r>
            <a:r>
              <a:rPr lang="zh-CN" altLang="en-US" dirty="0"/>
              <a:t>计算余弦距离</a:t>
            </a:r>
            <a:endParaRPr lang="en-US" altLang="zh-CN" dirty="0"/>
          </a:p>
          <a:p>
            <a:pPr lvl="4"/>
            <a:r>
              <a:rPr lang="en-US" altLang="zh-CN" dirty="0" err="1"/>
              <a:t>Cosθ</a:t>
            </a:r>
            <a:r>
              <a:rPr lang="en-US" altLang="zh-CN" dirty="0"/>
              <a:t> = &lt;v1-v2&gt;/||v1||||v2||</a:t>
            </a:r>
          </a:p>
          <a:p>
            <a:pPr lvl="3"/>
            <a:r>
              <a:rPr lang="zh-CN" altLang="en-US" dirty="0"/>
              <a:t>扩展：</a:t>
            </a:r>
            <a:r>
              <a:rPr lang="en-US" altLang="zh-CN" dirty="0">
                <a:hlinkClick r:id="rId2"/>
              </a:rPr>
              <a:t>www.sbert.net</a:t>
            </a:r>
            <a:endParaRPr lang="en-US" altLang="zh-CN" dirty="0"/>
          </a:p>
          <a:p>
            <a:pPr lvl="2"/>
            <a:r>
              <a:rPr lang="en-US" altLang="zh-CN" dirty="0"/>
              <a:t>Model=Text-embedding-ada-002</a:t>
            </a:r>
          </a:p>
          <a:p>
            <a:pPr lvl="2"/>
            <a:r>
              <a:rPr lang="zh-CN" altLang="en-US" b="1" dirty="0"/>
              <a:t>和关键字没关系，完全是语义距离；跨语言</a:t>
            </a:r>
            <a:endParaRPr lang="en-US" altLang="zh-CN" b="1" dirty="0"/>
          </a:p>
          <a:p>
            <a:pPr lvl="1"/>
            <a:r>
              <a:rPr lang="zh-CN" altLang="en-US" dirty="0"/>
              <a:t>向量数据库</a:t>
            </a:r>
            <a:endParaRPr lang="en-US" altLang="zh-CN" dirty="0"/>
          </a:p>
          <a:p>
            <a:pPr lvl="2"/>
            <a:r>
              <a:rPr lang="zh-CN" altLang="en-US" dirty="0"/>
              <a:t>可以快速搜到文档内容</a:t>
            </a:r>
            <a:endParaRPr lang="en-US" altLang="zh-CN" dirty="0"/>
          </a:p>
          <a:p>
            <a:pPr lvl="2"/>
            <a:r>
              <a:rPr lang="en-US" altLang="zh-CN" dirty="0"/>
              <a:t>Install </a:t>
            </a:r>
            <a:r>
              <a:rPr lang="en-US" altLang="zh-CN" dirty="0" err="1"/>
              <a:t>Chromadb</a:t>
            </a:r>
            <a:endParaRPr lang="en-US" altLang="zh-CN" dirty="0"/>
          </a:p>
          <a:p>
            <a:pPr lvl="2"/>
            <a:r>
              <a:rPr lang="zh-CN" altLang="en-US" dirty="0"/>
              <a:t>可以在内存里边建立一个向量数据库</a:t>
            </a:r>
            <a:endParaRPr lang="en-US" altLang="zh-CN" dirty="0"/>
          </a:p>
          <a:p>
            <a:pPr lvl="2"/>
            <a:r>
              <a:rPr lang="en-US" altLang="zh-CN" dirty="0"/>
              <a:t>Sever</a:t>
            </a:r>
            <a:r>
              <a:rPr lang="zh-CN" altLang="en-US" dirty="0"/>
              <a:t>持久数据库：</a:t>
            </a:r>
            <a:endParaRPr lang="en-US" altLang="zh-CN" dirty="0"/>
          </a:p>
          <a:p>
            <a:pPr lvl="3"/>
            <a:r>
              <a:rPr lang="en-US" altLang="zh-CN" dirty="0"/>
              <a:t>Chroma run –path /</a:t>
            </a:r>
            <a:r>
              <a:rPr lang="en-US" altLang="zh-CN" dirty="0" err="1"/>
              <a:t>db_path</a:t>
            </a:r>
            <a:endParaRPr lang="en-US" altLang="zh-CN" dirty="0"/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调用</a:t>
            </a:r>
            <a:endParaRPr lang="en-US" altLang="zh-CN" dirty="0"/>
          </a:p>
          <a:p>
            <a:pPr lvl="3"/>
            <a:r>
              <a:rPr lang="en-US" altLang="zh-CN" dirty="0"/>
              <a:t>Import </a:t>
            </a:r>
            <a:r>
              <a:rPr lang="en-US" altLang="zh-CN" dirty="0" err="1"/>
              <a:t>chromadb</a:t>
            </a:r>
            <a:endParaRPr lang="en-US" altLang="zh-CN" dirty="0"/>
          </a:p>
          <a:p>
            <a:pPr lvl="3"/>
            <a:r>
              <a:rPr lang="en-US" altLang="zh-CN" dirty="0" err="1"/>
              <a:t>Chroma_client</a:t>
            </a:r>
            <a:r>
              <a:rPr lang="en-US" altLang="zh-CN" dirty="0"/>
              <a:t> = </a:t>
            </a:r>
            <a:r>
              <a:rPr lang="en-US" altLang="zh-CN" dirty="0" err="1"/>
              <a:t>chromadb.HttpClient</a:t>
            </a:r>
            <a:r>
              <a:rPr lang="en-US" altLang="zh-CN" dirty="0"/>
              <a:t>(host = ‘</a:t>
            </a:r>
            <a:r>
              <a:rPr lang="en-US" altLang="zh-CN" dirty="0" err="1"/>
              <a:t>locahost</a:t>
            </a:r>
            <a:r>
              <a:rPr lang="en-US" altLang="zh-CN" dirty="0"/>
              <a:t>’, port = ‘8000’</a:t>
            </a:r>
          </a:p>
          <a:p>
            <a:pPr lvl="2"/>
            <a:r>
              <a:rPr lang="zh-CN" altLang="en-US" dirty="0"/>
              <a:t>注意：有很多向量数据库</a:t>
            </a:r>
            <a:endParaRPr lang="en-US" altLang="zh-CN" dirty="0"/>
          </a:p>
          <a:p>
            <a:pPr lvl="2"/>
            <a:r>
              <a:rPr lang="zh-CN" altLang="en-US" dirty="0"/>
              <a:t>推荐：</a:t>
            </a:r>
            <a:endParaRPr lang="en-US" altLang="zh-CN" dirty="0"/>
          </a:p>
          <a:p>
            <a:pPr lvl="3"/>
            <a:r>
              <a:rPr lang="zh-CN" altLang="en-US" dirty="0"/>
              <a:t>非私有数据选</a:t>
            </a:r>
            <a:r>
              <a:rPr lang="en-US" altLang="zh-CN" dirty="0"/>
              <a:t>pinecone,</a:t>
            </a:r>
            <a:r>
              <a:rPr lang="zh-CN" altLang="en-US" dirty="0"/>
              <a:t>只有付费云服务</a:t>
            </a:r>
            <a:endParaRPr lang="en-US" altLang="zh-CN" dirty="0"/>
          </a:p>
          <a:p>
            <a:pPr lvl="3"/>
            <a:r>
              <a:rPr lang="zh-CN" altLang="en-US" dirty="0"/>
              <a:t>开源、功能强大：</a:t>
            </a:r>
            <a:r>
              <a:rPr lang="en-US" altLang="zh-CN" dirty="0"/>
              <a:t>Milvus</a:t>
            </a:r>
            <a:r>
              <a:rPr lang="zh-CN" altLang="en-US" dirty="0"/>
              <a:t>有云原生服务</a:t>
            </a:r>
            <a:endParaRPr lang="en-US" altLang="zh-CN" dirty="0"/>
          </a:p>
          <a:p>
            <a:pPr lvl="2"/>
            <a:r>
              <a:rPr lang="zh-CN" altLang="en-US" dirty="0"/>
              <a:t>向量数据库替换了关键字检索</a:t>
            </a:r>
            <a:endParaRPr lang="en-US" altLang="zh-CN" dirty="0"/>
          </a:p>
          <a:p>
            <a:pPr lvl="1"/>
            <a:r>
              <a:rPr lang="zh-CN" altLang="en-US" dirty="0"/>
              <a:t>基于向量数据库的</a:t>
            </a:r>
            <a:r>
              <a:rPr lang="en-US" altLang="zh-CN" dirty="0"/>
              <a:t>RAG</a:t>
            </a:r>
            <a:r>
              <a:rPr lang="zh-CN" altLang="en-US" dirty="0"/>
              <a:t>流程</a:t>
            </a:r>
            <a:endParaRPr lang="en-US" altLang="zh-CN" dirty="0"/>
          </a:p>
          <a:p>
            <a:pPr lvl="2"/>
            <a:r>
              <a:rPr lang="zh-CN" altLang="en-US" dirty="0"/>
              <a:t>向量数据库</a:t>
            </a:r>
            <a:r>
              <a:rPr lang="en-US" altLang="zh-CN" dirty="0"/>
              <a:t>+LLM Api</a:t>
            </a:r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Query</a:t>
            </a:r>
            <a:r>
              <a:rPr lang="zh-CN" altLang="en-US" dirty="0"/>
              <a:t>检索向量数据库</a:t>
            </a:r>
            <a:endParaRPr lang="en-US" altLang="zh-CN" dirty="0"/>
          </a:p>
          <a:p>
            <a:pPr lvl="2"/>
            <a:r>
              <a:rPr lang="zh-CN" altLang="en-US" dirty="0"/>
              <a:t>用结果形成</a:t>
            </a:r>
            <a:r>
              <a:rPr lang="en-US" altLang="zh-CN" dirty="0"/>
              <a:t>Prompt</a:t>
            </a:r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Prompt</a:t>
            </a:r>
            <a:r>
              <a:rPr lang="zh-CN" altLang="en-US" dirty="0"/>
              <a:t>调用大模型</a:t>
            </a:r>
            <a:endParaRPr lang="en-US" altLang="zh-CN" dirty="0"/>
          </a:p>
          <a:p>
            <a:pPr lvl="1"/>
            <a:r>
              <a:rPr lang="zh-CN" altLang="en-US" dirty="0"/>
              <a:t>如果要换国产大模型</a:t>
            </a:r>
            <a:endParaRPr lang="en-US" altLang="zh-CN" dirty="0"/>
          </a:p>
          <a:p>
            <a:pPr lvl="2"/>
            <a:r>
              <a:rPr lang="zh-CN" altLang="en-US" dirty="0"/>
              <a:t>就要换</a:t>
            </a:r>
            <a:r>
              <a:rPr lang="en-US" altLang="zh-CN" dirty="0"/>
              <a:t>Embedding</a:t>
            </a:r>
          </a:p>
          <a:p>
            <a:pPr lvl="2"/>
            <a:r>
              <a:rPr lang="zh-CN" altLang="en-US" dirty="0"/>
              <a:t>换</a:t>
            </a:r>
            <a:r>
              <a:rPr lang="en-US" altLang="zh-CN" dirty="0"/>
              <a:t>LLM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如文心</a:t>
            </a:r>
            <a:endParaRPr lang="en-US" altLang="zh-CN" dirty="0"/>
          </a:p>
          <a:p>
            <a:pPr lvl="1"/>
            <a:r>
              <a:rPr lang="zh-CN" altLang="en-US" dirty="0"/>
              <a:t>问答</a:t>
            </a:r>
            <a:endParaRPr lang="en-US" altLang="zh-CN" dirty="0"/>
          </a:p>
          <a:p>
            <a:pPr lvl="2"/>
            <a:r>
              <a:rPr lang="zh-CN" altLang="en-US" dirty="0"/>
              <a:t>能用</a:t>
            </a:r>
            <a:r>
              <a:rPr lang="en-US" altLang="zh-CN" dirty="0"/>
              <a:t>RAG</a:t>
            </a:r>
            <a:r>
              <a:rPr lang="zh-CN" altLang="en-US" dirty="0"/>
              <a:t>解决，就不要重新训练</a:t>
            </a:r>
            <a:endParaRPr lang="en-US" altLang="zh-CN" dirty="0"/>
          </a:p>
          <a:p>
            <a:r>
              <a:rPr lang="zh-CN" altLang="en-US" dirty="0"/>
              <a:t>进阶实战</a:t>
            </a:r>
            <a:endParaRPr lang="en-US" altLang="zh-CN" dirty="0"/>
          </a:p>
          <a:p>
            <a:pPr lvl="1"/>
            <a:r>
              <a:rPr lang="zh-CN" altLang="en-US" dirty="0"/>
              <a:t>文本分割的粒度</a:t>
            </a:r>
            <a:endParaRPr lang="en-US" altLang="zh-CN" dirty="0"/>
          </a:p>
          <a:p>
            <a:pPr lvl="2"/>
            <a:r>
              <a:rPr lang="zh-CN" altLang="en-US" dirty="0"/>
              <a:t>太大不精准，太小信息不全</a:t>
            </a:r>
            <a:endParaRPr lang="en-US" altLang="zh-CN" dirty="0"/>
          </a:p>
          <a:p>
            <a:pPr lvl="2"/>
            <a:r>
              <a:rPr lang="zh-CN" altLang="en-US" dirty="0"/>
              <a:t>答案可能跨</a:t>
            </a:r>
            <a:r>
              <a:rPr lang="en-US" altLang="zh-CN" dirty="0"/>
              <a:t>2</a:t>
            </a:r>
            <a:r>
              <a:rPr lang="zh-CN" altLang="en-US" dirty="0"/>
              <a:t>个片段</a:t>
            </a:r>
            <a:endParaRPr lang="en-US" altLang="zh-CN" dirty="0"/>
          </a:p>
          <a:p>
            <a:pPr lvl="3"/>
            <a:r>
              <a:rPr lang="zh-CN" altLang="en-US" dirty="0"/>
              <a:t>取巧：每次重叠切分，多包含一些片段</a:t>
            </a:r>
            <a:endParaRPr lang="en-US" altLang="zh-CN" dirty="0"/>
          </a:p>
          <a:p>
            <a:pPr lvl="3"/>
            <a:r>
              <a:rPr lang="zh-CN" altLang="en-US" dirty="0"/>
              <a:t>比如</a:t>
            </a:r>
            <a:r>
              <a:rPr lang="en-US" altLang="zh-CN" dirty="0"/>
              <a:t>300</a:t>
            </a:r>
            <a:r>
              <a:rPr lang="zh-CN" altLang="en-US" dirty="0"/>
              <a:t>字算一个，但每次重叠一部分（</a:t>
            </a:r>
            <a:r>
              <a:rPr lang="en-US" altLang="zh-CN" dirty="0"/>
              <a:t>1~300</a:t>
            </a:r>
            <a:r>
              <a:rPr lang="zh-CN" altLang="en-US" dirty="0"/>
              <a:t>，</a:t>
            </a:r>
            <a:r>
              <a:rPr lang="en-US" altLang="zh-CN" dirty="0"/>
              <a:t>201~500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检索后排序</a:t>
            </a:r>
            <a:endParaRPr lang="en-US" altLang="zh-CN" dirty="0"/>
          </a:p>
          <a:p>
            <a:pPr lvl="2"/>
            <a:r>
              <a:rPr lang="zh-CN" altLang="en-US" dirty="0"/>
              <a:t>比如检索要返回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endParaRPr lang="en-US" altLang="zh-CN" dirty="0"/>
          </a:p>
          <a:p>
            <a:pPr lvl="2"/>
            <a:r>
              <a:rPr lang="zh-CN" altLang="en-US" dirty="0"/>
              <a:t>然后再用一个</a:t>
            </a:r>
            <a:r>
              <a:rPr lang="en-US" altLang="zh-CN" dirty="0"/>
              <a:t>Re-Ranker</a:t>
            </a:r>
            <a:r>
              <a:rPr lang="zh-CN" altLang="en-US" dirty="0"/>
              <a:t>模型重新排序</a:t>
            </a:r>
            <a:endParaRPr lang="en-US" altLang="zh-CN" dirty="0"/>
          </a:p>
          <a:p>
            <a:pPr lvl="2"/>
            <a:r>
              <a:rPr lang="zh-CN" altLang="en-US" dirty="0"/>
              <a:t>把更相关但在后面的向前排</a:t>
            </a:r>
            <a:endParaRPr lang="en-US" altLang="zh-CN" dirty="0"/>
          </a:p>
          <a:p>
            <a:pPr lvl="2"/>
            <a:r>
              <a:rPr lang="en-US" altLang="zh-CN" dirty="0"/>
              <a:t>Import </a:t>
            </a:r>
            <a:r>
              <a:rPr lang="en-US" altLang="zh-CN" dirty="0" err="1"/>
              <a:t>crossencoder</a:t>
            </a:r>
            <a:endParaRPr lang="en-US" altLang="zh-CN" dirty="0"/>
          </a:p>
          <a:p>
            <a:pPr lvl="2"/>
            <a:r>
              <a:rPr lang="zh-CN" altLang="en-US" dirty="0"/>
              <a:t>然后选排序靠前的</a:t>
            </a:r>
            <a:endParaRPr lang="en-US" altLang="zh-CN" dirty="0"/>
          </a:p>
          <a:p>
            <a:pPr lvl="1"/>
            <a:r>
              <a:rPr lang="zh-CN" altLang="en-US" dirty="0"/>
              <a:t>本地部署</a:t>
            </a:r>
            <a:endParaRPr lang="en-US" altLang="zh-CN" dirty="0"/>
          </a:p>
          <a:p>
            <a:pPr lvl="2"/>
            <a:r>
              <a:rPr lang="en-US" altLang="zh-CN" dirty="0"/>
              <a:t>From </a:t>
            </a:r>
            <a:r>
              <a:rPr lang="en-US" altLang="zh-CN" dirty="0" err="1"/>
              <a:t>sentence_tranformers</a:t>
            </a:r>
            <a:r>
              <a:rPr lang="en-US" altLang="zh-CN" dirty="0"/>
              <a:t> </a:t>
            </a:r>
            <a:r>
              <a:rPr lang="en-US" altLang="zh-CN" dirty="0" err="1"/>
              <a:t>ijmport</a:t>
            </a:r>
            <a:r>
              <a:rPr lang="en-US" altLang="zh-CN" dirty="0"/>
              <a:t> </a:t>
            </a:r>
            <a:r>
              <a:rPr lang="en-US" altLang="zh-CN" dirty="0" err="1"/>
              <a:t>SentenceTransformer</a:t>
            </a:r>
            <a:endParaRPr lang="en-US" altLang="zh-CN" dirty="0"/>
          </a:p>
          <a:p>
            <a:pPr lvl="2"/>
            <a:r>
              <a:rPr lang="en-US" altLang="zh-CN" dirty="0" err="1"/>
              <a:t>Model_name</a:t>
            </a:r>
            <a:r>
              <a:rPr lang="en-US" altLang="zh-CN" dirty="0"/>
              <a:t> = ‘BAAI/bge-lare-zh-v1.5’</a:t>
            </a:r>
            <a:r>
              <a:rPr lang="zh-CN" altLang="en-US" dirty="0"/>
              <a:t>但只支持单语言</a:t>
            </a:r>
            <a:endParaRPr lang="en-US" altLang="zh-CN" dirty="0"/>
          </a:p>
          <a:p>
            <a:r>
              <a:rPr lang="en-US" altLang="zh-CN" dirty="0" err="1"/>
              <a:t>OpenAi</a:t>
            </a:r>
            <a:r>
              <a:rPr lang="zh-CN" altLang="en-US" dirty="0"/>
              <a:t>内置了</a:t>
            </a:r>
            <a:r>
              <a:rPr lang="en-US" altLang="zh-CN" dirty="0"/>
              <a:t>Rag</a:t>
            </a:r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下次讲</a:t>
            </a:r>
            <a:r>
              <a:rPr lang="en-US" altLang="zh-CN" dirty="0"/>
              <a:t>~~~</a:t>
            </a:r>
          </a:p>
          <a:p>
            <a:pPr lvl="1"/>
            <a:r>
              <a:rPr lang="zh-CN" altLang="en-US" dirty="0"/>
              <a:t>直接上传文件</a:t>
            </a:r>
            <a:endParaRPr lang="en-US" altLang="zh-CN" dirty="0"/>
          </a:p>
          <a:p>
            <a:pPr lvl="2"/>
            <a:r>
              <a:rPr lang="zh-CN" altLang="en-US" dirty="0"/>
              <a:t>短的话，直接放到</a:t>
            </a:r>
            <a:r>
              <a:rPr lang="en-US" altLang="zh-CN" dirty="0"/>
              <a:t>prompt</a:t>
            </a:r>
          </a:p>
          <a:p>
            <a:pPr lvl="2"/>
            <a:r>
              <a:rPr lang="zh-CN" altLang="en-US" dirty="0"/>
              <a:t>长的话，后台自动向量化</a:t>
            </a:r>
            <a:endParaRPr lang="en-US" altLang="zh-CN" dirty="0"/>
          </a:p>
          <a:p>
            <a:r>
              <a:rPr lang="zh-CN" altLang="en-US" dirty="0"/>
              <a:t>如果效果不好</a:t>
            </a:r>
            <a:endParaRPr lang="en-US" altLang="zh-CN" dirty="0"/>
          </a:p>
          <a:p>
            <a:pPr lvl="1"/>
            <a:r>
              <a:rPr lang="zh-CN" altLang="en-US" dirty="0"/>
              <a:t>检查预处理效果</a:t>
            </a:r>
            <a:endParaRPr lang="en-US" altLang="zh-CN" dirty="0"/>
          </a:p>
          <a:p>
            <a:pPr lvl="2"/>
            <a:r>
              <a:rPr lang="zh-CN" altLang="en-US" dirty="0"/>
              <a:t>文档加载是否正确，切割合理</a:t>
            </a:r>
            <a:endParaRPr lang="en-US" altLang="zh-CN" dirty="0"/>
          </a:p>
          <a:p>
            <a:pPr lvl="1"/>
            <a:r>
              <a:rPr lang="zh-CN" altLang="en-US" dirty="0"/>
              <a:t>测试检索效果：看检索回来的文本片段是否包含答案</a:t>
            </a:r>
            <a:endParaRPr lang="en-US" altLang="zh-CN" dirty="0"/>
          </a:p>
          <a:p>
            <a:pPr lvl="2"/>
            <a:r>
              <a:rPr lang="zh-CN" altLang="en-US" dirty="0"/>
              <a:t>不包含说明向量有问题（向量模型有问题，或排序在后面）</a:t>
            </a:r>
            <a:endParaRPr lang="en-US" altLang="zh-CN" dirty="0"/>
          </a:p>
          <a:p>
            <a:pPr lvl="1"/>
            <a:r>
              <a:rPr lang="zh-CN" altLang="en-US" dirty="0"/>
              <a:t>测试大模型能力</a:t>
            </a:r>
            <a:endParaRPr lang="en-US" altLang="zh-CN" dirty="0"/>
          </a:p>
          <a:p>
            <a:pPr lvl="2"/>
            <a:r>
              <a:rPr lang="zh-CN" altLang="en-US" dirty="0"/>
              <a:t>看看给定问题</a:t>
            </a:r>
            <a:r>
              <a:rPr lang="en-US" altLang="zh-CN" dirty="0"/>
              <a:t>+</a:t>
            </a:r>
            <a:r>
              <a:rPr lang="zh-CN" altLang="en-US" dirty="0"/>
              <a:t>答案片段，大模型是否可以正确回答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作业：自己做一个</a:t>
            </a:r>
            <a:r>
              <a:rPr lang="en-US" altLang="zh-CN" dirty="0" err="1"/>
              <a:t>ChatPDF</a:t>
            </a:r>
            <a:endParaRPr lang="en-US" altLang="zh-CN" dirty="0"/>
          </a:p>
          <a:p>
            <a:pPr lvl="1"/>
            <a:r>
              <a:rPr lang="zh-CN" altLang="en-US" dirty="0"/>
              <a:t>本地加载</a:t>
            </a:r>
            <a:r>
              <a:rPr lang="en-US" altLang="zh-CN" dirty="0"/>
              <a:t>Pdf</a:t>
            </a:r>
          </a:p>
          <a:p>
            <a:r>
              <a:rPr lang="zh-CN" altLang="en-US" dirty="0"/>
              <a:t>其他</a:t>
            </a:r>
            <a:endParaRPr lang="en-US" altLang="zh-CN" dirty="0"/>
          </a:p>
          <a:p>
            <a:pPr lvl="1"/>
            <a:r>
              <a:rPr lang="zh-CN" altLang="en-US" dirty="0"/>
              <a:t>前端是</a:t>
            </a:r>
            <a:r>
              <a:rPr lang="en-US" altLang="zh-CN" dirty="0" err="1"/>
              <a:t>gradio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869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5193-BCC2-CF3D-C365-0E5F624F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2024-1-2 </a:t>
            </a:r>
            <a:r>
              <a:rPr lang="en-US" dirty="0"/>
              <a:t>Assistant Api</a:t>
            </a:r>
            <a:r>
              <a:rPr lang="zh-CN" altLang="en-US" dirty="0"/>
              <a:t>，王卓然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F7D3-9B23-C30C-9114-ECB0AAA8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rmAutofit fontScale="77500" lnSpcReduction="20000"/>
          </a:bodyPr>
          <a:lstStyle/>
          <a:p>
            <a:r>
              <a:rPr lang="en-US" dirty="0" err="1"/>
              <a:t>Gpt</a:t>
            </a:r>
            <a:r>
              <a:rPr lang="en-US" altLang="zh-CN" dirty="0" err="1"/>
              <a:t>s</a:t>
            </a:r>
            <a:r>
              <a:rPr lang="zh-CN" altLang="en-US" dirty="0"/>
              <a:t>的</a:t>
            </a:r>
            <a:r>
              <a:rPr lang="en-US" altLang="zh-CN" dirty="0"/>
              <a:t> </a:t>
            </a:r>
            <a:r>
              <a:rPr lang="en-US" dirty="0"/>
              <a:t>Store</a:t>
            </a:r>
          </a:p>
          <a:p>
            <a:pPr lvl="1"/>
            <a:r>
              <a:rPr lang="zh-CN" altLang="en-US" dirty="0"/>
              <a:t>定制过程</a:t>
            </a:r>
            <a:endParaRPr lang="en-US" altLang="zh-CN" dirty="0"/>
          </a:p>
          <a:p>
            <a:pPr lvl="2"/>
            <a:r>
              <a:rPr lang="zh-CN" altLang="en-US" dirty="0"/>
              <a:t>可以在</a:t>
            </a:r>
            <a:r>
              <a:rPr lang="en-US" altLang="zh-CN" dirty="0" err="1"/>
              <a:t>ChatGpt</a:t>
            </a:r>
            <a:r>
              <a:rPr lang="zh-CN" altLang="en-US" dirty="0"/>
              <a:t>上面建立一个机器人</a:t>
            </a:r>
            <a:endParaRPr lang="en-US" altLang="zh-CN" dirty="0"/>
          </a:p>
          <a:p>
            <a:pPr lvl="2"/>
            <a:r>
              <a:rPr lang="zh-CN" altLang="en-US" dirty="0"/>
              <a:t>产生一个链接</a:t>
            </a:r>
            <a:endParaRPr lang="en-US" altLang="zh-CN" dirty="0"/>
          </a:p>
          <a:p>
            <a:pPr lvl="2"/>
            <a:r>
              <a:rPr lang="zh-CN" altLang="en-US" dirty="0"/>
              <a:t>别人可以访问</a:t>
            </a:r>
            <a:endParaRPr lang="en-US" altLang="zh-CN" dirty="0"/>
          </a:p>
          <a:p>
            <a:pPr lvl="2"/>
            <a:r>
              <a:rPr lang="zh-CN" altLang="en-US" dirty="0"/>
              <a:t>也可以体验别人做的</a:t>
            </a:r>
            <a:endParaRPr lang="en-US" altLang="zh-CN" dirty="0"/>
          </a:p>
          <a:p>
            <a:pPr lvl="3"/>
            <a:r>
              <a:rPr lang="zh-CN" altLang="en-US" dirty="0"/>
              <a:t>包括</a:t>
            </a:r>
            <a:r>
              <a:rPr lang="en-US" altLang="zh-CN" dirty="0" err="1"/>
              <a:t>ChatGpt</a:t>
            </a:r>
            <a:endParaRPr lang="en-US" altLang="zh-CN" dirty="0"/>
          </a:p>
          <a:p>
            <a:pPr lvl="1"/>
            <a:r>
              <a:rPr lang="zh-CN" altLang="en-US" dirty="0"/>
              <a:t>限制</a:t>
            </a:r>
            <a:endParaRPr lang="en-US" altLang="zh-CN" dirty="0"/>
          </a:p>
          <a:p>
            <a:pPr lvl="2"/>
            <a:r>
              <a:rPr lang="zh-CN" altLang="en-US" dirty="0"/>
              <a:t>必须是</a:t>
            </a:r>
            <a:r>
              <a:rPr lang="en-US" altLang="zh-CN" dirty="0" err="1"/>
              <a:t>GptPlus</a:t>
            </a:r>
            <a:r>
              <a:rPr lang="zh-CN" altLang="en-US" dirty="0"/>
              <a:t>用户</a:t>
            </a:r>
            <a:endParaRPr lang="en-US" altLang="zh-CN" dirty="0"/>
          </a:p>
          <a:p>
            <a:pPr lvl="2"/>
            <a:r>
              <a:rPr lang="zh-CN" altLang="en-US" dirty="0"/>
              <a:t>限制</a:t>
            </a:r>
            <a:r>
              <a:rPr lang="en-US" altLang="zh-CN" dirty="0"/>
              <a:t>10</a:t>
            </a:r>
            <a:r>
              <a:rPr lang="zh-CN" altLang="en-US" dirty="0"/>
              <a:t>个文件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Assiant</a:t>
            </a:r>
            <a:r>
              <a:rPr lang="en-US" altLang="zh-CN" dirty="0"/>
              <a:t> Api</a:t>
            </a:r>
          </a:p>
          <a:p>
            <a:pPr lvl="1"/>
            <a:r>
              <a:rPr lang="zh-CN" altLang="en-US" dirty="0"/>
              <a:t>可定制界面</a:t>
            </a:r>
            <a:endParaRPr lang="en-US" altLang="zh-CN" dirty="0"/>
          </a:p>
          <a:p>
            <a:pPr lvl="1"/>
            <a:r>
              <a:rPr lang="zh-CN" altLang="en-US" dirty="0"/>
              <a:t>有费用</a:t>
            </a:r>
            <a:endParaRPr lang="en-US" altLang="zh-CN" dirty="0"/>
          </a:p>
          <a:p>
            <a:pPr lvl="1"/>
            <a:r>
              <a:rPr lang="zh-CN" altLang="en-US" dirty="0"/>
              <a:t>可以传大量文件</a:t>
            </a:r>
            <a:endParaRPr lang="en-US" altLang="zh-CN" dirty="0"/>
          </a:p>
          <a:p>
            <a:pPr lvl="1"/>
            <a:r>
              <a:rPr lang="zh-CN" altLang="en-US" dirty="0"/>
              <a:t>服务国内外客户均可</a:t>
            </a:r>
            <a:endParaRPr lang="en-US" altLang="zh-CN" dirty="0"/>
          </a:p>
          <a:p>
            <a:pPr lvl="1"/>
            <a:r>
              <a:rPr lang="zh-CN" altLang="en-US" dirty="0"/>
              <a:t>数据保密性要求不高（要上传</a:t>
            </a:r>
            <a:r>
              <a:rPr lang="en-US" altLang="zh-CN" dirty="0" err="1"/>
              <a:t>Gpt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Assistant Api</a:t>
            </a:r>
            <a:r>
              <a:rPr lang="zh-CN" altLang="en-US" dirty="0"/>
              <a:t>能力</a:t>
            </a:r>
            <a:endParaRPr lang="en-US" altLang="zh-CN" dirty="0"/>
          </a:p>
          <a:p>
            <a:pPr lvl="1"/>
            <a:r>
              <a:rPr lang="zh-CN" altLang="en-US" dirty="0"/>
              <a:t>创建多个</a:t>
            </a:r>
            <a:r>
              <a:rPr lang="en-US" altLang="zh-CN" dirty="0"/>
              <a:t>Assistant</a:t>
            </a:r>
            <a:r>
              <a:rPr lang="zh-CN" altLang="en-US" dirty="0"/>
              <a:t>，每个都是独立的机器人</a:t>
            </a:r>
            <a:endParaRPr lang="en-US" altLang="zh-CN" dirty="0"/>
          </a:p>
          <a:p>
            <a:pPr lvl="1"/>
            <a:r>
              <a:rPr lang="zh-CN" altLang="en-US" dirty="0"/>
              <a:t>支持无限多轮次的会话</a:t>
            </a:r>
            <a:endParaRPr lang="en-US" altLang="zh-CN" dirty="0"/>
          </a:p>
          <a:p>
            <a:pPr lvl="2"/>
            <a:r>
              <a:rPr lang="zh-CN" altLang="en-US" dirty="0"/>
              <a:t>保存在</a:t>
            </a:r>
            <a:r>
              <a:rPr lang="en-US" altLang="zh-CN" dirty="0" err="1"/>
              <a:t>OpenAi</a:t>
            </a:r>
            <a:r>
              <a:rPr lang="zh-CN" altLang="en-US" dirty="0"/>
              <a:t>服务器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Code Interpreter</a:t>
            </a:r>
            <a:r>
              <a:rPr lang="zh-CN" altLang="en-US" dirty="0"/>
              <a:t>（内置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支持文件</a:t>
            </a:r>
            <a:r>
              <a:rPr lang="en-US" altLang="zh-CN" dirty="0"/>
              <a:t>RAG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Function Calling</a:t>
            </a:r>
          </a:p>
          <a:p>
            <a:r>
              <a:rPr lang="zh-CN" altLang="en-US" dirty="0"/>
              <a:t>承诺未来能力</a:t>
            </a:r>
            <a:endParaRPr lang="en-US" altLang="zh-CN" dirty="0"/>
          </a:p>
          <a:p>
            <a:pPr lvl="1"/>
            <a:r>
              <a:rPr lang="zh-CN" altLang="en-US" dirty="0"/>
              <a:t>流式输出，状态推送，</a:t>
            </a:r>
            <a:r>
              <a:rPr lang="en-US" altLang="zh-CN" dirty="0"/>
              <a:t>DALL E</a:t>
            </a:r>
            <a:r>
              <a:rPr lang="zh-CN" altLang="en-US" dirty="0"/>
              <a:t>，图片</a:t>
            </a:r>
            <a:endParaRPr lang="en-US" altLang="zh-CN" dirty="0"/>
          </a:p>
          <a:p>
            <a:r>
              <a:rPr lang="zh-CN" altLang="en-US" dirty="0"/>
              <a:t>收费</a:t>
            </a:r>
            <a:endParaRPr lang="en-US" altLang="zh-CN" dirty="0"/>
          </a:p>
          <a:p>
            <a:pPr lvl="1"/>
            <a:r>
              <a:rPr lang="zh-CN" altLang="en-US" dirty="0"/>
              <a:t>对话按</a:t>
            </a:r>
            <a:r>
              <a:rPr lang="en-US" altLang="zh-CN" dirty="0"/>
              <a:t>token</a:t>
            </a:r>
          </a:p>
          <a:p>
            <a:pPr lvl="1"/>
            <a:r>
              <a:rPr lang="en-US" altLang="zh-CN" dirty="0"/>
              <a:t>1GB</a:t>
            </a:r>
            <a:r>
              <a:rPr lang="zh-CN" altLang="en-US" dirty="0"/>
              <a:t>文件存放一天</a:t>
            </a:r>
            <a:r>
              <a:rPr lang="en-US" altLang="zh-CN" dirty="0"/>
              <a:t>$0.2</a:t>
            </a:r>
          </a:p>
          <a:p>
            <a:pPr lvl="1"/>
            <a:r>
              <a:rPr lang="en-US" altLang="zh-CN" dirty="0"/>
              <a:t>Code Interpreter</a:t>
            </a:r>
            <a:r>
              <a:rPr lang="zh-CN" altLang="en-US" dirty="0"/>
              <a:t>一次</a:t>
            </a:r>
            <a:r>
              <a:rPr lang="en-US" altLang="zh-CN" dirty="0"/>
              <a:t>$0.03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Assistant</a:t>
            </a:r>
          </a:p>
          <a:p>
            <a:pPr lvl="1"/>
            <a:r>
              <a:rPr lang="zh-CN" altLang="en-US" dirty="0"/>
              <a:t>可以编写代码</a:t>
            </a:r>
            <a:endParaRPr lang="en-US" altLang="zh-CN" dirty="0"/>
          </a:p>
          <a:p>
            <a:pPr lvl="1"/>
            <a:r>
              <a:rPr lang="zh-CN" altLang="en-US" dirty="0"/>
              <a:t>也可以用网页创建</a:t>
            </a:r>
            <a:endParaRPr lang="en-US" altLang="zh-CN" dirty="0"/>
          </a:p>
          <a:p>
            <a:pPr lvl="2"/>
            <a:r>
              <a:rPr lang="en-US" altLang="zh-CN" dirty="0"/>
              <a:t>Platform.openai.com/assistants</a:t>
            </a:r>
          </a:p>
          <a:p>
            <a:pPr lvl="2"/>
            <a:r>
              <a:rPr lang="zh-CN" altLang="en-US" dirty="0"/>
              <a:t>名字，指令，模型，</a:t>
            </a:r>
            <a:r>
              <a:rPr lang="en-US" altLang="zh-CN" dirty="0"/>
              <a:t>Function</a:t>
            </a:r>
            <a:r>
              <a:rPr lang="zh-CN" altLang="en-US" dirty="0"/>
              <a:t>，</a:t>
            </a:r>
            <a:r>
              <a:rPr lang="en-US" altLang="zh-CN" dirty="0"/>
              <a:t>RAG……</a:t>
            </a:r>
          </a:p>
          <a:p>
            <a:pPr lvl="2"/>
            <a:r>
              <a:rPr lang="zh-CN" altLang="en-US" dirty="0"/>
              <a:t>可以通过</a:t>
            </a:r>
            <a:r>
              <a:rPr lang="en-US" altLang="zh-CN" dirty="0"/>
              <a:t>Id</a:t>
            </a:r>
            <a:r>
              <a:rPr lang="zh-CN" altLang="en-US" dirty="0"/>
              <a:t>来访问</a:t>
            </a:r>
            <a:endParaRPr lang="en-US" altLang="zh-CN" dirty="0"/>
          </a:p>
          <a:p>
            <a:pPr lvl="2"/>
            <a:r>
              <a:rPr lang="zh-CN" altLang="en-US" dirty="0"/>
              <a:t>可以在</a:t>
            </a:r>
            <a:r>
              <a:rPr lang="en-US" altLang="zh-CN" dirty="0"/>
              <a:t>Playground</a:t>
            </a:r>
            <a:r>
              <a:rPr lang="zh-CN" altLang="en-US" dirty="0"/>
              <a:t>里边测试</a:t>
            </a:r>
            <a:endParaRPr lang="en-US" altLang="zh-CN" dirty="0"/>
          </a:p>
          <a:p>
            <a:pPr lvl="1"/>
            <a:r>
              <a:rPr lang="zh-CN" altLang="en-US" dirty="0"/>
              <a:t>管理</a:t>
            </a:r>
            <a:r>
              <a:rPr lang="en-US" altLang="zh-CN" dirty="0"/>
              <a:t>Threads</a:t>
            </a:r>
          </a:p>
          <a:p>
            <a:pPr lvl="2"/>
            <a:r>
              <a:rPr lang="zh-CN" altLang="en-US" dirty="0"/>
              <a:t>即对话历史</a:t>
            </a:r>
            <a:endParaRPr lang="en-US" altLang="zh-CN" dirty="0"/>
          </a:p>
          <a:p>
            <a:pPr lvl="2"/>
            <a:r>
              <a:rPr lang="zh-CN" altLang="en-US" dirty="0"/>
              <a:t>创建</a:t>
            </a:r>
            <a:r>
              <a:rPr lang="en-US" altLang="zh-CN" dirty="0"/>
              <a:t>Thread</a:t>
            </a:r>
          </a:p>
          <a:p>
            <a:pPr lvl="3"/>
            <a:r>
              <a:rPr lang="en-US" dirty="0"/>
              <a:t>Thread = </a:t>
            </a:r>
            <a:r>
              <a:rPr lang="en-US" dirty="0" err="1"/>
              <a:t>client.beta.threads.create</a:t>
            </a:r>
            <a:r>
              <a:rPr lang="en-US" dirty="0"/>
              <a:t>()</a:t>
            </a:r>
          </a:p>
          <a:p>
            <a:pPr lvl="3"/>
            <a:r>
              <a:rPr lang="zh-CN" altLang="en-US" dirty="0"/>
              <a:t>可以在</a:t>
            </a:r>
            <a:r>
              <a:rPr lang="en-US" altLang="zh-CN" dirty="0"/>
              <a:t>metadata</a:t>
            </a:r>
            <a:r>
              <a:rPr lang="zh-CN" altLang="en-US" dirty="0"/>
              <a:t>里边放用户信息等</a:t>
            </a:r>
            <a:endParaRPr lang="en-US" altLang="zh-CN" dirty="0"/>
          </a:p>
          <a:p>
            <a:pPr lvl="2"/>
            <a:r>
              <a:rPr lang="zh-CN" altLang="en-US" dirty="0"/>
              <a:t>可通过</a:t>
            </a:r>
            <a:r>
              <a:rPr lang="en-US" altLang="zh-CN" dirty="0" err="1"/>
              <a:t>threadId</a:t>
            </a:r>
            <a:r>
              <a:rPr lang="zh-CN" altLang="en-US" dirty="0"/>
              <a:t>找到</a:t>
            </a:r>
            <a:r>
              <a:rPr lang="en-US" altLang="zh-CN" dirty="0"/>
              <a:t>Thread</a:t>
            </a:r>
          </a:p>
          <a:p>
            <a:pPr lvl="3"/>
            <a:r>
              <a:rPr lang="zh-CN" altLang="en-US" dirty="0"/>
              <a:t>这样就可以从本地先找到用户名，再用用户名找得到</a:t>
            </a:r>
            <a:r>
              <a:rPr lang="en-US" altLang="zh-CN" dirty="0" err="1"/>
              <a:t>ThreadId</a:t>
            </a:r>
            <a:r>
              <a:rPr lang="zh-CN" altLang="en-US" dirty="0"/>
              <a:t>， 再到</a:t>
            </a:r>
            <a:r>
              <a:rPr lang="en-US" altLang="zh-CN" dirty="0" err="1"/>
              <a:t>OpenAi</a:t>
            </a:r>
            <a:r>
              <a:rPr lang="zh-CN" altLang="en-US" dirty="0"/>
              <a:t>上找到这个</a:t>
            </a:r>
            <a:r>
              <a:rPr lang="en-US" altLang="zh-CN" dirty="0"/>
              <a:t>Thread</a:t>
            </a:r>
            <a:r>
              <a:rPr lang="zh-CN" altLang="en-US" dirty="0"/>
              <a:t>，从而建立本地应用与</a:t>
            </a:r>
            <a:r>
              <a:rPr lang="en-US" altLang="zh-CN" dirty="0" err="1"/>
              <a:t>OpenAi</a:t>
            </a:r>
            <a:r>
              <a:rPr lang="zh-CN" altLang="en-US" dirty="0"/>
              <a:t>的关联</a:t>
            </a:r>
            <a:endParaRPr lang="en-US" altLang="zh-CN" dirty="0"/>
          </a:p>
          <a:p>
            <a:pPr lvl="2"/>
            <a:r>
              <a:rPr lang="zh-CN" altLang="en-US" dirty="0"/>
              <a:t>从</a:t>
            </a:r>
            <a:r>
              <a:rPr lang="en-US" altLang="zh-CN" dirty="0"/>
              <a:t>Threads</a:t>
            </a:r>
            <a:r>
              <a:rPr lang="zh-CN" altLang="en-US" dirty="0"/>
              <a:t>使用</a:t>
            </a:r>
            <a:r>
              <a:rPr lang="en-US" altLang="zh-CN" dirty="0"/>
              <a:t>message</a:t>
            </a:r>
          </a:p>
          <a:p>
            <a:pPr lvl="3"/>
            <a:r>
              <a:rPr lang="en-US" dirty="0"/>
              <a:t>Create, retrieve, </a:t>
            </a:r>
            <a:r>
              <a:rPr lang="en-US" dirty="0" err="1"/>
              <a:t>updata</a:t>
            </a:r>
            <a:r>
              <a:rPr lang="en-US" dirty="0"/>
              <a:t>, list</a:t>
            </a:r>
          </a:p>
          <a:p>
            <a:pPr lvl="1"/>
            <a:r>
              <a:rPr lang="en-US" dirty="0"/>
              <a:t>Run</a:t>
            </a:r>
          </a:p>
          <a:p>
            <a:pPr lvl="2"/>
            <a:r>
              <a:rPr lang="zh-CN" altLang="en-US" dirty="0"/>
              <a:t>用于把</a:t>
            </a:r>
            <a:r>
              <a:rPr lang="en-US" altLang="zh-CN" dirty="0"/>
              <a:t>Assistant</a:t>
            </a:r>
            <a:r>
              <a:rPr lang="zh-CN" altLang="en-US" dirty="0"/>
              <a:t>和</a:t>
            </a:r>
            <a:r>
              <a:rPr lang="en-US" altLang="zh-CN" dirty="0"/>
              <a:t>thread</a:t>
            </a:r>
            <a:r>
              <a:rPr lang="zh-CN" altLang="en-US" dirty="0"/>
              <a:t>关联</a:t>
            </a:r>
            <a:endParaRPr lang="en-US" altLang="zh-CN" dirty="0"/>
          </a:p>
          <a:p>
            <a:pPr lvl="3"/>
            <a:r>
              <a:rPr lang="zh-CN" altLang="en-US" dirty="0"/>
              <a:t>包含</a:t>
            </a:r>
            <a:r>
              <a:rPr lang="en-US" altLang="zh-CN" dirty="0"/>
              <a:t>A,T</a:t>
            </a:r>
            <a:r>
              <a:rPr lang="zh-CN" altLang="en-US" dirty="0"/>
              <a:t>，还有上传的文件</a:t>
            </a:r>
            <a:endParaRPr lang="en-US" altLang="zh-CN" dirty="0"/>
          </a:p>
          <a:p>
            <a:pPr lvl="2"/>
            <a:r>
              <a:rPr lang="zh-CN" altLang="en-US" dirty="0"/>
              <a:t>是异步调用</a:t>
            </a:r>
            <a:endParaRPr lang="en-US" altLang="zh-CN" dirty="0"/>
          </a:p>
          <a:p>
            <a:pPr lvl="3"/>
            <a:r>
              <a:rPr lang="en-US" altLang="zh-CN" dirty="0"/>
              <a:t>Function Calling·</a:t>
            </a:r>
            <a:r>
              <a:rPr lang="zh-CN" altLang="en-US" dirty="0"/>
              <a:t>发生时会有循环，重新调用</a:t>
            </a:r>
            <a:r>
              <a:rPr lang="en-US" altLang="zh-CN" dirty="0" err="1"/>
              <a:t>Runruns.submit_tool_outputs</a:t>
            </a:r>
            <a:r>
              <a:rPr lang="en-US" altLang="zh-CN" dirty="0"/>
              <a:t>()</a:t>
            </a:r>
          </a:p>
          <a:p>
            <a:pPr lvl="3"/>
            <a:r>
              <a:rPr lang="zh-CN" altLang="en-US" dirty="0"/>
              <a:t>如果</a:t>
            </a:r>
            <a:r>
              <a:rPr lang="en-US" altLang="zh-CN" dirty="0"/>
              <a:t>Function Calling10</a:t>
            </a:r>
            <a:r>
              <a:rPr lang="zh-CN" altLang="en-US" dirty="0"/>
              <a:t>分钟未能给其返回结果，会触发超时</a:t>
            </a:r>
            <a:endParaRPr lang="en-US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Playground</a:t>
            </a:r>
            <a:r>
              <a:rPr lang="zh-CN" altLang="en-US" dirty="0"/>
              <a:t>里边可以看到整个过程（</a:t>
            </a:r>
            <a:r>
              <a:rPr lang="en-US" altLang="zh-CN" dirty="0"/>
              <a:t>Steps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Code Interpreter</a:t>
            </a:r>
          </a:p>
          <a:p>
            <a:pPr lvl="2"/>
            <a:r>
              <a:rPr lang="zh-CN" altLang="en-US" dirty="0"/>
              <a:t>当大模型感知到需要严谨科学计算等功能时，自动生成</a:t>
            </a:r>
            <a:r>
              <a:rPr lang="en-US" altLang="zh-CN" dirty="0"/>
              <a:t>python</a:t>
            </a:r>
            <a:r>
              <a:rPr lang="zh-CN" altLang="en-US" dirty="0"/>
              <a:t>代码调用数学函数</a:t>
            </a:r>
            <a:endParaRPr lang="en-US" altLang="zh-CN" dirty="0"/>
          </a:p>
          <a:p>
            <a:pPr lvl="1"/>
            <a:r>
              <a:rPr lang="en-US" dirty="0"/>
              <a:t>Function Calling</a:t>
            </a:r>
          </a:p>
          <a:p>
            <a:pPr lvl="2"/>
            <a:r>
              <a:rPr lang="zh-CN" altLang="en-US" dirty="0"/>
              <a:t>此二者都是为了精准计算、获取某些数据</a:t>
            </a:r>
            <a:endParaRPr lang="en-US" altLang="zh-CN" dirty="0"/>
          </a:p>
          <a:p>
            <a:pPr lvl="1"/>
            <a:r>
              <a:rPr lang="en-US" altLang="zh-CN" dirty="0"/>
              <a:t>RAG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2"/>
            <a:r>
              <a:rPr lang="zh-CN" altLang="en-US" dirty="0"/>
              <a:t>调用</a:t>
            </a:r>
            <a:r>
              <a:rPr lang="en-US" altLang="zh-CN" dirty="0"/>
              <a:t>retrieval</a:t>
            </a:r>
            <a:r>
              <a:rPr lang="zh-CN" altLang="en-US" dirty="0"/>
              <a:t>内置的能力（</a:t>
            </a:r>
            <a:r>
              <a:rPr lang="en-US" altLang="zh-CN" dirty="0"/>
              <a:t>how</a:t>
            </a:r>
            <a:r>
              <a:rPr lang="zh-CN" altLang="en-US" dirty="0"/>
              <a:t>？）</a:t>
            </a:r>
            <a:endParaRPr lang="en-US" altLang="zh-CN" dirty="0"/>
          </a:p>
          <a:p>
            <a:pPr lvl="1"/>
            <a:r>
              <a:rPr lang="en-US" dirty="0"/>
              <a:t>Gpt3.5-turbo-1006</a:t>
            </a:r>
            <a:r>
              <a:rPr lang="zh-CN" altLang="en-US" dirty="0"/>
              <a:t>就能用</a:t>
            </a:r>
            <a:r>
              <a:rPr lang="en-US" altLang="zh-CN" dirty="0"/>
              <a:t>Assistant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F392-6589-350E-E8CE-0C4E9701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2024-1-4 </a:t>
            </a:r>
            <a:r>
              <a:rPr lang="zh-CN" altLang="en-US" dirty="0"/>
              <a:t>大模型时代的</a:t>
            </a:r>
            <a:r>
              <a:rPr lang="en-US" altLang="zh-CN" dirty="0"/>
              <a:t>AI</a:t>
            </a:r>
            <a:r>
              <a:rPr lang="zh-CN" altLang="en-US" dirty="0"/>
              <a:t>产品新挑战，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3041-F73E-F0C6-9DBC-11ACF686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rmAutofit fontScale="77500" lnSpcReduction="20000"/>
          </a:bodyPr>
          <a:lstStyle/>
          <a:p>
            <a:r>
              <a:rPr lang="en-US" altLang="zh-CN" dirty="0"/>
              <a:t>AI</a:t>
            </a:r>
            <a:r>
              <a:rPr lang="zh-CN" altLang="en-US" dirty="0"/>
              <a:t>能力演进</a:t>
            </a:r>
            <a:endParaRPr lang="en-US" altLang="zh-CN" dirty="0"/>
          </a:p>
          <a:p>
            <a:pPr lvl="1"/>
            <a:r>
              <a:rPr lang="en-US" altLang="zh-CN" dirty="0"/>
              <a:t>1950</a:t>
            </a:r>
            <a:r>
              <a:rPr lang="zh-CN" altLang="en-US" dirty="0"/>
              <a:t>，规则处理</a:t>
            </a:r>
            <a:endParaRPr lang="en-US" altLang="zh-CN" dirty="0"/>
          </a:p>
          <a:p>
            <a:pPr lvl="1"/>
            <a:r>
              <a:rPr lang="en-US" altLang="zh-CN" dirty="0"/>
              <a:t>1980</a:t>
            </a:r>
            <a:r>
              <a:rPr lang="zh-CN" altLang="en-US" dirty="0"/>
              <a:t>，</a:t>
            </a:r>
            <a:r>
              <a:rPr lang="en-US" altLang="zh-CN" dirty="0"/>
              <a:t>ML</a:t>
            </a:r>
          </a:p>
          <a:p>
            <a:pPr lvl="1"/>
            <a:r>
              <a:rPr lang="en-US" altLang="zh-CN" dirty="0"/>
              <a:t>1990</a:t>
            </a:r>
            <a:r>
              <a:rPr lang="zh-CN" altLang="en-US" dirty="0"/>
              <a:t>，神经网络</a:t>
            </a:r>
            <a:endParaRPr lang="en-US" altLang="zh-CN" dirty="0"/>
          </a:p>
          <a:p>
            <a:pPr lvl="1"/>
            <a:r>
              <a:rPr lang="en-US" altLang="zh-CN" dirty="0"/>
              <a:t>2018</a:t>
            </a:r>
            <a:r>
              <a:rPr lang="zh-CN" altLang="en-US" dirty="0"/>
              <a:t>，</a:t>
            </a:r>
            <a:r>
              <a:rPr lang="en-US" altLang="zh-CN" dirty="0"/>
              <a:t>Transformer</a:t>
            </a:r>
          </a:p>
          <a:p>
            <a:pPr lvl="1"/>
            <a:r>
              <a:rPr lang="zh-CN" altLang="en-US" dirty="0"/>
              <a:t>上一代</a:t>
            </a:r>
            <a:r>
              <a:rPr lang="en-US" altLang="zh-CN" dirty="0"/>
              <a:t>AI</a:t>
            </a:r>
          </a:p>
          <a:p>
            <a:pPr lvl="2"/>
            <a:r>
              <a:rPr lang="zh-CN" altLang="en-US" dirty="0"/>
              <a:t>智能家居、交通、金融、客服</a:t>
            </a:r>
            <a:endParaRPr lang="en-US" altLang="zh-CN" dirty="0"/>
          </a:p>
          <a:p>
            <a:pPr lvl="1"/>
            <a:r>
              <a:rPr lang="en-US" altLang="zh-CN" dirty="0"/>
              <a:t>LLMs</a:t>
            </a:r>
            <a:r>
              <a:rPr lang="zh-CN" altLang="en-US" dirty="0"/>
              <a:t>带来的变化</a:t>
            </a:r>
            <a:endParaRPr lang="en-US" altLang="zh-CN" dirty="0"/>
          </a:p>
          <a:p>
            <a:pPr lvl="2"/>
            <a:r>
              <a:rPr lang="zh-CN" altLang="en-US" dirty="0"/>
              <a:t>泛化性大幅提升</a:t>
            </a:r>
            <a:endParaRPr lang="en-US" altLang="zh-CN" dirty="0"/>
          </a:p>
          <a:p>
            <a:pPr lvl="2"/>
            <a:r>
              <a:rPr lang="en-US" altLang="zh-CN" dirty="0"/>
              <a:t>RLHF </a:t>
            </a:r>
            <a:r>
              <a:rPr lang="zh-CN" altLang="en-US" dirty="0"/>
              <a:t>人类监督的强化学习</a:t>
            </a:r>
            <a:endParaRPr lang="en-US" altLang="zh-CN" dirty="0"/>
          </a:p>
          <a:p>
            <a:pPr lvl="2"/>
            <a:r>
              <a:rPr lang="en-US" altLang="zh-CN" dirty="0" err="1"/>
              <a:t>InstructGPT</a:t>
            </a:r>
            <a:endParaRPr lang="en-US" altLang="zh-CN" dirty="0"/>
          </a:p>
          <a:p>
            <a:pPr lvl="3"/>
            <a:r>
              <a:rPr lang="en-US" altLang="zh-CN" dirty="0"/>
              <a:t>SFT</a:t>
            </a:r>
            <a:r>
              <a:rPr lang="zh-CN" altLang="en-US" dirty="0"/>
              <a:t>（有监督微调）</a:t>
            </a:r>
            <a:r>
              <a:rPr lang="en-US" altLang="zh-CN" dirty="0"/>
              <a:t>13K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3"/>
            <a:r>
              <a:rPr lang="en-US" altLang="zh-CN" dirty="0"/>
              <a:t>RM</a:t>
            </a:r>
            <a:r>
              <a:rPr lang="zh-CN" altLang="en-US" dirty="0"/>
              <a:t>（奖励模型）</a:t>
            </a:r>
            <a:r>
              <a:rPr lang="en-US" altLang="zh-CN" dirty="0"/>
              <a:t>33K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en-US" altLang="zh-CN" dirty="0"/>
              <a:t>LLMs</a:t>
            </a:r>
            <a:r>
              <a:rPr lang="zh-CN" altLang="en-US" dirty="0"/>
              <a:t>存在的问题</a:t>
            </a:r>
            <a:endParaRPr lang="en-US" altLang="zh-CN" dirty="0"/>
          </a:p>
          <a:p>
            <a:pPr lvl="2"/>
            <a:r>
              <a:rPr lang="zh-CN" altLang="en-US" dirty="0"/>
              <a:t>现在：自回归预测，存在幻觉</a:t>
            </a:r>
            <a:endParaRPr lang="en-US" altLang="zh-CN" dirty="0"/>
          </a:p>
          <a:p>
            <a:pPr lvl="2"/>
            <a:r>
              <a:rPr lang="zh-CN" altLang="en-US" dirty="0"/>
              <a:t>未来：需要自监督学习，推理能力</a:t>
            </a:r>
            <a:r>
              <a:rPr lang="en-US" altLang="zh-CN" dirty="0"/>
              <a:t>+</a:t>
            </a:r>
            <a:r>
              <a:rPr lang="zh-CN" altLang="en-US" dirty="0"/>
              <a:t>复杂计划分层规划</a:t>
            </a:r>
            <a:endParaRPr lang="en-US" altLang="zh-CN" dirty="0"/>
          </a:p>
          <a:p>
            <a:pPr lvl="1"/>
            <a:r>
              <a:rPr lang="en-US" altLang="zh-CN" dirty="0"/>
              <a:t>LLMs</a:t>
            </a:r>
            <a:r>
              <a:rPr lang="zh-CN" altLang="en-US" dirty="0"/>
              <a:t>带来的变化</a:t>
            </a:r>
            <a:endParaRPr lang="en-US" altLang="zh-CN" dirty="0"/>
          </a:p>
          <a:p>
            <a:pPr lvl="2"/>
            <a:r>
              <a:rPr lang="zh-CN" altLang="en-US" dirty="0"/>
              <a:t>单模态</a:t>
            </a:r>
            <a:endParaRPr lang="en-US" altLang="zh-CN" dirty="0"/>
          </a:p>
          <a:p>
            <a:pPr lvl="3"/>
            <a:r>
              <a:rPr lang="zh-CN" altLang="en-US" dirty="0"/>
              <a:t>提升单模态效果上线</a:t>
            </a:r>
            <a:endParaRPr lang="en-US" altLang="zh-CN" dirty="0"/>
          </a:p>
          <a:p>
            <a:pPr lvl="4"/>
            <a:r>
              <a:rPr lang="zh-CN" altLang="en-US" dirty="0"/>
              <a:t>跨域问题，一语多义，理解上限，专有名词</a:t>
            </a:r>
            <a:endParaRPr lang="en-US" altLang="zh-CN" dirty="0"/>
          </a:p>
          <a:p>
            <a:pPr lvl="3"/>
            <a:r>
              <a:rPr lang="zh-CN" altLang="en-US" dirty="0"/>
              <a:t>很难创建新场景</a:t>
            </a:r>
            <a:endParaRPr lang="en-US" altLang="zh-CN" dirty="0"/>
          </a:p>
          <a:p>
            <a:pPr lvl="2"/>
            <a:r>
              <a:rPr lang="zh-CN" altLang="en-US" dirty="0"/>
              <a:t>多模态才是未来</a:t>
            </a:r>
            <a:endParaRPr lang="en-US" altLang="zh-CN" dirty="0"/>
          </a:p>
          <a:p>
            <a:pPr lvl="1"/>
            <a:r>
              <a:rPr lang="zh-CN" altLang="en-US" dirty="0"/>
              <a:t>大模型的需求场景在哪？</a:t>
            </a:r>
            <a:endParaRPr lang="en-US" altLang="zh-CN" dirty="0"/>
          </a:p>
          <a:p>
            <a:pPr lvl="2"/>
            <a:r>
              <a:rPr lang="zh-CN" altLang="en-US" dirty="0"/>
              <a:t>原来做了，但是做不好的地方（已经有前代</a:t>
            </a:r>
            <a:r>
              <a:rPr lang="en-US" altLang="zh-CN" dirty="0"/>
              <a:t>AI</a:t>
            </a:r>
            <a:r>
              <a:rPr lang="zh-CN" altLang="en-US" dirty="0"/>
              <a:t>的地方）</a:t>
            </a:r>
            <a:endParaRPr lang="en-US" altLang="zh-CN" dirty="0"/>
          </a:p>
          <a:p>
            <a:r>
              <a:rPr lang="zh-CN" altLang="en-US" dirty="0"/>
              <a:t>如何落地</a:t>
            </a:r>
            <a:endParaRPr lang="en-US" altLang="zh-CN" dirty="0"/>
          </a:p>
          <a:p>
            <a:pPr lvl="1"/>
            <a:r>
              <a:rPr lang="zh-CN" altLang="en-US" dirty="0"/>
              <a:t>王小川</a:t>
            </a:r>
            <a:endParaRPr lang="en-US" altLang="zh-CN" dirty="0"/>
          </a:p>
          <a:p>
            <a:pPr lvl="2"/>
            <a:r>
              <a:rPr lang="zh-CN" altLang="en-US" dirty="0"/>
              <a:t>从思考产品市场匹配，到技术与产品的匹配（也就是不需要新场景，而是新技术）</a:t>
            </a:r>
            <a:endParaRPr lang="en-US" altLang="zh-CN" dirty="0"/>
          </a:p>
          <a:p>
            <a:pPr lvl="1"/>
            <a:r>
              <a:rPr lang="zh-CN" altLang="en-US" dirty="0"/>
              <a:t>李彦宏</a:t>
            </a:r>
            <a:endParaRPr lang="en-US" altLang="zh-CN" dirty="0"/>
          </a:p>
          <a:p>
            <a:pPr lvl="2"/>
            <a:r>
              <a:rPr lang="en-US" altLang="zh-CN" dirty="0"/>
              <a:t>AI</a:t>
            </a:r>
            <a:r>
              <a:rPr lang="zh-CN" altLang="en-US" dirty="0"/>
              <a:t>原生应用的三个必要条件：</a:t>
            </a:r>
            <a:endParaRPr lang="en-US" altLang="zh-CN" dirty="0"/>
          </a:p>
          <a:p>
            <a:pPr lvl="3"/>
            <a:r>
              <a:rPr lang="zh-CN" altLang="en-US" dirty="0"/>
              <a:t>自然语言交互</a:t>
            </a:r>
            <a:endParaRPr lang="en-US" altLang="zh-CN" dirty="0"/>
          </a:p>
          <a:p>
            <a:pPr lvl="3"/>
            <a:r>
              <a:rPr lang="zh-CN" altLang="en-US" dirty="0"/>
              <a:t>充分利用</a:t>
            </a:r>
            <a:r>
              <a:rPr lang="en-US" altLang="zh-CN" dirty="0"/>
              <a:t>LLM</a:t>
            </a:r>
            <a:r>
              <a:rPr lang="zh-CN" altLang="en-US" dirty="0"/>
              <a:t>理解、生成、推理、记忆的能力</a:t>
            </a:r>
            <a:endParaRPr lang="en-US" altLang="zh-CN" dirty="0"/>
          </a:p>
          <a:p>
            <a:pPr lvl="3"/>
            <a:r>
              <a:rPr lang="zh-CN" altLang="en-US" dirty="0"/>
              <a:t>应用交互不能超过</a:t>
            </a:r>
            <a:r>
              <a:rPr lang="en-US" altLang="zh-CN" dirty="0"/>
              <a:t>2</a:t>
            </a:r>
            <a:r>
              <a:rPr lang="zh-CN" altLang="en-US" dirty="0"/>
              <a:t>级菜单</a:t>
            </a:r>
            <a:endParaRPr lang="en-US" altLang="zh-CN" dirty="0"/>
          </a:p>
          <a:p>
            <a:pPr lvl="1"/>
            <a:r>
              <a:rPr lang="zh-CN" altLang="en-US" dirty="0"/>
              <a:t>陆奇</a:t>
            </a:r>
            <a:endParaRPr lang="en-US" altLang="zh-CN" dirty="0"/>
          </a:p>
          <a:p>
            <a:pPr lvl="2"/>
            <a:r>
              <a:rPr lang="en-US" altLang="zh-CN" dirty="0"/>
              <a:t>AI</a:t>
            </a:r>
            <a:r>
              <a:rPr lang="zh-CN" altLang="en-US" dirty="0"/>
              <a:t>即入口</a:t>
            </a:r>
            <a:endParaRPr lang="en-US" altLang="zh-CN" dirty="0"/>
          </a:p>
          <a:p>
            <a:pPr lvl="1"/>
            <a:r>
              <a:rPr lang="zh-CN" altLang="en-US" dirty="0"/>
              <a:t>凯文凯利</a:t>
            </a:r>
            <a:endParaRPr lang="en-US" altLang="zh-CN" dirty="0"/>
          </a:p>
          <a:p>
            <a:pPr lvl="2"/>
            <a:r>
              <a:rPr lang="zh-CN" altLang="en-US" dirty="0"/>
              <a:t>更加专精于具体场景的定制型人工智能</a:t>
            </a:r>
            <a:endParaRPr lang="en-US" altLang="zh-CN" dirty="0"/>
          </a:p>
          <a:p>
            <a:pPr lvl="3"/>
            <a:r>
              <a:rPr lang="en-US" altLang="zh-CN" dirty="0"/>
              <a:t>13B</a:t>
            </a:r>
            <a:r>
              <a:rPr lang="zh-CN" altLang="en-US" dirty="0"/>
              <a:t>级别的模型</a:t>
            </a:r>
            <a:endParaRPr lang="en-US" altLang="zh-CN" dirty="0"/>
          </a:p>
          <a:p>
            <a:pPr lvl="2"/>
            <a:r>
              <a:rPr lang="zh-CN" altLang="en-US" dirty="0"/>
              <a:t>大模型的强项和价值，就是检索、生成、查找和设定范式</a:t>
            </a:r>
            <a:endParaRPr lang="en-US" altLang="zh-CN" dirty="0"/>
          </a:p>
          <a:p>
            <a:pPr lvl="2"/>
            <a:r>
              <a:rPr lang="zh-CN" altLang="en-US" dirty="0"/>
              <a:t>对话式交互是爆炸性的发明</a:t>
            </a:r>
            <a:endParaRPr lang="en-US" altLang="zh-CN" dirty="0"/>
          </a:p>
          <a:p>
            <a:pPr lvl="2"/>
            <a:r>
              <a:rPr lang="zh-CN" altLang="en-US" dirty="0"/>
              <a:t>落地场景</a:t>
            </a:r>
            <a:endParaRPr lang="en-US" altLang="zh-CN" dirty="0"/>
          </a:p>
          <a:p>
            <a:pPr lvl="3"/>
            <a:r>
              <a:rPr lang="zh-CN" altLang="en-US" dirty="0"/>
              <a:t>程序员，编程工作发生了根本性的改变</a:t>
            </a:r>
            <a:endParaRPr lang="en-US" altLang="zh-CN" dirty="0"/>
          </a:p>
          <a:p>
            <a:pPr lvl="3"/>
            <a:r>
              <a:rPr lang="zh-CN" altLang="en-US" dirty="0"/>
              <a:t>帮助台</a:t>
            </a:r>
            <a:endParaRPr lang="en-US" altLang="zh-CN" dirty="0"/>
          </a:p>
          <a:p>
            <a:pPr lvl="3"/>
            <a:r>
              <a:rPr lang="zh-CN" altLang="en-US" dirty="0"/>
              <a:t>翻译</a:t>
            </a:r>
            <a:endParaRPr lang="en-US" altLang="zh-CN" dirty="0"/>
          </a:p>
          <a:p>
            <a:pPr lvl="2"/>
            <a:r>
              <a:rPr lang="zh-CN" altLang="en-US" dirty="0"/>
              <a:t>四类职业</a:t>
            </a:r>
            <a:endParaRPr lang="en-US" altLang="zh-CN" dirty="0"/>
          </a:p>
          <a:p>
            <a:pPr lvl="3"/>
            <a:r>
              <a:rPr lang="zh-CN" altLang="en-US" dirty="0"/>
              <a:t>编程、医生、教师、客户和助手</a:t>
            </a:r>
            <a:endParaRPr lang="en-US" altLang="zh-CN" dirty="0"/>
          </a:p>
          <a:p>
            <a:pPr lvl="1"/>
            <a:r>
              <a:rPr lang="zh-CN" altLang="en-US" dirty="0"/>
              <a:t>李飞飞</a:t>
            </a:r>
            <a:r>
              <a:rPr lang="en-US" altLang="zh-CN" dirty="0"/>
              <a:t>+</a:t>
            </a:r>
            <a:r>
              <a:rPr lang="zh-CN" altLang="en-US" dirty="0"/>
              <a:t>斯坦福</a:t>
            </a:r>
            <a:endParaRPr lang="en-US" altLang="zh-CN" dirty="0"/>
          </a:p>
          <a:p>
            <a:pPr lvl="2"/>
            <a:r>
              <a:rPr lang="en-US" altLang="zh-CN" dirty="0"/>
              <a:t>Agent</a:t>
            </a:r>
            <a:r>
              <a:rPr lang="zh-CN" altLang="en-US" dirty="0"/>
              <a:t>兴起，替人类完成工作的能力（计划和预定旅程）</a:t>
            </a:r>
            <a:endParaRPr lang="en-US" altLang="zh-CN" dirty="0"/>
          </a:p>
          <a:p>
            <a:pPr lvl="1"/>
            <a:r>
              <a:rPr lang="zh-CN" altLang="en-US" dirty="0"/>
              <a:t>一站式交互</a:t>
            </a:r>
            <a:endParaRPr lang="en-US" altLang="zh-CN" dirty="0"/>
          </a:p>
          <a:p>
            <a:pPr lvl="2"/>
            <a:r>
              <a:rPr lang="zh-CN" altLang="en-US" dirty="0"/>
              <a:t>即</a:t>
            </a:r>
            <a:r>
              <a:rPr lang="en-US" altLang="zh-CN" dirty="0"/>
              <a:t>AI=</a:t>
            </a:r>
            <a:r>
              <a:rPr lang="zh-CN" altLang="en-US" dirty="0"/>
              <a:t>单一入口</a:t>
            </a:r>
            <a:r>
              <a:rPr lang="en-US" altLang="zh-CN" dirty="0"/>
              <a:t>=Agent</a:t>
            </a:r>
          </a:p>
          <a:p>
            <a:r>
              <a:rPr lang="en-US" altLang="zh-CN" dirty="0"/>
              <a:t>LLM</a:t>
            </a:r>
            <a:r>
              <a:rPr lang="zh-CN" altLang="en-US" dirty="0"/>
              <a:t>存在的问题</a:t>
            </a:r>
            <a:endParaRPr lang="en-US" altLang="zh-CN" dirty="0"/>
          </a:p>
          <a:p>
            <a:pPr lvl="1"/>
            <a:r>
              <a:rPr lang="zh-CN" altLang="en-US" dirty="0"/>
              <a:t>幻觉</a:t>
            </a:r>
            <a:endParaRPr lang="en-US" altLang="zh-CN" dirty="0"/>
          </a:p>
          <a:p>
            <a:pPr lvl="1"/>
            <a:r>
              <a:rPr lang="zh-CN" altLang="en-US" dirty="0"/>
              <a:t>价值观</a:t>
            </a:r>
            <a:endParaRPr lang="en-US" altLang="zh-CN" dirty="0"/>
          </a:p>
          <a:p>
            <a:pPr lvl="1"/>
            <a:r>
              <a:rPr lang="zh-CN" altLang="en-US" dirty="0"/>
              <a:t>不可解释性</a:t>
            </a:r>
            <a:endParaRPr lang="en-US" altLang="zh-CN" dirty="0"/>
          </a:p>
          <a:p>
            <a:r>
              <a:rPr lang="zh-CN" altLang="en-US" dirty="0"/>
              <a:t>落地三要素</a:t>
            </a:r>
            <a:endParaRPr lang="en-US" altLang="zh-CN" dirty="0"/>
          </a:p>
          <a:p>
            <a:pPr lvl="1"/>
            <a:r>
              <a:rPr lang="zh-CN" altLang="en-US" dirty="0"/>
              <a:t>实用性：执行具体任务</a:t>
            </a:r>
            <a:endParaRPr lang="en-US" altLang="zh-CN" dirty="0"/>
          </a:p>
          <a:p>
            <a:pPr lvl="1"/>
            <a:r>
              <a:rPr lang="zh-CN" altLang="en-US" dirty="0"/>
              <a:t>体验性：类似人的感觉</a:t>
            </a:r>
            <a:endParaRPr lang="en-US" altLang="zh-CN" dirty="0"/>
          </a:p>
          <a:p>
            <a:pPr lvl="1"/>
            <a:r>
              <a:rPr lang="zh-CN" altLang="en-US" dirty="0"/>
              <a:t>安全性：内容合规</a:t>
            </a:r>
            <a:endParaRPr lang="en-US" altLang="zh-CN" dirty="0"/>
          </a:p>
          <a:p>
            <a:r>
              <a:rPr lang="zh-CN" altLang="en-US" dirty="0"/>
              <a:t>中期落地的方向：</a:t>
            </a:r>
            <a:r>
              <a:rPr lang="en-US" altLang="zh-CN" dirty="0"/>
              <a:t>Agent</a:t>
            </a:r>
          </a:p>
          <a:p>
            <a:pPr lvl="1"/>
            <a:r>
              <a:rPr lang="zh-CN" altLang="en-US" dirty="0"/>
              <a:t>大模型</a:t>
            </a:r>
            <a:r>
              <a:rPr lang="en-US" altLang="zh-CN" dirty="0"/>
              <a:t>+</a:t>
            </a:r>
            <a:r>
              <a:rPr lang="zh-CN" altLang="en-US" dirty="0"/>
              <a:t>记忆</a:t>
            </a:r>
            <a:r>
              <a:rPr lang="en-US" altLang="zh-CN" dirty="0"/>
              <a:t>+</a:t>
            </a:r>
            <a:r>
              <a:rPr lang="zh-CN" altLang="en-US" dirty="0"/>
              <a:t>主动规划</a:t>
            </a:r>
            <a:r>
              <a:rPr lang="en-US" altLang="zh-CN" dirty="0"/>
              <a:t>+</a:t>
            </a:r>
            <a:r>
              <a:rPr lang="zh-CN" altLang="en-US" dirty="0"/>
              <a:t>工具使用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LLMs</a:t>
            </a:r>
            <a:r>
              <a:rPr lang="zh-CN" altLang="en-US" dirty="0"/>
              <a:t>到科罗迪应用</a:t>
            </a:r>
            <a:endParaRPr lang="en-US" altLang="zh-CN" dirty="0"/>
          </a:p>
          <a:p>
            <a:pPr lvl="1"/>
            <a:r>
              <a:rPr lang="zh-CN" altLang="en-US" dirty="0"/>
              <a:t>应用</a:t>
            </a:r>
            <a:r>
              <a:rPr lang="en-US" altLang="zh-CN" dirty="0"/>
              <a:t>——</a:t>
            </a:r>
            <a:r>
              <a:rPr lang="zh-CN" altLang="en-US" dirty="0"/>
              <a:t>导航、客服、助手</a:t>
            </a:r>
            <a:endParaRPr lang="en-US" altLang="zh-CN" dirty="0"/>
          </a:p>
          <a:p>
            <a:pPr lvl="2"/>
            <a:r>
              <a:rPr lang="en-US" altLang="zh-CN" dirty="0"/>
              <a:t>GPTs</a:t>
            </a:r>
            <a:r>
              <a:rPr lang="zh-CN" altLang="en-US" dirty="0"/>
              <a:t>，星河社区大模型</a:t>
            </a:r>
            <a:endParaRPr lang="en-US" altLang="zh-CN" dirty="0"/>
          </a:p>
          <a:p>
            <a:pPr lvl="1"/>
            <a:r>
              <a:rPr lang="zh-CN" altLang="en-US" dirty="0"/>
              <a:t>中间件</a:t>
            </a:r>
            <a:r>
              <a:rPr lang="en-US" altLang="zh-CN" dirty="0"/>
              <a:t>——</a:t>
            </a:r>
            <a:r>
              <a:rPr lang="zh-CN" altLang="en-US" dirty="0"/>
              <a:t>记忆，工具调用，调度规划</a:t>
            </a:r>
            <a:endParaRPr lang="en-US" altLang="zh-CN" dirty="0"/>
          </a:p>
          <a:p>
            <a:pPr lvl="2"/>
            <a:r>
              <a:rPr lang="en-US" altLang="zh-CN" dirty="0"/>
              <a:t>Assistant Api</a:t>
            </a:r>
            <a:r>
              <a:rPr lang="zh-CN" altLang="en-US" dirty="0"/>
              <a:t>，百度</a:t>
            </a:r>
            <a:r>
              <a:rPr lang="en-US" altLang="zh-CN" dirty="0"/>
              <a:t>AI</a:t>
            </a:r>
            <a:r>
              <a:rPr lang="zh-CN" altLang="en-US" dirty="0"/>
              <a:t>应用工作台</a:t>
            </a:r>
            <a:endParaRPr lang="en-US" altLang="zh-CN" dirty="0"/>
          </a:p>
          <a:p>
            <a:pPr lvl="1"/>
            <a:r>
              <a:rPr lang="en-US" altLang="zh-CN" dirty="0"/>
              <a:t>Maas——</a:t>
            </a:r>
            <a:r>
              <a:rPr lang="zh-CN" altLang="en-US" dirty="0"/>
              <a:t>微调，</a:t>
            </a:r>
            <a:r>
              <a:rPr lang="en-US" altLang="zh-CN" dirty="0"/>
              <a:t>SFT/RLHF</a:t>
            </a:r>
            <a:r>
              <a:rPr lang="zh-CN" altLang="en-US" dirty="0"/>
              <a:t>，数据标注</a:t>
            </a:r>
            <a:endParaRPr lang="en-US" altLang="zh-CN" dirty="0"/>
          </a:p>
          <a:p>
            <a:pPr lvl="2"/>
            <a:r>
              <a:rPr lang="zh-CN" altLang="en-US" dirty="0"/>
              <a:t>文心千帆平台，字节方舟平台</a:t>
            </a:r>
            <a:endParaRPr lang="en-US" altLang="zh-CN" dirty="0"/>
          </a:p>
          <a:p>
            <a:pPr lvl="1"/>
            <a:r>
              <a:rPr lang="zh-CN" altLang="en-US" dirty="0"/>
              <a:t>底层模型</a:t>
            </a:r>
            <a:r>
              <a:rPr lang="en-US" altLang="zh-CN" dirty="0"/>
              <a:t>——</a:t>
            </a:r>
            <a:r>
              <a:rPr lang="zh-CN" altLang="en-US" dirty="0"/>
              <a:t>自然语言处理，语音，</a:t>
            </a:r>
            <a:r>
              <a:rPr lang="en-US" altLang="zh-CN" dirty="0"/>
              <a:t>CV</a:t>
            </a:r>
          </a:p>
          <a:p>
            <a:pPr lvl="2"/>
            <a:r>
              <a:rPr lang="en-US" altLang="zh-CN" dirty="0"/>
              <a:t>GPT</a:t>
            </a:r>
            <a:r>
              <a:rPr lang="zh-CN" altLang="en-US" dirty="0"/>
              <a:t>，文心一言，星火大模型，通义千问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8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C70D-A867-9F40-83DB-EB306450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2024-1-9 </a:t>
            </a:r>
            <a:r>
              <a:rPr lang="en-US" dirty="0"/>
              <a:t>Semantic Kernel</a:t>
            </a:r>
            <a:r>
              <a:rPr lang="zh-CN" altLang="en-US" dirty="0"/>
              <a:t>，王卓然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1C64-741E-8C11-13E9-426EA433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rmAutofit fontScale="550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大语言开发框架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SDK</a:t>
            </a:r>
            <a:r>
              <a:rPr lang="zh-CN" altLang="en-US" dirty="0"/>
              <a:t>可以降低开发维护成本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比如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可以让大模型可切换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可以让</a:t>
            </a:r>
            <a:r>
              <a:rPr lang="en-US" altLang="zh-CN" dirty="0"/>
              <a:t>prompt</a:t>
            </a:r>
            <a:r>
              <a:rPr lang="zh-CN" altLang="en-US" dirty="0"/>
              <a:t>分离出来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线程安全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方便调试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部署工具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Semantic Kernel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微软开发的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支持</a:t>
            </a:r>
            <a:r>
              <a:rPr lang="en-US" altLang="zh-CN" dirty="0"/>
              <a:t>C#/Python/Java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基于</a:t>
            </a:r>
            <a:r>
              <a:rPr lang="en-US" altLang="zh-CN" dirty="0" err="1"/>
              <a:t>OpenAi</a:t>
            </a:r>
            <a:r>
              <a:rPr lang="en-US" altLang="zh-CN" dirty="0"/>
              <a:t> Api/Azure OpenAI Api/</a:t>
            </a:r>
            <a:r>
              <a:rPr lang="en-US" altLang="zh-CN" dirty="0" err="1"/>
              <a:t>Huggingface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Github.com/Microsoft/semantic-kernel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</a:t>
            </a:r>
            <a:r>
              <a:rPr lang="zh-CN" altLang="en-US" dirty="0"/>
              <a:t>生态位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整套的</a:t>
            </a:r>
            <a:r>
              <a:rPr lang="en-US" altLang="zh-CN" dirty="0"/>
              <a:t>Copilot Stack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Plugin </a:t>
            </a:r>
            <a:r>
              <a:rPr lang="en-US" altLang="zh-CN" dirty="0" err="1"/>
              <a:t>extensionbility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Coilots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AI orchestration </a:t>
            </a:r>
            <a:r>
              <a:rPr lang="zh-CN" altLang="en-US" dirty="0"/>
              <a:t>编排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调用</a:t>
            </a:r>
            <a:r>
              <a:rPr lang="en-US" altLang="zh-CN" dirty="0"/>
              <a:t>LLM</a:t>
            </a:r>
            <a:r>
              <a:rPr lang="zh-CN" altLang="en-US" dirty="0"/>
              <a:t>像调用函数一样简单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Prompt</a:t>
            </a:r>
            <a:r>
              <a:rPr lang="zh-CN" altLang="en-US" dirty="0"/>
              <a:t>与函数可互相嵌套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让</a:t>
            </a:r>
            <a:r>
              <a:rPr lang="en-US" altLang="zh-CN" dirty="0"/>
              <a:t>LLM</a:t>
            </a:r>
            <a:r>
              <a:rPr lang="zh-CN" altLang="en-US" dirty="0"/>
              <a:t>能力与应用解耦，高度可复用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与微软的整个</a:t>
            </a:r>
            <a:r>
              <a:rPr lang="en-US" altLang="zh-CN" dirty="0"/>
              <a:t>Copilot</a:t>
            </a:r>
            <a:r>
              <a:rPr lang="zh-CN" altLang="en-US" dirty="0"/>
              <a:t>生态紧密结合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Foundation models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如</a:t>
            </a:r>
            <a:r>
              <a:rPr lang="en-US" altLang="zh-CN" dirty="0" err="1"/>
              <a:t>ChatGpt</a:t>
            </a:r>
            <a:r>
              <a:rPr lang="zh-CN" altLang="en-US" dirty="0"/>
              <a:t>，文心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AI infrastructure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</a:t>
            </a:r>
            <a:r>
              <a:rPr lang="zh-CN" altLang="en-US" dirty="0"/>
              <a:t>架构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Models and Memory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Memory</a:t>
            </a:r>
            <a:r>
              <a:rPr lang="zh-CN" altLang="en-US" dirty="0"/>
              <a:t>指向量数据库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大脑部分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Connectors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类似驱动程序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Semantic Kernel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Plugins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用来连接内部技能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Triggers and actions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手脚部分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环境搭建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安装</a:t>
            </a:r>
            <a:r>
              <a:rPr lang="en-US" altLang="zh-CN" dirty="0"/>
              <a:t>Python3.x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安装</a:t>
            </a:r>
            <a:r>
              <a:rPr lang="en-US" altLang="zh-CN" dirty="0"/>
              <a:t>pip install semantic-kernel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配置</a:t>
            </a:r>
            <a:r>
              <a:rPr lang="en-US" altLang="zh-CN" dirty="0"/>
              <a:t>.env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代码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kernel = </a:t>
            </a:r>
            <a:r>
              <a:rPr lang="en-US" altLang="zh-CN" dirty="0" err="1"/>
              <a:t>sk.Kernel</a:t>
            </a:r>
            <a:r>
              <a:rPr lang="en-US" altLang="zh-CN" dirty="0"/>
              <a:t>()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构造</a:t>
            </a:r>
            <a:r>
              <a:rPr lang="en-US" altLang="zh-CN" dirty="0"/>
              <a:t>kernel</a:t>
            </a:r>
            <a:r>
              <a:rPr lang="zh-CN" altLang="en-US" dirty="0"/>
              <a:t>环境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model = </a:t>
            </a:r>
            <a:r>
              <a:rPr lang="en-US" altLang="zh-CN" dirty="0" err="1"/>
              <a:t>OpenAiChatCompletion</a:t>
            </a:r>
            <a:r>
              <a:rPr lang="en-US" altLang="zh-CN" dirty="0"/>
              <a:t>(…)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创建</a:t>
            </a:r>
            <a:r>
              <a:rPr lang="en-US" altLang="zh-CN" dirty="0"/>
              <a:t>Semantic Function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运行</a:t>
            </a:r>
            <a:r>
              <a:rPr lang="en-US" altLang="zh-CN" dirty="0"/>
              <a:t>Function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Semantic Function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用纯数据定义的，不需要写代码，因此与编程语言无关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一个</a:t>
            </a:r>
            <a:r>
              <a:rPr lang="en-US" altLang="zh-CN" dirty="0"/>
              <a:t>sf</a:t>
            </a:r>
            <a:r>
              <a:rPr lang="zh-CN" altLang="en-US" dirty="0"/>
              <a:t>包含两部分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Skprompt.txt</a:t>
            </a:r>
            <a:r>
              <a:rPr lang="zh-CN" altLang="en-US" dirty="0"/>
              <a:t>，存在</a:t>
            </a:r>
            <a:r>
              <a:rPr lang="en-US" altLang="zh-CN" dirty="0"/>
              <a:t>prompt</a:t>
            </a:r>
            <a:r>
              <a:rPr lang="zh-CN" altLang="en-US" dirty="0"/>
              <a:t>，可以包含参数，还可以调用其他函数</a:t>
            </a:r>
            <a:endParaRPr lang="en-US" altLang="zh-CN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如以下内容：将用户输入变成</a:t>
            </a:r>
            <a:r>
              <a:rPr lang="en-US" altLang="zh-CN" dirty="0" err="1"/>
              <a:t>linux</a:t>
            </a:r>
            <a:r>
              <a:rPr lang="zh-CN" altLang="en-US" dirty="0"/>
              <a:t>可执行的命令 </a:t>
            </a:r>
            <a:r>
              <a:rPr lang="en-US" altLang="zh-CN" dirty="0"/>
              <a:t>{{input}}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Config.json</a:t>
            </a:r>
            <a:r>
              <a:rPr lang="zh-CN" altLang="en-US" dirty="0"/>
              <a:t>，存放配置，包括函数类型什么的</a:t>
            </a:r>
            <a:endParaRPr lang="en-US" altLang="zh-CN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如以下内容：</a:t>
            </a:r>
            <a:br>
              <a:rPr lang="en-US" altLang="zh-CN" dirty="0"/>
            </a:br>
            <a:r>
              <a:rPr lang="en-US" altLang="zh-CN" dirty="0"/>
              <a:t>schema:1,</a:t>
            </a:r>
            <a:br>
              <a:rPr lang="en-US" altLang="zh-CN" dirty="0"/>
            </a:br>
            <a:r>
              <a:rPr lang="en-US" altLang="zh-CN" dirty="0" err="1"/>
              <a:t>type:completion</a:t>
            </a:r>
            <a:br>
              <a:rPr lang="en-US" altLang="zh-CN" dirty="0"/>
            </a:br>
            <a:r>
              <a:rPr lang="en-US" altLang="zh-CN" dirty="0"/>
              <a:t>description,</a:t>
            </a:r>
            <a:br>
              <a:rPr lang="en-US" altLang="zh-CN" dirty="0"/>
            </a:br>
            <a:r>
              <a:rPr lang="en-US" altLang="zh-CN" dirty="0"/>
              <a:t>input: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两个文件放在</a:t>
            </a:r>
            <a:r>
              <a:rPr lang="en-US" altLang="zh-CN" dirty="0" err="1"/>
              <a:t>sk_samples</a:t>
            </a:r>
            <a:r>
              <a:rPr lang="en-US" altLang="zh-CN" dirty="0"/>
              <a:t>/</a:t>
            </a:r>
            <a:r>
              <a:rPr lang="en-US" altLang="zh-CN" dirty="0" err="1"/>
              <a:t>SamplePlugins</a:t>
            </a:r>
            <a:r>
              <a:rPr lang="en-US" altLang="zh-CN" dirty="0"/>
              <a:t>/</a:t>
            </a:r>
            <a:r>
              <a:rPr lang="en-US" altLang="zh-CN" dirty="0" err="1"/>
              <a:t>GenerateCommand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最后这个</a:t>
            </a:r>
            <a:r>
              <a:rPr lang="en-US" altLang="zh-CN" dirty="0" err="1"/>
              <a:t>GenerateCommand</a:t>
            </a:r>
            <a:r>
              <a:rPr lang="zh-CN" altLang="en-US" dirty="0"/>
              <a:t>就是最后的函数名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可以利用词典输入多个变量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Variables = </a:t>
            </a:r>
            <a:r>
              <a:rPr lang="en-US" altLang="zh-CN" dirty="0" err="1"/>
              <a:t>sk.ContextVariables</a:t>
            </a:r>
            <a:r>
              <a:rPr lang="en-US" altLang="zh-CN" dirty="0"/>
              <a:t>()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Variables[“request”] = request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Native Functions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类似</a:t>
            </a:r>
            <a:r>
              <a:rPr lang="en-US" altLang="zh-CN" dirty="0"/>
              <a:t>Function Calling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Class </a:t>
            </a:r>
            <a:r>
              <a:rPr lang="en-US" altLang="zh-CN" dirty="0" err="1"/>
              <a:t>CommandVerifier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Verify_skill</a:t>
            </a:r>
            <a:r>
              <a:rPr lang="en-US" altLang="zh-CN" dirty="0"/>
              <a:t> = </a:t>
            </a:r>
            <a:r>
              <a:rPr lang="en-US" altLang="zh-CN" dirty="0" err="1"/>
              <a:t>kernel.import_skill</a:t>
            </a:r>
            <a:r>
              <a:rPr lang="en-US" altLang="zh-CN" dirty="0"/>
              <a:t>(</a:t>
            </a:r>
            <a:r>
              <a:rPr lang="en-US" altLang="zh-CN" dirty="0" err="1"/>
              <a:t>CommandVerifier</a:t>
            </a:r>
            <a:r>
              <a:rPr lang="en-US" altLang="zh-CN" dirty="0"/>
              <a:t>(), “Verifier”)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总结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Skills/Plugins</a:t>
            </a:r>
            <a:r>
              <a:rPr lang="zh-CN" altLang="en-US" dirty="0"/>
              <a:t>就是一组函数的集合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</a:t>
            </a:r>
            <a:r>
              <a:rPr lang="zh-CN" altLang="en-US" dirty="0"/>
              <a:t>的</a:t>
            </a:r>
            <a:r>
              <a:rPr lang="en-US" altLang="zh-CN" dirty="0"/>
              <a:t>plugins</a:t>
            </a:r>
            <a:r>
              <a:rPr lang="zh-CN" altLang="en-US" dirty="0"/>
              <a:t>未来可以和</a:t>
            </a:r>
            <a:r>
              <a:rPr lang="en-US" altLang="zh-CN" dirty="0" err="1"/>
              <a:t>ChatGpt</a:t>
            </a:r>
            <a:r>
              <a:rPr lang="zh-CN" altLang="en-US" dirty="0"/>
              <a:t>、</a:t>
            </a:r>
            <a:r>
              <a:rPr lang="en-US" altLang="zh-CN" dirty="0"/>
              <a:t>Office</a:t>
            </a:r>
            <a:r>
              <a:rPr lang="zh-CN" altLang="en-US" dirty="0"/>
              <a:t>无缝衔接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内置的</a:t>
            </a:r>
            <a:r>
              <a:rPr lang="en-US" altLang="zh-CN" dirty="0"/>
              <a:t>Plugins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From </a:t>
            </a:r>
            <a:r>
              <a:rPr lang="en-US" dirty="0" err="1"/>
              <a:t>semantic_kernel.core_skills</a:t>
            </a:r>
            <a:r>
              <a:rPr lang="en-US" dirty="0"/>
              <a:t> import  </a:t>
            </a:r>
            <a:r>
              <a:rPr lang="en-US" dirty="0" err="1"/>
              <a:t>SkillName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读写文件、摘要、等待时间、在互联网上搜索</a:t>
            </a:r>
            <a:r>
              <a:rPr lang="en-US" altLang="zh-CN" dirty="0"/>
              <a:t>……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函数调用</a:t>
            </a:r>
            <a:r>
              <a:rPr lang="en-US" altLang="zh-CN" dirty="0"/>
              <a:t>Pipeline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Kenel</a:t>
            </a:r>
            <a:r>
              <a:rPr lang="zh-CN" altLang="en-US" dirty="0"/>
              <a:t>可以把</a:t>
            </a:r>
            <a:r>
              <a:rPr lang="en-US" altLang="zh-CN" dirty="0"/>
              <a:t>SK</a:t>
            </a:r>
            <a:r>
              <a:rPr lang="zh-CN" altLang="en-US" dirty="0"/>
              <a:t>的</a:t>
            </a:r>
            <a:r>
              <a:rPr lang="en-US" altLang="zh-CN" dirty="0"/>
              <a:t>function</a:t>
            </a:r>
            <a:r>
              <a:rPr lang="zh-CN" altLang="en-US" dirty="0"/>
              <a:t>、本地的</a:t>
            </a:r>
            <a:r>
              <a:rPr lang="en-US" altLang="zh-CN" dirty="0"/>
              <a:t>Function</a:t>
            </a:r>
            <a:r>
              <a:rPr lang="zh-CN" altLang="en-US" dirty="0"/>
              <a:t>不加区分的调用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嵌套调用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</a:t>
            </a:r>
            <a:r>
              <a:rPr lang="zh-CN" altLang="en-US" dirty="0"/>
              <a:t>允许在</a:t>
            </a:r>
            <a:r>
              <a:rPr lang="en-US" altLang="zh-CN" dirty="0" err="1"/>
              <a:t>promprt</a:t>
            </a:r>
            <a:r>
              <a:rPr lang="zh-CN" altLang="en-US" dirty="0"/>
              <a:t>模板中直接箱采用一个函数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{{</a:t>
            </a:r>
            <a:r>
              <a:rPr lang="en-US" dirty="0" err="1"/>
              <a:t>ChartHistorySkill.summarize</a:t>
            </a:r>
            <a:r>
              <a:rPr lang="en-US" dirty="0"/>
              <a:t> $history}}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Memory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Kenel.add_text_embedding_generation_service</a:t>
            </a:r>
            <a:r>
              <a:rPr lang="zh-CN" altLang="en-US" dirty="0"/>
              <a:t>添加一个文本向量生成服务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Reginster_memory_store</a:t>
            </a:r>
            <a:r>
              <a:rPr lang="en-US" dirty="0"/>
              <a:t>()</a:t>
            </a:r>
            <a:r>
              <a:rPr lang="zh-CN" altLang="en-US" dirty="0"/>
              <a:t>注册</a:t>
            </a:r>
            <a:r>
              <a:rPr lang="en-US" altLang="zh-CN" dirty="0"/>
              <a:t>store</a:t>
            </a:r>
            <a:r>
              <a:rPr lang="zh-CN" altLang="en-US" dirty="0"/>
              <a:t>，可以存储内存、文件、向量数据库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Memory.save_informatoin_async</a:t>
            </a:r>
            <a:r>
              <a:rPr lang="en-US" dirty="0"/>
              <a:t>()</a:t>
            </a:r>
            <a:r>
              <a:rPr lang="zh-CN" altLang="en-US" dirty="0"/>
              <a:t>包含信息到</a:t>
            </a:r>
            <a:r>
              <a:rPr lang="en-US" altLang="zh-CN" dirty="0"/>
              <a:t>store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Memory.search_async</a:t>
            </a:r>
            <a:r>
              <a:rPr lang="en-US" dirty="0"/>
              <a:t>)</a:t>
            </a:r>
            <a:r>
              <a:rPr lang="zh-CN" altLang="en-US" dirty="0"/>
              <a:t> 搜索信息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{{Recall $input}}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可以自动完成文档分片、向量化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Planner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目的是</a:t>
            </a:r>
            <a:r>
              <a:rPr lang="en-US" altLang="zh-CN" dirty="0"/>
              <a:t>Agent</a:t>
            </a:r>
            <a:r>
              <a:rPr lang="zh-CN" altLang="en-US" dirty="0"/>
              <a:t>开发。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什么是智能体？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把</a:t>
            </a:r>
            <a:r>
              <a:rPr lang="en-US" altLang="zh-CN" dirty="0"/>
              <a:t>LLM</a:t>
            </a:r>
            <a:r>
              <a:rPr lang="zh-CN" altLang="en-US" dirty="0"/>
              <a:t>当做一个推理引擎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给定一个任务，智能体自动生成完成任务所需的步骤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执行相应的动作（例如选择并调用工具）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直到任务完成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SequentialPlanner</a:t>
            </a:r>
            <a:r>
              <a:rPr lang="en-US" altLang="zh-CN" dirty="0"/>
              <a:t> </a:t>
            </a:r>
            <a:r>
              <a:rPr lang="zh-CN" altLang="en-US" dirty="0"/>
              <a:t>一系列步骤的计划，互相连接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ActionPlanner</a:t>
            </a:r>
            <a:r>
              <a:rPr lang="en-US" altLang="zh-CN" dirty="0"/>
              <a:t> </a:t>
            </a:r>
            <a:r>
              <a:rPr lang="zh-CN" altLang="en-US" dirty="0"/>
              <a:t>类似于</a:t>
            </a:r>
            <a:r>
              <a:rPr lang="en-US" altLang="zh-CN" dirty="0"/>
              <a:t>Function Calling</a:t>
            </a:r>
            <a:r>
              <a:rPr lang="zh-CN" altLang="en-US" dirty="0"/>
              <a:t>，从注册的</a:t>
            </a:r>
            <a:r>
              <a:rPr lang="en-US" altLang="zh-CN" dirty="0"/>
              <a:t>plugin</a:t>
            </a:r>
            <a:r>
              <a:rPr lang="zh-CN" altLang="en-US" dirty="0"/>
              <a:t>中找到一个执行函数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StepWisePlanner</a:t>
            </a:r>
            <a:r>
              <a:rPr lang="en-US" altLang="zh-CN" dirty="0"/>
              <a:t> </a:t>
            </a:r>
            <a:r>
              <a:rPr lang="zh-CN" altLang="en-US" dirty="0"/>
              <a:t>执行一步就做一下复盘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</a:t>
            </a:r>
            <a:r>
              <a:rPr lang="zh-CN" altLang="en-US" dirty="0"/>
              <a:t>对</a:t>
            </a:r>
            <a:r>
              <a:rPr lang="en-US" altLang="zh-CN" dirty="0"/>
              <a:t>Assistants API</a:t>
            </a:r>
            <a:r>
              <a:rPr lang="zh-CN" altLang="en-US" dirty="0"/>
              <a:t>的支持计划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如何选择</a:t>
            </a:r>
            <a:r>
              <a:rPr lang="en-US" altLang="zh-CN" dirty="0"/>
              <a:t>SK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经常换</a:t>
            </a:r>
            <a:r>
              <a:rPr lang="en-US" altLang="zh-CN" dirty="0"/>
              <a:t>LLM</a:t>
            </a:r>
            <a:r>
              <a:rPr lang="zh-CN" altLang="en-US" dirty="0"/>
              <a:t>，大量的</a:t>
            </a:r>
            <a:r>
              <a:rPr lang="en-US" altLang="zh-CN" dirty="0" err="1"/>
              <a:t>Promprt</a:t>
            </a:r>
            <a:r>
              <a:rPr lang="zh-CN" altLang="en-US" dirty="0"/>
              <a:t>调试需求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Promprt</a:t>
            </a:r>
            <a:r>
              <a:rPr lang="zh-CN" altLang="en-US" dirty="0"/>
              <a:t>中有大量嵌套调用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</a:t>
            </a:r>
            <a:r>
              <a:rPr lang="zh-CN" altLang="en-US" dirty="0"/>
              <a:t>是使用</a:t>
            </a:r>
            <a:r>
              <a:rPr lang="en-US" altLang="zh-CN" dirty="0"/>
              <a:t>C#/Java</a:t>
            </a:r>
            <a:r>
              <a:rPr lang="zh-CN" altLang="en-US" dirty="0"/>
              <a:t>做技术栈的唯一选择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如果用</a:t>
            </a:r>
            <a:r>
              <a:rPr lang="en-US" altLang="zh-CN" dirty="0"/>
              <a:t>Python</a:t>
            </a:r>
            <a:r>
              <a:rPr lang="zh-CN" altLang="en-US" dirty="0"/>
              <a:t>，则还可以选择</a:t>
            </a:r>
            <a:r>
              <a:rPr lang="en-US" altLang="zh-CN" dirty="0" err="1"/>
              <a:t>Langchain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C70D-A867-9F40-83DB-EB306450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2024-01-11 </a:t>
            </a:r>
            <a:r>
              <a:rPr lang="en-US" dirty="0" err="1"/>
              <a:t>Langchain</a:t>
            </a:r>
            <a:r>
              <a:rPr lang="zh-CN" altLang="en-US" dirty="0"/>
              <a:t>，王卓然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1C64-741E-8C11-13E9-426EA433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000" dirty="0" err="1"/>
              <a:t>Langchain</a:t>
            </a:r>
            <a:endParaRPr lang="en-US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一套在大模型能力是封装的工具框架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AGI</a:t>
            </a:r>
            <a:r>
              <a:rPr lang="zh-CN" altLang="en-US" sz="1000" dirty="0"/>
              <a:t>时代软件工程的一个探索和原型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迭代迅速（几乎每日一版）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核心组件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模型</a:t>
            </a:r>
            <a:r>
              <a:rPr lang="en-US" altLang="zh-CN" sz="1000" dirty="0"/>
              <a:t>IO</a:t>
            </a:r>
            <a:r>
              <a:rPr lang="zh-CN" altLang="en-US" sz="1000" dirty="0"/>
              <a:t>封装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LLMs</a:t>
            </a:r>
            <a:r>
              <a:rPr lang="zh-CN" altLang="en-US" sz="1000" dirty="0"/>
              <a:t>大语言模型切换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Chat Models </a:t>
            </a:r>
            <a:r>
              <a:rPr lang="zh-CN" altLang="en-US" sz="1000" dirty="0"/>
              <a:t>基于</a:t>
            </a:r>
            <a:r>
              <a:rPr lang="en-US" altLang="zh-CN" sz="1000" dirty="0"/>
              <a:t>LLMs</a:t>
            </a:r>
            <a:r>
              <a:rPr lang="zh-CN" altLang="en-US" sz="1000" dirty="0"/>
              <a:t>，但按对话结构重新封装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PromptTemple</a:t>
            </a:r>
            <a:r>
              <a:rPr lang="zh-CN" altLang="en-US" sz="1000" dirty="0"/>
              <a:t>提示词模板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模板变量的管理进行了封装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OutputParser</a:t>
            </a:r>
            <a:r>
              <a:rPr lang="zh-CN" altLang="en-US" sz="1000" dirty="0"/>
              <a:t>解析输出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输出的是人类语言，此处可以快速把输出的实质性内容找出来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数据连接封装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Document Loaders</a:t>
            </a:r>
            <a:r>
              <a:rPr lang="zh-CN" altLang="en-US" sz="1000" dirty="0"/>
              <a:t>各种格式文件的加载器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Document Transformers</a:t>
            </a:r>
            <a:r>
              <a:rPr lang="zh-CN" altLang="en-US" sz="1000" dirty="0"/>
              <a:t>文档的常规操作，如</a:t>
            </a:r>
            <a:r>
              <a:rPr lang="en-US" altLang="zh-CN" sz="1000" dirty="0"/>
              <a:t>split, filter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Retrievers </a:t>
            </a:r>
            <a:r>
              <a:rPr lang="zh-CN" altLang="en-US" sz="1000" dirty="0"/>
              <a:t>向量检索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Memory</a:t>
            </a:r>
            <a:r>
              <a:rPr lang="zh-CN" altLang="en-US" sz="1000" dirty="0"/>
              <a:t>记忆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框架封装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Chain</a:t>
            </a:r>
            <a:r>
              <a:rPr lang="zh-CN" altLang="en-US" sz="1000" dirty="0"/>
              <a:t>：实现一个功能或一系列顺序功能组合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Agent</a:t>
            </a:r>
            <a:r>
              <a:rPr lang="zh-CN" altLang="en-US" sz="1000" dirty="0"/>
              <a:t>：根据用户输入，自动规划执行步骤，自动选择每步所需要的工具，最终完成用户制定的功能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Tools</a:t>
            </a:r>
            <a:r>
              <a:rPr lang="zh-CN" altLang="en-US" sz="1000" dirty="0"/>
              <a:t>：外部函数，如</a:t>
            </a:r>
            <a:r>
              <a:rPr lang="en-US" altLang="zh-CN" sz="1000" dirty="0"/>
              <a:t>google</a:t>
            </a:r>
            <a:r>
              <a:rPr lang="zh-CN" altLang="en-US" sz="1000" dirty="0"/>
              <a:t>搜索、文件</a:t>
            </a:r>
            <a:r>
              <a:rPr lang="en-US" altLang="zh-CN" sz="1000" dirty="0"/>
              <a:t>IO</a:t>
            </a:r>
            <a:r>
              <a:rPr lang="zh-CN" altLang="en-US" sz="1000" dirty="0"/>
              <a:t>、</a:t>
            </a:r>
            <a:r>
              <a:rPr lang="en-US" altLang="zh-CN" sz="1000" dirty="0"/>
              <a:t>Linux Shell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Toolkits</a:t>
            </a:r>
            <a:r>
              <a:rPr lang="zh-CN" altLang="en-US" sz="1000" dirty="0"/>
              <a:t>：操作某软件的一组工具集，如操作</a:t>
            </a:r>
            <a:r>
              <a:rPr lang="en-US" altLang="zh-CN" sz="1000" dirty="0"/>
              <a:t>DB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安装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000" dirty="0"/>
              <a:t>Pip install 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Chat Models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单轮</a:t>
            </a:r>
            <a:endParaRPr lang="en-US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000" dirty="0"/>
              <a:t>From </a:t>
            </a:r>
            <a:r>
              <a:rPr lang="en-US" sz="1000" dirty="0" err="1"/>
              <a:t>langchain_openai</a:t>
            </a:r>
            <a:r>
              <a:rPr lang="en-US" sz="1000" dirty="0"/>
              <a:t> import </a:t>
            </a:r>
            <a:r>
              <a:rPr lang="en-US" sz="1000" dirty="0" err="1"/>
              <a:t>ChatOpenAI</a:t>
            </a:r>
            <a:endParaRPr lang="en-US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000" dirty="0" err="1"/>
              <a:t>Llm</a:t>
            </a:r>
            <a:r>
              <a:rPr lang="en-US" sz="1000" dirty="0"/>
              <a:t> = </a:t>
            </a:r>
            <a:r>
              <a:rPr lang="en-US" sz="1000" dirty="0" err="1"/>
              <a:t>ChatOpenAI</a:t>
            </a:r>
            <a:r>
              <a:rPr lang="en-US" sz="1000" dirty="0"/>
              <a:t>(model=“gpt-3.5-turbo”)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000" dirty="0"/>
              <a:t>Response=</a:t>
            </a:r>
            <a:r>
              <a:rPr lang="en-US" sz="1000" dirty="0" err="1"/>
              <a:t>llm.invoke</a:t>
            </a:r>
            <a:r>
              <a:rPr lang="en-US" sz="1000" dirty="0"/>
              <a:t>(“</a:t>
            </a:r>
            <a:r>
              <a:rPr lang="zh-CN" altLang="en-US" sz="1000" dirty="0"/>
              <a:t>你是谁”）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000" dirty="0"/>
              <a:t>Print(</a:t>
            </a:r>
            <a:r>
              <a:rPr lang="en-US" sz="1000" dirty="0" err="1"/>
              <a:t>response.content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多轮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000" dirty="0"/>
              <a:t>From </a:t>
            </a:r>
            <a:r>
              <a:rPr lang="en-US" sz="1000" dirty="0" err="1"/>
              <a:t>langchain.schema</a:t>
            </a:r>
            <a:r>
              <a:rPr lang="en-US" sz="1000" dirty="0"/>
              <a:t> </a:t>
            </a:r>
            <a:r>
              <a:rPr lang="en-US" sz="1000" dirty="0" err="1"/>
              <a:t>iport</a:t>
            </a:r>
            <a:r>
              <a:rPr lang="en-US" sz="1000" dirty="0"/>
              <a:t>(</a:t>
            </a:r>
            <a:br>
              <a:rPr lang="en-US" sz="1000" dirty="0"/>
            </a:br>
            <a:r>
              <a:rPr lang="en-US" altLang="zh-CN" sz="1000" dirty="0" err="1"/>
              <a:t>SystemM</a:t>
            </a:r>
            <a:r>
              <a:rPr lang="en-US" sz="1000" dirty="0" err="1"/>
              <a:t>essage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 err="1"/>
              <a:t>HumanMessage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 err="1"/>
              <a:t>AiMessage</a:t>
            </a:r>
            <a:r>
              <a:rPr lang="en-US" sz="1000" dirty="0"/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Prompt</a:t>
            </a:r>
            <a:r>
              <a:rPr lang="zh-CN" altLang="en-US" sz="1000" dirty="0"/>
              <a:t>模板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000" dirty="0"/>
              <a:t>From </a:t>
            </a:r>
            <a:r>
              <a:rPr lang="en-US" sz="1000" dirty="0" err="1"/>
              <a:t>lanchain.p</a:t>
            </a:r>
            <a:endParaRPr lang="en-US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快速形成问答模板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支持</a:t>
            </a:r>
            <a:r>
              <a:rPr lang="en-US" altLang="zh-CN" sz="1000" dirty="0" err="1"/>
              <a:t>Yaml</a:t>
            </a:r>
            <a:r>
              <a:rPr lang="zh-CN" altLang="en-US" sz="1000" dirty="0"/>
              <a:t>、</a:t>
            </a:r>
            <a:r>
              <a:rPr lang="en-US" altLang="zh-CN" sz="1000" dirty="0"/>
              <a:t>Json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Template_path</a:t>
            </a:r>
            <a:r>
              <a:rPr lang="en-US" altLang="zh-CN" sz="1000" dirty="0"/>
              <a:t>: xxxtemplate.txt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Template</a:t>
            </a:r>
            <a:r>
              <a:rPr lang="zh-CN" altLang="en-US" sz="1000" dirty="0"/>
              <a:t>可以单独存放在一个文件里边，方便随意写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OutputParser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自动把</a:t>
            </a:r>
            <a:r>
              <a:rPr lang="en-US" altLang="zh-CN" sz="1000" dirty="0"/>
              <a:t>LLM</a:t>
            </a:r>
            <a:r>
              <a:rPr lang="zh-CN" altLang="en-US" sz="1000" dirty="0"/>
              <a:t>输出的字符串按指定格式加载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内置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List</a:t>
            </a:r>
            <a:r>
              <a:rPr lang="zh-CN" altLang="en-US" sz="1000" dirty="0"/>
              <a:t>，</a:t>
            </a:r>
            <a:r>
              <a:rPr lang="en-US" altLang="zh-CN" sz="1000" dirty="0"/>
              <a:t>Datetime</a:t>
            </a:r>
            <a:r>
              <a:rPr lang="zh-CN" altLang="en-US" sz="1000" dirty="0"/>
              <a:t>，</a:t>
            </a:r>
            <a:r>
              <a:rPr lang="en-US" altLang="zh-CN" sz="1000" dirty="0" err="1"/>
              <a:t>pydantic</a:t>
            </a:r>
            <a:r>
              <a:rPr lang="zh-CN" altLang="en-US" sz="1000" dirty="0"/>
              <a:t>，</a:t>
            </a:r>
            <a:r>
              <a:rPr lang="en-US" altLang="zh-CN" sz="1000" dirty="0"/>
              <a:t>XML….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Auto-Fixing Parser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From </a:t>
            </a:r>
            <a:r>
              <a:rPr lang="en-US" altLang="zh-CN" sz="1000" dirty="0" err="1"/>
              <a:t>langchain.output_parser</a:t>
            </a:r>
            <a:r>
              <a:rPr lang="en-US" altLang="zh-CN" sz="1000" dirty="0"/>
              <a:t> import </a:t>
            </a:r>
            <a:r>
              <a:rPr lang="en-US" altLang="zh-CN" sz="1000" dirty="0" err="1"/>
              <a:t>OutputFixingParser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可以在解析失败时，根据错误猜测并自动修复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文档加载器 </a:t>
            </a:r>
            <a:r>
              <a:rPr lang="en-US" altLang="zh-CN" sz="1000" dirty="0"/>
              <a:t>Document Loaders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!pip install </a:t>
            </a:r>
            <a:r>
              <a:rPr lang="en-US" altLang="zh-CN" sz="1000" dirty="0" err="1"/>
              <a:t>pypdf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Loader = </a:t>
            </a:r>
            <a:r>
              <a:rPr lang="en-US" altLang="zh-CN" sz="1000" dirty="0" err="1"/>
              <a:t>PyPDFLoader</a:t>
            </a:r>
            <a:r>
              <a:rPr lang="en-US" altLang="zh-CN" sz="1000" dirty="0"/>
              <a:t>(“x.pdf”)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Pages = </a:t>
            </a:r>
            <a:r>
              <a:rPr lang="en-US" altLang="zh-CN" sz="1000" dirty="0" err="1"/>
              <a:t>loader.load_and_split</a:t>
            </a:r>
            <a:r>
              <a:rPr lang="en-US" altLang="zh-CN" sz="1000" dirty="0"/>
              <a:t>() #</a:t>
            </a:r>
            <a:r>
              <a:rPr lang="zh-CN" altLang="en-US" sz="1000" dirty="0"/>
              <a:t>按页分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切片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还提供了切片的函数，切片的尺寸、重叠尺寸等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RAG !pip install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Memory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From </a:t>
            </a:r>
            <a:r>
              <a:rPr lang="en-US" altLang="zh-CN" sz="1000" dirty="0" err="1"/>
              <a:t>langchain.memory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History.save_context</a:t>
            </a:r>
            <a:r>
              <a:rPr lang="en-US" altLang="zh-CN" sz="1000" dirty="0"/>
              <a:t>(input:, output:)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History.load_memory_variabels</a:t>
            </a:r>
            <a:r>
              <a:rPr lang="en-US" altLang="zh-CN" sz="1000" dirty="0"/>
              <a:t>({})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可以用</a:t>
            </a:r>
            <a:r>
              <a:rPr lang="en-US" altLang="zh-CN" sz="1000" dirty="0" err="1"/>
              <a:t>windowMemory</a:t>
            </a:r>
            <a:r>
              <a:rPr lang="zh-CN" altLang="en-US" sz="1000" dirty="0"/>
              <a:t>来保留一定轮次的历史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可以用</a:t>
            </a:r>
            <a:r>
              <a:rPr lang="en-US" altLang="zh-CN" sz="1000" dirty="0" err="1"/>
              <a:t>tokenMemory</a:t>
            </a:r>
            <a:r>
              <a:rPr lang="zh-CN" altLang="en-US" sz="1000" dirty="0"/>
              <a:t>来控制上下文长短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Chain</a:t>
            </a:r>
            <a:r>
              <a:rPr lang="zh-CN" altLang="en-US" sz="1000" dirty="0"/>
              <a:t>和</a:t>
            </a:r>
            <a:r>
              <a:rPr lang="en-US" altLang="zh-CN" sz="1000" dirty="0" err="1"/>
              <a:t>Langchain</a:t>
            </a:r>
            <a:r>
              <a:rPr lang="en-US" altLang="zh-CN" sz="1000" dirty="0"/>
              <a:t> Expression Language</a:t>
            </a:r>
            <a:r>
              <a:rPr lang="zh-CN" altLang="en-US" sz="1000" dirty="0"/>
              <a:t>（</a:t>
            </a:r>
            <a:r>
              <a:rPr lang="en-US" altLang="zh-CN" sz="1000" dirty="0"/>
              <a:t>LCEL</a:t>
            </a:r>
            <a:r>
              <a:rPr lang="zh-CN" altLang="en-US" sz="1000" dirty="0"/>
              <a:t>），精髓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是一种声明式语言，可以组合不同的调用顺序组合成</a:t>
            </a:r>
            <a:r>
              <a:rPr lang="en-US" altLang="zh-CN" sz="1000" dirty="0"/>
              <a:t>Chain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亮点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流支持，异步，重试与回退，中间结果保存，输入输出格式等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Runable</a:t>
            </a:r>
            <a:r>
              <a:rPr lang="en-US" altLang="zh-CN" sz="1000" dirty="0"/>
              <a:t> = ({“query”:</a:t>
            </a:r>
            <a:r>
              <a:rPr lang="en-US" altLang="zh-CN" sz="1000" dirty="0" err="1"/>
              <a:t>RunnablePassthrought</a:t>
            </a:r>
            <a:r>
              <a:rPr lang="en-US" altLang="zh-CN" sz="1000" dirty="0"/>
              <a:t>()} | prompt | model | parser)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配置运行时变量、故障回退、并行调用、逻辑分支</a:t>
            </a:r>
            <a:r>
              <a:rPr lang="en-US" altLang="zh-CN" sz="1000" dirty="0"/>
              <a:t>……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可以省很多代码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智能体架构 </a:t>
            </a:r>
            <a:r>
              <a:rPr lang="en-US" altLang="zh-CN" sz="1000" dirty="0"/>
              <a:t>Agent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智能体：给定任务，智能体自动生成完成任务所需的步骤，执行相应动作，直到任务完成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Langchain</a:t>
            </a:r>
            <a:r>
              <a:rPr lang="zh-CN" altLang="en-US" sz="1000" dirty="0"/>
              <a:t>的实现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先定义一些</a:t>
            </a:r>
            <a:r>
              <a:rPr lang="en-US" altLang="zh-CN" sz="1000" dirty="0"/>
              <a:t>Tools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类似</a:t>
            </a:r>
            <a:r>
              <a:rPr lang="en-US" altLang="zh-CN" sz="1000" dirty="0"/>
              <a:t>SK</a:t>
            </a:r>
            <a:r>
              <a:rPr lang="zh-CN" altLang="en-US" sz="1000" dirty="0"/>
              <a:t>的</a:t>
            </a:r>
            <a:r>
              <a:rPr lang="en-US" altLang="zh-CN" sz="1000" dirty="0"/>
              <a:t>function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可以从网上拉现成的</a:t>
            </a:r>
            <a:r>
              <a:rPr lang="en-US" altLang="zh-CN" sz="1000" dirty="0"/>
              <a:t>prompt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Agent = </a:t>
            </a:r>
            <a:r>
              <a:rPr lang="en-US" altLang="zh-CN" sz="1000" dirty="0" err="1"/>
              <a:t>create_react_agent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llm</a:t>
            </a:r>
            <a:r>
              <a:rPr lang="en-US" altLang="zh-CN" sz="1000" dirty="0"/>
              <a:t>, tools, prompt)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智能体类型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ReAct</a:t>
            </a:r>
            <a:r>
              <a:rPr lang="zh-CN" altLang="en-US" sz="1000" dirty="0"/>
              <a:t>型（上面那个例子）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SelfAskWithSearch</a:t>
            </a:r>
            <a:r>
              <a:rPr lang="zh-CN" altLang="en-US" sz="1000" dirty="0"/>
              <a:t>反复发问型的</a:t>
            </a:r>
            <a:r>
              <a:rPr lang="en-US" altLang="zh-CN" sz="1000" dirty="0"/>
              <a:t>+</a:t>
            </a:r>
            <a:r>
              <a:rPr lang="zh-CN" altLang="en-US" sz="1000" dirty="0"/>
              <a:t>搜索引擎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？</a:t>
            </a:r>
            <a:r>
              <a:rPr lang="en-US" altLang="zh-CN" sz="1000" dirty="0"/>
              <a:t>	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支持了</a:t>
            </a:r>
            <a:r>
              <a:rPr lang="en-US" altLang="zh-CN" sz="1000" dirty="0"/>
              <a:t>OpenAI Assistant Api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LangServe</a:t>
            </a:r>
            <a:r>
              <a:rPr lang="zh-CN" altLang="en-US" sz="1000" dirty="0"/>
              <a:t>部署框架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!pip install “</a:t>
            </a:r>
            <a:r>
              <a:rPr lang="en-US" altLang="zh-CN" sz="1000" dirty="0" err="1"/>
              <a:t>langserve</a:t>
            </a:r>
            <a:r>
              <a:rPr lang="en-US" altLang="zh-CN" sz="1000" dirty="0"/>
              <a:t>…”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可以部署一个本地的</a:t>
            </a:r>
            <a:r>
              <a:rPr lang="en-US" altLang="zh-CN" sz="1000" dirty="0"/>
              <a:t>http</a:t>
            </a:r>
            <a:r>
              <a:rPr lang="zh-CN" altLang="en-US" sz="1000" dirty="0"/>
              <a:t>的服务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客户端就可以用</a:t>
            </a:r>
            <a:r>
              <a:rPr lang="en-US" altLang="zh-CN" sz="1000" dirty="0" err="1"/>
              <a:t>httppost</a:t>
            </a:r>
            <a:r>
              <a:rPr lang="zh-CN" altLang="en-US" sz="1000" dirty="0"/>
              <a:t>调用这个服务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Langchain.js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总结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LC</a:t>
            </a:r>
            <a:r>
              <a:rPr lang="zh-CN" altLang="en-US" sz="1000" dirty="0"/>
              <a:t>随着版本迭代可用于明显提升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LC</a:t>
            </a:r>
            <a:r>
              <a:rPr lang="zh-CN" altLang="en-US" sz="1000" dirty="0"/>
              <a:t>要避开大段的</a:t>
            </a:r>
            <a:r>
              <a:rPr lang="en-US" altLang="zh-CN" sz="1000" dirty="0"/>
              <a:t>Prompt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5415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69C414-B756-4498-A97A-141D80EE2B4B}"/>
              </a:ext>
            </a:extLst>
          </p:cNvPr>
          <p:cNvGrpSpPr/>
          <p:nvPr/>
        </p:nvGrpSpPr>
        <p:grpSpPr>
          <a:xfrm>
            <a:off x="660400" y="1130300"/>
            <a:ext cx="10644198" cy="4493531"/>
            <a:chOff x="660400" y="1135398"/>
            <a:chExt cx="10644198" cy="44935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EECAF5-D6B9-412A-B5E7-5959810BA79E}"/>
                </a:ext>
              </a:extLst>
            </p:cNvPr>
            <p:cNvSpPr txBox="1"/>
            <p:nvPr/>
          </p:nvSpPr>
          <p:spPr>
            <a:xfrm>
              <a:off x="660400" y="1135398"/>
              <a:ext cx="51479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contents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79BC9B1-22B4-4A9F-928F-CBA5B45C136E}"/>
                </a:ext>
              </a:extLst>
            </p:cNvPr>
            <p:cNvGrpSpPr/>
            <p:nvPr/>
          </p:nvGrpSpPr>
          <p:grpSpPr>
            <a:xfrm>
              <a:off x="897215" y="2663993"/>
              <a:ext cx="2082817" cy="2931935"/>
              <a:chOff x="1161379" y="2663993"/>
              <a:chExt cx="2082817" cy="293193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4C5E3CC-167D-4041-948A-1772EA887D1E}"/>
                  </a:ext>
                </a:extLst>
              </p:cNvPr>
              <p:cNvSpPr txBox="1"/>
              <p:nvPr/>
            </p:nvSpPr>
            <p:spPr>
              <a:xfrm>
                <a:off x="1495917" y="2751060"/>
                <a:ext cx="1384300" cy="1323439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8000" dirty="0">
                    <a:solidFill>
                      <a:schemeClr val="tx1">
                        <a:lumMod val="50000"/>
                        <a:lumOff val="50000"/>
                        <a:alpha val="10000"/>
                      </a:schemeClr>
                    </a:solidFill>
                    <a:cs typeface="+mn-ea"/>
                    <a:sym typeface="+mn-lt"/>
                  </a:rPr>
                  <a:t>01</a:t>
                </a:r>
                <a:endParaRPr lang="zh-CN" altLang="en-US" sz="8000" dirty="0"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C2BF8-BC80-4E08-9E10-3C29D80160DB}"/>
                  </a:ext>
                </a:extLst>
              </p:cNvPr>
              <p:cNvSpPr txBox="1"/>
              <p:nvPr/>
            </p:nvSpPr>
            <p:spPr>
              <a:xfrm>
                <a:off x="1171191" y="4680829"/>
                <a:ext cx="2073005" cy="369332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800" dirty="0">
                    <a:cs typeface="+mn-ea"/>
                    <a:sym typeface="+mn-lt"/>
                  </a:rPr>
                  <a:t>AI </a:t>
                </a:r>
                <a:r>
                  <a:rPr lang="zh-CN" altLang="en-US" sz="1800" dirty="0">
                    <a:cs typeface="+mn-ea"/>
                    <a:sym typeface="+mn-lt"/>
                  </a:rPr>
                  <a:t>简介概述</a:t>
                </a:r>
                <a:endParaRPr lang="en-US" altLang="zh-CN" sz="1800" b="1" dirty="0">
                  <a:cs typeface="+mn-ea"/>
                  <a:sym typeface="+mn-lt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09D1681-84A7-4A73-B1A1-3359ACB1F5B4}"/>
                  </a:ext>
                </a:extLst>
              </p:cNvPr>
              <p:cNvSpPr/>
              <p:nvPr/>
            </p:nvSpPr>
            <p:spPr>
              <a:xfrm>
                <a:off x="1161379" y="5070463"/>
                <a:ext cx="2073005" cy="525465"/>
              </a:xfrm>
              <a:prstGeom prst="rect">
                <a:avLst/>
              </a:prstGeom>
            </p:spPr>
            <p:txBody>
              <a:bodyPr wrap="square" anchor="t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000" dirty="0">
                    <a:cs typeface="+mn-ea"/>
                    <a:sym typeface="+mn-lt"/>
                  </a:rPr>
                  <a:t>Theme  color makes PPT more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000" dirty="0">
                    <a:cs typeface="+mn-ea"/>
                    <a:sym typeface="+mn-lt"/>
                  </a:rPr>
                  <a:t>convenient to change</a:t>
                </a: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BD0C72B4-7A91-48C3-95E3-E84DD4FD2229}"/>
                  </a:ext>
                </a:extLst>
              </p:cNvPr>
              <p:cNvSpPr/>
              <p:nvPr/>
            </p:nvSpPr>
            <p:spPr>
              <a:xfrm rot="3231425">
                <a:off x="1449095" y="2663994"/>
                <a:ext cx="1497572" cy="1497570"/>
              </a:xfrm>
              <a:prstGeom prst="arc">
                <a:avLst>
                  <a:gd name="adj1" fmla="val 16200000"/>
                  <a:gd name="adj2" fmla="val 12111527"/>
                </a:avLst>
              </a:prstGeom>
              <a:ln w="76200" cap="rnd">
                <a:gradFill>
                  <a:gsLst>
                    <a:gs pos="100000">
                      <a:schemeClr val="accent2">
                        <a:lumMod val="60000"/>
                        <a:lumOff val="40000"/>
                        <a:alpha val="0"/>
                      </a:schemeClr>
                    </a:gs>
                    <a:gs pos="20000">
                      <a:schemeClr val="accent2"/>
                    </a:gs>
                  </a:gsLst>
                  <a:lin ang="12000000" scaled="0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37065D-C8AF-4F55-A489-CFA24ED72EA8}"/>
                </a:ext>
              </a:extLst>
            </p:cNvPr>
            <p:cNvGrpSpPr/>
            <p:nvPr/>
          </p:nvGrpSpPr>
          <p:grpSpPr>
            <a:xfrm>
              <a:off x="3662255" y="2663993"/>
              <a:ext cx="2092633" cy="2931934"/>
              <a:chOff x="1151564" y="2663993"/>
              <a:chExt cx="2092633" cy="293193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1E5822-43E3-4F3F-A18E-D3DBA9C5461D}"/>
                  </a:ext>
                </a:extLst>
              </p:cNvPr>
              <p:cNvSpPr txBox="1"/>
              <p:nvPr/>
            </p:nvSpPr>
            <p:spPr>
              <a:xfrm>
                <a:off x="1495917" y="2751060"/>
                <a:ext cx="1384300" cy="1323439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8000" dirty="0">
                    <a:solidFill>
                      <a:schemeClr val="tx1">
                        <a:lumMod val="50000"/>
                        <a:lumOff val="50000"/>
                        <a:alpha val="10000"/>
                      </a:schemeClr>
                    </a:solidFill>
                    <a:cs typeface="+mn-ea"/>
                    <a:sym typeface="+mn-lt"/>
                  </a:rPr>
                  <a:t>02</a:t>
                </a:r>
                <a:endParaRPr lang="zh-CN" altLang="en-US" sz="8000" dirty="0"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A0843D-D23D-417C-AEBC-5FD79DF23BBC}"/>
                  </a:ext>
                </a:extLst>
              </p:cNvPr>
              <p:cNvSpPr txBox="1"/>
              <p:nvPr/>
            </p:nvSpPr>
            <p:spPr>
              <a:xfrm>
                <a:off x="1151564" y="4680829"/>
                <a:ext cx="2092633" cy="369332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800" dirty="0">
                    <a:cs typeface="+mn-ea"/>
                    <a:sym typeface="+mn-lt"/>
                  </a:rPr>
                  <a:t>AI </a:t>
                </a:r>
                <a:r>
                  <a:rPr lang="zh-CN" altLang="en-US" sz="1800" dirty="0">
                    <a:cs typeface="+mn-ea"/>
                    <a:sym typeface="+mn-lt"/>
                  </a:rPr>
                  <a:t>主要构架</a:t>
                </a:r>
                <a:endParaRPr lang="en-US" altLang="zh-CN" sz="1800" b="1" dirty="0">
                  <a:cs typeface="+mn-ea"/>
                  <a:sym typeface="+mn-lt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28E0928-0783-4974-897C-012068A15A0F}"/>
                  </a:ext>
                </a:extLst>
              </p:cNvPr>
              <p:cNvSpPr/>
              <p:nvPr/>
            </p:nvSpPr>
            <p:spPr>
              <a:xfrm>
                <a:off x="1161379" y="5070462"/>
                <a:ext cx="2073005" cy="525465"/>
              </a:xfrm>
              <a:prstGeom prst="rect">
                <a:avLst/>
              </a:prstGeom>
            </p:spPr>
            <p:txBody>
              <a:bodyPr wrap="square" anchor="t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000" dirty="0">
                    <a:cs typeface="+mn-ea"/>
                    <a:sym typeface="+mn-lt"/>
                  </a:rPr>
                  <a:t>Theme  color makes PPT more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000" dirty="0">
                    <a:cs typeface="+mn-ea"/>
                    <a:sym typeface="+mn-lt"/>
                  </a:rPr>
                  <a:t>convenient to change</a:t>
                </a:r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CD6CB877-831A-4481-AF1D-4A20B0FA547B}"/>
                  </a:ext>
                </a:extLst>
              </p:cNvPr>
              <p:cNvSpPr/>
              <p:nvPr/>
            </p:nvSpPr>
            <p:spPr>
              <a:xfrm rot="3231425">
                <a:off x="1449095" y="2663994"/>
                <a:ext cx="1497572" cy="1497570"/>
              </a:xfrm>
              <a:prstGeom prst="arc">
                <a:avLst>
                  <a:gd name="adj1" fmla="val 16200000"/>
                  <a:gd name="adj2" fmla="val 12111527"/>
                </a:avLst>
              </a:prstGeom>
              <a:ln w="76200" cap="rnd">
                <a:gradFill>
                  <a:gsLst>
                    <a:gs pos="100000">
                      <a:schemeClr val="accent2">
                        <a:lumMod val="60000"/>
                        <a:lumOff val="40000"/>
                        <a:alpha val="0"/>
                      </a:schemeClr>
                    </a:gs>
                    <a:gs pos="20000">
                      <a:schemeClr val="accent2"/>
                    </a:gs>
                  </a:gsLst>
                  <a:lin ang="12000000" scaled="0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8E4E01-1C0B-4FEE-8C60-442136A07967}"/>
                </a:ext>
              </a:extLst>
            </p:cNvPr>
            <p:cNvGrpSpPr/>
            <p:nvPr/>
          </p:nvGrpSpPr>
          <p:grpSpPr>
            <a:xfrm>
              <a:off x="6437111" y="2663993"/>
              <a:ext cx="2092632" cy="2964936"/>
              <a:chOff x="1151565" y="2663993"/>
              <a:chExt cx="2092632" cy="296493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E3F444-8112-4607-93B4-E383F3F6BC8A}"/>
                  </a:ext>
                </a:extLst>
              </p:cNvPr>
              <p:cNvSpPr txBox="1"/>
              <p:nvPr/>
            </p:nvSpPr>
            <p:spPr>
              <a:xfrm>
                <a:off x="1495917" y="2751060"/>
                <a:ext cx="1384300" cy="1323439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8000" dirty="0">
                    <a:solidFill>
                      <a:schemeClr val="tx1">
                        <a:lumMod val="50000"/>
                        <a:lumOff val="50000"/>
                        <a:alpha val="10000"/>
                      </a:schemeClr>
                    </a:solidFill>
                    <a:cs typeface="+mn-ea"/>
                    <a:sym typeface="+mn-lt"/>
                  </a:rPr>
                  <a:t>03</a:t>
                </a:r>
                <a:endParaRPr lang="zh-CN" altLang="en-US" sz="8000" dirty="0"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C8B72C-9D2B-4DC0-8297-EE0FA28A7020}"/>
                  </a:ext>
                </a:extLst>
              </p:cNvPr>
              <p:cNvSpPr txBox="1"/>
              <p:nvPr/>
            </p:nvSpPr>
            <p:spPr>
              <a:xfrm>
                <a:off x="1151565" y="4680829"/>
                <a:ext cx="2092632" cy="369332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800" dirty="0">
                    <a:cs typeface="+mn-ea"/>
                    <a:sym typeface="+mn-lt"/>
                  </a:rPr>
                  <a:t>AI </a:t>
                </a:r>
                <a:r>
                  <a:rPr lang="zh-CN" altLang="en-US" sz="1800" dirty="0">
                    <a:cs typeface="+mn-ea"/>
                    <a:sym typeface="+mn-lt"/>
                  </a:rPr>
                  <a:t>的价值</a:t>
                </a:r>
                <a:endParaRPr lang="en-US" altLang="zh-CN" sz="1800" b="1" dirty="0">
                  <a:cs typeface="+mn-ea"/>
                  <a:sym typeface="+mn-lt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0D1DA5-A23D-4888-93DF-74C5137655D3}"/>
                  </a:ext>
                </a:extLst>
              </p:cNvPr>
              <p:cNvSpPr/>
              <p:nvPr/>
            </p:nvSpPr>
            <p:spPr>
              <a:xfrm>
                <a:off x="1161379" y="5103464"/>
                <a:ext cx="2073005" cy="525465"/>
              </a:xfrm>
              <a:prstGeom prst="rect">
                <a:avLst/>
              </a:prstGeom>
            </p:spPr>
            <p:txBody>
              <a:bodyPr wrap="square" anchor="t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000" dirty="0">
                    <a:cs typeface="+mn-ea"/>
                    <a:sym typeface="+mn-lt"/>
                  </a:rPr>
                  <a:t>Theme  color makes PPT more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000" dirty="0">
                    <a:cs typeface="+mn-ea"/>
                    <a:sym typeface="+mn-lt"/>
                  </a:rPr>
                  <a:t>convenient to change</a:t>
                </a:r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ECC1E7F1-64DE-46F0-8BED-7ED49CBDD501}"/>
                  </a:ext>
                </a:extLst>
              </p:cNvPr>
              <p:cNvSpPr/>
              <p:nvPr/>
            </p:nvSpPr>
            <p:spPr>
              <a:xfrm rot="3231425">
                <a:off x="1449095" y="2663994"/>
                <a:ext cx="1497572" cy="1497570"/>
              </a:xfrm>
              <a:prstGeom prst="arc">
                <a:avLst>
                  <a:gd name="adj1" fmla="val 16200000"/>
                  <a:gd name="adj2" fmla="val 12111527"/>
                </a:avLst>
              </a:prstGeom>
              <a:ln w="76200" cap="rnd">
                <a:gradFill>
                  <a:gsLst>
                    <a:gs pos="100000">
                      <a:schemeClr val="accent2">
                        <a:lumMod val="60000"/>
                        <a:lumOff val="40000"/>
                        <a:alpha val="0"/>
                      </a:schemeClr>
                    </a:gs>
                    <a:gs pos="20000">
                      <a:schemeClr val="accent2"/>
                    </a:gs>
                  </a:gsLst>
                  <a:lin ang="12000000" scaled="0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260A68C-E631-449B-9873-648F4E998544}"/>
                </a:ext>
              </a:extLst>
            </p:cNvPr>
            <p:cNvGrpSpPr/>
            <p:nvPr/>
          </p:nvGrpSpPr>
          <p:grpSpPr>
            <a:xfrm>
              <a:off x="9211966" y="2663993"/>
              <a:ext cx="2092632" cy="2964936"/>
              <a:chOff x="1151565" y="2663993"/>
              <a:chExt cx="2092632" cy="296493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0429D0-EC46-4222-B784-7786059EA4AF}"/>
                  </a:ext>
                </a:extLst>
              </p:cNvPr>
              <p:cNvSpPr txBox="1"/>
              <p:nvPr/>
            </p:nvSpPr>
            <p:spPr>
              <a:xfrm>
                <a:off x="1495917" y="2751060"/>
                <a:ext cx="1384300" cy="1323439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8000" dirty="0">
                    <a:solidFill>
                      <a:schemeClr val="tx1">
                        <a:lumMod val="50000"/>
                        <a:lumOff val="50000"/>
                        <a:alpha val="10000"/>
                      </a:schemeClr>
                    </a:solidFill>
                    <a:cs typeface="+mn-ea"/>
                    <a:sym typeface="+mn-lt"/>
                  </a:rPr>
                  <a:t>04</a:t>
                </a:r>
                <a:endParaRPr lang="zh-CN" altLang="en-US" sz="8000" dirty="0"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7308E4-0F26-4F44-B27A-A78FEF477788}"/>
                  </a:ext>
                </a:extLst>
              </p:cNvPr>
              <p:cNvSpPr txBox="1"/>
              <p:nvPr/>
            </p:nvSpPr>
            <p:spPr>
              <a:xfrm>
                <a:off x="1151565" y="4680829"/>
                <a:ext cx="2092632" cy="369332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800" dirty="0">
                    <a:cs typeface="+mn-ea"/>
                    <a:sym typeface="+mn-lt"/>
                  </a:rPr>
                  <a:t>AI </a:t>
                </a:r>
                <a:r>
                  <a:rPr lang="zh-CN" altLang="en-US" sz="1800" dirty="0">
                    <a:cs typeface="+mn-ea"/>
                    <a:sym typeface="+mn-lt"/>
                  </a:rPr>
                  <a:t>未来展望</a:t>
                </a:r>
                <a:endParaRPr lang="en-US" altLang="zh-CN" sz="1800" b="1" dirty="0">
                  <a:cs typeface="+mn-ea"/>
                  <a:sym typeface="+mn-lt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B9C24B-B536-4763-94F9-B03D5B5F1084}"/>
                  </a:ext>
                </a:extLst>
              </p:cNvPr>
              <p:cNvSpPr/>
              <p:nvPr/>
            </p:nvSpPr>
            <p:spPr>
              <a:xfrm>
                <a:off x="1161379" y="5103464"/>
                <a:ext cx="2073005" cy="525465"/>
              </a:xfrm>
              <a:prstGeom prst="rect">
                <a:avLst/>
              </a:prstGeom>
            </p:spPr>
            <p:txBody>
              <a:bodyPr wrap="square" anchor="t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000" dirty="0">
                    <a:cs typeface="+mn-ea"/>
                    <a:sym typeface="+mn-lt"/>
                  </a:rPr>
                  <a:t>Theme  color makes PPT more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000" dirty="0">
                    <a:cs typeface="+mn-ea"/>
                    <a:sym typeface="+mn-lt"/>
                  </a:rPr>
                  <a:t>convenient to change</a:t>
                </a: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976818C6-082F-4908-AC74-0B341CA51E3D}"/>
                  </a:ext>
                </a:extLst>
              </p:cNvPr>
              <p:cNvSpPr/>
              <p:nvPr/>
            </p:nvSpPr>
            <p:spPr>
              <a:xfrm rot="3231425">
                <a:off x="1449095" y="2663994"/>
                <a:ext cx="1497572" cy="1497570"/>
              </a:xfrm>
              <a:prstGeom prst="arc">
                <a:avLst>
                  <a:gd name="adj1" fmla="val 16200000"/>
                  <a:gd name="adj2" fmla="val 12111527"/>
                </a:avLst>
              </a:prstGeom>
              <a:ln w="76200" cap="rnd">
                <a:gradFill>
                  <a:gsLst>
                    <a:gs pos="100000">
                      <a:schemeClr val="accent2">
                        <a:lumMod val="60000"/>
                        <a:lumOff val="40000"/>
                        <a:alpha val="0"/>
                      </a:schemeClr>
                    </a:gs>
                    <a:gs pos="20000">
                      <a:schemeClr val="accent2"/>
                    </a:gs>
                  </a:gsLst>
                  <a:lin ang="12000000" scaled="0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858825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65E86C3-EDFA-4D3D-96A0-D1026DB1000B}"/>
              </a:ext>
            </a:extLst>
          </p:cNvPr>
          <p:cNvGrpSpPr/>
          <p:nvPr/>
        </p:nvGrpSpPr>
        <p:grpSpPr>
          <a:xfrm>
            <a:off x="954649" y="1586593"/>
            <a:ext cx="10564251" cy="3976089"/>
            <a:chOff x="954649" y="1586593"/>
            <a:chExt cx="10564251" cy="397608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D839763-1BEA-42F0-9474-FDD4185CF87F}"/>
                </a:ext>
              </a:extLst>
            </p:cNvPr>
            <p:cNvSpPr/>
            <p:nvPr/>
          </p:nvSpPr>
          <p:spPr>
            <a:xfrm>
              <a:off x="954649" y="1586593"/>
              <a:ext cx="3895429" cy="3895429"/>
            </a:xfrm>
            <a:prstGeom prst="ellipse">
              <a:avLst/>
            </a:prstGeom>
            <a:blipFill>
              <a:blip r:embed="rId4"/>
              <a:srcRect/>
              <a:stretch>
                <a:fillRect l="-25376" r="-2521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5F1882-E1C5-431A-88F5-64FFB91076ED}"/>
                </a:ext>
              </a:extLst>
            </p:cNvPr>
            <p:cNvSpPr txBox="1"/>
            <p:nvPr/>
          </p:nvSpPr>
          <p:spPr>
            <a:xfrm>
              <a:off x="5393299" y="1586593"/>
              <a:ext cx="612560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cs typeface="+mn-ea"/>
                  <a:sym typeface="+mn-lt"/>
                </a:rPr>
                <a:t>Unified fonts </a:t>
              </a:r>
            </a:p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make reading more fluent.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7E9931-267D-4974-850F-B8F4C44BC1A2}"/>
                </a:ext>
              </a:extLst>
            </p:cNvPr>
            <p:cNvSpPr txBox="1"/>
            <p:nvPr/>
          </p:nvSpPr>
          <p:spPr>
            <a:xfrm>
              <a:off x="5393298" y="2540700"/>
              <a:ext cx="6125601" cy="45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r>
                <a:rPr lang="en-US" altLang="zh-CN" dirty="0">
                  <a:cs typeface="+mn-ea"/>
                  <a:sym typeface="+mn-lt"/>
                </a:rPr>
                <a:t>Adjust the spacing to adapt to Chinese typesetting, use </a:t>
              </a:r>
              <a:r>
                <a:rPr lang="en-US" altLang="zh-CN" dirty="0" err="1">
                  <a:cs typeface="+mn-ea"/>
                  <a:sym typeface="+mn-lt"/>
                </a:rPr>
                <a:t>threference</a:t>
              </a:r>
              <a:r>
                <a:rPr lang="en-US" altLang="zh-CN" dirty="0">
                  <a:cs typeface="+mn-ea"/>
                  <a:sym typeface="+mn-lt"/>
                </a:rPr>
                <a:t> line in </a:t>
              </a:r>
              <a:r>
                <a:rPr lang="en-US" altLang="zh-CN" dirty="0" err="1">
                  <a:cs typeface="+mn-ea"/>
                  <a:sym typeface="+mn-lt"/>
                </a:rPr>
                <a:t>PPT.Unified</a:t>
              </a:r>
              <a:r>
                <a:rPr lang="en-US" altLang="zh-CN" dirty="0">
                  <a:cs typeface="+mn-ea"/>
                  <a:sym typeface="+mn-lt"/>
                </a:rPr>
                <a:t> fonts make reading more </a:t>
              </a:r>
              <a:r>
                <a:rPr lang="en-US" altLang="zh-CN" dirty="0" err="1">
                  <a:cs typeface="+mn-ea"/>
                  <a:sym typeface="+mn-lt"/>
                </a:rPr>
                <a:t>fluent.Copy</a:t>
              </a:r>
              <a:r>
                <a:rPr lang="en-US" altLang="zh-CN" dirty="0">
                  <a:cs typeface="+mn-ea"/>
                  <a:sym typeface="+mn-lt"/>
                </a:rPr>
                <a:t> paste fonts. Choose the only </a:t>
              </a:r>
              <a:r>
                <a:rPr lang="en-US" altLang="zh-CN" dirty="0" err="1">
                  <a:cs typeface="+mn-ea"/>
                  <a:sym typeface="+mn-lt"/>
                </a:rPr>
                <a:t>optio</a:t>
              </a:r>
              <a:r>
                <a:rPr lang="en-US" altLang="zh-CN" dirty="0">
                  <a:cs typeface="+mn-ea"/>
                  <a:sym typeface="+mn-lt"/>
                </a:rPr>
                <a:t> to retain text……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AAB932C-5D3C-4994-9FD1-3BF2D85880C8}"/>
                </a:ext>
              </a:extLst>
            </p:cNvPr>
            <p:cNvGrpSpPr/>
            <p:nvPr/>
          </p:nvGrpSpPr>
          <p:grpSpPr>
            <a:xfrm>
              <a:off x="5393299" y="4513451"/>
              <a:ext cx="538679" cy="538676"/>
              <a:chOff x="5255471" y="2235779"/>
              <a:chExt cx="410200" cy="410198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991F66B-F224-4537-B593-906EFB8A8DAE}"/>
                  </a:ext>
                </a:extLst>
              </p:cNvPr>
              <p:cNvSpPr/>
              <p:nvPr/>
            </p:nvSpPr>
            <p:spPr>
              <a:xfrm>
                <a:off x="5255471" y="2235779"/>
                <a:ext cx="410200" cy="410198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60000">
                    <a:schemeClr val="accent4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4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90AF10F-DA4B-4F85-AC76-C281123256B2}"/>
                  </a:ext>
                </a:extLst>
              </p:cNvPr>
              <p:cNvSpPr/>
              <p:nvPr/>
            </p:nvSpPr>
            <p:spPr>
              <a:xfrm>
                <a:off x="5371574" y="2369958"/>
                <a:ext cx="178001" cy="148188"/>
              </a:xfrm>
              <a:custGeom>
                <a:avLst/>
                <a:gdLst>
                  <a:gd name="connsiteX0" fmla="*/ 483573 w 526297"/>
                  <a:gd name="connsiteY0" fmla="*/ 133971 h 438150"/>
                  <a:gd name="connsiteX1" fmla="*/ 527674 w 526297"/>
                  <a:gd name="connsiteY1" fmla="*/ 178072 h 438150"/>
                  <a:gd name="connsiteX2" fmla="*/ 527579 w 526297"/>
                  <a:gd name="connsiteY2" fmla="*/ 181501 h 438150"/>
                  <a:gd name="connsiteX3" fmla="*/ 514244 w 526297"/>
                  <a:gd name="connsiteY3" fmla="*/ 355237 h 438150"/>
                  <a:gd name="connsiteX4" fmla="*/ 485764 w 526297"/>
                  <a:gd name="connsiteY4" fmla="*/ 381621 h 438150"/>
                  <a:gd name="connsiteX5" fmla="*/ 454998 w 526297"/>
                  <a:gd name="connsiteY5" fmla="*/ 381621 h 438150"/>
                  <a:gd name="connsiteX6" fmla="*/ 454998 w 526297"/>
                  <a:gd name="connsiteY6" fmla="*/ 438771 h 438150"/>
                  <a:gd name="connsiteX7" fmla="*/ 435948 w 526297"/>
                  <a:gd name="connsiteY7" fmla="*/ 438771 h 438150"/>
                  <a:gd name="connsiteX8" fmla="*/ 435948 w 526297"/>
                  <a:gd name="connsiteY8" fmla="*/ 381621 h 438150"/>
                  <a:gd name="connsiteX9" fmla="*/ 93048 w 526297"/>
                  <a:gd name="connsiteY9" fmla="*/ 381621 h 438150"/>
                  <a:gd name="connsiteX10" fmla="*/ 93048 w 526297"/>
                  <a:gd name="connsiteY10" fmla="*/ 438771 h 438150"/>
                  <a:gd name="connsiteX11" fmla="*/ 73998 w 526297"/>
                  <a:gd name="connsiteY11" fmla="*/ 438771 h 438150"/>
                  <a:gd name="connsiteX12" fmla="*/ 73998 w 526297"/>
                  <a:gd name="connsiteY12" fmla="*/ 381621 h 438150"/>
                  <a:gd name="connsiteX13" fmla="*/ 43328 w 526297"/>
                  <a:gd name="connsiteY13" fmla="*/ 381621 h 438150"/>
                  <a:gd name="connsiteX14" fmla="*/ 14848 w 526297"/>
                  <a:gd name="connsiteY14" fmla="*/ 355237 h 438150"/>
                  <a:gd name="connsiteX15" fmla="*/ 1513 w 526297"/>
                  <a:gd name="connsiteY15" fmla="*/ 181501 h 438150"/>
                  <a:gd name="connsiteX16" fmla="*/ 42089 w 526297"/>
                  <a:gd name="connsiteY16" fmla="*/ 134162 h 438150"/>
                  <a:gd name="connsiteX17" fmla="*/ 45518 w 526297"/>
                  <a:gd name="connsiteY17" fmla="*/ 134066 h 438150"/>
                  <a:gd name="connsiteX18" fmla="*/ 101906 w 526297"/>
                  <a:gd name="connsiteY18" fmla="*/ 180834 h 438150"/>
                  <a:gd name="connsiteX19" fmla="*/ 121623 w 526297"/>
                  <a:gd name="connsiteY19" fmla="*/ 286371 h 438150"/>
                  <a:gd name="connsiteX20" fmla="*/ 407373 w 526297"/>
                  <a:gd name="connsiteY20" fmla="*/ 286371 h 438150"/>
                  <a:gd name="connsiteX21" fmla="*/ 427185 w 526297"/>
                  <a:gd name="connsiteY21" fmla="*/ 180739 h 438150"/>
                  <a:gd name="connsiteX22" fmla="*/ 483573 w 526297"/>
                  <a:gd name="connsiteY22" fmla="*/ 133971 h 438150"/>
                  <a:gd name="connsiteX23" fmla="*/ 416898 w 526297"/>
                  <a:gd name="connsiteY23" fmla="*/ 621 h 438150"/>
                  <a:gd name="connsiteX24" fmla="*/ 483573 w 526297"/>
                  <a:gd name="connsiteY24" fmla="*/ 67296 h 438150"/>
                  <a:gd name="connsiteX25" fmla="*/ 483573 w 526297"/>
                  <a:gd name="connsiteY25" fmla="*/ 115397 h 438150"/>
                  <a:gd name="connsiteX26" fmla="*/ 476429 w 526297"/>
                  <a:gd name="connsiteY26" fmla="*/ 114921 h 438150"/>
                  <a:gd name="connsiteX27" fmla="*/ 412040 w 526297"/>
                  <a:gd name="connsiteY27" fmla="*/ 166451 h 438150"/>
                  <a:gd name="connsiteX28" fmla="*/ 411564 w 526297"/>
                  <a:gd name="connsiteY28" fmla="*/ 168737 h 438150"/>
                  <a:gd name="connsiteX29" fmla="*/ 393086 w 526297"/>
                  <a:gd name="connsiteY29" fmla="*/ 267321 h 438150"/>
                  <a:gd name="connsiteX30" fmla="*/ 135911 w 526297"/>
                  <a:gd name="connsiteY30" fmla="*/ 267321 h 438150"/>
                  <a:gd name="connsiteX31" fmla="*/ 117432 w 526297"/>
                  <a:gd name="connsiteY31" fmla="*/ 168737 h 438150"/>
                  <a:gd name="connsiteX32" fmla="*/ 52567 w 526297"/>
                  <a:gd name="connsiteY32" fmla="*/ 114921 h 438150"/>
                  <a:gd name="connsiteX33" fmla="*/ 54948 w 526297"/>
                  <a:gd name="connsiteY33" fmla="*/ 67296 h 438150"/>
                  <a:gd name="connsiteX34" fmla="*/ 121623 w 526297"/>
                  <a:gd name="connsiteY34" fmla="*/ 621 h 438150"/>
                  <a:gd name="connsiteX35" fmla="*/ 416898 w 526297"/>
                  <a:gd name="connsiteY3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3573" y="133971"/>
                    </a:moveTo>
                    <a:cubicBezTo>
                      <a:pt x="507957" y="133971"/>
                      <a:pt x="527674" y="153688"/>
                      <a:pt x="527674" y="178072"/>
                    </a:cubicBezTo>
                    <a:cubicBezTo>
                      <a:pt x="527674" y="179215"/>
                      <a:pt x="527674" y="180358"/>
                      <a:pt x="527579" y="181501"/>
                    </a:cubicBezTo>
                    <a:lnTo>
                      <a:pt x="514244" y="355237"/>
                    </a:lnTo>
                    <a:cubicBezTo>
                      <a:pt x="513101" y="370096"/>
                      <a:pt x="500718" y="381621"/>
                      <a:pt x="485764" y="381621"/>
                    </a:cubicBezTo>
                    <a:lnTo>
                      <a:pt x="454998" y="381621"/>
                    </a:lnTo>
                    <a:lnTo>
                      <a:pt x="454998" y="438771"/>
                    </a:lnTo>
                    <a:lnTo>
                      <a:pt x="435948" y="438771"/>
                    </a:lnTo>
                    <a:lnTo>
                      <a:pt x="435948" y="381621"/>
                    </a:lnTo>
                    <a:lnTo>
                      <a:pt x="93048" y="381621"/>
                    </a:lnTo>
                    <a:lnTo>
                      <a:pt x="93048" y="438771"/>
                    </a:lnTo>
                    <a:lnTo>
                      <a:pt x="73998" y="438771"/>
                    </a:lnTo>
                    <a:lnTo>
                      <a:pt x="73998" y="381621"/>
                    </a:lnTo>
                    <a:lnTo>
                      <a:pt x="43328" y="381621"/>
                    </a:lnTo>
                    <a:cubicBezTo>
                      <a:pt x="28373" y="381621"/>
                      <a:pt x="15991" y="370096"/>
                      <a:pt x="14848" y="355237"/>
                    </a:cubicBezTo>
                    <a:lnTo>
                      <a:pt x="1513" y="181501"/>
                    </a:lnTo>
                    <a:cubicBezTo>
                      <a:pt x="-392" y="157212"/>
                      <a:pt x="17801" y="135971"/>
                      <a:pt x="42089" y="134162"/>
                    </a:cubicBezTo>
                    <a:cubicBezTo>
                      <a:pt x="43232" y="134066"/>
                      <a:pt x="44375" y="134066"/>
                      <a:pt x="45518" y="134066"/>
                    </a:cubicBezTo>
                    <a:cubicBezTo>
                      <a:pt x="73141" y="134066"/>
                      <a:pt x="96858" y="153688"/>
                      <a:pt x="101906" y="180834"/>
                    </a:cubicBezTo>
                    <a:lnTo>
                      <a:pt x="121623" y="286371"/>
                    </a:lnTo>
                    <a:lnTo>
                      <a:pt x="407373" y="286371"/>
                    </a:lnTo>
                    <a:lnTo>
                      <a:pt x="427185" y="180739"/>
                    </a:lnTo>
                    <a:cubicBezTo>
                      <a:pt x="432233" y="153592"/>
                      <a:pt x="455951" y="133971"/>
                      <a:pt x="483573" y="133971"/>
                    </a:cubicBezTo>
                    <a:close/>
                    <a:moveTo>
                      <a:pt x="416898" y="621"/>
                    </a:moveTo>
                    <a:cubicBezTo>
                      <a:pt x="453760" y="621"/>
                      <a:pt x="483573" y="30434"/>
                      <a:pt x="483573" y="67296"/>
                    </a:cubicBezTo>
                    <a:lnTo>
                      <a:pt x="483573" y="115397"/>
                    </a:lnTo>
                    <a:cubicBezTo>
                      <a:pt x="481192" y="115112"/>
                      <a:pt x="478811" y="114921"/>
                      <a:pt x="476429" y="114921"/>
                    </a:cubicBezTo>
                    <a:cubicBezTo>
                      <a:pt x="445473" y="114921"/>
                      <a:pt x="418803" y="136448"/>
                      <a:pt x="412040" y="166451"/>
                    </a:cubicBezTo>
                    <a:lnTo>
                      <a:pt x="411564" y="168737"/>
                    </a:lnTo>
                    <a:lnTo>
                      <a:pt x="393086" y="267321"/>
                    </a:lnTo>
                    <a:lnTo>
                      <a:pt x="135911" y="267321"/>
                    </a:lnTo>
                    <a:lnTo>
                      <a:pt x="117432" y="168737"/>
                    </a:lnTo>
                    <a:cubicBezTo>
                      <a:pt x="111622" y="137495"/>
                      <a:pt x="84285" y="114921"/>
                      <a:pt x="52567" y="114921"/>
                    </a:cubicBezTo>
                    <a:lnTo>
                      <a:pt x="54948" y="67296"/>
                    </a:lnTo>
                    <a:cubicBezTo>
                      <a:pt x="54948" y="30434"/>
                      <a:pt x="84761" y="621"/>
                      <a:pt x="121623" y="621"/>
                    </a:cubicBezTo>
                    <a:lnTo>
                      <a:pt x="416898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9AB5AF9-B40C-4899-8557-9B56F32FE0AA}"/>
                </a:ext>
              </a:extLst>
            </p:cNvPr>
            <p:cNvGrpSpPr/>
            <p:nvPr/>
          </p:nvGrpSpPr>
          <p:grpSpPr>
            <a:xfrm>
              <a:off x="8542899" y="4494294"/>
              <a:ext cx="538679" cy="538676"/>
              <a:chOff x="6200669" y="2235779"/>
              <a:chExt cx="410200" cy="41019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4DF3DE1-0158-4053-8962-0E4D9794D1B1}"/>
                  </a:ext>
                </a:extLst>
              </p:cNvPr>
              <p:cNvSpPr/>
              <p:nvPr/>
            </p:nvSpPr>
            <p:spPr>
              <a:xfrm>
                <a:off x="6200669" y="2235779"/>
                <a:ext cx="410200" cy="410198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60000">
                    <a:schemeClr val="accent4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4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3C8210C-BA95-4FDE-A0EA-90AA15D538C0}"/>
                  </a:ext>
                </a:extLst>
              </p:cNvPr>
              <p:cNvSpPr/>
              <p:nvPr/>
            </p:nvSpPr>
            <p:spPr>
              <a:xfrm>
                <a:off x="6316768" y="2376357"/>
                <a:ext cx="178001" cy="141741"/>
              </a:xfrm>
              <a:custGeom>
                <a:avLst/>
                <a:gdLst>
                  <a:gd name="connsiteX0" fmla="*/ 486767 w 514350"/>
                  <a:gd name="connsiteY0" fmla="*/ 621 h 409575"/>
                  <a:gd name="connsiteX1" fmla="*/ 515342 w 514350"/>
                  <a:gd name="connsiteY1" fmla="*/ 29196 h 409575"/>
                  <a:gd name="connsiteX2" fmla="*/ 515342 w 514350"/>
                  <a:gd name="connsiteY2" fmla="*/ 324471 h 409575"/>
                  <a:gd name="connsiteX3" fmla="*/ 486767 w 514350"/>
                  <a:gd name="connsiteY3" fmla="*/ 353046 h 409575"/>
                  <a:gd name="connsiteX4" fmla="*/ 192159 w 514350"/>
                  <a:gd name="connsiteY4" fmla="*/ 353046 h 409575"/>
                  <a:gd name="connsiteX5" fmla="*/ 115387 w 514350"/>
                  <a:gd name="connsiteY5" fmla="*/ 410196 h 409575"/>
                  <a:gd name="connsiteX6" fmla="*/ 115387 w 514350"/>
                  <a:gd name="connsiteY6" fmla="*/ 353046 h 409575"/>
                  <a:gd name="connsiteX7" fmla="*/ 29567 w 514350"/>
                  <a:gd name="connsiteY7" fmla="*/ 353046 h 409575"/>
                  <a:gd name="connsiteX8" fmla="*/ 992 w 514350"/>
                  <a:gd name="connsiteY8" fmla="*/ 324471 h 409575"/>
                  <a:gd name="connsiteX9" fmla="*/ 992 w 514350"/>
                  <a:gd name="connsiteY9" fmla="*/ 29196 h 409575"/>
                  <a:gd name="connsiteX10" fmla="*/ 29567 w 514350"/>
                  <a:gd name="connsiteY10" fmla="*/ 621 h 409575"/>
                  <a:gd name="connsiteX11" fmla="*/ 486767 w 514350"/>
                  <a:gd name="connsiteY11" fmla="*/ 621 h 409575"/>
                  <a:gd name="connsiteX12" fmla="*/ 124817 w 514350"/>
                  <a:gd name="connsiteY12" fmla="*/ 143496 h 409575"/>
                  <a:gd name="connsiteX13" fmla="*/ 91480 w 514350"/>
                  <a:gd name="connsiteY13" fmla="*/ 176834 h 409575"/>
                  <a:gd name="connsiteX14" fmla="*/ 124817 w 514350"/>
                  <a:gd name="connsiteY14" fmla="*/ 210171 h 409575"/>
                  <a:gd name="connsiteX15" fmla="*/ 158155 w 514350"/>
                  <a:gd name="connsiteY15" fmla="*/ 176834 h 409575"/>
                  <a:gd name="connsiteX16" fmla="*/ 124817 w 514350"/>
                  <a:gd name="connsiteY16" fmla="*/ 143496 h 409575"/>
                  <a:gd name="connsiteX17" fmla="*/ 258167 w 514350"/>
                  <a:gd name="connsiteY17" fmla="*/ 143496 h 409575"/>
                  <a:gd name="connsiteX18" fmla="*/ 224830 w 514350"/>
                  <a:gd name="connsiteY18" fmla="*/ 176834 h 409575"/>
                  <a:gd name="connsiteX19" fmla="*/ 258167 w 514350"/>
                  <a:gd name="connsiteY19" fmla="*/ 210171 h 409575"/>
                  <a:gd name="connsiteX20" fmla="*/ 291505 w 514350"/>
                  <a:gd name="connsiteY20" fmla="*/ 176834 h 409575"/>
                  <a:gd name="connsiteX21" fmla="*/ 258167 w 514350"/>
                  <a:gd name="connsiteY21" fmla="*/ 143496 h 409575"/>
                  <a:gd name="connsiteX22" fmla="*/ 391517 w 514350"/>
                  <a:gd name="connsiteY22" fmla="*/ 143496 h 409575"/>
                  <a:gd name="connsiteX23" fmla="*/ 358180 w 514350"/>
                  <a:gd name="connsiteY23" fmla="*/ 176834 h 409575"/>
                  <a:gd name="connsiteX24" fmla="*/ 391517 w 514350"/>
                  <a:gd name="connsiteY24" fmla="*/ 210171 h 409575"/>
                  <a:gd name="connsiteX25" fmla="*/ 424855 w 514350"/>
                  <a:gd name="connsiteY25" fmla="*/ 176834 h 409575"/>
                  <a:gd name="connsiteX26" fmla="*/ 391517 w 514350"/>
                  <a:gd name="connsiteY26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6767" y="621"/>
                    </a:moveTo>
                    <a:cubicBezTo>
                      <a:pt x="502579" y="621"/>
                      <a:pt x="515342" y="13385"/>
                      <a:pt x="515342" y="29196"/>
                    </a:cubicBezTo>
                    <a:lnTo>
                      <a:pt x="515342" y="324471"/>
                    </a:lnTo>
                    <a:cubicBezTo>
                      <a:pt x="515342" y="340282"/>
                      <a:pt x="502579" y="353046"/>
                      <a:pt x="486767" y="353046"/>
                    </a:cubicBez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29567" y="353046"/>
                    </a:lnTo>
                    <a:cubicBezTo>
                      <a:pt x="13755" y="353046"/>
                      <a:pt x="992" y="340282"/>
                      <a:pt x="992" y="324471"/>
                    </a:cubicBezTo>
                    <a:lnTo>
                      <a:pt x="992" y="29196"/>
                    </a:lnTo>
                    <a:cubicBezTo>
                      <a:pt x="992" y="13385"/>
                      <a:pt x="13755" y="621"/>
                      <a:pt x="29567" y="621"/>
                    </a:cubicBezTo>
                    <a:lnTo>
                      <a:pt x="486767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17E33A-4C47-4F77-9938-3CB54B3680FA}"/>
                </a:ext>
              </a:extLst>
            </p:cNvPr>
            <p:cNvSpPr txBox="1"/>
            <p:nvPr/>
          </p:nvSpPr>
          <p:spPr>
            <a:xfrm>
              <a:off x="9149601" y="4904378"/>
              <a:ext cx="2369299" cy="647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r>
                <a:rPr lang="en-US" altLang="zh-CN" dirty="0">
                  <a:cs typeface="+mn-ea"/>
                  <a:sym typeface="+mn-lt"/>
                </a:rPr>
                <a:t>Unified fonts make reading more </a:t>
              </a:r>
              <a:r>
                <a:rPr lang="en-US" altLang="zh-CN" dirty="0" err="1">
                  <a:cs typeface="+mn-ea"/>
                  <a:sym typeface="+mn-lt"/>
                </a:rPr>
                <a:t>fluent.Copy</a:t>
              </a:r>
              <a:r>
                <a:rPr lang="en-US" altLang="zh-CN" dirty="0">
                  <a:cs typeface="+mn-ea"/>
                  <a:sym typeface="+mn-lt"/>
                </a:rPr>
                <a:t> paste fonts. Choose the only </a:t>
              </a:r>
              <a:r>
                <a:rPr lang="en-US" altLang="zh-CN" dirty="0" err="1">
                  <a:cs typeface="+mn-ea"/>
                  <a:sym typeface="+mn-lt"/>
                </a:rPr>
                <a:t>optio</a:t>
              </a:r>
              <a:r>
                <a:rPr lang="en-US" altLang="zh-CN" dirty="0">
                  <a:cs typeface="+mn-ea"/>
                  <a:sym typeface="+mn-lt"/>
                </a:rPr>
                <a:t> to retain text……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AFF952-989C-4755-9C40-C7356675E29E}"/>
                </a:ext>
              </a:extLst>
            </p:cNvPr>
            <p:cNvSpPr txBox="1"/>
            <p:nvPr/>
          </p:nvSpPr>
          <p:spPr>
            <a:xfrm>
              <a:off x="9149601" y="4478847"/>
              <a:ext cx="236929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0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r>
                <a:rPr lang="en-US" altLang="zh-CN" dirty="0">
                  <a:cs typeface="+mn-ea"/>
                  <a:sym typeface="+mn-lt"/>
                </a:rPr>
                <a:t>Text here.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C2938-53E3-411F-8655-08F700F04A45}"/>
                </a:ext>
              </a:extLst>
            </p:cNvPr>
            <p:cNvSpPr txBox="1"/>
            <p:nvPr/>
          </p:nvSpPr>
          <p:spPr>
            <a:xfrm>
              <a:off x="6050801" y="4915132"/>
              <a:ext cx="2369299" cy="647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r>
                <a:rPr lang="en-US" altLang="zh-CN" dirty="0">
                  <a:cs typeface="+mn-ea"/>
                  <a:sym typeface="+mn-lt"/>
                </a:rPr>
                <a:t>Unified fonts make reading more </a:t>
              </a:r>
              <a:r>
                <a:rPr lang="en-US" altLang="zh-CN" dirty="0" err="1">
                  <a:cs typeface="+mn-ea"/>
                  <a:sym typeface="+mn-lt"/>
                </a:rPr>
                <a:t>fluent.Copy</a:t>
              </a:r>
              <a:r>
                <a:rPr lang="en-US" altLang="zh-CN" dirty="0">
                  <a:cs typeface="+mn-ea"/>
                  <a:sym typeface="+mn-lt"/>
                </a:rPr>
                <a:t> paste fonts. Choose the only </a:t>
              </a:r>
              <a:r>
                <a:rPr lang="en-US" altLang="zh-CN" dirty="0" err="1">
                  <a:cs typeface="+mn-ea"/>
                  <a:sym typeface="+mn-lt"/>
                </a:rPr>
                <a:t>optio</a:t>
              </a:r>
              <a:r>
                <a:rPr lang="en-US" altLang="zh-CN" dirty="0">
                  <a:cs typeface="+mn-ea"/>
                  <a:sym typeface="+mn-lt"/>
                </a:rPr>
                <a:t> to retain text……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9BCF7B-2592-4387-B319-6AF4435A244B}"/>
                </a:ext>
              </a:extLst>
            </p:cNvPr>
            <p:cNvSpPr txBox="1"/>
            <p:nvPr/>
          </p:nvSpPr>
          <p:spPr>
            <a:xfrm>
              <a:off x="6050801" y="4489601"/>
              <a:ext cx="236929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0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r>
                <a:rPr lang="en-US" altLang="zh-CN" dirty="0">
                  <a:cs typeface="+mn-ea"/>
                  <a:sym typeface="+mn-lt"/>
                </a:rPr>
                <a:t>Text here.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225724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489" y="2678113"/>
            <a:ext cx="4920211" cy="681576"/>
          </a:xfrm>
        </p:spPr>
        <p:txBody>
          <a:bodyPr/>
          <a:lstStyle/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AI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主要构架</a:t>
            </a:r>
            <a:endParaRPr lang="en-US" altLang="zh-CN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489" y="3461289"/>
            <a:ext cx="4920211" cy="681576"/>
          </a:xfrm>
        </p:spPr>
        <p:txBody>
          <a:bodyPr>
            <a:normAutofit/>
          </a:bodyPr>
          <a:lstStyle/>
          <a:p>
            <a:pPr lvl="0"/>
            <a:r>
              <a:rPr lang="en-US" altLang="zh-CN" dirty="0">
                <a:cs typeface="+mn-ea"/>
                <a:sym typeface="+mn-lt"/>
              </a:rPr>
              <a:t>Supporting text here.</a:t>
            </a:r>
          </a:p>
          <a:p>
            <a:pPr lvl="0"/>
            <a:r>
              <a:rPr lang="en-US" altLang="zh-CN" dirty="0">
                <a:cs typeface="+mn-ea"/>
                <a:sym typeface="+mn-lt"/>
              </a:rPr>
              <a:t>When you copy &amp; paste, choose "keep text only" option.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46E48D-011A-44A6-860D-270D02774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0761" y="2552886"/>
            <a:ext cx="1798639" cy="1589979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O2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8134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A6266-C45A-47E7-83AA-86E8D8FF8A4E}"/>
              </a:ext>
            </a:extLst>
          </p:cNvPr>
          <p:cNvGrpSpPr/>
          <p:nvPr/>
        </p:nvGrpSpPr>
        <p:grpSpPr>
          <a:xfrm>
            <a:off x="1842321" y="1058401"/>
            <a:ext cx="8620745" cy="4509837"/>
            <a:chOff x="1842321" y="1058401"/>
            <a:chExt cx="8620745" cy="45098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9DD7D7-A82A-409B-9CF5-FD4C25DDD71F}"/>
                </a:ext>
              </a:extLst>
            </p:cNvPr>
            <p:cNvGrpSpPr/>
            <p:nvPr/>
          </p:nvGrpSpPr>
          <p:grpSpPr>
            <a:xfrm>
              <a:off x="1842321" y="2515851"/>
              <a:ext cx="8620745" cy="3052387"/>
              <a:chOff x="1842321" y="2602029"/>
              <a:chExt cx="8620745" cy="3052387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D4D23D3-62D1-44CE-97E2-635EE6ED3FA4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6569100" y="4128370"/>
                <a:ext cx="967187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F48DE88-DC16-4123-BF90-557E5C4DAB00}"/>
                  </a:ext>
                </a:extLst>
              </p:cNvPr>
              <p:cNvGrpSpPr/>
              <p:nvPr/>
            </p:nvGrpSpPr>
            <p:grpSpPr>
              <a:xfrm>
                <a:off x="2742321" y="2602029"/>
                <a:ext cx="2026779" cy="1256047"/>
                <a:chOff x="2742321" y="2602029"/>
                <a:chExt cx="2026779" cy="1256047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24DDDE5-192E-4B01-AA6B-C4B00DD1B10F}"/>
                    </a:ext>
                  </a:extLst>
                </p:cNvPr>
                <p:cNvSpPr txBox="1"/>
                <p:nvPr/>
              </p:nvSpPr>
              <p:spPr>
                <a:xfrm flipH="1">
                  <a:off x="3329100" y="2602029"/>
                  <a:ext cx="1440000" cy="2596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cs typeface="+mn-ea"/>
                      <a:sym typeface="+mn-lt"/>
                    </a:rPr>
                    <a:t>Text here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2908319-C3AD-40A9-AB65-292CD5231541}"/>
                    </a:ext>
                  </a:extLst>
                </p:cNvPr>
                <p:cNvSpPr/>
                <p:nvPr/>
              </p:nvSpPr>
              <p:spPr>
                <a:xfrm rot="16200000">
                  <a:off x="2472690" y="3001665"/>
                  <a:ext cx="1126044" cy="586777"/>
                </a:xfrm>
                <a:custGeom>
                  <a:avLst/>
                  <a:gdLst>
                    <a:gd name="connsiteX0" fmla="*/ 0 w 6955593"/>
                    <a:gd name="connsiteY0" fmla="*/ 279649 h 1907436"/>
                    <a:gd name="connsiteX1" fmla="*/ 279649 w 6955593"/>
                    <a:gd name="connsiteY1" fmla="*/ 0 h 1907436"/>
                    <a:gd name="connsiteX2" fmla="*/ 6675944 w 6955593"/>
                    <a:gd name="connsiteY2" fmla="*/ 0 h 1907436"/>
                    <a:gd name="connsiteX3" fmla="*/ 6955593 w 6955593"/>
                    <a:gd name="connsiteY3" fmla="*/ 279649 h 1907436"/>
                    <a:gd name="connsiteX4" fmla="*/ 6955593 w 6955593"/>
                    <a:gd name="connsiteY4" fmla="*/ 1627787 h 1907436"/>
                    <a:gd name="connsiteX5" fmla="*/ 6675944 w 6955593"/>
                    <a:gd name="connsiteY5" fmla="*/ 1907436 h 1907436"/>
                    <a:gd name="connsiteX6" fmla="*/ 279649 w 6955593"/>
                    <a:gd name="connsiteY6" fmla="*/ 1907436 h 1907436"/>
                    <a:gd name="connsiteX7" fmla="*/ 0 w 6955593"/>
                    <a:gd name="connsiteY7" fmla="*/ 1627787 h 1907436"/>
                    <a:gd name="connsiteX8" fmla="*/ 0 w 6955593"/>
                    <a:gd name="connsiteY8" fmla="*/ 279649 h 1907436"/>
                    <a:gd name="connsiteX0" fmla="*/ 0 w 6955593"/>
                    <a:gd name="connsiteY0" fmla="*/ 279649 h 1907436"/>
                    <a:gd name="connsiteX1" fmla="*/ 279649 w 6955593"/>
                    <a:gd name="connsiteY1" fmla="*/ 0 h 1907436"/>
                    <a:gd name="connsiteX2" fmla="*/ 6675944 w 6955593"/>
                    <a:gd name="connsiteY2" fmla="*/ 0 h 1907436"/>
                    <a:gd name="connsiteX3" fmla="*/ 6955593 w 6955593"/>
                    <a:gd name="connsiteY3" fmla="*/ 279649 h 1907436"/>
                    <a:gd name="connsiteX4" fmla="*/ 6955593 w 6955593"/>
                    <a:gd name="connsiteY4" fmla="*/ 1627787 h 1907436"/>
                    <a:gd name="connsiteX5" fmla="*/ 6675944 w 6955593"/>
                    <a:gd name="connsiteY5" fmla="*/ 1907436 h 1907436"/>
                    <a:gd name="connsiteX6" fmla="*/ 0 w 6955593"/>
                    <a:gd name="connsiteY6" fmla="*/ 1627787 h 1907436"/>
                    <a:gd name="connsiteX7" fmla="*/ 0 w 6955593"/>
                    <a:gd name="connsiteY7" fmla="*/ 279649 h 1907436"/>
                    <a:gd name="connsiteX0" fmla="*/ 6675944 w 6955593"/>
                    <a:gd name="connsiteY0" fmla="*/ 1907436 h 1998876"/>
                    <a:gd name="connsiteX1" fmla="*/ 0 w 6955593"/>
                    <a:gd name="connsiteY1" fmla="*/ 1627787 h 1998876"/>
                    <a:gd name="connsiteX2" fmla="*/ 0 w 6955593"/>
                    <a:gd name="connsiteY2" fmla="*/ 279649 h 1998876"/>
                    <a:gd name="connsiteX3" fmla="*/ 279649 w 6955593"/>
                    <a:gd name="connsiteY3" fmla="*/ 0 h 1998876"/>
                    <a:gd name="connsiteX4" fmla="*/ 6675944 w 6955593"/>
                    <a:gd name="connsiteY4" fmla="*/ 0 h 1998876"/>
                    <a:gd name="connsiteX5" fmla="*/ 6955593 w 6955593"/>
                    <a:gd name="connsiteY5" fmla="*/ 279649 h 1998876"/>
                    <a:gd name="connsiteX6" fmla="*/ 6955593 w 6955593"/>
                    <a:gd name="connsiteY6" fmla="*/ 1627787 h 1998876"/>
                    <a:gd name="connsiteX7" fmla="*/ 6767384 w 6955593"/>
                    <a:gd name="connsiteY7" fmla="*/ 1998876 h 1998876"/>
                    <a:gd name="connsiteX0" fmla="*/ 0 w 6955593"/>
                    <a:gd name="connsiteY0" fmla="*/ 1627787 h 1998876"/>
                    <a:gd name="connsiteX1" fmla="*/ 0 w 6955593"/>
                    <a:gd name="connsiteY1" fmla="*/ 279649 h 1998876"/>
                    <a:gd name="connsiteX2" fmla="*/ 279649 w 6955593"/>
                    <a:gd name="connsiteY2" fmla="*/ 0 h 1998876"/>
                    <a:gd name="connsiteX3" fmla="*/ 6675944 w 6955593"/>
                    <a:gd name="connsiteY3" fmla="*/ 0 h 1998876"/>
                    <a:gd name="connsiteX4" fmla="*/ 6955593 w 6955593"/>
                    <a:gd name="connsiteY4" fmla="*/ 279649 h 1998876"/>
                    <a:gd name="connsiteX5" fmla="*/ 6955593 w 6955593"/>
                    <a:gd name="connsiteY5" fmla="*/ 1627787 h 1998876"/>
                    <a:gd name="connsiteX6" fmla="*/ 6767384 w 6955593"/>
                    <a:gd name="connsiteY6" fmla="*/ 1998876 h 1998876"/>
                    <a:gd name="connsiteX0" fmla="*/ 0 w 6955593"/>
                    <a:gd name="connsiteY0" fmla="*/ 1627787 h 1627787"/>
                    <a:gd name="connsiteX1" fmla="*/ 0 w 6955593"/>
                    <a:gd name="connsiteY1" fmla="*/ 279649 h 1627787"/>
                    <a:gd name="connsiteX2" fmla="*/ 279649 w 6955593"/>
                    <a:gd name="connsiteY2" fmla="*/ 0 h 1627787"/>
                    <a:gd name="connsiteX3" fmla="*/ 6675944 w 6955593"/>
                    <a:gd name="connsiteY3" fmla="*/ 0 h 1627787"/>
                    <a:gd name="connsiteX4" fmla="*/ 6955593 w 6955593"/>
                    <a:gd name="connsiteY4" fmla="*/ 279649 h 1627787"/>
                    <a:gd name="connsiteX5" fmla="*/ 6955593 w 6955593"/>
                    <a:gd name="connsiteY5" fmla="*/ 1627787 h 1627787"/>
                    <a:gd name="connsiteX0" fmla="*/ 0 w 6955593"/>
                    <a:gd name="connsiteY0" fmla="*/ 1513487 h 1627787"/>
                    <a:gd name="connsiteX1" fmla="*/ 0 w 6955593"/>
                    <a:gd name="connsiteY1" fmla="*/ 279649 h 1627787"/>
                    <a:gd name="connsiteX2" fmla="*/ 279649 w 6955593"/>
                    <a:gd name="connsiteY2" fmla="*/ 0 h 1627787"/>
                    <a:gd name="connsiteX3" fmla="*/ 6675944 w 6955593"/>
                    <a:gd name="connsiteY3" fmla="*/ 0 h 1627787"/>
                    <a:gd name="connsiteX4" fmla="*/ 6955593 w 6955593"/>
                    <a:gd name="connsiteY4" fmla="*/ 279649 h 1627787"/>
                    <a:gd name="connsiteX5" fmla="*/ 6955593 w 6955593"/>
                    <a:gd name="connsiteY5" fmla="*/ 1627787 h 1627787"/>
                    <a:gd name="connsiteX0" fmla="*/ 0 w 6963213"/>
                    <a:gd name="connsiteY0" fmla="*/ 1513487 h 1513487"/>
                    <a:gd name="connsiteX1" fmla="*/ 0 w 6963213"/>
                    <a:gd name="connsiteY1" fmla="*/ 279649 h 1513487"/>
                    <a:gd name="connsiteX2" fmla="*/ 279649 w 6963213"/>
                    <a:gd name="connsiteY2" fmla="*/ 0 h 1513487"/>
                    <a:gd name="connsiteX3" fmla="*/ 6675944 w 6963213"/>
                    <a:gd name="connsiteY3" fmla="*/ 0 h 1513487"/>
                    <a:gd name="connsiteX4" fmla="*/ 6955593 w 6963213"/>
                    <a:gd name="connsiteY4" fmla="*/ 279649 h 1513487"/>
                    <a:gd name="connsiteX5" fmla="*/ 6963213 w 6963213"/>
                    <a:gd name="connsiteY5" fmla="*/ 1498247 h 1513487"/>
                    <a:gd name="connsiteX0" fmla="*/ 0 w 6963213"/>
                    <a:gd name="connsiteY0" fmla="*/ 279649 h 1498247"/>
                    <a:gd name="connsiteX1" fmla="*/ 279649 w 6963213"/>
                    <a:gd name="connsiteY1" fmla="*/ 0 h 1498247"/>
                    <a:gd name="connsiteX2" fmla="*/ 6675944 w 6963213"/>
                    <a:gd name="connsiteY2" fmla="*/ 0 h 1498247"/>
                    <a:gd name="connsiteX3" fmla="*/ 6955593 w 6963213"/>
                    <a:gd name="connsiteY3" fmla="*/ 279649 h 1498247"/>
                    <a:gd name="connsiteX4" fmla="*/ 6963213 w 6963213"/>
                    <a:gd name="connsiteY4" fmla="*/ 1498247 h 1498247"/>
                    <a:gd name="connsiteX0" fmla="*/ 0 w 6683564"/>
                    <a:gd name="connsiteY0" fmla="*/ 0 h 1498247"/>
                    <a:gd name="connsiteX1" fmla="*/ 6396295 w 6683564"/>
                    <a:gd name="connsiteY1" fmla="*/ 0 h 1498247"/>
                    <a:gd name="connsiteX2" fmla="*/ 6675944 w 6683564"/>
                    <a:gd name="connsiteY2" fmla="*/ 279649 h 1498247"/>
                    <a:gd name="connsiteX3" fmla="*/ 6683564 w 6683564"/>
                    <a:gd name="connsiteY3" fmla="*/ 1498247 h 1498247"/>
                    <a:gd name="connsiteX0" fmla="*/ 0 w 1133664"/>
                    <a:gd name="connsiteY0" fmla="*/ 4 h 1498247"/>
                    <a:gd name="connsiteX1" fmla="*/ 846395 w 1133664"/>
                    <a:gd name="connsiteY1" fmla="*/ 0 h 1498247"/>
                    <a:gd name="connsiteX2" fmla="*/ 1126044 w 1133664"/>
                    <a:gd name="connsiteY2" fmla="*/ 279649 h 1498247"/>
                    <a:gd name="connsiteX3" fmla="*/ 1133664 w 1133664"/>
                    <a:gd name="connsiteY3" fmla="*/ 1498247 h 1498247"/>
                    <a:gd name="connsiteX0" fmla="*/ 0 w 1126044"/>
                    <a:gd name="connsiteY0" fmla="*/ 4 h 704903"/>
                    <a:gd name="connsiteX1" fmla="*/ 846395 w 1126044"/>
                    <a:gd name="connsiteY1" fmla="*/ 0 h 704903"/>
                    <a:gd name="connsiteX2" fmla="*/ 1126044 w 1126044"/>
                    <a:gd name="connsiteY2" fmla="*/ 279649 h 704903"/>
                    <a:gd name="connsiteX3" fmla="*/ 1120964 w 1126044"/>
                    <a:gd name="connsiteY3" fmla="*/ 704903 h 704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6044" h="704903">
                      <a:moveTo>
                        <a:pt x="0" y="4"/>
                      </a:moveTo>
                      <a:lnTo>
                        <a:pt x="846395" y="0"/>
                      </a:lnTo>
                      <a:cubicBezTo>
                        <a:pt x="1000841" y="0"/>
                        <a:pt x="1126044" y="125203"/>
                        <a:pt x="1126044" y="279649"/>
                      </a:cubicBezTo>
                      <a:cubicBezTo>
                        <a:pt x="1124351" y="421400"/>
                        <a:pt x="1122657" y="563152"/>
                        <a:pt x="1120964" y="704903"/>
                      </a:cubicBezTo>
                    </a:path>
                  </a:pathLst>
                </a:cu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29DA9A8-EAB5-4031-9CAF-2D1ED6E3BA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2321" y="3405367"/>
                  <a:ext cx="586779" cy="0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9CC1CA-09FA-476A-B20A-510BB5B365BB}"/>
                    </a:ext>
                  </a:extLst>
                </p:cNvPr>
                <p:cNvSpPr txBox="1"/>
                <p:nvPr/>
              </p:nvSpPr>
              <p:spPr>
                <a:xfrm flipH="1">
                  <a:off x="3329100" y="3289548"/>
                  <a:ext cx="1440000" cy="2596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cs typeface="+mn-ea"/>
                      <a:sym typeface="+mn-lt"/>
                    </a:rPr>
                    <a:t>Text here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D5B8409-6F41-4A55-A52F-98D6010E1854}"/>
                  </a:ext>
                </a:extLst>
              </p:cNvPr>
              <p:cNvSpPr/>
              <p:nvPr/>
            </p:nvSpPr>
            <p:spPr>
              <a:xfrm>
                <a:off x="7536287" y="3858370"/>
                <a:ext cx="1800000" cy="54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 w="12700" cap="rnd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r>
                  <a:rPr lang="en-US" altLang="zh-CN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Text here</a:t>
                </a:r>
                <a:endParaRPr lang="zh-CN" altLang="en-US" sz="14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B72CE18-1E9D-4CC5-97C5-DDC14825DF46}"/>
                  </a:ext>
                </a:extLst>
              </p:cNvPr>
              <p:cNvSpPr/>
              <p:nvPr/>
            </p:nvSpPr>
            <p:spPr>
              <a:xfrm>
                <a:off x="4769100" y="3858370"/>
                <a:ext cx="1800000" cy="54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 w="12700" cap="rnd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r>
                  <a:rPr lang="en-US" altLang="zh-CN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Text here</a:t>
                </a:r>
                <a:endParaRPr lang="zh-CN" altLang="en-US" sz="14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086E3B2-CDE1-4BDF-8B26-29C259C1F0D7}"/>
                  </a:ext>
                </a:extLst>
              </p:cNvPr>
              <p:cNvSpPr/>
              <p:nvPr/>
            </p:nvSpPr>
            <p:spPr>
              <a:xfrm>
                <a:off x="1842321" y="3858370"/>
                <a:ext cx="1800000" cy="54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15000"/>
                </a:schemeClr>
              </a:solidFill>
              <a:ln w="12700" cap="rnd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r>
                  <a:rPr lang="en-US" altLang="zh-CN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Text here</a:t>
                </a:r>
                <a:endParaRPr lang="zh-CN" altLang="en-US" sz="14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ACD1C4A-F09A-4111-8EDF-888FF8B140F8}"/>
                  </a:ext>
                </a:extLst>
              </p:cNvPr>
              <p:cNvGrpSpPr/>
              <p:nvPr/>
            </p:nvGrpSpPr>
            <p:grpSpPr>
              <a:xfrm flipV="1">
                <a:off x="5625958" y="4398370"/>
                <a:ext cx="2026779" cy="1256046"/>
                <a:chOff x="2742321" y="2602030"/>
                <a:chExt cx="2026779" cy="125604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8E4CD53-5F14-4947-9130-F70E4224DB1A}"/>
                    </a:ext>
                  </a:extLst>
                </p:cNvPr>
                <p:cNvSpPr txBox="1"/>
                <p:nvPr/>
              </p:nvSpPr>
              <p:spPr>
                <a:xfrm flipH="1" flipV="1">
                  <a:off x="3329100" y="2602030"/>
                  <a:ext cx="1440000" cy="2596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cs typeface="+mn-ea"/>
                      <a:sym typeface="+mn-lt"/>
                    </a:rPr>
                    <a:t>Text here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0ECC1632-3DDD-4D9E-B494-E59398EBF907}"/>
                    </a:ext>
                  </a:extLst>
                </p:cNvPr>
                <p:cNvSpPr/>
                <p:nvPr/>
              </p:nvSpPr>
              <p:spPr>
                <a:xfrm rot="16200000">
                  <a:off x="2472690" y="3001665"/>
                  <a:ext cx="1126044" cy="586777"/>
                </a:xfrm>
                <a:custGeom>
                  <a:avLst/>
                  <a:gdLst>
                    <a:gd name="connsiteX0" fmla="*/ 0 w 6955593"/>
                    <a:gd name="connsiteY0" fmla="*/ 279649 h 1907436"/>
                    <a:gd name="connsiteX1" fmla="*/ 279649 w 6955593"/>
                    <a:gd name="connsiteY1" fmla="*/ 0 h 1907436"/>
                    <a:gd name="connsiteX2" fmla="*/ 6675944 w 6955593"/>
                    <a:gd name="connsiteY2" fmla="*/ 0 h 1907436"/>
                    <a:gd name="connsiteX3" fmla="*/ 6955593 w 6955593"/>
                    <a:gd name="connsiteY3" fmla="*/ 279649 h 1907436"/>
                    <a:gd name="connsiteX4" fmla="*/ 6955593 w 6955593"/>
                    <a:gd name="connsiteY4" fmla="*/ 1627787 h 1907436"/>
                    <a:gd name="connsiteX5" fmla="*/ 6675944 w 6955593"/>
                    <a:gd name="connsiteY5" fmla="*/ 1907436 h 1907436"/>
                    <a:gd name="connsiteX6" fmla="*/ 279649 w 6955593"/>
                    <a:gd name="connsiteY6" fmla="*/ 1907436 h 1907436"/>
                    <a:gd name="connsiteX7" fmla="*/ 0 w 6955593"/>
                    <a:gd name="connsiteY7" fmla="*/ 1627787 h 1907436"/>
                    <a:gd name="connsiteX8" fmla="*/ 0 w 6955593"/>
                    <a:gd name="connsiteY8" fmla="*/ 279649 h 1907436"/>
                    <a:gd name="connsiteX0" fmla="*/ 0 w 6955593"/>
                    <a:gd name="connsiteY0" fmla="*/ 279649 h 1907436"/>
                    <a:gd name="connsiteX1" fmla="*/ 279649 w 6955593"/>
                    <a:gd name="connsiteY1" fmla="*/ 0 h 1907436"/>
                    <a:gd name="connsiteX2" fmla="*/ 6675944 w 6955593"/>
                    <a:gd name="connsiteY2" fmla="*/ 0 h 1907436"/>
                    <a:gd name="connsiteX3" fmla="*/ 6955593 w 6955593"/>
                    <a:gd name="connsiteY3" fmla="*/ 279649 h 1907436"/>
                    <a:gd name="connsiteX4" fmla="*/ 6955593 w 6955593"/>
                    <a:gd name="connsiteY4" fmla="*/ 1627787 h 1907436"/>
                    <a:gd name="connsiteX5" fmla="*/ 6675944 w 6955593"/>
                    <a:gd name="connsiteY5" fmla="*/ 1907436 h 1907436"/>
                    <a:gd name="connsiteX6" fmla="*/ 0 w 6955593"/>
                    <a:gd name="connsiteY6" fmla="*/ 1627787 h 1907436"/>
                    <a:gd name="connsiteX7" fmla="*/ 0 w 6955593"/>
                    <a:gd name="connsiteY7" fmla="*/ 279649 h 1907436"/>
                    <a:gd name="connsiteX0" fmla="*/ 6675944 w 6955593"/>
                    <a:gd name="connsiteY0" fmla="*/ 1907436 h 1998876"/>
                    <a:gd name="connsiteX1" fmla="*/ 0 w 6955593"/>
                    <a:gd name="connsiteY1" fmla="*/ 1627787 h 1998876"/>
                    <a:gd name="connsiteX2" fmla="*/ 0 w 6955593"/>
                    <a:gd name="connsiteY2" fmla="*/ 279649 h 1998876"/>
                    <a:gd name="connsiteX3" fmla="*/ 279649 w 6955593"/>
                    <a:gd name="connsiteY3" fmla="*/ 0 h 1998876"/>
                    <a:gd name="connsiteX4" fmla="*/ 6675944 w 6955593"/>
                    <a:gd name="connsiteY4" fmla="*/ 0 h 1998876"/>
                    <a:gd name="connsiteX5" fmla="*/ 6955593 w 6955593"/>
                    <a:gd name="connsiteY5" fmla="*/ 279649 h 1998876"/>
                    <a:gd name="connsiteX6" fmla="*/ 6955593 w 6955593"/>
                    <a:gd name="connsiteY6" fmla="*/ 1627787 h 1998876"/>
                    <a:gd name="connsiteX7" fmla="*/ 6767384 w 6955593"/>
                    <a:gd name="connsiteY7" fmla="*/ 1998876 h 1998876"/>
                    <a:gd name="connsiteX0" fmla="*/ 0 w 6955593"/>
                    <a:gd name="connsiteY0" fmla="*/ 1627787 h 1998876"/>
                    <a:gd name="connsiteX1" fmla="*/ 0 w 6955593"/>
                    <a:gd name="connsiteY1" fmla="*/ 279649 h 1998876"/>
                    <a:gd name="connsiteX2" fmla="*/ 279649 w 6955593"/>
                    <a:gd name="connsiteY2" fmla="*/ 0 h 1998876"/>
                    <a:gd name="connsiteX3" fmla="*/ 6675944 w 6955593"/>
                    <a:gd name="connsiteY3" fmla="*/ 0 h 1998876"/>
                    <a:gd name="connsiteX4" fmla="*/ 6955593 w 6955593"/>
                    <a:gd name="connsiteY4" fmla="*/ 279649 h 1998876"/>
                    <a:gd name="connsiteX5" fmla="*/ 6955593 w 6955593"/>
                    <a:gd name="connsiteY5" fmla="*/ 1627787 h 1998876"/>
                    <a:gd name="connsiteX6" fmla="*/ 6767384 w 6955593"/>
                    <a:gd name="connsiteY6" fmla="*/ 1998876 h 1998876"/>
                    <a:gd name="connsiteX0" fmla="*/ 0 w 6955593"/>
                    <a:gd name="connsiteY0" fmla="*/ 1627787 h 1627787"/>
                    <a:gd name="connsiteX1" fmla="*/ 0 w 6955593"/>
                    <a:gd name="connsiteY1" fmla="*/ 279649 h 1627787"/>
                    <a:gd name="connsiteX2" fmla="*/ 279649 w 6955593"/>
                    <a:gd name="connsiteY2" fmla="*/ 0 h 1627787"/>
                    <a:gd name="connsiteX3" fmla="*/ 6675944 w 6955593"/>
                    <a:gd name="connsiteY3" fmla="*/ 0 h 1627787"/>
                    <a:gd name="connsiteX4" fmla="*/ 6955593 w 6955593"/>
                    <a:gd name="connsiteY4" fmla="*/ 279649 h 1627787"/>
                    <a:gd name="connsiteX5" fmla="*/ 6955593 w 6955593"/>
                    <a:gd name="connsiteY5" fmla="*/ 1627787 h 1627787"/>
                    <a:gd name="connsiteX0" fmla="*/ 0 w 6955593"/>
                    <a:gd name="connsiteY0" fmla="*/ 1513487 h 1627787"/>
                    <a:gd name="connsiteX1" fmla="*/ 0 w 6955593"/>
                    <a:gd name="connsiteY1" fmla="*/ 279649 h 1627787"/>
                    <a:gd name="connsiteX2" fmla="*/ 279649 w 6955593"/>
                    <a:gd name="connsiteY2" fmla="*/ 0 h 1627787"/>
                    <a:gd name="connsiteX3" fmla="*/ 6675944 w 6955593"/>
                    <a:gd name="connsiteY3" fmla="*/ 0 h 1627787"/>
                    <a:gd name="connsiteX4" fmla="*/ 6955593 w 6955593"/>
                    <a:gd name="connsiteY4" fmla="*/ 279649 h 1627787"/>
                    <a:gd name="connsiteX5" fmla="*/ 6955593 w 6955593"/>
                    <a:gd name="connsiteY5" fmla="*/ 1627787 h 1627787"/>
                    <a:gd name="connsiteX0" fmla="*/ 0 w 6963213"/>
                    <a:gd name="connsiteY0" fmla="*/ 1513487 h 1513487"/>
                    <a:gd name="connsiteX1" fmla="*/ 0 w 6963213"/>
                    <a:gd name="connsiteY1" fmla="*/ 279649 h 1513487"/>
                    <a:gd name="connsiteX2" fmla="*/ 279649 w 6963213"/>
                    <a:gd name="connsiteY2" fmla="*/ 0 h 1513487"/>
                    <a:gd name="connsiteX3" fmla="*/ 6675944 w 6963213"/>
                    <a:gd name="connsiteY3" fmla="*/ 0 h 1513487"/>
                    <a:gd name="connsiteX4" fmla="*/ 6955593 w 6963213"/>
                    <a:gd name="connsiteY4" fmla="*/ 279649 h 1513487"/>
                    <a:gd name="connsiteX5" fmla="*/ 6963213 w 6963213"/>
                    <a:gd name="connsiteY5" fmla="*/ 1498247 h 1513487"/>
                    <a:gd name="connsiteX0" fmla="*/ 0 w 6963213"/>
                    <a:gd name="connsiteY0" fmla="*/ 279649 h 1498247"/>
                    <a:gd name="connsiteX1" fmla="*/ 279649 w 6963213"/>
                    <a:gd name="connsiteY1" fmla="*/ 0 h 1498247"/>
                    <a:gd name="connsiteX2" fmla="*/ 6675944 w 6963213"/>
                    <a:gd name="connsiteY2" fmla="*/ 0 h 1498247"/>
                    <a:gd name="connsiteX3" fmla="*/ 6955593 w 6963213"/>
                    <a:gd name="connsiteY3" fmla="*/ 279649 h 1498247"/>
                    <a:gd name="connsiteX4" fmla="*/ 6963213 w 6963213"/>
                    <a:gd name="connsiteY4" fmla="*/ 1498247 h 1498247"/>
                    <a:gd name="connsiteX0" fmla="*/ 0 w 6683564"/>
                    <a:gd name="connsiteY0" fmla="*/ 0 h 1498247"/>
                    <a:gd name="connsiteX1" fmla="*/ 6396295 w 6683564"/>
                    <a:gd name="connsiteY1" fmla="*/ 0 h 1498247"/>
                    <a:gd name="connsiteX2" fmla="*/ 6675944 w 6683564"/>
                    <a:gd name="connsiteY2" fmla="*/ 279649 h 1498247"/>
                    <a:gd name="connsiteX3" fmla="*/ 6683564 w 6683564"/>
                    <a:gd name="connsiteY3" fmla="*/ 1498247 h 1498247"/>
                    <a:gd name="connsiteX0" fmla="*/ 0 w 1133664"/>
                    <a:gd name="connsiteY0" fmla="*/ 4 h 1498247"/>
                    <a:gd name="connsiteX1" fmla="*/ 846395 w 1133664"/>
                    <a:gd name="connsiteY1" fmla="*/ 0 h 1498247"/>
                    <a:gd name="connsiteX2" fmla="*/ 1126044 w 1133664"/>
                    <a:gd name="connsiteY2" fmla="*/ 279649 h 1498247"/>
                    <a:gd name="connsiteX3" fmla="*/ 1133664 w 1133664"/>
                    <a:gd name="connsiteY3" fmla="*/ 1498247 h 1498247"/>
                    <a:gd name="connsiteX0" fmla="*/ 0 w 1126044"/>
                    <a:gd name="connsiteY0" fmla="*/ 4 h 704903"/>
                    <a:gd name="connsiteX1" fmla="*/ 846395 w 1126044"/>
                    <a:gd name="connsiteY1" fmla="*/ 0 h 704903"/>
                    <a:gd name="connsiteX2" fmla="*/ 1126044 w 1126044"/>
                    <a:gd name="connsiteY2" fmla="*/ 279649 h 704903"/>
                    <a:gd name="connsiteX3" fmla="*/ 1120964 w 1126044"/>
                    <a:gd name="connsiteY3" fmla="*/ 704903 h 704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6044" h="704903">
                      <a:moveTo>
                        <a:pt x="0" y="4"/>
                      </a:moveTo>
                      <a:lnTo>
                        <a:pt x="846395" y="0"/>
                      </a:lnTo>
                      <a:cubicBezTo>
                        <a:pt x="1000841" y="0"/>
                        <a:pt x="1126044" y="125203"/>
                        <a:pt x="1126044" y="279649"/>
                      </a:cubicBezTo>
                      <a:cubicBezTo>
                        <a:pt x="1124351" y="421400"/>
                        <a:pt x="1122657" y="563152"/>
                        <a:pt x="1120964" y="704903"/>
                      </a:cubicBezTo>
                    </a:path>
                  </a:pathLst>
                </a:cu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B6A6C89-AC0A-4955-8067-BB38D961E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2321" y="3405367"/>
                  <a:ext cx="586779" cy="0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62DE144-81E3-448D-81BC-164ED784BD2F}"/>
                    </a:ext>
                  </a:extLst>
                </p:cNvPr>
                <p:cNvSpPr txBox="1"/>
                <p:nvPr/>
              </p:nvSpPr>
              <p:spPr>
                <a:xfrm flipH="1" flipV="1">
                  <a:off x="3329100" y="3289549"/>
                  <a:ext cx="1440000" cy="2596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cs typeface="+mn-ea"/>
                      <a:sym typeface="+mn-lt"/>
                    </a:rPr>
                    <a:t>Text here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F26B4EA-D88F-42E8-8073-B3517EF18570}"/>
                  </a:ext>
                </a:extLst>
              </p:cNvPr>
              <p:cNvGrpSpPr/>
              <p:nvPr/>
            </p:nvGrpSpPr>
            <p:grpSpPr>
              <a:xfrm>
                <a:off x="8436287" y="2602029"/>
                <a:ext cx="2026779" cy="1256047"/>
                <a:chOff x="2742321" y="2602029"/>
                <a:chExt cx="2026779" cy="1256047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02CBC5D-B92B-40C3-BAE7-968D0128AAD1}"/>
                    </a:ext>
                  </a:extLst>
                </p:cNvPr>
                <p:cNvSpPr txBox="1"/>
                <p:nvPr/>
              </p:nvSpPr>
              <p:spPr>
                <a:xfrm flipH="1">
                  <a:off x="3329100" y="2602029"/>
                  <a:ext cx="1440000" cy="2596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cs typeface="+mn-ea"/>
                      <a:sym typeface="+mn-lt"/>
                    </a:rPr>
                    <a:t>Text here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817B0D5C-B975-4F38-AD3B-AB663D715CD0}"/>
                    </a:ext>
                  </a:extLst>
                </p:cNvPr>
                <p:cNvSpPr/>
                <p:nvPr/>
              </p:nvSpPr>
              <p:spPr>
                <a:xfrm rot="16200000">
                  <a:off x="2472690" y="3001665"/>
                  <a:ext cx="1126044" cy="586777"/>
                </a:xfrm>
                <a:custGeom>
                  <a:avLst/>
                  <a:gdLst>
                    <a:gd name="connsiteX0" fmla="*/ 0 w 6955593"/>
                    <a:gd name="connsiteY0" fmla="*/ 279649 h 1907436"/>
                    <a:gd name="connsiteX1" fmla="*/ 279649 w 6955593"/>
                    <a:gd name="connsiteY1" fmla="*/ 0 h 1907436"/>
                    <a:gd name="connsiteX2" fmla="*/ 6675944 w 6955593"/>
                    <a:gd name="connsiteY2" fmla="*/ 0 h 1907436"/>
                    <a:gd name="connsiteX3" fmla="*/ 6955593 w 6955593"/>
                    <a:gd name="connsiteY3" fmla="*/ 279649 h 1907436"/>
                    <a:gd name="connsiteX4" fmla="*/ 6955593 w 6955593"/>
                    <a:gd name="connsiteY4" fmla="*/ 1627787 h 1907436"/>
                    <a:gd name="connsiteX5" fmla="*/ 6675944 w 6955593"/>
                    <a:gd name="connsiteY5" fmla="*/ 1907436 h 1907436"/>
                    <a:gd name="connsiteX6" fmla="*/ 279649 w 6955593"/>
                    <a:gd name="connsiteY6" fmla="*/ 1907436 h 1907436"/>
                    <a:gd name="connsiteX7" fmla="*/ 0 w 6955593"/>
                    <a:gd name="connsiteY7" fmla="*/ 1627787 h 1907436"/>
                    <a:gd name="connsiteX8" fmla="*/ 0 w 6955593"/>
                    <a:gd name="connsiteY8" fmla="*/ 279649 h 1907436"/>
                    <a:gd name="connsiteX0" fmla="*/ 0 w 6955593"/>
                    <a:gd name="connsiteY0" fmla="*/ 279649 h 1907436"/>
                    <a:gd name="connsiteX1" fmla="*/ 279649 w 6955593"/>
                    <a:gd name="connsiteY1" fmla="*/ 0 h 1907436"/>
                    <a:gd name="connsiteX2" fmla="*/ 6675944 w 6955593"/>
                    <a:gd name="connsiteY2" fmla="*/ 0 h 1907436"/>
                    <a:gd name="connsiteX3" fmla="*/ 6955593 w 6955593"/>
                    <a:gd name="connsiteY3" fmla="*/ 279649 h 1907436"/>
                    <a:gd name="connsiteX4" fmla="*/ 6955593 w 6955593"/>
                    <a:gd name="connsiteY4" fmla="*/ 1627787 h 1907436"/>
                    <a:gd name="connsiteX5" fmla="*/ 6675944 w 6955593"/>
                    <a:gd name="connsiteY5" fmla="*/ 1907436 h 1907436"/>
                    <a:gd name="connsiteX6" fmla="*/ 0 w 6955593"/>
                    <a:gd name="connsiteY6" fmla="*/ 1627787 h 1907436"/>
                    <a:gd name="connsiteX7" fmla="*/ 0 w 6955593"/>
                    <a:gd name="connsiteY7" fmla="*/ 279649 h 1907436"/>
                    <a:gd name="connsiteX0" fmla="*/ 6675944 w 6955593"/>
                    <a:gd name="connsiteY0" fmla="*/ 1907436 h 1998876"/>
                    <a:gd name="connsiteX1" fmla="*/ 0 w 6955593"/>
                    <a:gd name="connsiteY1" fmla="*/ 1627787 h 1998876"/>
                    <a:gd name="connsiteX2" fmla="*/ 0 w 6955593"/>
                    <a:gd name="connsiteY2" fmla="*/ 279649 h 1998876"/>
                    <a:gd name="connsiteX3" fmla="*/ 279649 w 6955593"/>
                    <a:gd name="connsiteY3" fmla="*/ 0 h 1998876"/>
                    <a:gd name="connsiteX4" fmla="*/ 6675944 w 6955593"/>
                    <a:gd name="connsiteY4" fmla="*/ 0 h 1998876"/>
                    <a:gd name="connsiteX5" fmla="*/ 6955593 w 6955593"/>
                    <a:gd name="connsiteY5" fmla="*/ 279649 h 1998876"/>
                    <a:gd name="connsiteX6" fmla="*/ 6955593 w 6955593"/>
                    <a:gd name="connsiteY6" fmla="*/ 1627787 h 1998876"/>
                    <a:gd name="connsiteX7" fmla="*/ 6767384 w 6955593"/>
                    <a:gd name="connsiteY7" fmla="*/ 1998876 h 1998876"/>
                    <a:gd name="connsiteX0" fmla="*/ 0 w 6955593"/>
                    <a:gd name="connsiteY0" fmla="*/ 1627787 h 1998876"/>
                    <a:gd name="connsiteX1" fmla="*/ 0 w 6955593"/>
                    <a:gd name="connsiteY1" fmla="*/ 279649 h 1998876"/>
                    <a:gd name="connsiteX2" fmla="*/ 279649 w 6955593"/>
                    <a:gd name="connsiteY2" fmla="*/ 0 h 1998876"/>
                    <a:gd name="connsiteX3" fmla="*/ 6675944 w 6955593"/>
                    <a:gd name="connsiteY3" fmla="*/ 0 h 1998876"/>
                    <a:gd name="connsiteX4" fmla="*/ 6955593 w 6955593"/>
                    <a:gd name="connsiteY4" fmla="*/ 279649 h 1998876"/>
                    <a:gd name="connsiteX5" fmla="*/ 6955593 w 6955593"/>
                    <a:gd name="connsiteY5" fmla="*/ 1627787 h 1998876"/>
                    <a:gd name="connsiteX6" fmla="*/ 6767384 w 6955593"/>
                    <a:gd name="connsiteY6" fmla="*/ 1998876 h 1998876"/>
                    <a:gd name="connsiteX0" fmla="*/ 0 w 6955593"/>
                    <a:gd name="connsiteY0" fmla="*/ 1627787 h 1627787"/>
                    <a:gd name="connsiteX1" fmla="*/ 0 w 6955593"/>
                    <a:gd name="connsiteY1" fmla="*/ 279649 h 1627787"/>
                    <a:gd name="connsiteX2" fmla="*/ 279649 w 6955593"/>
                    <a:gd name="connsiteY2" fmla="*/ 0 h 1627787"/>
                    <a:gd name="connsiteX3" fmla="*/ 6675944 w 6955593"/>
                    <a:gd name="connsiteY3" fmla="*/ 0 h 1627787"/>
                    <a:gd name="connsiteX4" fmla="*/ 6955593 w 6955593"/>
                    <a:gd name="connsiteY4" fmla="*/ 279649 h 1627787"/>
                    <a:gd name="connsiteX5" fmla="*/ 6955593 w 6955593"/>
                    <a:gd name="connsiteY5" fmla="*/ 1627787 h 1627787"/>
                    <a:gd name="connsiteX0" fmla="*/ 0 w 6955593"/>
                    <a:gd name="connsiteY0" fmla="*/ 1513487 h 1627787"/>
                    <a:gd name="connsiteX1" fmla="*/ 0 w 6955593"/>
                    <a:gd name="connsiteY1" fmla="*/ 279649 h 1627787"/>
                    <a:gd name="connsiteX2" fmla="*/ 279649 w 6955593"/>
                    <a:gd name="connsiteY2" fmla="*/ 0 h 1627787"/>
                    <a:gd name="connsiteX3" fmla="*/ 6675944 w 6955593"/>
                    <a:gd name="connsiteY3" fmla="*/ 0 h 1627787"/>
                    <a:gd name="connsiteX4" fmla="*/ 6955593 w 6955593"/>
                    <a:gd name="connsiteY4" fmla="*/ 279649 h 1627787"/>
                    <a:gd name="connsiteX5" fmla="*/ 6955593 w 6955593"/>
                    <a:gd name="connsiteY5" fmla="*/ 1627787 h 1627787"/>
                    <a:gd name="connsiteX0" fmla="*/ 0 w 6963213"/>
                    <a:gd name="connsiteY0" fmla="*/ 1513487 h 1513487"/>
                    <a:gd name="connsiteX1" fmla="*/ 0 w 6963213"/>
                    <a:gd name="connsiteY1" fmla="*/ 279649 h 1513487"/>
                    <a:gd name="connsiteX2" fmla="*/ 279649 w 6963213"/>
                    <a:gd name="connsiteY2" fmla="*/ 0 h 1513487"/>
                    <a:gd name="connsiteX3" fmla="*/ 6675944 w 6963213"/>
                    <a:gd name="connsiteY3" fmla="*/ 0 h 1513487"/>
                    <a:gd name="connsiteX4" fmla="*/ 6955593 w 6963213"/>
                    <a:gd name="connsiteY4" fmla="*/ 279649 h 1513487"/>
                    <a:gd name="connsiteX5" fmla="*/ 6963213 w 6963213"/>
                    <a:gd name="connsiteY5" fmla="*/ 1498247 h 1513487"/>
                    <a:gd name="connsiteX0" fmla="*/ 0 w 6963213"/>
                    <a:gd name="connsiteY0" fmla="*/ 279649 h 1498247"/>
                    <a:gd name="connsiteX1" fmla="*/ 279649 w 6963213"/>
                    <a:gd name="connsiteY1" fmla="*/ 0 h 1498247"/>
                    <a:gd name="connsiteX2" fmla="*/ 6675944 w 6963213"/>
                    <a:gd name="connsiteY2" fmla="*/ 0 h 1498247"/>
                    <a:gd name="connsiteX3" fmla="*/ 6955593 w 6963213"/>
                    <a:gd name="connsiteY3" fmla="*/ 279649 h 1498247"/>
                    <a:gd name="connsiteX4" fmla="*/ 6963213 w 6963213"/>
                    <a:gd name="connsiteY4" fmla="*/ 1498247 h 1498247"/>
                    <a:gd name="connsiteX0" fmla="*/ 0 w 6683564"/>
                    <a:gd name="connsiteY0" fmla="*/ 0 h 1498247"/>
                    <a:gd name="connsiteX1" fmla="*/ 6396295 w 6683564"/>
                    <a:gd name="connsiteY1" fmla="*/ 0 h 1498247"/>
                    <a:gd name="connsiteX2" fmla="*/ 6675944 w 6683564"/>
                    <a:gd name="connsiteY2" fmla="*/ 279649 h 1498247"/>
                    <a:gd name="connsiteX3" fmla="*/ 6683564 w 6683564"/>
                    <a:gd name="connsiteY3" fmla="*/ 1498247 h 1498247"/>
                    <a:gd name="connsiteX0" fmla="*/ 0 w 1133664"/>
                    <a:gd name="connsiteY0" fmla="*/ 4 h 1498247"/>
                    <a:gd name="connsiteX1" fmla="*/ 846395 w 1133664"/>
                    <a:gd name="connsiteY1" fmla="*/ 0 h 1498247"/>
                    <a:gd name="connsiteX2" fmla="*/ 1126044 w 1133664"/>
                    <a:gd name="connsiteY2" fmla="*/ 279649 h 1498247"/>
                    <a:gd name="connsiteX3" fmla="*/ 1133664 w 1133664"/>
                    <a:gd name="connsiteY3" fmla="*/ 1498247 h 1498247"/>
                    <a:gd name="connsiteX0" fmla="*/ 0 w 1126044"/>
                    <a:gd name="connsiteY0" fmla="*/ 4 h 704903"/>
                    <a:gd name="connsiteX1" fmla="*/ 846395 w 1126044"/>
                    <a:gd name="connsiteY1" fmla="*/ 0 h 704903"/>
                    <a:gd name="connsiteX2" fmla="*/ 1126044 w 1126044"/>
                    <a:gd name="connsiteY2" fmla="*/ 279649 h 704903"/>
                    <a:gd name="connsiteX3" fmla="*/ 1120964 w 1126044"/>
                    <a:gd name="connsiteY3" fmla="*/ 704903 h 704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6044" h="704903">
                      <a:moveTo>
                        <a:pt x="0" y="4"/>
                      </a:moveTo>
                      <a:lnTo>
                        <a:pt x="846395" y="0"/>
                      </a:lnTo>
                      <a:cubicBezTo>
                        <a:pt x="1000841" y="0"/>
                        <a:pt x="1126044" y="125203"/>
                        <a:pt x="1126044" y="279649"/>
                      </a:cubicBezTo>
                      <a:cubicBezTo>
                        <a:pt x="1124351" y="421400"/>
                        <a:pt x="1122657" y="563152"/>
                        <a:pt x="1120964" y="704903"/>
                      </a:cubicBezTo>
                    </a:path>
                  </a:pathLst>
                </a:cu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C6DE5CD-8D47-4D2E-A658-0B6C9FF05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2321" y="3405367"/>
                  <a:ext cx="586779" cy="0"/>
                </a:xfrm>
                <a:prstGeom prst="line">
                  <a:avLst/>
                </a:prstGeom>
                <a:ln w="12700" cap="rnd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9BA5B22-19CD-4AE7-A40F-70EADB212783}"/>
                    </a:ext>
                  </a:extLst>
                </p:cNvPr>
                <p:cNvSpPr txBox="1"/>
                <p:nvPr/>
              </p:nvSpPr>
              <p:spPr>
                <a:xfrm flipH="1">
                  <a:off x="3329100" y="3289548"/>
                  <a:ext cx="1440000" cy="2596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cs typeface="+mn-ea"/>
                      <a:sym typeface="+mn-lt"/>
                    </a:rPr>
                    <a:t>Text here</a:t>
                  </a: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6592C08-00CF-4DC2-B542-D0F108285B6B}"/>
                  </a:ext>
                </a:extLst>
              </p:cNvPr>
              <p:cNvCxnSpPr>
                <a:cxnSpLocks/>
                <a:stCxn id="11" idx="3"/>
                <a:endCxn id="10" idx="1"/>
              </p:cNvCxnSpPr>
              <p:nvPr/>
            </p:nvCxnSpPr>
            <p:spPr>
              <a:xfrm>
                <a:off x="3642321" y="4128370"/>
                <a:ext cx="1126779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5706ED-6E69-42AF-8203-F82AC601E154}"/>
                </a:ext>
              </a:extLst>
            </p:cNvPr>
            <p:cNvSpPr/>
            <p:nvPr/>
          </p:nvSpPr>
          <p:spPr>
            <a:xfrm>
              <a:off x="2032984" y="1058401"/>
              <a:ext cx="81260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3765">
                <a:buSzPct val="25000"/>
              </a:pPr>
              <a:r>
                <a:rPr lang="en-US" altLang="zh-CN" sz="2800" b="1" dirty="0">
                  <a:solidFill>
                    <a:schemeClr val="accent2"/>
                  </a:solidFill>
                  <a:cs typeface="+mn-ea"/>
                  <a:sym typeface="+mn-lt"/>
                </a:rPr>
                <a:t>Unified fonts</a:t>
              </a:r>
              <a:r>
                <a:rPr lang="zh-CN" altLang="en-US" sz="2800" b="1" dirty="0">
                  <a:solidFill>
                    <a:schemeClr val="accent2"/>
                  </a:solidFill>
                  <a:cs typeface="+mn-ea"/>
                  <a:sym typeface="+mn-lt"/>
                </a:rPr>
                <a:t> </a:t>
              </a:r>
              <a:r>
                <a:rPr lang="en-US" altLang="zh-CN" sz="2800" b="1" dirty="0">
                  <a:solidFill>
                    <a:srgbClr val="FFFFFF"/>
                  </a:solidFill>
                  <a:cs typeface="+mn-ea"/>
                  <a:sym typeface="+mn-lt"/>
                </a:rPr>
                <a:t>make Rea ding more fluent.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703624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60982A5-1B91-4BF9-A353-3A10E10CFED7}"/>
              </a:ext>
            </a:extLst>
          </p:cNvPr>
          <p:cNvGrpSpPr/>
          <p:nvPr/>
        </p:nvGrpSpPr>
        <p:grpSpPr>
          <a:xfrm>
            <a:off x="1073072" y="2611651"/>
            <a:ext cx="10045856" cy="3092226"/>
            <a:chOff x="1073072" y="2611651"/>
            <a:chExt cx="10045856" cy="309222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FAE90A8-300B-49B9-8035-495BB3C1E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3042" y="3400425"/>
              <a:ext cx="0" cy="1218390"/>
            </a:xfrm>
            <a:prstGeom prst="line">
              <a:avLst/>
            </a:prstGeom>
            <a:ln w="76200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20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2EB5C70-B605-4BC9-9D71-79DA17718F2B}"/>
                </a:ext>
              </a:extLst>
            </p:cNvPr>
            <p:cNvCxnSpPr>
              <a:cxnSpLocks/>
              <a:endCxn id="23" idx="4"/>
            </p:cNvCxnSpPr>
            <p:nvPr/>
          </p:nvCxnSpPr>
          <p:spPr>
            <a:xfrm flipH="1" flipV="1">
              <a:off x="10047780" y="3928810"/>
              <a:ext cx="9950" cy="690005"/>
            </a:xfrm>
            <a:prstGeom prst="line">
              <a:avLst/>
            </a:prstGeom>
            <a:ln w="76200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20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78498C7-98B0-43A1-82E4-1BC31C98A4C7}"/>
                </a:ext>
              </a:extLst>
            </p:cNvPr>
            <p:cNvCxnSpPr>
              <a:cxnSpLocks/>
              <a:endCxn id="25" idx="4"/>
            </p:cNvCxnSpPr>
            <p:nvPr/>
          </p:nvCxnSpPr>
          <p:spPr>
            <a:xfrm flipH="1" flipV="1">
              <a:off x="7395411" y="3928810"/>
              <a:ext cx="9950" cy="690005"/>
            </a:xfrm>
            <a:prstGeom prst="line">
              <a:avLst/>
            </a:prstGeom>
            <a:ln w="76200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20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E72FE6-E670-452B-A7AB-0F9DA46E2346}"/>
                </a:ext>
              </a:extLst>
            </p:cNvPr>
            <p:cNvCxnSpPr>
              <a:cxnSpLocks/>
              <a:endCxn id="29" idx="4"/>
            </p:cNvCxnSpPr>
            <p:nvPr/>
          </p:nvCxnSpPr>
          <p:spPr>
            <a:xfrm flipH="1" flipV="1">
              <a:off x="2105720" y="3928810"/>
              <a:ext cx="4210" cy="690005"/>
            </a:xfrm>
            <a:prstGeom prst="line">
              <a:avLst/>
            </a:prstGeom>
            <a:ln w="76200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20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75B16A-37B3-4E83-BF65-BA2102B8F309}"/>
                </a:ext>
              </a:extLst>
            </p:cNvPr>
            <p:cNvSpPr txBox="1"/>
            <p:nvPr/>
          </p:nvSpPr>
          <p:spPr>
            <a:xfrm>
              <a:off x="1591498" y="4748550"/>
              <a:ext cx="1066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cs typeface="+mn-ea"/>
                  <a:sym typeface="+mn-lt"/>
                </a:rPr>
                <a:t>Text here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B74B0-C7DD-4F2E-BF4F-4AB5B63ECEBD}"/>
                </a:ext>
              </a:extLst>
            </p:cNvPr>
            <p:cNvSpPr txBox="1"/>
            <p:nvPr/>
          </p:nvSpPr>
          <p:spPr>
            <a:xfrm>
              <a:off x="1073072" y="5056327"/>
              <a:ext cx="2103796" cy="647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/>
              <a:r>
                <a:rPr lang="en-US" altLang="zh-CN" dirty="0">
                  <a:cs typeface="+mn-ea"/>
                  <a:sym typeface="+mn-lt"/>
                </a:rPr>
                <a:t>Unified fonts make reading </a:t>
              </a:r>
              <a:r>
                <a:rPr lang="en-US" altLang="zh-CN">
                  <a:cs typeface="+mn-ea"/>
                  <a:sym typeface="+mn-lt"/>
                </a:rPr>
                <a:t>more </a:t>
              </a:r>
              <a:r>
                <a:rPr lang="en-US" altLang="zh-CN" dirty="0" err="1">
                  <a:cs typeface="+mn-ea"/>
                  <a:sym typeface="+mn-lt"/>
                </a:rPr>
                <a:t>fluent</a:t>
              </a:r>
              <a:r>
                <a:rPr lang="en-US" altLang="zh-CN" err="1">
                  <a:cs typeface="+mn-ea"/>
                  <a:sym typeface="+mn-lt"/>
                </a:rPr>
                <a:t>.</a:t>
              </a:r>
              <a:r>
                <a:rPr lang="en-US" altLang="zh-CN">
                  <a:cs typeface="+mn-ea"/>
                  <a:sym typeface="+mn-lt"/>
                </a:rPr>
                <a:t>Copy</a:t>
              </a:r>
              <a:r>
                <a:rPr lang="en-US" altLang="zh-CN" dirty="0">
                  <a:cs typeface="+mn-ea"/>
                  <a:sym typeface="+mn-lt"/>
                </a:rPr>
                <a:t> paste fonts. Choose the </a:t>
              </a:r>
              <a:r>
                <a:rPr lang="en-US" altLang="zh-CN">
                  <a:cs typeface="+mn-ea"/>
                  <a:sym typeface="+mn-lt"/>
                </a:rPr>
                <a:t>only optio</a:t>
              </a:r>
              <a:r>
                <a:rPr lang="en-US" altLang="zh-CN" dirty="0">
                  <a:cs typeface="+mn-ea"/>
                  <a:sym typeface="+mn-lt"/>
                </a:rPr>
                <a:t> to retain text……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10A268-405A-4D0F-B3C1-3D09DB438C31}"/>
                </a:ext>
              </a:extLst>
            </p:cNvPr>
            <p:cNvSpPr txBox="1"/>
            <p:nvPr/>
          </p:nvSpPr>
          <p:spPr>
            <a:xfrm>
              <a:off x="4228820" y="4748550"/>
              <a:ext cx="1066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60000">
                        <a:schemeClr val="accent2"/>
                      </a:gs>
                    </a:gsLst>
                    <a:lin ang="2700000" scaled="0"/>
                  </a:gradFill>
                </a:defRPr>
              </a:lvl1pPr>
            </a:lstStyle>
            <a:p>
              <a:r>
                <a:rPr lang="en-US" altLang="zh-CN" dirty="0">
                  <a:cs typeface="+mn-ea"/>
                  <a:sym typeface="+mn-lt"/>
                </a:rPr>
                <a:t>Text here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BA64DE-010B-4BA5-9061-934148EE9881}"/>
                </a:ext>
              </a:extLst>
            </p:cNvPr>
            <p:cNvSpPr txBox="1"/>
            <p:nvPr/>
          </p:nvSpPr>
          <p:spPr>
            <a:xfrm>
              <a:off x="3710394" y="5056327"/>
              <a:ext cx="2103796" cy="647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/>
              <a:r>
                <a:rPr lang="en-US" altLang="zh-CN" dirty="0">
                  <a:cs typeface="+mn-ea"/>
                  <a:sym typeface="+mn-lt"/>
                </a:rPr>
                <a:t>Unified fonts make reading </a:t>
              </a:r>
              <a:r>
                <a:rPr lang="en-US" altLang="zh-CN">
                  <a:cs typeface="+mn-ea"/>
                  <a:sym typeface="+mn-lt"/>
                </a:rPr>
                <a:t>more </a:t>
              </a:r>
              <a:r>
                <a:rPr lang="en-US" altLang="zh-CN" dirty="0" err="1">
                  <a:cs typeface="+mn-ea"/>
                  <a:sym typeface="+mn-lt"/>
                </a:rPr>
                <a:t>fluent</a:t>
              </a:r>
              <a:r>
                <a:rPr lang="en-US" altLang="zh-CN" err="1">
                  <a:cs typeface="+mn-ea"/>
                  <a:sym typeface="+mn-lt"/>
                </a:rPr>
                <a:t>.</a:t>
              </a:r>
              <a:r>
                <a:rPr lang="en-US" altLang="zh-CN">
                  <a:cs typeface="+mn-ea"/>
                  <a:sym typeface="+mn-lt"/>
                </a:rPr>
                <a:t>Copy</a:t>
              </a:r>
              <a:r>
                <a:rPr lang="en-US" altLang="zh-CN" dirty="0">
                  <a:cs typeface="+mn-ea"/>
                  <a:sym typeface="+mn-lt"/>
                </a:rPr>
                <a:t> paste fonts. Choose the </a:t>
              </a:r>
              <a:r>
                <a:rPr lang="en-US" altLang="zh-CN">
                  <a:cs typeface="+mn-ea"/>
                  <a:sym typeface="+mn-lt"/>
                </a:rPr>
                <a:t>only optio</a:t>
              </a:r>
              <a:r>
                <a:rPr lang="en-US" altLang="zh-CN" dirty="0">
                  <a:cs typeface="+mn-ea"/>
                  <a:sym typeface="+mn-lt"/>
                </a:rPr>
                <a:t> to retain text……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6D2C89-760F-44BC-9C54-5E512929A84B}"/>
                </a:ext>
              </a:extLst>
            </p:cNvPr>
            <p:cNvSpPr txBox="1"/>
            <p:nvPr/>
          </p:nvSpPr>
          <p:spPr>
            <a:xfrm>
              <a:off x="6881189" y="4748550"/>
              <a:ext cx="1066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cs typeface="+mn-ea"/>
                  <a:sym typeface="+mn-lt"/>
                </a:rPr>
                <a:t>Text here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0765A8-0895-41BE-BDA5-FE810F2F0643}"/>
                </a:ext>
              </a:extLst>
            </p:cNvPr>
            <p:cNvSpPr txBox="1"/>
            <p:nvPr/>
          </p:nvSpPr>
          <p:spPr>
            <a:xfrm>
              <a:off x="6362763" y="5056327"/>
              <a:ext cx="2103796" cy="647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/>
              <a:r>
                <a:rPr lang="en-US" altLang="zh-CN" dirty="0">
                  <a:cs typeface="+mn-ea"/>
                  <a:sym typeface="+mn-lt"/>
                </a:rPr>
                <a:t>Unified fonts make reading </a:t>
              </a:r>
              <a:r>
                <a:rPr lang="en-US" altLang="zh-CN">
                  <a:cs typeface="+mn-ea"/>
                  <a:sym typeface="+mn-lt"/>
                </a:rPr>
                <a:t>more </a:t>
              </a:r>
              <a:r>
                <a:rPr lang="en-US" altLang="zh-CN" dirty="0" err="1">
                  <a:cs typeface="+mn-ea"/>
                  <a:sym typeface="+mn-lt"/>
                </a:rPr>
                <a:t>fluent</a:t>
              </a:r>
              <a:r>
                <a:rPr lang="en-US" altLang="zh-CN" err="1">
                  <a:cs typeface="+mn-ea"/>
                  <a:sym typeface="+mn-lt"/>
                </a:rPr>
                <a:t>.</a:t>
              </a:r>
              <a:r>
                <a:rPr lang="en-US" altLang="zh-CN">
                  <a:cs typeface="+mn-ea"/>
                  <a:sym typeface="+mn-lt"/>
                </a:rPr>
                <a:t>Copy</a:t>
              </a:r>
              <a:r>
                <a:rPr lang="en-US" altLang="zh-CN" dirty="0">
                  <a:cs typeface="+mn-ea"/>
                  <a:sym typeface="+mn-lt"/>
                </a:rPr>
                <a:t> paste fonts. Choose the </a:t>
              </a:r>
              <a:r>
                <a:rPr lang="en-US" altLang="zh-CN">
                  <a:cs typeface="+mn-ea"/>
                  <a:sym typeface="+mn-lt"/>
                </a:rPr>
                <a:t>only optio</a:t>
              </a:r>
              <a:r>
                <a:rPr lang="en-US" altLang="zh-CN" dirty="0">
                  <a:cs typeface="+mn-ea"/>
                  <a:sym typeface="+mn-lt"/>
                </a:rPr>
                <a:t> to retain text……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97698B-CF44-4B67-80DF-2BE40DF88F4A}"/>
                </a:ext>
              </a:extLst>
            </p:cNvPr>
            <p:cNvSpPr txBox="1"/>
            <p:nvPr/>
          </p:nvSpPr>
          <p:spPr>
            <a:xfrm>
              <a:off x="9533558" y="4748550"/>
              <a:ext cx="1066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cs typeface="+mn-ea"/>
                  <a:sym typeface="+mn-lt"/>
                </a:rPr>
                <a:t>Text here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C33EDE-2B2E-47A7-B23C-318FFC41E261}"/>
                </a:ext>
              </a:extLst>
            </p:cNvPr>
            <p:cNvSpPr txBox="1"/>
            <p:nvPr/>
          </p:nvSpPr>
          <p:spPr>
            <a:xfrm>
              <a:off x="9015132" y="5056327"/>
              <a:ext cx="2103796" cy="647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/>
              <a:r>
                <a:rPr lang="en-US" altLang="zh-CN" dirty="0">
                  <a:cs typeface="+mn-ea"/>
                  <a:sym typeface="+mn-lt"/>
                </a:rPr>
                <a:t>Unified fonts make reading </a:t>
              </a:r>
              <a:r>
                <a:rPr lang="en-US" altLang="zh-CN">
                  <a:cs typeface="+mn-ea"/>
                  <a:sym typeface="+mn-lt"/>
                </a:rPr>
                <a:t>more </a:t>
              </a:r>
              <a:r>
                <a:rPr lang="en-US" altLang="zh-CN" dirty="0" err="1">
                  <a:cs typeface="+mn-ea"/>
                  <a:sym typeface="+mn-lt"/>
                </a:rPr>
                <a:t>fluent</a:t>
              </a:r>
              <a:r>
                <a:rPr lang="en-US" altLang="zh-CN" err="1">
                  <a:cs typeface="+mn-ea"/>
                  <a:sym typeface="+mn-lt"/>
                </a:rPr>
                <a:t>.</a:t>
              </a:r>
              <a:r>
                <a:rPr lang="en-US" altLang="zh-CN">
                  <a:cs typeface="+mn-ea"/>
                  <a:sym typeface="+mn-lt"/>
                </a:rPr>
                <a:t>Copy</a:t>
              </a:r>
              <a:r>
                <a:rPr lang="en-US" altLang="zh-CN" dirty="0">
                  <a:cs typeface="+mn-ea"/>
                  <a:sym typeface="+mn-lt"/>
                </a:rPr>
                <a:t> paste fonts. Choose the </a:t>
              </a:r>
              <a:r>
                <a:rPr lang="en-US" altLang="zh-CN">
                  <a:cs typeface="+mn-ea"/>
                  <a:sym typeface="+mn-lt"/>
                </a:rPr>
                <a:t>only optio</a:t>
              </a:r>
              <a:r>
                <a:rPr lang="en-US" altLang="zh-CN" dirty="0">
                  <a:cs typeface="+mn-ea"/>
                  <a:sym typeface="+mn-lt"/>
                </a:rPr>
                <a:t> to retain text……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BD8128A-5F7E-4637-AD5C-2845A48F7152}"/>
                </a:ext>
              </a:extLst>
            </p:cNvPr>
            <p:cNvGrpSpPr/>
            <p:nvPr/>
          </p:nvGrpSpPr>
          <p:grpSpPr>
            <a:xfrm>
              <a:off x="1900620" y="3518612"/>
              <a:ext cx="410200" cy="410198"/>
              <a:chOff x="3526795" y="2235779"/>
              <a:chExt cx="410200" cy="41019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32C5EE1-FFE9-4CE8-9050-FF5DBEFFBB12}"/>
                  </a:ext>
                </a:extLst>
              </p:cNvPr>
              <p:cNvSpPr/>
              <p:nvPr/>
            </p:nvSpPr>
            <p:spPr>
              <a:xfrm>
                <a:off x="3526795" y="2235779"/>
                <a:ext cx="410200" cy="41019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BBBA833-A165-4D21-8B99-0B66986E49BA}"/>
                  </a:ext>
                </a:extLst>
              </p:cNvPr>
              <p:cNvSpPr/>
              <p:nvPr/>
            </p:nvSpPr>
            <p:spPr>
              <a:xfrm>
                <a:off x="3642895" y="2374128"/>
                <a:ext cx="178001" cy="133500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4C45169-5E76-408F-B8B5-DA921756421D}"/>
                </a:ext>
              </a:extLst>
            </p:cNvPr>
            <p:cNvGrpSpPr/>
            <p:nvPr/>
          </p:nvGrpSpPr>
          <p:grpSpPr>
            <a:xfrm>
              <a:off x="4537942" y="2780651"/>
              <a:ext cx="410200" cy="410198"/>
              <a:chOff x="4471992" y="2235779"/>
              <a:chExt cx="410200" cy="41019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EBD43D2-38B6-4443-9888-04C01199869F}"/>
                  </a:ext>
                </a:extLst>
              </p:cNvPr>
              <p:cNvSpPr/>
              <p:nvPr/>
            </p:nvSpPr>
            <p:spPr>
              <a:xfrm>
                <a:off x="4471992" y="2235779"/>
                <a:ext cx="410200" cy="410198"/>
              </a:xfrm>
              <a:prstGeom prst="ellipse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F4BAEC1-9117-431E-BE06-DA8B91C42FAD}"/>
                  </a:ext>
                </a:extLst>
              </p:cNvPr>
              <p:cNvSpPr/>
              <p:nvPr/>
            </p:nvSpPr>
            <p:spPr>
              <a:xfrm>
                <a:off x="4595899" y="2358227"/>
                <a:ext cx="162386" cy="178001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78E4F5-1B08-4FBC-AC1C-AAF00FB173A8}"/>
                </a:ext>
              </a:extLst>
            </p:cNvPr>
            <p:cNvGrpSpPr/>
            <p:nvPr/>
          </p:nvGrpSpPr>
          <p:grpSpPr>
            <a:xfrm>
              <a:off x="7190311" y="3518612"/>
              <a:ext cx="410200" cy="410198"/>
              <a:chOff x="5417189" y="2235779"/>
              <a:chExt cx="410200" cy="41019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E743B76-0FAA-4EE0-87A7-0C6572A0680E}"/>
                  </a:ext>
                </a:extLst>
              </p:cNvPr>
              <p:cNvSpPr/>
              <p:nvPr/>
            </p:nvSpPr>
            <p:spPr>
              <a:xfrm>
                <a:off x="5417189" y="2235779"/>
                <a:ext cx="410200" cy="410198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D5F998C-6686-4D75-B52D-462C664A9718}"/>
                  </a:ext>
                </a:extLst>
              </p:cNvPr>
              <p:cNvSpPr/>
              <p:nvPr/>
            </p:nvSpPr>
            <p:spPr>
              <a:xfrm>
                <a:off x="5533289" y="2369958"/>
                <a:ext cx="178001" cy="148188"/>
              </a:xfrm>
              <a:custGeom>
                <a:avLst/>
                <a:gdLst>
                  <a:gd name="connsiteX0" fmla="*/ 483573 w 526297"/>
                  <a:gd name="connsiteY0" fmla="*/ 133971 h 438150"/>
                  <a:gd name="connsiteX1" fmla="*/ 527674 w 526297"/>
                  <a:gd name="connsiteY1" fmla="*/ 178072 h 438150"/>
                  <a:gd name="connsiteX2" fmla="*/ 527579 w 526297"/>
                  <a:gd name="connsiteY2" fmla="*/ 181501 h 438150"/>
                  <a:gd name="connsiteX3" fmla="*/ 514244 w 526297"/>
                  <a:gd name="connsiteY3" fmla="*/ 355237 h 438150"/>
                  <a:gd name="connsiteX4" fmla="*/ 485764 w 526297"/>
                  <a:gd name="connsiteY4" fmla="*/ 381621 h 438150"/>
                  <a:gd name="connsiteX5" fmla="*/ 454998 w 526297"/>
                  <a:gd name="connsiteY5" fmla="*/ 381621 h 438150"/>
                  <a:gd name="connsiteX6" fmla="*/ 454998 w 526297"/>
                  <a:gd name="connsiteY6" fmla="*/ 438771 h 438150"/>
                  <a:gd name="connsiteX7" fmla="*/ 435948 w 526297"/>
                  <a:gd name="connsiteY7" fmla="*/ 438771 h 438150"/>
                  <a:gd name="connsiteX8" fmla="*/ 435948 w 526297"/>
                  <a:gd name="connsiteY8" fmla="*/ 381621 h 438150"/>
                  <a:gd name="connsiteX9" fmla="*/ 93048 w 526297"/>
                  <a:gd name="connsiteY9" fmla="*/ 381621 h 438150"/>
                  <a:gd name="connsiteX10" fmla="*/ 93048 w 526297"/>
                  <a:gd name="connsiteY10" fmla="*/ 438771 h 438150"/>
                  <a:gd name="connsiteX11" fmla="*/ 73998 w 526297"/>
                  <a:gd name="connsiteY11" fmla="*/ 438771 h 438150"/>
                  <a:gd name="connsiteX12" fmla="*/ 73998 w 526297"/>
                  <a:gd name="connsiteY12" fmla="*/ 381621 h 438150"/>
                  <a:gd name="connsiteX13" fmla="*/ 43328 w 526297"/>
                  <a:gd name="connsiteY13" fmla="*/ 381621 h 438150"/>
                  <a:gd name="connsiteX14" fmla="*/ 14848 w 526297"/>
                  <a:gd name="connsiteY14" fmla="*/ 355237 h 438150"/>
                  <a:gd name="connsiteX15" fmla="*/ 1513 w 526297"/>
                  <a:gd name="connsiteY15" fmla="*/ 181501 h 438150"/>
                  <a:gd name="connsiteX16" fmla="*/ 42089 w 526297"/>
                  <a:gd name="connsiteY16" fmla="*/ 134162 h 438150"/>
                  <a:gd name="connsiteX17" fmla="*/ 45518 w 526297"/>
                  <a:gd name="connsiteY17" fmla="*/ 134066 h 438150"/>
                  <a:gd name="connsiteX18" fmla="*/ 101906 w 526297"/>
                  <a:gd name="connsiteY18" fmla="*/ 180834 h 438150"/>
                  <a:gd name="connsiteX19" fmla="*/ 121623 w 526297"/>
                  <a:gd name="connsiteY19" fmla="*/ 286371 h 438150"/>
                  <a:gd name="connsiteX20" fmla="*/ 407373 w 526297"/>
                  <a:gd name="connsiteY20" fmla="*/ 286371 h 438150"/>
                  <a:gd name="connsiteX21" fmla="*/ 427185 w 526297"/>
                  <a:gd name="connsiteY21" fmla="*/ 180739 h 438150"/>
                  <a:gd name="connsiteX22" fmla="*/ 483573 w 526297"/>
                  <a:gd name="connsiteY22" fmla="*/ 133971 h 438150"/>
                  <a:gd name="connsiteX23" fmla="*/ 416898 w 526297"/>
                  <a:gd name="connsiteY23" fmla="*/ 621 h 438150"/>
                  <a:gd name="connsiteX24" fmla="*/ 483573 w 526297"/>
                  <a:gd name="connsiteY24" fmla="*/ 67296 h 438150"/>
                  <a:gd name="connsiteX25" fmla="*/ 483573 w 526297"/>
                  <a:gd name="connsiteY25" fmla="*/ 115397 h 438150"/>
                  <a:gd name="connsiteX26" fmla="*/ 476429 w 526297"/>
                  <a:gd name="connsiteY26" fmla="*/ 114921 h 438150"/>
                  <a:gd name="connsiteX27" fmla="*/ 412040 w 526297"/>
                  <a:gd name="connsiteY27" fmla="*/ 166451 h 438150"/>
                  <a:gd name="connsiteX28" fmla="*/ 411564 w 526297"/>
                  <a:gd name="connsiteY28" fmla="*/ 168737 h 438150"/>
                  <a:gd name="connsiteX29" fmla="*/ 393086 w 526297"/>
                  <a:gd name="connsiteY29" fmla="*/ 267321 h 438150"/>
                  <a:gd name="connsiteX30" fmla="*/ 135911 w 526297"/>
                  <a:gd name="connsiteY30" fmla="*/ 267321 h 438150"/>
                  <a:gd name="connsiteX31" fmla="*/ 117432 w 526297"/>
                  <a:gd name="connsiteY31" fmla="*/ 168737 h 438150"/>
                  <a:gd name="connsiteX32" fmla="*/ 52567 w 526297"/>
                  <a:gd name="connsiteY32" fmla="*/ 114921 h 438150"/>
                  <a:gd name="connsiteX33" fmla="*/ 54948 w 526297"/>
                  <a:gd name="connsiteY33" fmla="*/ 67296 h 438150"/>
                  <a:gd name="connsiteX34" fmla="*/ 121623 w 526297"/>
                  <a:gd name="connsiteY34" fmla="*/ 621 h 438150"/>
                  <a:gd name="connsiteX35" fmla="*/ 416898 w 526297"/>
                  <a:gd name="connsiteY3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3573" y="133971"/>
                    </a:moveTo>
                    <a:cubicBezTo>
                      <a:pt x="507957" y="133971"/>
                      <a:pt x="527674" y="153688"/>
                      <a:pt x="527674" y="178072"/>
                    </a:cubicBezTo>
                    <a:cubicBezTo>
                      <a:pt x="527674" y="179215"/>
                      <a:pt x="527674" y="180358"/>
                      <a:pt x="527579" y="181501"/>
                    </a:cubicBezTo>
                    <a:lnTo>
                      <a:pt x="514244" y="355237"/>
                    </a:lnTo>
                    <a:cubicBezTo>
                      <a:pt x="513101" y="370096"/>
                      <a:pt x="500718" y="381621"/>
                      <a:pt x="485764" y="381621"/>
                    </a:cubicBezTo>
                    <a:lnTo>
                      <a:pt x="454998" y="381621"/>
                    </a:lnTo>
                    <a:lnTo>
                      <a:pt x="454998" y="438771"/>
                    </a:lnTo>
                    <a:lnTo>
                      <a:pt x="435948" y="438771"/>
                    </a:lnTo>
                    <a:lnTo>
                      <a:pt x="435948" y="381621"/>
                    </a:lnTo>
                    <a:lnTo>
                      <a:pt x="93048" y="381621"/>
                    </a:lnTo>
                    <a:lnTo>
                      <a:pt x="93048" y="438771"/>
                    </a:lnTo>
                    <a:lnTo>
                      <a:pt x="73998" y="438771"/>
                    </a:lnTo>
                    <a:lnTo>
                      <a:pt x="73998" y="381621"/>
                    </a:lnTo>
                    <a:lnTo>
                      <a:pt x="43328" y="381621"/>
                    </a:lnTo>
                    <a:cubicBezTo>
                      <a:pt x="28373" y="381621"/>
                      <a:pt x="15991" y="370096"/>
                      <a:pt x="14848" y="355237"/>
                    </a:cubicBezTo>
                    <a:lnTo>
                      <a:pt x="1513" y="181501"/>
                    </a:lnTo>
                    <a:cubicBezTo>
                      <a:pt x="-392" y="157212"/>
                      <a:pt x="17801" y="135971"/>
                      <a:pt x="42089" y="134162"/>
                    </a:cubicBezTo>
                    <a:cubicBezTo>
                      <a:pt x="43232" y="134066"/>
                      <a:pt x="44375" y="134066"/>
                      <a:pt x="45518" y="134066"/>
                    </a:cubicBezTo>
                    <a:cubicBezTo>
                      <a:pt x="73141" y="134066"/>
                      <a:pt x="96858" y="153688"/>
                      <a:pt x="101906" y="180834"/>
                    </a:cubicBezTo>
                    <a:lnTo>
                      <a:pt x="121623" y="286371"/>
                    </a:lnTo>
                    <a:lnTo>
                      <a:pt x="407373" y="286371"/>
                    </a:lnTo>
                    <a:lnTo>
                      <a:pt x="427185" y="180739"/>
                    </a:lnTo>
                    <a:cubicBezTo>
                      <a:pt x="432233" y="153592"/>
                      <a:pt x="455951" y="133971"/>
                      <a:pt x="483573" y="133971"/>
                    </a:cubicBezTo>
                    <a:close/>
                    <a:moveTo>
                      <a:pt x="416898" y="621"/>
                    </a:moveTo>
                    <a:cubicBezTo>
                      <a:pt x="453760" y="621"/>
                      <a:pt x="483573" y="30434"/>
                      <a:pt x="483573" y="67296"/>
                    </a:cubicBezTo>
                    <a:lnTo>
                      <a:pt x="483573" y="115397"/>
                    </a:lnTo>
                    <a:cubicBezTo>
                      <a:pt x="481192" y="115112"/>
                      <a:pt x="478811" y="114921"/>
                      <a:pt x="476429" y="114921"/>
                    </a:cubicBezTo>
                    <a:cubicBezTo>
                      <a:pt x="445473" y="114921"/>
                      <a:pt x="418803" y="136448"/>
                      <a:pt x="412040" y="166451"/>
                    </a:cubicBezTo>
                    <a:lnTo>
                      <a:pt x="411564" y="168737"/>
                    </a:lnTo>
                    <a:lnTo>
                      <a:pt x="393086" y="267321"/>
                    </a:lnTo>
                    <a:lnTo>
                      <a:pt x="135911" y="267321"/>
                    </a:lnTo>
                    <a:lnTo>
                      <a:pt x="117432" y="168737"/>
                    </a:lnTo>
                    <a:cubicBezTo>
                      <a:pt x="111622" y="137495"/>
                      <a:pt x="84285" y="114921"/>
                      <a:pt x="52567" y="114921"/>
                    </a:cubicBezTo>
                    <a:lnTo>
                      <a:pt x="54948" y="67296"/>
                    </a:lnTo>
                    <a:cubicBezTo>
                      <a:pt x="54948" y="30434"/>
                      <a:pt x="84761" y="621"/>
                      <a:pt x="121623" y="621"/>
                    </a:cubicBezTo>
                    <a:lnTo>
                      <a:pt x="416898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FD8683F-C737-48C3-B2EF-8FF1B8E41B34}"/>
                </a:ext>
              </a:extLst>
            </p:cNvPr>
            <p:cNvGrpSpPr/>
            <p:nvPr/>
          </p:nvGrpSpPr>
          <p:grpSpPr>
            <a:xfrm>
              <a:off x="9842680" y="3518612"/>
              <a:ext cx="410200" cy="410198"/>
              <a:chOff x="6362386" y="2235779"/>
              <a:chExt cx="410200" cy="41019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C55A77C-91DC-4E6B-AE83-4155A831A33A}"/>
                  </a:ext>
                </a:extLst>
              </p:cNvPr>
              <p:cNvSpPr/>
              <p:nvPr/>
            </p:nvSpPr>
            <p:spPr>
              <a:xfrm>
                <a:off x="6362386" y="2235779"/>
                <a:ext cx="410200" cy="410198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60000">
                    <a:schemeClr val="accent4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4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FF6B803-199C-4735-98B1-CB8372E04680}"/>
                  </a:ext>
                </a:extLst>
              </p:cNvPr>
              <p:cNvSpPr/>
              <p:nvPr/>
            </p:nvSpPr>
            <p:spPr>
              <a:xfrm>
                <a:off x="6478486" y="2376357"/>
                <a:ext cx="178001" cy="141741"/>
              </a:xfrm>
              <a:custGeom>
                <a:avLst/>
                <a:gdLst>
                  <a:gd name="connsiteX0" fmla="*/ 486767 w 514350"/>
                  <a:gd name="connsiteY0" fmla="*/ 621 h 409575"/>
                  <a:gd name="connsiteX1" fmla="*/ 515342 w 514350"/>
                  <a:gd name="connsiteY1" fmla="*/ 29196 h 409575"/>
                  <a:gd name="connsiteX2" fmla="*/ 515342 w 514350"/>
                  <a:gd name="connsiteY2" fmla="*/ 324471 h 409575"/>
                  <a:gd name="connsiteX3" fmla="*/ 486767 w 514350"/>
                  <a:gd name="connsiteY3" fmla="*/ 353046 h 409575"/>
                  <a:gd name="connsiteX4" fmla="*/ 192159 w 514350"/>
                  <a:gd name="connsiteY4" fmla="*/ 353046 h 409575"/>
                  <a:gd name="connsiteX5" fmla="*/ 115387 w 514350"/>
                  <a:gd name="connsiteY5" fmla="*/ 410196 h 409575"/>
                  <a:gd name="connsiteX6" fmla="*/ 115387 w 514350"/>
                  <a:gd name="connsiteY6" fmla="*/ 353046 h 409575"/>
                  <a:gd name="connsiteX7" fmla="*/ 29567 w 514350"/>
                  <a:gd name="connsiteY7" fmla="*/ 353046 h 409575"/>
                  <a:gd name="connsiteX8" fmla="*/ 992 w 514350"/>
                  <a:gd name="connsiteY8" fmla="*/ 324471 h 409575"/>
                  <a:gd name="connsiteX9" fmla="*/ 992 w 514350"/>
                  <a:gd name="connsiteY9" fmla="*/ 29196 h 409575"/>
                  <a:gd name="connsiteX10" fmla="*/ 29567 w 514350"/>
                  <a:gd name="connsiteY10" fmla="*/ 621 h 409575"/>
                  <a:gd name="connsiteX11" fmla="*/ 486767 w 514350"/>
                  <a:gd name="connsiteY11" fmla="*/ 621 h 409575"/>
                  <a:gd name="connsiteX12" fmla="*/ 124817 w 514350"/>
                  <a:gd name="connsiteY12" fmla="*/ 143496 h 409575"/>
                  <a:gd name="connsiteX13" fmla="*/ 91480 w 514350"/>
                  <a:gd name="connsiteY13" fmla="*/ 176834 h 409575"/>
                  <a:gd name="connsiteX14" fmla="*/ 124817 w 514350"/>
                  <a:gd name="connsiteY14" fmla="*/ 210171 h 409575"/>
                  <a:gd name="connsiteX15" fmla="*/ 158155 w 514350"/>
                  <a:gd name="connsiteY15" fmla="*/ 176834 h 409575"/>
                  <a:gd name="connsiteX16" fmla="*/ 124817 w 514350"/>
                  <a:gd name="connsiteY16" fmla="*/ 143496 h 409575"/>
                  <a:gd name="connsiteX17" fmla="*/ 258167 w 514350"/>
                  <a:gd name="connsiteY17" fmla="*/ 143496 h 409575"/>
                  <a:gd name="connsiteX18" fmla="*/ 224830 w 514350"/>
                  <a:gd name="connsiteY18" fmla="*/ 176834 h 409575"/>
                  <a:gd name="connsiteX19" fmla="*/ 258167 w 514350"/>
                  <a:gd name="connsiteY19" fmla="*/ 210171 h 409575"/>
                  <a:gd name="connsiteX20" fmla="*/ 291505 w 514350"/>
                  <a:gd name="connsiteY20" fmla="*/ 176834 h 409575"/>
                  <a:gd name="connsiteX21" fmla="*/ 258167 w 514350"/>
                  <a:gd name="connsiteY21" fmla="*/ 143496 h 409575"/>
                  <a:gd name="connsiteX22" fmla="*/ 391517 w 514350"/>
                  <a:gd name="connsiteY22" fmla="*/ 143496 h 409575"/>
                  <a:gd name="connsiteX23" fmla="*/ 358180 w 514350"/>
                  <a:gd name="connsiteY23" fmla="*/ 176834 h 409575"/>
                  <a:gd name="connsiteX24" fmla="*/ 391517 w 514350"/>
                  <a:gd name="connsiteY24" fmla="*/ 210171 h 409575"/>
                  <a:gd name="connsiteX25" fmla="*/ 424855 w 514350"/>
                  <a:gd name="connsiteY25" fmla="*/ 176834 h 409575"/>
                  <a:gd name="connsiteX26" fmla="*/ 391517 w 514350"/>
                  <a:gd name="connsiteY26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6767" y="621"/>
                    </a:moveTo>
                    <a:cubicBezTo>
                      <a:pt x="502579" y="621"/>
                      <a:pt x="515342" y="13385"/>
                      <a:pt x="515342" y="29196"/>
                    </a:cubicBezTo>
                    <a:lnTo>
                      <a:pt x="515342" y="324471"/>
                    </a:lnTo>
                    <a:cubicBezTo>
                      <a:pt x="515342" y="340282"/>
                      <a:pt x="502579" y="353046"/>
                      <a:pt x="486767" y="353046"/>
                    </a:cubicBez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29567" y="353046"/>
                    </a:lnTo>
                    <a:cubicBezTo>
                      <a:pt x="13755" y="353046"/>
                      <a:pt x="992" y="340282"/>
                      <a:pt x="992" y="324471"/>
                    </a:cubicBezTo>
                    <a:lnTo>
                      <a:pt x="992" y="29196"/>
                    </a:lnTo>
                    <a:cubicBezTo>
                      <a:pt x="992" y="13385"/>
                      <a:pt x="13755" y="621"/>
                      <a:pt x="29567" y="621"/>
                    </a:cubicBezTo>
                    <a:lnTo>
                      <a:pt x="486767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33AC9807-A6A3-4E05-8DBC-2EE4917F9167}"/>
                </a:ext>
              </a:extLst>
            </p:cNvPr>
            <p:cNvSpPr/>
            <p:nvPr/>
          </p:nvSpPr>
          <p:spPr>
            <a:xfrm rot="8100000">
              <a:off x="4363559" y="2611651"/>
              <a:ext cx="758966" cy="748196"/>
            </a:xfrm>
            <a:prstGeom prst="arc">
              <a:avLst>
                <a:gd name="adj1" fmla="val 16200000"/>
                <a:gd name="adj2" fmla="val 9646559"/>
              </a:avLst>
            </a:prstGeom>
            <a:ln w="76200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20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985EC7B-1EDF-42DD-B4AE-6FBCCE065AC2}"/>
              </a:ext>
            </a:extLst>
          </p:cNvPr>
          <p:cNvSpPr/>
          <p:nvPr/>
        </p:nvSpPr>
        <p:spPr>
          <a:xfrm>
            <a:off x="2032984" y="1058401"/>
            <a:ext cx="8126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buSzPct val="25000"/>
            </a:pPr>
            <a:r>
              <a:rPr lang="en-US" altLang="zh-CN" sz="2800" b="1" dirty="0">
                <a:solidFill>
                  <a:schemeClr val="accent2"/>
                </a:solidFill>
                <a:cs typeface="+mn-ea"/>
                <a:sym typeface="+mn-lt"/>
              </a:rPr>
              <a:t>Unified fonts</a:t>
            </a:r>
            <a:r>
              <a:rPr lang="zh-CN" altLang="en-US" sz="2800" b="1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rgbClr val="FFFFFF"/>
                </a:solidFill>
                <a:cs typeface="+mn-ea"/>
                <a:sym typeface="+mn-lt"/>
              </a:rPr>
              <a:t>make Rea ding more fluent.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5931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F7569F-3E61-FE50-542B-C1146B8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AI</a:t>
            </a:r>
            <a:r>
              <a:rPr lang="zh-CN" altLang="en-US" dirty="0"/>
              <a:t>概述 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 孙志岗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D4D-3743-C33F-87ED-E7796C42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182880">
            <a:normAutofit fontScale="92500" lnSpcReduction="20000"/>
          </a:bodyPr>
          <a:lstStyle/>
          <a:p>
            <a:r>
              <a:rPr lang="en-US" altLang="zh-CN" sz="1100" dirty="0"/>
              <a:t>AI</a:t>
            </a:r>
            <a:r>
              <a:rPr lang="zh-CN" altLang="en-US" sz="1100" dirty="0"/>
              <a:t>时代最重要的人</a:t>
            </a:r>
            <a:endParaRPr lang="en-US" altLang="zh-CN" sz="1100" dirty="0"/>
          </a:p>
          <a:p>
            <a:pPr lvl="1"/>
            <a:r>
              <a:rPr lang="en-US" altLang="zh-CN" sz="1100" dirty="0"/>
              <a:t>AI</a:t>
            </a:r>
            <a:r>
              <a:rPr lang="zh-CN" altLang="en-US" sz="1100" dirty="0"/>
              <a:t>全栈工程师</a:t>
            </a:r>
            <a:endParaRPr lang="en-US" altLang="zh-CN" sz="1100" dirty="0"/>
          </a:p>
          <a:p>
            <a:pPr lvl="2"/>
            <a:r>
              <a:rPr lang="zh-CN" altLang="en-US" sz="1100" dirty="0"/>
              <a:t>懂</a:t>
            </a:r>
            <a:r>
              <a:rPr lang="en-US" altLang="zh-CN" sz="1100" dirty="0"/>
              <a:t>AI</a:t>
            </a:r>
            <a:r>
              <a:rPr lang="zh-CN" altLang="en-US" sz="1100" dirty="0"/>
              <a:t>，懂业务，懂技术</a:t>
            </a:r>
            <a:endParaRPr lang="en-US" altLang="zh-CN" sz="1100" dirty="0"/>
          </a:p>
          <a:p>
            <a:pPr lvl="2"/>
            <a:r>
              <a:rPr lang="zh-CN" altLang="en-US" sz="1100" dirty="0"/>
              <a:t>三个发力方向</a:t>
            </a:r>
            <a:endParaRPr lang="en-US" altLang="zh-CN" sz="1100" dirty="0"/>
          </a:p>
          <a:p>
            <a:pPr lvl="3"/>
            <a:r>
              <a:rPr lang="zh-CN" altLang="en-US" sz="1100" dirty="0"/>
              <a:t>原理，实践，认知</a:t>
            </a:r>
            <a:endParaRPr lang="en-US" altLang="zh-CN" sz="1100" dirty="0"/>
          </a:p>
          <a:p>
            <a:r>
              <a:rPr lang="zh-CN" altLang="en-US" sz="1100" dirty="0"/>
              <a:t>大模型</a:t>
            </a:r>
            <a:endParaRPr lang="en-US" altLang="zh-CN" sz="1100" dirty="0"/>
          </a:p>
          <a:p>
            <a:pPr lvl="1"/>
            <a:r>
              <a:rPr lang="en-US" sz="1100" dirty="0"/>
              <a:t>Large Language Model</a:t>
            </a:r>
            <a:r>
              <a:rPr lang="zh-CN" altLang="en-US" sz="1100" dirty="0"/>
              <a:t>大语言模型</a:t>
            </a:r>
            <a:endParaRPr lang="en-US" altLang="zh-CN" sz="1100" dirty="0"/>
          </a:p>
          <a:p>
            <a:pPr lvl="2"/>
            <a:r>
              <a:rPr lang="en-US" altLang="zh-CN" sz="1100" dirty="0"/>
              <a:t>OpenAI </a:t>
            </a:r>
            <a:r>
              <a:rPr lang="en-US" altLang="zh-CN" sz="1100" dirty="0" err="1"/>
              <a:t>ChatGpt</a:t>
            </a:r>
            <a:r>
              <a:rPr lang="en-US" altLang="zh-CN" sz="1100" dirty="0"/>
              <a:t>, GPT4</a:t>
            </a:r>
          </a:p>
          <a:p>
            <a:pPr lvl="2"/>
            <a:r>
              <a:rPr lang="en-US" sz="1100" dirty="0"/>
              <a:t>MS Copilot, GPT4</a:t>
            </a:r>
          </a:p>
          <a:p>
            <a:pPr lvl="2"/>
            <a:r>
              <a:rPr lang="en-US" sz="1100" dirty="0"/>
              <a:t>Google Bard, </a:t>
            </a:r>
            <a:r>
              <a:rPr lang="en-US" sz="1100" dirty="0" err="1"/>
              <a:t>PaLM</a:t>
            </a:r>
            <a:r>
              <a:rPr lang="en-US" sz="1100" dirty="0"/>
              <a:t>/Gemini</a:t>
            </a:r>
          </a:p>
          <a:p>
            <a:pPr lvl="1"/>
            <a:r>
              <a:rPr lang="zh-CN" altLang="en-US" sz="1100" dirty="0"/>
              <a:t>用途</a:t>
            </a:r>
            <a:endParaRPr lang="en-US" altLang="zh-CN" sz="1100" dirty="0"/>
          </a:p>
          <a:p>
            <a:pPr lvl="2"/>
            <a:r>
              <a:rPr lang="zh-CN" altLang="en-US" sz="1100" dirty="0"/>
              <a:t>按格式输出</a:t>
            </a:r>
            <a:endParaRPr lang="en-US" altLang="zh-CN" sz="1100" dirty="0"/>
          </a:p>
          <a:p>
            <a:pPr lvl="3"/>
            <a:r>
              <a:rPr lang="zh-CN" altLang="en-US" sz="1100" dirty="0"/>
              <a:t>如提取地址信息</a:t>
            </a:r>
            <a:endParaRPr lang="en-US" altLang="zh-CN" sz="1100" dirty="0"/>
          </a:p>
          <a:p>
            <a:pPr lvl="2"/>
            <a:r>
              <a:rPr lang="zh-CN" altLang="en-US" sz="1100" dirty="0"/>
              <a:t>分类</a:t>
            </a:r>
            <a:endParaRPr lang="en-US" altLang="zh-CN" sz="1100" dirty="0"/>
          </a:p>
          <a:p>
            <a:pPr lvl="3"/>
            <a:r>
              <a:rPr lang="zh-CN" altLang="en-US" sz="1100" dirty="0"/>
              <a:t>如把一句话分类到政治、科技</a:t>
            </a:r>
            <a:r>
              <a:rPr lang="en-US" altLang="zh-CN" sz="1100" dirty="0"/>
              <a:t>……</a:t>
            </a:r>
          </a:p>
          <a:p>
            <a:pPr lvl="2"/>
            <a:r>
              <a:rPr lang="zh-CN" altLang="en-US" sz="1100" dirty="0"/>
              <a:t>聚类</a:t>
            </a:r>
            <a:endParaRPr lang="en-US" altLang="zh-CN" sz="1100" dirty="0"/>
          </a:p>
          <a:p>
            <a:pPr lvl="3"/>
            <a:r>
              <a:rPr lang="zh-CN" altLang="en-US" sz="1100" dirty="0"/>
              <a:t>把相同的内容归类</a:t>
            </a:r>
            <a:endParaRPr lang="en-US" altLang="zh-CN" sz="1100" dirty="0"/>
          </a:p>
          <a:p>
            <a:pPr lvl="2"/>
            <a:r>
              <a:rPr lang="zh-CN" altLang="en-US" sz="1100" dirty="0"/>
              <a:t>持续互动</a:t>
            </a:r>
            <a:endParaRPr lang="en-US" altLang="zh-CN" sz="1100" dirty="0"/>
          </a:p>
          <a:p>
            <a:pPr lvl="3"/>
            <a:r>
              <a:rPr lang="zh-CN" altLang="en-US" sz="1100" dirty="0"/>
              <a:t>下棋，聊天</a:t>
            </a:r>
            <a:endParaRPr lang="en-US" altLang="zh-CN" sz="1100" dirty="0"/>
          </a:p>
          <a:p>
            <a:pPr lvl="2"/>
            <a:r>
              <a:rPr lang="zh-CN" altLang="en-US" sz="1100" dirty="0"/>
              <a:t>问技术问题</a:t>
            </a:r>
            <a:endParaRPr lang="en-US" altLang="zh-CN" sz="1100" dirty="0"/>
          </a:p>
          <a:p>
            <a:pPr lvl="3"/>
            <a:r>
              <a:rPr lang="zh-CN" altLang="en-US" sz="1100" dirty="0"/>
              <a:t>技术术语</a:t>
            </a:r>
            <a:endParaRPr lang="en-US" altLang="zh-CN" sz="1100" dirty="0"/>
          </a:p>
          <a:p>
            <a:pPr lvl="3"/>
            <a:r>
              <a:rPr lang="zh-CN" altLang="en-US" sz="1100" dirty="0"/>
              <a:t>代码编写</a:t>
            </a:r>
            <a:endParaRPr lang="en-US" altLang="zh-CN" sz="1100" dirty="0"/>
          </a:p>
          <a:p>
            <a:pPr lvl="3"/>
            <a:r>
              <a:rPr lang="zh-CN" altLang="en-US" sz="1100" dirty="0"/>
              <a:t>命令行操作</a:t>
            </a:r>
            <a:endParaRPr lang="en-US" altLang="zh-CN" sz="1100" dirty="0"/>
          </a:p>
          <a:p>
            <a:pPr lvl="2"/>
            <a:r>
              <a:rPr lang="zh-CN" altLang="en-US" sz="1100" dirty="0"/>
              <a:t>其他</a:t>
            </a:r>
            <a:endParaRPr lang="en-US" altLang="zh-CN" sz="1100" dirty="0"/>
          </a:p>
          <a:p>
            <a:pPr lvl="3"/>
            <a:r>
              <a:rPr lang="zh-CN" altLang="en-US" sz="1100" dirty="0"/>
              <a:t>舆情分析</a:t>
            </a:r>
            <a:endParaRPr lang="en-US" altLang="zh-CN" sz="1100" dirty="0"/>
          </a:p>
          <a:p>
            <a:pPr lvl="3"/>
            <a:r>
              <a:rPr lang="zh-CN" altLang="en-US" sz="1100" dirty="0"/>
              <a:t>坐席质检</a:t>
            </a:r>
            <a:endParaRPr lang="en-US" altLang="zh-CN" sz="1100" dirty="0"/>
          </a:p>
          <a:p>
            <a:pPr lvl="3"/>
            <a:r>
              <a:rPr lang="zh-CN" altLang="en-US" sz="1100" dirty="0"/>
              <a:t>故障解释</a:t>
            </a:r>
            <a:endParaRPr lang="en-US" altLang="zh-CN" sz="1100" dirty="0"/>
          </a:p>
          <a:p>
            <a:pPr lvl="3"/>
            <a:r>
              <a:rPr lang="zh-CN" altLang="en-US" sz="1100" dirty="0"/>
              <a:t>零代码开发</a:t>
            </a:r>
            <a:r>
              <a:rPr lang="en-US" altLang="zh-CN" sz="1100" dirty="0"/>
              <a:t>/</a:t>
            </a:r>
            <a:r>
              <a:rPr lang="zh-CN" altLang="en-US" sz="1100" dirty="0"/>
              <a:t>运维</a:t>
            </a:r>
            <a:endParaRPr lang="en-US" altLang="zh-CN" sz="1100" dirty="0"/>
          </a:p>
          <a:p>
            <a:pPr lvl="3"/>
            <a:r>
              <a:rPr lang="zh-CN" altLang="en-US" sz="1100" dirty="0"/>
              <a:t>生成业务逻辑</a:t>
            </a:r>
            <a:endParaRPr lang="en-US" altLang="zh-CN" sz="1100" dirty="0"/>
          </a:p>
          <a:p>
            <a:pPr lvl="1"/>
            <a:r>
              <a:rPr lang="zh-CN" altLang="en-US" sz="1100" dirty="0"/>
              <a:t>未来</a:t>
            </a:r>
            <a:endParaRPr lang="en-US" altLang="zh-CN" sz="1100" dirty="0"/>
          </a:p>
          <a:p>
            <a:pPr lvl="2"/>
            <a:r>
              <a:rPr lang="zh-CN" altLang="en-US" sz="1100" dirty="0"/>
              <a:t>一切问题都可以用一个大模型解决，所以称之为</a:t>
            </a:r>
            <a:r>
              <a:rPr lang="en-US" altLang="zh-CN" sz="1100" dirty="0"/>
              <a:t>AGI</a:t>
            </a:r>
          </a:p>
          <a:p>
            <a:pPr lvl="3"/>
            <a:r>
              <a:rPr lang="en-US" altLang="zh-CN" sz="1100" dirty="0"/>
              <a:t>AGI</a:t>
            </a:r>
            <a:r>
              <a:rPr lang="zh-CN" altLang="en-US" sz="1100" dirty="0"/>
              <a:t>是一个函数，输入产生输出</a:t>
            </a:r>
            <a:endParaRPr lang="en-US" altLang="zh-CN" sz="1100" dirty="0"/>
          </a:p>
          <a:p>
            <a:pPr lvl="3"/>
            <a:r>
              <a:rPr lang="zh-CN" altLang="en-US" sz="1100" dirty="0"/>
              <a:t>能用语言描述，就能输入大模型</a:t>
            </a:r>
            <a:endParaRPr lang="en-US" altLang="zh-CN" sz="1100" dirty="0"/>
          </a:p>
          <a:p>
            <a:pPr lvl="3"/>
            <a:r>
              <a:rPr lang="zh-CN" altLang="en-US" sz="1100" dirty="0"/>
              <a:t>大任务分解为子任务，即可分别解决</a:t>
            </a:r>
            <a:endParaRPr lang="en-US" altLang="zh-CN" sz="1100" dirty="0"/>
          </a:p>
          <a:p>
            <a:r>
              <a:rPr lang="zh-CN" altLang="en-US" sz="1100" dirty="0"/>
              <a:t>大模型工作原理</a:t>
            </a:r>
            <a:endParaRPr lang="en-US" altLang="zh-CN" sz="1100" dirty="0"/>
          </a:p>
          <a:p>
            <a:pPr lvl="1"/>
            <a:r>
              <a:rPr lang="zh-CN" altLang="en-US" sz="1100" dirty="0"/>
              <a:t>浅：根据上文，猜测下一个词的概率</a:t>
            </a:r>
            <a:endParaRPr lang="en-US" altLang="zh-CN" sz="1100" dirty="0"/>
          </a:p>
          <a:p>
            <a:pPr lvl="1"/>
            <a:r>
              <a:rPr lang="zh-CN" altLang="en-US" sz="1100" dirty="0"/>
              <a:t>深：</a:t>
            </a:r>
            <a:endParaRPr lang="en-US" altLang="zh-CN" sz="1100" dirty="0"/>
          </a:p>
          <a:p>
            <a:pPr lvl="2"/>
            <a:r>
              <a:rPr lang="zh-CN" altLang="en-US" sz="1100" dirty="0"/>
              <a:t>大模型阅读了人类所有的话（机器学习，训练）</a:t>
            </a:r>
            <a:endParaRPr lang="en-US" altLang="zh-CN" sz="1100" dirty="0"/>
          </a:p>
          <a:p>
            <a:pPr lvl="2"/>
            <a:r>
              <a:rPr lang="zh-CN" altLang="en-US" sz="1100" dirty="0"/>
              <a:t>记录一串</a:t>
            </a:r>
            <a:r>
              <a:rPr lang="en-US" altLang="zh-CN" sz="1100" dirty="0"/>
              <a:t>token</a:t>
            </a:r>
            <a:r>
              <a:rPr lang="zh-CN" altLang="en-US" sz="1100" dirty="0"/>
              <a:t>后面的</a:t>
            </a:r>
            <a:r>
              <a:rPr lang="en-US" altLang="zh-CN" sz="1100" dirty="0"/>
              <a:t>token</a:t>
            </a:r>
            <a:r>
              <a:rPr lang="zh-CN" altLang="en-US" sz="1100" dirty="0"/>
              <a:t>的概率记忆下来（参数，权重）</a:t>
            </a:r>
            <a:endParaRPr lang="en-US" altLang="zh-CN" sz="1100" dirty="0"/>
          </a:p>
          <a:p>
            <a:pPr lvl="2"/>
            <a:r>
              <a:rPr lang="zh-CN" altLang="en-US" sz="1100" dirty="0"/>
              <a:t>给定</a:t>
            </a:r>
            <a:r>
              <a:rPr lang="en-US" altLang="zh-CN" sz="1100" dirty="0"/>
              <a:t>token</a:t>
            </a:r>
            <a:r>
              <a:rPr lang="zh-CN" altLang="en-US" sz="1100" dirty="0"/>
              <a:t>，就能推算概率最高的下一个</a:t>
            </a:r>
            <a:r>
              <a:rPr lang="en-US" altLang="zh-CN" sz="1100" dirty="0"/>
              <a:t>token</a:t>
            </a:r>
            <a:r>
              <a:rPr lang="zh-CN" altLang="en-US" sz="1100" dirty="0"/>
              <a:t>（生成，推理）</a:t>
            </a:r>
            <a:endParaRPr lang="en-US" altLang="zh-CN" sz="1100" dirty="0"/>
          </a:p>
          <a:p>
            <a:pPr lvl="2"/>
            <a:r>
              <a:rPr lang="zh-CN" altLang="en-US" sz="1100" dirty="0"/>
              <a:t>用生成的</a:t>
            </a:r>
            <a:r>
              <a:rPr lang="en-US" altLang="zh-CN" sz="1100" dirty="0"/>
              <a:t>token</a:t>
            </a:r>
            <a:r>
              <a:rPr lang="zh-CN" altLang="en-US" sz="1100" dirty="0"/>
              <a:t>，加上上文，持续生成下一个</a:t>
            </a:r>
            <a:r>
              <a:rPr lang="en-US" altLang="zh-CN" sz="1100" dirty="0"/>
              <a:t>token</a:t>
            </a:r>
            <a:r>
              <a:rPr lang="zh-CN" altLang="en-US" sz="1100" dirty="0"/>
              <a:t>，以此类推</a:t>
            </a:r>
            <a:endParaRPr lang="en-US" altLang="zh-CN" sz="1100" dirty="0"/>
          </a:p>
          <a:p>
            <a:pPr lvl="2"/>
            <a:r>
              <a:rPr lang="zh-CN" altLang="en-US" sz="1100" dirty="0"/>
              <a:t>什么是</a:t>
            </a:r>
            <a:r>
              <a:rPr lang="en-US" altLang="zh-CN" sz="1100" dirty="0"/>
              <a:t>Token</a:t>
            </a:r>
            <a:r>
              <a:rPr lang="zh-CN" altLang="en-US" sz="1100" dirty="0"/>
              <a:t>：</a:t>
            </a:r>
            <a:endParaRPr lang="en-US" altLang="zh-CN" sz="1100" dirty="0"/>
          </a:p>
          <a:p>
            <a:pPr lvl="3"/>
            <a:r>
              <a:rPr lang="zh-CN" altLang="en-US" sz="1100" dirty="0"/>
              <a:t>可能是</a:t>
            </a:r>
            <a:r>
              <a:rPr lang="en-US" altLang="zh-CN" sz="1100" dirty="0"/>
              <a:t>【</a:t>
            </a:r>
            <a:r>
              <a:rPr lang="zh-CN" altLang="en-US" sz="1100" dirty="0"/>
              <a:t>整个</a:t>
            </a:r>
            <a:r>
              <a:rPr lang="en-US" altLang="zh-CN" sz="1100" dirty="0"/>
              <a:t>|</a:t>
            </a:r>
            <a:r>
              <a:rPr lang="zh-CN" altLang="en-US" sz="1100" dirty="0"/>
              <a:t>半个</a:t>
            </a:r>
            <a:r>
              <a:rPr lang="en-US" altLang="zh-CN" sz="1100" dirty="0"/>
              <a:t>|</a:t>
            </a:r>
            <a:r>
              <a:rPr lang="zh-CN" altLang="en-US" sz="1100" dirty="0"/>
              <a:t>三分之一个</a:t>
            </a:r>
            <a:r>
              <a:rPr lang="en-US" altLang="zh-CN" sz="1100" dirty="0"/>
              <a:t>】【</a:t>
            </a:r>
            <a:r>
              <a:rPr lang="zh-CN" altLang="en-US" sz="1100" dirty="0"/>
              <a:t>英文单词</a:t>
            </a:r>
            <a:r>
              <a:rPr lang="en-US" altLang="zh-CN" sz="1100" dirty="0"/>
              <a:t>|</a:t>
            </a:r>
            <a:r>
              <a:rPr lang="zh-CN" altLang="en-US" sz="1100" dirty="0"/>
              <a:t>中文词</a:t>
            </a:r>
            <a:r>
              <a:rPr lang="en-US" altLang="zh-CN" sz="1100" dirty="0"/>
              <a:t>|</a:t>
            </a:r>
            <a:r>
              <a:rPr lang="zh-CN" altLang="en-US" sz="1100" dirty="0"/>
              <a:t>汉字</a:t>
            </a:r>
            <a:r>
              <a:rPr lang="en-US" altLang="zh-CN" sz="1100" dirty="0"/>
              <a:t>】</a:t>
            </a:r>
          </a:p>
          <a:p>
            <a:pPr lvl="3"/>
            <a:r>
              <a:rPr lang="zh-CN" altLang="en-US" sz="1100" dirty="0"/>
              <a:t>开训前，需要先训练一个</a:t>
            </a:r>
            <a:r>
              <a:rPr lang="en-US" altLang="zh-CN" sz="1100" dirty="0"/>
              <a:t>tokenizer</a:t>
            </a:r>
            <a:r>
              <a:rPr lang="zh-CN" altLang="en-US" sz="1100" dirty="0"/>
              <a:t>，用来把所有文本切成</a:t>
            </a:r>
            <a:r>
              <a:rPr lang="en-US" altLang="zh-CN" sz="1100" dirty="0"/>
              <a:t>token</a:t>
            </a:r>
          </a:p>
          <a:p>
            <a:pPr lvl="1"/>
            <a:r>
              <a:rPr lang="zh-CN" altLang="en-US" sz="1100" dirty="0"/>
              <a:t>更深：内核是</a:t>
            </a:r>
            <a:endParaRPr lang="en-US" altLang="zh-CN" sz="1100" dirty="0"/>
          </a:p>
          <a:p>
            <a:pPr lvl="2"/>
            <a:r>
              <a:rPr lang="en-US" altLang="zh-CN" sz="1100" dirty="0"/>
              <a:t>Transformer by Google</a:t>
            </a:r>
            <a:r>
              <a:rPr lang="zh-CN" altLang="en-US" sz="1100" dirty="0"/>
              <a:t>：当前最流行</a:t>
            </a:r>
            <a:endParaRPr lang="en-US" altLang="zh-CN" sz="1100" dirty="0"/>
          </a:p>
          <a:p>
            <a:pPr lvl="2"/>
            <a:r>
              <a:rPr lang="en-US" altLang="zh-CN" sz="1100" dirty="0"/>
              <a:t>RWKV by PENG Bo</a:t>
            </a:r>
            <a:r>
              <a:rPr lang="zh-CN" altLang="en-US" sz="1100" dirty="0"/>
              <a:t>：并行，性能好，普通手机、电脑可用</a:t>
            </a:r>
            <a:endParaRPr lang="en-US" altLang="zh-CN" sz="1100" dirty="0"/>
          </a:p>
          <a:p>
            <a:pPr lvl="2"/>
            <a:r>
              <a:rPr lang="en-US" altLang="zh-CN" sz="1100" dirty="0"/>
              <a:t>Mamba by CMU</a:t>
            </a:r>
            <a:r>
              <a:rPr lang="zh-CN" altLang="en-US" sz="1100" dirty="0"/>
              <a:t>：性能更佳，尤其适合长文本生成</a:t>
            </a:r>
            <a:endParaRPr lang="en-US" altLang="zh-CN" sz="1100" dirty="0"/>
          </a:p>
          <a:p>
            <a:r>
              <a:rPr lang="zh-CN" altLang="en-US" sz="1100" dirty="0"/>
              <a:t>用好</a:t>
            </a:r>
            <a:r>
              <a:rPr lang="en-US" altLang="zh-CN" sz="1100" dirty="0"/>
              <a:t>AI</a:t>
            </a:r>
            <a:r>
              <a:rPr lang="zh-CN" altLang="en-US" sz="1100" dirty="0"/>
              <a:t>的核心心法</a:t>
            </a:r>
            <a:endParaRPr lang="en-US" altLang="zh-CN" sz="1100" dirty="0"/>
          </a:p>
          <a:p>
            <a:pPr lvl="1"/>
            <a:r>
              <a:rPr lang="zh-CN" altLang="en-US" sz="1100" dirty="0"/>
              <a:t>“把</a:t>
            </a:r>
            <a:r>
              <a:rPr lang="en-US" altLang="zh-CN" sz="1100" dirty="0"/>
              <a:t>AI</a:t>
            </a:r>
            <a:r>
              <a:rPr lang="zh-CN" altLang="en-US" sz="1100" dirty="0"/>
              <a:t>当人看”</a:t>
            </a:r>
            <a:endParaRPr lang="en-US" altLang="zh-CN" sz="1100" dirty="0"/>
          </a:p>
          <a:p>
            <a:pPr lvl="2"/>
            <a:r>
              <a:rPr lang="zh-CN" altLang="en-US" sz="1100" dirty="0"/>
              <a:t>数字神经网络和人脑的神经网络，在数学原理上是一样的</a:t>
            </a:r>
            <a:endParaRPr lang="en-US" altLang="zh-CN" sz="1100" dirty="0"/>
          </a:p>
          <a:p>
            <a:pPr lvl="2"/>
            <a:r>
              <a:rPr lang="zh-CN" altLang="en-US" sz="1100" dirty="0"/>
              <a:t>以对待人的方式对待</a:t>
            </a:r>
            <a:r>
              <a:rPr lang="en-US" altLang="zh-CN" sz="1100" dirty="0"/>
              <a:t>AI</a:t>
            </a:r>
          </a:p>
          <a:p>
            <a:r>
              <a:rPr lang="zh-CN" altLang="en-US" sz="1100" dirty="0"/>
              <a:t>大模型应用架构</a:t>
            </a:r>
            <a:endParaRPr lang="en-US" altLang="zh-CN" sz="1100" dirty="0"/>
          </a:p>
          <a:p>
            <a:pPr lvl="1"/>
            <a:r>
              <a:rPr lang="zh-CN" altLang="en-US" sz="1100" dirty="0"/>
              <a:t>训练模型：全世界</a:t>
            </a:r>
            <a:r>
              <a:rPr lang="en-US" altLang="zh-CN" sz="1100" dirty="0"/>
              <a:t>1000</a:t>
            </a:r>
            <a:r>
              <a:rPr lang="zh-CN" altLang="en-US" sz="1100" dirty="0"/>
              <a:t>人足够</a:t>
            </a:r>
            <a:endParaRPr lang="en-US" altLang="zh-CN" sz="1100" dirty="0"/>
          </a:p>
          <a:p>
            <a:pPr lvl="1"/>
            <a:r>
              <a:rPr lang="zh-CN" altLang="en-US" sz="1100" dirty="0"/>
              <a:t>构建应用：所有人</a:t>
            </a:r>
            <a:endParaRPr lang="en-US" altLang="zh-CN" sz="1100" dirty="0"/>
          </a:p>
          <a:p>
            <a:pPr lvl="2"/>
            <a:r>
              <a:rPr lang="zh-CN" altLang="en-US" sz="1100" dirty="0"/>
              <a:t>门槛低，天花板高</a:t>
            </a:r>
            <a:endParaRPr lang="en-US" altLang="zh-CN" sz="1100" dirty="0"/>
          </a:p>
          <a:p>
            <a:pPr lvl="1"/>
            <a:r>
              <a:rPr lang="zh-CN" altLang="en-US" sz="1100" dirty="0"/>
              <a:t>典型业务架构</a:t>
            </a:r>
            <a:endParaRPr lang="en-US" altLang="zh-CN" sz="1100" dirty="0"/>
          </a:p>
          <a:p>
            <a:pPr lvl="2"/>
            <a:r>
              <a:rPr lang="en-US" altLang="zh-CN" sz="1100" dirty="0"/>
              <a:t>AI </a:t>
            </a:r>
            <a:r>
              <a:rPr lang="en-US" altLang="zh-CN" sz="1100" dirty="0" err="1"/>
              <a:t>Enbedded</a:t>
            </a:r>
            <a:r>
              <a:rPr lang="zh-CN" altLang="en-US" sz="1100" dirty="0"/>
              <a:t>模式</a:t>
            </a:r>
            <a:endParaRPr lang="en-US" altLang="zh-CN" sz="1100" dirty="0"/>
          </a:p>
          <a:p>
            <a:pPr lvl="3"/>
            <a:r>
              <a:rPr lang="zh-CN" altLang="en-US" sz="1100" dirty="0"/>
              <a:t>人类工作，在普通应用中加入一个</a:t>
            </a:r>
            <a:r>
              <a:rPr lang="en-US" altLang="zh-CN" sz="1100" dirty="0"/>
              <a:t>AI</a:t>
            </a:r>
            <a:r>
              <a:rPr lang="zh-CN" altLang="en-US" sz="1100" dirty="0"/>
              <a:t>环节</a:t>
            </a:r>
            <a:endParaRPr lang="en-US" altLang="zh-CN" sz="1100" dirty="0"/>
          </a:p>
          <a:p>
            <a:pPr lvl="2"/>
            <a:r>
              <a:rPr lang="en-US" altLang="zh-CN" sz="1100" dirty="0"/>
              <a:t>AI Copilot</a:t>
            </a:r>
            <a:r>
              <a:rPr lang="zh-CN" altLang="en-US" sz="1100" dirty="0"/>
              <a:t>模式</a:t>
            </a:r>
            <a:endParaRPr lang="en-US" altLang="zh-CN" sz="1100" dirty="0"/>
          </a:p>
          <a:p>
            <a:pPr lvl="3"/>
            <a:r>
              <a:rPr lang="zh-CN" altLang="en-US" sz="1100" dirty="0"/>
              <a:t>人类工作，</a:t>
            </a:r>
            <a:r>
              <a:rPr lang="en-US" altLang="zh-CN" sz="1100" dirty="0"/>
              <a:t>AI</a:t>
            </a:r>
            <a:r>
              <a:rPr lang="zh-CN" altLang="en-US" sz="1100" dirty="0"/>
              <a:t>参与所有环节</a:t>
            </a:r>
            <a:endParaRPr lang="en-US" altLang="zh-CN" sz="1100" dirty="0"/>
          </a:p>
          <a:p>
            <a:pPr lvl="2"/>
            <a:r>
              <a:rPr lang="en-US" altLang="zh-CN" sz="1100" dirty="0"/>
              <a:t>AI Agent</a:t>
            </a:r>
            <a:r>
              <a:rPr lang="zh-CN" altLang="en-US" sz="1100" dirty="0"/>
              <a:t>模式</a:t>
            </a:r>
            <a:endParaRPr lang="en-US" altLang="zh-CN" sz="1100" dirty="0"/>
          </a:p>
          <a:p>
            <a:pPr lvl="3"/>
            <a:r>
              <a:rPr lang="zh-CN" altLang="en-US" sz="1100" dirty="0"/>
              <a:t>人类直接问</a:t>
            </a:r>
            <a:r>
              <a:rPr lang="en-US" altLang="zh-CN" sz="1100" dirty="0"/>
              <a:t>AI</a:t>
            </a:r>
            <a:r>
              <a:rPr lang="zh-CN" altLang="en-US" sz="1100" dirty="0"/>
              <a:t>，</a:t>
            </a:r>
            <a:r>
              <a:rPr lang="en-US" altLang="zh-CN" sz="1100" dirty="0"/>
              <a:t>AI</a:t>
            </a:r>
            <a:r>
              <a:rPr lang="zh-CN" altLang="en-US" sz="1100" dirty="0"/>
              <a:t>工作</a:t>
            </a:r>
            <a:endParaRPr lang="en-US" sz="1100" dirty="0"/>
          </a:p>
          <a:p>
            <a:pPr lvl="1"/>
            <a:r>
              <a:rPr lang="zh-CN" altLang="en-US" sz="1100" dirty="0"/>
              <a:t>技术架构</a:t>
            </a:r>
            <a:endParaRPr lang="en-US" altLang="zh-CN" sz="1100" dirty="0"/>
          </a:p>
          <a:p>
            <a:pPr lvl="2"/>
            <a:r>
              <a:rPr lang="zh-CN" altLang="en-US" sz="1100" dirty="0"/>
              <a:t>纯</a:t>
            </a:r>
            <a:r>
              <a:rPr lang="en-US" altLang="zh-CN" sz="1100" dirty="0"/>
              <a:t>Prompt</a:t>
            </a:r>
            <a:r>
              <a:rPr lang="zh-CN" altLang="en-US" sz="1100" dirty="0"/>
              <a:t>（交互聊天）</a:t>
            </a:r>
            <a:endParaRPr lang="en-US" altLang="zh-CN" sz="1100" dirty="0"/>
          </a:p>
          <a:p>
            <a:pPr lvl="2"/>
            <a:r>
              <a:rPr lang="en-US" altLang="zh-CN" sz="1100" dirty="0"/>
              <a:t>Agent</a:t>
            </a:r>
            <a:r>
              <a:rPr lang="zh-CN" altLang="en-US" sz="1100" dirty="0"/>
              <a:t> </a:t>
            </a:r>
            <a:r>
              <a:rPr lang="en-US" altLang="zh-CN" sz="1100" dirty="0"/>
              <a:t>+</a:t>
            </a:r>
            <a:r>
              <a:rPr lang="zh-CN" altLang="en-US" sz="1100" dirty="0"/>
              <a:t> </a:t>
            </a:r>
            <a:r>
              <a:rPr lang="en-US" altLang="zh-CN" sz="1100" dirty="0"/>
              <a:t>Function Calling</a:t>
            </a:r>
          </a:p>
          <a:p>
            <a:pPr lvl="3"/>
            <a:r>
              <a:rPr lang="en-US" altLang="zh-CN" sz="1100" dirty="0"/>
              <a:t>Agent</a:t>
            </a:r>
            <a:r>
              <a:rPr lang="zh-CN" altLang="en-US" sz="1100" dirty="0"/>
              <a:t>：</a:t>
            </a:r>
            <a:r>
              <a:rPr lang="en-US" altLang="zh-CN" sz="1100" dirty="0"/>
              <a:t>AI</a:t>
            </a:r>
            <a:r>
              <a:rPr lang="zh-CN" altLang="en-US" sz="1100" dirty="0"/>
              <a:t>主动提要求</a:t>
            </a:r>
            <a:endParaRPr lang="en-US" altLang="zh-CN" sz="1100" dirty="0"/>
          </a:p>
          <a:p>
            <a:pPr lvl="3"/>
            <a:r>
              <a:rPr lang="en-US" altLang="zh-CN" sz="1100" dirty="0"/>
              <a:t>Function Calling</a:t>
            </a:r>
            <a:r>
              <a:rPr lang="zh-CN" altLang="en-US" sz="1100" dirty="0"/>
              <a:t>：</a:t>
            </a:r>
            <a:r>
              <a:rPr lang="en-US" altLang="zh-CN" sz="1100" dirty="0"/>
              <a:t>AI</a:t>
            </a:r>
            <a:r>
              <a:rPr lang="zh-CN" altLang="en-US" sz="1100" dirty="0"/>
              <a:t>要求执行某个功能</a:t>
            </a:r>
            <a:endParaRPr lang="en-US" altLang="zh-CN" sz="1100" dirty="0"/>
          </a:p>
          <a:p>
            <a:pPr lvl="2"/>
            <a:r>
              <a:rPr lang="en-US" altLang="zh-CN" sz="1100" dirty="0"/>
              <a:t>RAG </a:t>
            </a:r>
            <a:r>
              <a:rPr lang="zh-CN" altLang="en-US" sz="1100" dirty="0"/>
              <a:t>检索增强生成</a:t>
            </a:r>
            <a:endParaRPr lang="en-US" altLang="zh-CN" sz="1100" dirty="0"/>
          </a:p>
          <a:p>
            <a:pPr lvl="3"/>
            <a:r>
              <a:rPr lang="zh-CN" altLang="en-US" sz="1100" dirty="0"/>
              <a:t>问问题的时候，顺便把一些“小抄”给</a:t>
            </a:r>
            <a:r>
              <a:rPr lang="en-US" altLang="zh-CN" sz="1100" dirty="0"/>
              <a:t>AI</a:t>
            </a:r>
            <a:r>
              <a:rPr lang="zh-CN" altLang="en-US" sz="1100" dirty="0"/>
              <a:t>，协助</a:t>
            </a:r>
            <a:endParaRPr lang="en-US" altLang="zh-CN" sz="1100" dirty="0"/>
          </a:p>
          <a:p>
            <a:pPr lvl="2"/>
            <a:r>
              <a:rPr lang="en-US" altLang="zh-CN" sz="1100" dirty="0"/>
              <a:t>Fine Tuning</a:t>
            </a:r>
          </a:p>
          <a:p>
            <a:pPr lvl="3"/>
            <a:r>
              <a:rPr lang="zh-CN" altLang="en-US" sz="1100" dirty="0"/>
              <a:t>对模型进行微调、训练，给模型新知识，不用每次给小抄了</a:t>
            </a:r>
            <a:endParaRPr lang="en-US" altLang="zh-CN" sz="1100" dirty="0"/>
          </a:p>
          <a:p>
            <a:r>
              <a:rPr lang="zh-CN" altLang="en-US" sz="1100" dirty="0"/>
              <a:t>编程调用</a:t>
            </a:r>
            <a:r>
              <a:rPr lang="en-US" altLang="zh-CN" sz="1100" dirty="0"/>
              <a:t>OpenAI Api</a:t>
            </a:r>
          </a:p>
          <a:p>
            <a:pPr lvl="1"/>
            <a:r>
              <a:rPr lang="zh-CN" altLang="en-US" sz="1100" dirty="0"/>
              <a:t>本课程主要讲</a:t>
            </a:r>
            <a:r>
              <a:rPr lang="en-US" altLang="zh-CN" sz="1100" dirty="0"/>
              <a:t>OpenAI</a:t>
            </a:r>
            <a:r>
              <a:rPr lang="zh-CN" altLang="en-US" sz="1100" dirty="0"/>
              <a:t>的</a:t>
            </a:r>
            <a:r>
              <a:rPr lang="en-US" altLang="zh-CN" sz="1100" dirty="0"/>
              <a:t>GPT</a:t>
            </a:r>
            <a:r>
              <a:rPr lang="zh-CN" altLang="en-US" sz="1100" dirty="0"/>
              <a:t>系列大模型使用</a:t>
            </a:r>
            <a:endParaRPr lang="en-US" altLang="zh-CN" sz="1100" dirty="0"/>
          </a:p>
          <a:p>
            <a:pPr lvl="1"/>
            <a:r>
              <a:rPr lang="zh-CN" altLang="en-US" sz="1100" dirty="0"/>
              <a:t>编程语言：</a:t>
            </a:r>
            <a:r>
              <a:rPr lang="en-US" altLang="zh-CN" sz="1100" dirty="0"/>
              <a:t>Python</a:t>
            </a:r>
            <a:r>
              <a:rPr lang="zh-CN" altLang="en-US" sz="1100" dirty="0"/>
              <a:t>（绑定</a:t>
            </a:r>
            <a:r>
              <a:rPr lang="en-US" altLang="zh-CN" sz="1100" dirty="0"/>
              <a:t>AI</a:t>
            </a:r>
            <a:r>
              <a:rPr lang="zh-CN" altLang="en-US" sz="1100" dirty="0"/>
              <a:t>，最容易学）</a:t>
            </a:r>
            <a:endParaRPr lang="en-US" altLang="zh-CN" sz="1100" dirty="0"/>
          </a:p>
          <a:p>
            <a:r>
              <a:rPr lang="zh-CN" altLang="en-US" sz="1100" dirty="0"/>
              <a:t>作业</a:t>
            </a:r>
            <a:endParaRPr lang="en-US" altLang="zh-CN" sz="1100" dirty="0"/>
          </a:p>
          <a:p>
            <a:pPr lvl="1"/>
            <a:r>
              <a:rPr lang="zh-CN" altLang="en-US" sz="1100" dirty="0"/>
              <a:t>能正常使用</a:t>
            </a:r>
            <a:r>
              <a:rPr lang="en-US" altLang="zh-CN" sz="1100" dirty="0" err="1"/>
              <a:t>ChatGpt</a:t>
            </a:r>
            <a:r>
              <a:rPr lang="zh-CN" altLang="en-US" sz="1100" dirty="0"/>
              <a:t>或</a:t>
            </a:r>
            <a:r>
              <a:rPr lang="en-US" altLang="zh-CN" sz="1100" dirty="0"/>
              <a:t>Copilot</a:t>
            </a:r>
            <a:r>
              <a:rPr lang="zh-CN" altLang="en-US" sz="1100" dirty="0"/>
              <a:t>之一</a:t>
            </a:r>
            <a:endParaRPr lang="en-US" altLang="zh-CN" sz="1100" dirty="0"/>
          </a:p>
          <a:p>
            <a:pPr lvl="1"/>
            <a:r>
              <a:rPr lang="zh-CN" altLang="en-US" sz="1100" dirty="0"/>
              <a:t>从</a:t>
            </a:r>
            <a:r>
              <a:rPr lang="en-US" altLang="zh-CN" sz="1100" dirty="0"/>
              <a:t>GitHub</a:t>
            </a:r>
            <a:r>
              <a:rPr lang="zh-CN" altLang="en-US" sz="1100" dirty="0"/>
              <a:t>下载</a:t>
            </a:r>
            <a:r>
              <a:rPr lang="en-US" altLang="zh-CN" sz="1100" dirty="0" err="1"/>
              <a:t>ChatAll</a:t>
            </a:r>
            <a:endParaRPr lang="en-US" altLang="zh-CN" sz="1100" dirty="0"/>
          </a:p>
          <a:p>
            <a:pPr lvl="1"/>
            <a:r>
              <a:rPr lang="zh-CN" altLang="en-US" sz="1100" dirty="0"/>
              <a:t>给</a:t>
            </a:r>
            <a:r>
              <a:rPr lang="en-US" altLang="zh-CN" sz="1100" dirty="0" err="1"/>
              <a:t>ChatAll</a:t>
            </a:r>
            <a:r>
              <a:rPr lang="zh-CN" altLang="en-US" sz="1100" dirty="0"/>
              <a:t>一个星星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5868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23633F-F5BE-4019-9174-DAF50C40C72A}"/>
              </a:ext>
            </a:extLst>
          </p:cNvPr>
          <p:cNvGrpSpPr/>
          <p:nvPr/>
        </p:nvGrpSpPr>
        <p:grpSpPr>
          <a:xfrm>
            <a:off x="1546756" y="2377274"/>
            <a:ext cx="9098489" cy="3347981"/>
            <a:chOff x="1546756" y="2573529"/>
            <a:chExt cx="9098489" cy="3347981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B627822F-9AC7-424C-A39B-5FF3530E655C}"/>
                </a:ext>
              </a:extLst>
            </p:cNvPr>
            <p:cNvSpPr/>
            <p:nvPr/>
          </p:nvSpPr>
          <p:spPr>
            <a:xfrm>
              <a:off x="5754854" y="2910619"/>
              <a:ext cx="682292" cy="405821"/>
            </a:xfrm>
            <a:prstGeom prst="rightArrow">
              <a:avLst>
                <a:gd name="adj1" fmla="val 63103"/>
                <a:gd name="adj2" fmla="val 62831"/>
              </a:avLst>
            </a:prstGeom>
            <a:solidFill>
              <a:schemeClr val="tx1">
                <a:lumMod val="50000"/>
                <a:lumOff val="50000"/>
                <a:alpha val="30000"/>
              </a:schemeClr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46800" rIns="90000" bIns="46800" numCol="1" spcCol="0" rtlCol="0" fromWordArt="0" anchor="ctr" anchorCtr="0" forceAA="0" compatLnSpc="1">
              <a:normAutofit fontScale="77500" lnSpcReduction="20000"/>
            </a:bodyPr>
            <a:lstStyle/>
            <a:p>
              <a:pPr defTabSz="913765"/>
              <a:endParaRPr lang="zh-CN" altLang="en-US" sz="16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3A3EA5E-F9BD-4DB1-8F6E-437B02114627}"/>
                </a:ext>
              </a:extLst>
            </p:cNvPr>
            <p:cNvGrpSpPr/>
            <p:nvPr/>
          </p:nvGrpSpPr>
          <p:grpSpPr>
            <a:xfrm>
              <a:off x="1546756" y="2573529"/>
              <a:ext cx="9098489" cy="3347981"/>
              <a:chOff x="1500336" y="2573529"/>
              <a:chExt cx="9098489" cy="334798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A5DDDAF-5661-4597-BBCB-6776051104F0}"/>
                  </a:ext>
                </a:extLst>
              </p:cNvPr>
              <p:cNvGrpSpPr/>
              <p:nvPr/>
            </p:nvGrpSpPr>
            <p:grpSpPr>
              <a:xfrm>
                <a:off x="1500336" y="2573529"/>
                <a:ext cx="3681264" cy="3347981"/>
                <a:chOff x="1500336" y="2573529"/>
                <a:chExt cx="3681264" cy="3347981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7ECA0995-F5D1-4D84-BB3A-6DFB6A145B8C}"/>
                    </a:ext>
                  </a:extLst>
                </p:cNvPr>
                <p:cNvSpPr/>
                <p:nvPr/>
              </p:nvSpPr>
              <p:spPr>
                <a:xfrm>
                  <a:off x="1500336" y="2573529"/>
                  <a:ext cx="3681264" cy="108000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alpha val="15000"/>
                  </a:schemeClr>
                </a:solidFill>
                <a:ln w="12700" cap="rnd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olid"/>
                  <a:round/>
                </a:ln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428C803-2FD8-4869-A595-7B2B9F72F74D}"/>
                    </a:ext>
                  </a:extLst>
                </p:cNvPr>
                <p:cNvGrpSpPr/>
                <p:nvPr/>
              </p:nvGrpSpPr>
              <p:grpSpPr>
                <a:xfrm>
                  <a:off x="2502106" y="2785601"/>
                  <a:ext cx="1928147" cy="655856"/>
                  <a:chOff x="4519547" y="3080478"/>
                  <a:chExt cx="1928147" cy="655856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37CCBA7-D1D6-4113-BD9C-1B67124FB645}"/>
                      </a:ext>
                    </a:extLst>
                  </p:cNvPr>
                  <p:cNvSpPr txBox="1"/>
                  <p:nvPr/>
                </p:nvSpPr>
                <p:spPr>
                  <a:xfrm>
                    <a:off x="4519547" y="3080478"/>
                    <a:ext cx="1928147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rtlCol="0">
                    <a:spAutoFit/>
                  </a:bodyPr>
                  <a:lstStyle/>
                  <a:p>
                    <a:r>
                      <a:rPr lang="en-US" altLang="zh-CN" sz="1600" b="1" dirty="0">
                        <a:cs typeface="+mn-ea"/>
                        <a:sym typeface="+mn-lt"/>
                      </a:rPr>
                      <a:t>Text here</a:t>
                    </a:r>
                    <a:endParaRPr lang="zh-CN" altLang="en-US" sz="1600" b="1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6DE84432-4C8A-446A-9223-19FDA93DA4CD}"/>
                      </a:ext>
                    </a:extLst>
                  </p:cNvPr>
                  <p:cNvSpPr/>
                  <p:nvPr/>
                </p:nvSpPr>
                <p:spPr>
                  <a:xfrm>
                    <a:off x="4519547" y="3397780"/>
                    <a:ext cx="1928147" cy="338554"/>
                  </a:xfrm>
                  <a:prstGeom prst="rect">
                    <a:avLst/>
                  </a:prstGeom>
                  <a:noFill/>
                  <a:ln w="5715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none" lIns="0" tIns="46800" rIns="0" bIns="46800" numCol="1" spcCol="0" rtlCol="0" fromWordArt="0" anchor="t" anchorCtr="0" forceAA="0" compatLnSpc="1">
                    <a:noAutofit/>
                  </a:bodyPr>
                  <a:lstStyle/>
                  <a:p>
                    <a:r>
                      <a:rPr lang="en-US" altLang="zh-CN" sz="900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Theme  color makes PPT </a:t>
                    </a:r>
                  </a:p>
                  <a:p>
                    <a:r>
                      <a:rPr lang="en-US" altLang="zh-CN" sz="900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more convenient to change.</a:t>
                    </a: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1FEE5277-070A-4F9F-BF53-C0C287246957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1735861" y="2843529"/>
                  <a:ext cx="540002" cy="540000"/>
                  <a:chOff x="9056304" y="1930888"/>
                  <a:chExt cx="876463" cy="876459"/>
                </a:xfrm>
              </p:grpSpPr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DEF7326D-AD7C-4783-924C-29CFA5BEA2F5}"/>
                      </a:ext>
                    </a:extLst>
                  </p:cNvPr>
                  <p:cNvSpPr/>
                  <p:nvPr/>
                </p:nvSpPr>
                <p:spPr>
                  <a:xfrm>
                    <a:off x="9056304" y="1930888"/>
                    <a:ext cx="876463" cy="876459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0000">
                        <a:schemeClr val="accent3"/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3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3765"/>
                    <a:endParaRPr lang="zh-CN" altLang="en-US" sz="2000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FD97BC0E-4542-4AAF-8AFE-2740BC1E854F}"/>
                      </a:ext>
                    </a:extLst>
                  </p:cNvPr>
                  <p:cNvSpPr/>
                  <p:nvPr/>
                </p:nvSpPr>
                <p:spPr>
                  <a:xfrm>
                    <a:off x="9304372" y="2217585"/>
                    <a:ext cx="380330" cy="316629"/>
                  </a:xfrm>
                  <a:custGeom>
                    <a:avLst/>
                    <a:gdLst>
                      <a:gd name="connsiteX0" fmla="*/ 483573 w 526297"/>
                      <a:gd name="connsiteY0" fmla="*/ 133971 h 438150"/>
                      <a:gd name="connsiteX1" fmla="*/ 527674 w 526297"/>
                      <a:gd name="connsiteY1" fmla="*/ 178072 h 438150"/>
                      <a:gd name="connsiteX2" fmla="*/ 527579 w 526297"/>
                      <a:gd name="connsiteY2" fmla="*/ 181501 h 438150"/>
                      <a:gd name="connsiteX3" fmla="*/ 514244 w 526297"/>
                      <a:gd name="connsiteY3" fmla="*/ 355237 h 438150"/>
                      <a:gd name="connsiteX4" fmla="*/ 485764 w 526297"/>
                      <a:gd name="connsiteY4" fmla="*/ 381621 h 438150"/>
                      <a:gd name="connsiteX5" fmla="*/ 454998 w 526297"/>
                      <a:gd name="connsiteY5" fmla="*/ 381621 h 438150"/>
                      <a:gd name="connsiteX6" fmla="*/ 454998 w 526297"/>
                      <a:gd name="connsiteY6" fmla="*/ 438771 h 438150"/>
                      <a:gd name="connsiteX7" fmla="*/ 435948 w 526297"/>
                      <a:gd name="connsiteY7" fmla="*/ 438771 h 438150"/>
                      <a:gd name="connsiteX8" fmla="*/ 435948 w 526297"/>
                      <a:gd name="connsiteY8" fmla="*/ 381621 h 438150"/>
                      <a:gd name="connsiteX9" fmla="*/ 93048 w 526297"/>
                      <a:gd name="connsiteY9" fmla="*/ 381621 h 438150"/>
                      <a:gd name="connsiteX10" fmla="*/ 93048 w 526297"/>
                      <a:gd name="connsiteY10" fmla="*/ 438771 h 438150"/>
                      <a:gd name="connsiteX11" fmla="*/ 73998 w 526297"/>
                      <a:gd name="connsiteY11" fmla="*/ 438771 h 438150"/>
                      <a:gd name="connsiteX12" fmla="*/ 73998 w 526297"/>
                      <a:gd name="connsiteY12" fmla="*/ 381621 h 438150"/>
                      <a:gd name="connsiteX13" fmla="*/ 43328 w 526297"/>
                      <a:gd name="connsiteY13" fmla="*/ 381621 h 438150"/>
                      <a:gd name="connsiteX14" fmla="*/ 14848 w 526297"/>
                      <a:gd name="connsiteY14" fmla="*/ 355237 h 438150"/>
                      <a:gd name="connsiteX15" fmla="*/ 1513 w 526297"/>
                      <a:gd name="connsiteY15" fmla="*/ 181501 h 438150"/>
                      <a:gd name="connsiteX16" fmla="*/ 42089 w 526297"/>
                      <a:gd name="connsiteY16" fmla="*/ 134162 h 438150"/>
                      <a:gd name="connsiteX17" fmla="*/ 45518 w 526297"/>
                      <a:gd name="connsiteY17" fmla="*/ 134066 h 438150"/>
                      <a:gd name="connsiteX18" fmla="*/ 101906 w 526297"/>
                      <a:gd name="connsiteY18" fmla="*/ 180834 h 438150"/>
                      <a:gd name="connsiteX19" fmla="*/ 121623 w 526297"/>
                      <a:gd name="connsiteY19" fmla="*/ 286371 h 438150"/>
                      <a:gd name="connsiteX20" fmla="*/ 407373 w 526297"/>
                      <a:gd name="connsiteY20" fmla="*/ 286371 h 438150"/>
                      <a:gd name="connsiteX21" fmla="*/ 427185 w 526297"/>
                      <a:gd name="connsiteY21" fmla="*/ 180739 h 438150"/>
                      <a:gd name="connsiteX22" fmla="*/ 483573 w 526297"/>
                      <a:gd name="connsiteY22" fmla="*/ 133971 h 438150"/>
                      <a:gd name="connsiteX23" fmla="*/ 416898 w 526297"/>
                      <a:gd name="connsiteY23" fmla="*/ 621 h 438150"/>
                      <a:gd name="connsiteX24" fmla="*/ 483573 w 526297"/>
                      <a:gd name="connsiteY24" fmla="*/ 67296 h 438150"/>
                      <a:gd name="connsiteX25" fmla="*/ 483573 w 526297"/>
                      <a:gd name="connsiteY25" fmla="*/ 115397 h 438150"/>
                      <a:gd name="connsiteX26" fmla="*/ 476429 w 526297"/>
                      <a:gd name="connsiteY26" fmla="*/ 114921 h 438150"/>
                      <a:gd name="connsiteX27" fmla="*/ 412040 w 526297"/>
                      <a:gd name="connsiteY27" fmla="*/ 166451 h 438150"/>
                      <a:gd name="connsiteX28" fmla="*/ 411564 w 526297"/>
                      <a:gd name="connsiteY28" fmla="*/ 168737 h 438150"/>
                      <a:gd name="connsiteX29" fmla="*/ 393086 w 526297"/>
                      <a:gd name="connsiteY29" fmla="*/ 267321 h 438150"/>
                      <a:gd name="connsiteX30" fmla="*/ 135911 w 526297"/>
                      <a:gd name="connsiteY30" fmla="*/ 267321 h 438150"/>
                      <a:gd name="connsiteX31" fmla="*/ 117432 w 526297"/>
                      <a:gd name="connsiteY31" fmla="*/ 168737 h 438150"/>
                      <a:gd name="connsiteX32" fmla="*/ 52567 w 526297"/>
                      <a:gd name="connsiteY32" fmla="*/ 114921 h 438150"/>
                      <a:gd name="connsiteX33" fmla="*/ 54948 w 526297"/>
                      <a:gd name="connsiteY33" fmla="*/ 67296 h 438150"/>
                      <a:gd name="connsiteX34" fmla="*/ 121623 w 526297"/>
                      <a:gd name="connsiteY34" fmla="*/ 621 h 438150"/>
                      <a:gd name="connsiteX35" fmla="*/ 416898 w 526297"/>
                      <a:gd name="connsiteY35" fmla="*/ 621 h 438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526297" h="438150">
                        <a:moveTo>
                          <a:pt x="483573" y="133971"/>
                        </a:moveTo>
                        <a:cubicBezTo>
                          <a:pt x="507957" y="133971"/>
                          <a:pt x="527674" y="153688"/>
                          <a:pt x="527674" y="178072"/>
                        </a:cubicBezTo>
                        <a:cubicBezTo>
                          <a:pt x="527674" y="179215"/>
                          <a:pt x="527674" y="180358"/>
                          <a:pt x="527579" y="181501"/>
                        </a:cubicBezTo>
                        <a:lnTo>
                          <a:pt x="514244" y="355237"/>
                        </a:lnTo>
                        <a:cubicBezTo>
                          <a:pt x="513101" y="370096"/>
                          <a:pt x="500718" y="381621"/>
                          <a:pt x="485764" y="381621"/>
                        </a:cubicBezTo>
                        <a:lnTo>
                          <a:pt x="454998" y="381621"/>
                        </a:lnTo>
                        <a:lnTo>
                          <a:pt x="454998" y="438771"/>
                        </a:lnTo>
                        <a:lnTo>
                          <a:pt x="435948" y="438771"/>
                        </a:lnTo>
                        <a:lnTo>
                          <a:pt x="435948" y="381621"/>
                        </a:lnTo>
                        <a:lnTo>
                          <a:pt x="93048" y="381621"/>
                        </a:lnTo>
                        <a:lnTo>
                          <a:pt x="93048" y="438771"/>
                        </a:lnTo>
                        <a:lnTo>
                          <a:pt x="73998" y="438771"/>
                        </a:lnTo>
                        <a:lnTo>
                          <a:pt x="73998" y="381621"/>
                        </a:lnTo>
                        <a:lnTo>
                          <a:pt x="43328" y="381621"/>
                        </a:lnTo>
                        <a:cubicBezTo>
                          <a:pt x="28373" y="381621"/>
                          <a:pt x="15991" y="370096"/>
                          <a:pt x="14848" y="355237"/>
                        </a:cubicBezTo>
                        <a:lnTo>
                          <a:pt x="1513" y="181501"/>
                        </a:lnTo>
                        <a:cubicBezTo>
                          <a:pt x="-392" y="157212"/>
                          <a:pt x="17801" y="135971"/>
                          <a:pt x="42089" y="134162"/>
                        </a:cubicBezTo>
                        <a:cubicBezTo>
                          <a:pt x="43232" y="134066"/>
                          <a:pt x="44375" y="134066"/>
                          <a:pt x="45518" y="134066"/>
                        </a:cubicBezTo>
                        <a:cubicBezTo>
                          <a:pt x="73141" y="134066"/>
                          <a:pt x="96858" y="153688"/>
                          <a:pt x="101906" y="180834"/>
                        </a:cubicBezTo>
                        <a:lnTo>
                          <a:pt x="121623" y="286371"/>
                        </a:lnTo>
                        <a:lnTo>
                          <a:pt x="407373" y="286371"/>
                        </a:lnTo>
                        <a:lnTo>
                          <a:pt x="427185" y="180739"/>
                        </a:lnTo>
                        <a:cubicBezTo>
                          <a:pt x="432233" y="153592"/>
                          <a:pt x="455951" y="133971"/>
                          <a:pt x="483573" y="133971"/>
                        </a:cubicBezTo>
                        <a:close/>
                        <a:moveTo>
                          <a:pt x="416898" y="621"/>
                        </a:moveTo>
                        <a:cubicBezTo>
                          <a:pt x="453760" y="621"/>
                          <a:pt x="483573" y="30434"/>
                          <a:pt x="483573" y="67296"/>
                        </a:cubicBezTo>
                        <a:lnTo>
                          <a:pt x="483573" y="115397"/>
                        </a:lnTo>
                        <a:cubicBezTo>
                          <a:pt x="481192" y="115112"/>
                          <a:pt x="478811" y="114921"/>
                          <a:pt x="476429" y="114921"/>
                        </a:cubicBezTo>
                        <a:cubicBezTo>
                          <a:pt x="445473" y="114921"/>
                          <a:pt x="418803" y="136448"/>
                          <a:pt x="412040" y="166451"/>
                        </a:cubicBezTo>
                        <a:lnTo>
                          <a:pt x="411564" y="168737"/>
                        </a:lnTo>
                        <a:lnTo>
                          <a:pt x="393086" y="267321"/>
                        </a:lnTo>
                        <a:lnTo>
                          <a:pt x="135911" y="267321"/>
                        </a:lnTo>
                        <a:lnTo>
                          <a:pt x="117432" y="168737"/>
                        </a:lnTo>
                        <a:cubicBezTo>
                          <a:pt x="111622" y="137495"/>
                          <a:pt x="84285" y="114921"/>
                          <a:pt x="52567" y="114921"/>
                        </a:cubicBezTo>
                        <a:lnTo>
                          <a:pt x="54948" y="67296"/>
                        </a:lnTo>
                        <a:cubicBezTo>
                          <a:pt x="54948" y="30434"/>
                          <a:pt x="84761" y="621"/>
                          <a:pt x="121623" y="621"/>
                        </a:cubicBezTo>
                        <a:lnTo>
                          <a:pt x="416898" y="6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rnd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 fontScale="40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B70C0E8E-7F0F-46BD-9602-C14A55B02032}"/>
                    </a:ext>
                  </a:extLst>
                </p:cNvPr>
                <p:cNvSpPr/>
                <p:nvPr/>
              </p:nvSpPr>
              <p:spPr>
                <a:xfrm>
                  <a:off x="1500336" y="3869523"/>
                  <a:ext cx="3681264" cy="540000"/>
                </a:xfrm>
                <a:prstGeom prst="roundRect">
                  <a:avLst>
                    <a:gd name="adj" fmla="val 14410"/>
                  </a:avLst>
                </a:prstGeom>
                <a:solidFill>
                  <a:schemeClr val="accent1">
                    <a:alpha val="15000"/>
                  </a:schemeClr>
                </a:solidFill>
                <a:ln w="12700" cap="rnd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olid"/>
                  <a:round/>
                </a:ln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r>
                    <a:rPr lang="en-US" altLang="zh-CN" sz="10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Theme  color makes PPT more convenient to change.</a:t>
                  </a:r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567EED3D-5EE1-4A25-9333-9F4C05A81981}"/>
                    </a:ext>
                  </a:extLst>
                </p:cNvPr>
                <p:cNvSpPr/>
                <p:nvPr/>
              </p:nvSpPr>
              <p:spPr>
                <a:xfrm>
                  <a:off x="1500336" y="4625517"/>
                  <a:ext cx="3681264" cy="540000"/>
                </a:xfrm>
                <a:prstGeom prst="roundRect">
                  <a:avLst>
                    <a:gd name="adj" fmla="val 14410"/>
                  </a:avLst>
                </a:prstGeom>
                <a:solidFill>
                  <a:schemeClr val="accent1">
                    <a:alpha val="15000"/>
                  </a:schemeClr>
                </a:solidFill>
                <a:ln w="12700" cap="rnd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olid"/>
                  <a:round/>
                </a:ln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r>
                    <a:rPr lang="en-US" altLang="zh-CN" sz="10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Theme  color makes PPT more convenient to change.</a:t>
                  </a:r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84051EC0-4EDE-4AED-80FD-F3813B96F56B}"/>
                    </a:ext>
                  </a:extLst>
                </p:cNvPr>
                <p:cNvSpPr/>
                <p:nvPr/>
              </p:nvSpPr>
              <p:spPr>
                <a:xfrm>
                  <a:off x="1500336" y="5381510"/>
                  <a:ext cx="3681264" cy="540000"/>
                </a:xfrm>
                <a:prstGeom prst="roundRect">
                  <a:avLst>
                    <a:gd name="adj" fmla="val 14410"/>
                  </a:avLst>
                </a:prstGeom>
                <a:solidFill>
                  <a:schemeClr val="accent1">
                    <a:alpha val="15000"/>
                  </a:schemeClr>
                </a:solidFill>
                <a:ln w="12700" cap="rnd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olid"/>
                  <a:round/>
                </a:ln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r>
                    <a:rPr lang="en-US" altLang="zh-CN" sz="10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Theme  color makes PPT more convenient to change.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AA1A69B-A54A-4288-A580-819E62394089}"/>
                  </a:ext>
                </a:extLst>
              </p:cNvPr>
              <p:cNvGrpSpPr/>
              <p:nvPr/>
            </p:nvGrpSpPr>
            <p:grpSpPr>
              <a:xfrm>
                <a:off x="6917561" y="2573529"/>
                <a:ext cx="3681264" cy="3347981"/>
                <a:chOff x="6917561" y="2573529"/>
                <a:chExt cx="3681264" cy="3347981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3DA34D9B-9F78-40D9-A1DA-BCCF3329E862}"/>
                    </a:ext>
                  </a:extLst>
                </p:cNvPr>
                <p:cNvSpPr/>
                <p:nvPr/>
              </p:nvSpPr>
              <p:spPr>
                <a:xfrm>
                  <a:off x="6917561" y="2573529"/>
                  <a:ext cx="3681264" cy="108000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alpha val="15000"/>
                  </a:schemeClr>
                </a:solidFill>
                <a:ln w="12700" cap="rnd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olid"/>
                  <a:round/>
                </a:ln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A9A0CACF-9FFF-4172-9820-02CEB77E98D5}"/>
                    </a:ext>
                  </a:extLst>
                </p:cNvPr>
                <p:cNvGrpSpPr/>
                <p:nvPr/>
              </p:nvGrpSpPr>
              <p:grpSpPr>
                <a:xfrm>
                  <a:off x="7919331" y="2785601"/>
                  <a:ext cx="1928147" cy="655856"/>
                  <a:chOff x="4519547" y="3080478"/>
                  <a:chExt cx="1928147" cy="655856"/>
                </a:xfrm>
              </p:grpSpPr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6962519-BA73-489E-9E19-D60D5D57CDF6}"/>
                      </a:ext>
                    </a:extLst>
                  </p:cNvPr>
                  <p:cNvSpPr txBox="1"/>
                  <p:nvPr/>
                </p:nvSpPr>
                <p:spPr>
                  <a:xfrm>
                    <a:off x="4519547" y="3080478"/>
                    <a:ext cx="1928147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rtlCol="0">
                    <a:spAutoFit/>
                  </a:bodyPr>
                  <a:lstStyle/>
                  <a:p>
                    <a:r>
                      <a:rPr lang="en-US" altLang="zh-CN" sz="1600" b="1" dirty="0">
                        <a:cs typeface="+mn-ea"/>
                        <a:sym typeface="+mn-lt"/>
                      </a:rPr>
                      <a:t>Text here</a:t>
                    </a:r>
                    <a:endParaRPr lang="zh-CN" altLang="en-US" sz="1600" b="1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9D51ED74-1CB0-471B-9202-90D6018EB997}"/>
                      </a:ext>
                    </a:extLst>
                  </p:cNvPr>
                  <p:cNvSpPr/>
                  <p:nvPr/>
                </p:nvSpPr>
                <p:spPr>
                  <a:xfrm>
                    <a:off x="4519547" y="3397780"/>
                    <a:ext cx="1928147" cy="338554"/>
                  </a:xfrm>
                  <a:prstGeom prst="rect">
                    <a:avLst/>
                  </a:prstGeom>
                  <a:noFill/>
                  <a:ln w="5715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none" lIns="0" tIns="46800" rIns="0" bIns="46800" numCol="1" spcCol="0" rtlCol="0" fromWordArt="0" anchor="t" anchorCtr="0" forceAA="0" compatLnSpc="1">
                    <a:noAutofit/>
                  </a:bodyPr>
                  <a:lstStyle/>
                  <a:p>
                    <a:r>
                      <a:rPr lang="en-US" altLang="zh-CN" sz="900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Theme  color makes PPT </a:t>
                    </a:r>
                  </a:p>
                  <a:p>
                    <a:r>
                      <a:rPr lang="en-US" altLang="zh-CN" sz="900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more convenient to change.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3CC813DC-B0B4-4951-84F9-7A57F80568B2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153086" y="2843529"/>
                  <a:ext cx="540002" cy="540000"/>
                  <a:chOff x="9072988" y="4530811"/>
                  <a:chExt cx="885971" cy="876459"/>
                </a:xfrm>
              </p:grpSpPr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9B5D2552-DD7F-4DE0-81EE-981574BBD257}"/>
                      </a:ext>
                    </a:extLst>
                  </p:cNvPr>
                  <p:cNvSpPr/>
                  <p:nvPr/>
                </p:nvSpPr>
                <p:spPr>
                  <a:xfrm>
                    <a:off x="9072988" y="4530811"/>
                    <a:ext cx="885971" cy="876459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6">
                          <a:lumMod val="60000"/>
                          <a:lumOff val="40000"/>
                        </a:schemeClr>
                      </a:gs>
                      <a:gs pos="60000">
                        <a:schemeClr val="accent6"/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6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3765"/>
                    <a:endParaRPr lang="zh-CN" altLang="en-US" sz="20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FBB3984F-E26C-4E0C-868A-DCD6BA41E76A}"/>
                      </a:ext>
                    </a:extLst>
                  </p:cNvPr>
                  <p:cNvSpPr/>
                  <p:nvPr/>
                </p:nvSpPr>
                <p:spPr>
                  <a:xfrm>
                    <a:off x="9321055" y="4789069"/>
                    <a:ext cx="380330" cy="346372"/>
                  </a:xfrm>
                  <a:custGeom>
                    <a:avLst/>
                    <a:gdLst>
                      <a:gd name="connsiteX0" fmla="*/ 125329 w 533400"/>
                      <a:gd name="connsiteY0" fmla="*/ 229221 h 485775"/>
                      <a:gd name="connsiteX1" fmla="*/ 125329 w 533400"/>
                      <a:gd name="connsiteY1" fmla="*/ 276846 h 485775"/>
                      <a:gd name="connsiteX2" fmla="*/ 144379 w 533400"/>
                      <a:gd name="connsiteY2" fmla="*/ 276846 h 485775"/>
                      <a:gd name="connsiteX3" fmla="*/ 144379 w 533400"/>
                      <a:gd name="connsiteY3" fmla="*/ 229221 h 485775"/>
                      <a:gd name="connsiteX4" fmla="*/ 392029 w 533400"/>
                      <a:gd name="connsiteY4" fmla="*/ 229221 h 485775"/>
                      <a:gd name="connsiteX5" fmla="*/ 392029 w 533400"/>
                      <a:gd name="connsiteY5" fmla="*/ 276846 h 485775"/>
                      <a:gd name="connsiteX6" fmla="*/ 411079 w 533400"/>
                      <a:gd name="connsiteY6" fmla="*/ 276846 h 485775"/>
                      <a:gd name="connsiteX7" fmla="*/ 411079 w 533400"/>
                      <a:gd name="connsiteY7" fmla="*/ 229221 h 485775"/>
                      <a:gd name="connsiteX8" fmla="*/ 534904 w 533400"/>
                      <a:gd name="connsiteY8" fmla="*/ 229221 h 485775"/>
                      <a:gd name="connsiteX9" fmla="*/ 534904 w 533400"/>
                      <a:gd name="connsiteY9" fmla="*/ 457821 h 485775"/>
                      <a:gd name="connsiteX10" fmla="*/ 506329 w 533400"/>
                      <a:gd name="connsiteY10" fmla="*/ 486396 h 485775"/>
                      <a:gd name="connsiteX11" fmla="*/ 30079 w 533400"/>
                      <a:gd name="connsiteY11" fmla="*/ 486396 h 485775"/>
                      <a:gd name="connsiteX12" fmla="*/ 1504 w 533400"/>
                      <a:gd name="connsiteY12" fmla="*/ 457821 h 485775"/>
                      <a:gd name="connsiteX13" fmla="*/ 1504 w 533400"/>
                      <a:gd name="connsiteY13" fmla="*/ 229221 h 485775"/>
                      <a:gd name="connsiteX14" fmla="*/ 125329 w 533400"/>
                      <a:gd name="connsiteY14" fmla="*/ 229221 h 485775"/>
                      <a:gd name="connsiteX15" fmla="*/ 372979 w 533400"/>
                      <a:gd name="connsiteY15" fmla="*/ 621 h 485775"/>
                      <a:gd name="connsiteX16" fmla="*/ 411079 w 533400"/>
                      <a:gd name="connsiteY16" fmla="*/ 36816 h 485775"/>
                      <a:gd name="connsiteX17" fmla="*/ 411079 w 533400"/>
                      <a:gd name="connsiteY17" fmla="*/ 38721 h 485775"/>
                      <a:gd name="connsiteX18" fmla="*/ 411079 w 533400"/>
                      <a:gd name="connsiteY18" fmla="*/ 114921 h 485775"/>
                      <a:gd name="connsiteX19" fmla="*/ 506329 w 533400"/>
                      <a:gd name="connsiteY19" fmla="*/ 114921 h 485775"/>
                      <a:gd name="connsiteX20" fmla="*/ 534904 w 533400"/>
                      <a:gd name="connsiteY20" fmla="*/ 143496 h 485775"/>
                      <a:gd name="connsiteX21" fmla="*/ 534904 w 533400"/>
                      <a:gd name="connsiteY21" fmla="*/ 210171 h 485775"/>
                      <a:gd name="connsiteX22" fmla="*/ 1504 w 533400"/>
                      <a:gd name="connsiteY22" fmla="*/ 210171 h 485775"/>
                      <a:gd name="connsiteX23" fmla="*/ 1504 w 533400"/>
                      <a:gd name="connsiteY23" fmla="*/ 143496 h 485775"/>
                      <a:gd name="connsiteX24" fmla="*/ 30079 w 533400"/>
                      <a:gd name="connsiteY24" fmla="*/ 114921 h 485775"/>
                      <a:gd name="connsiteX25" fmla="*/ 125329 w 533400"/>
                      <a:gd name="connsiteY25" fmla="*/ 114921 h 485775"/>
                      <a:gd name="connsiteX26" fmla="*/ 125329 w 533400"/>
                      <a:gd name="connsiteY26" fmla="*/ 38721 h 485775"/>
                      <a:gd name="connsiteX27" fmla="*/ 161524 w 533400"/>
                      <a:gd name="connsiteY27" fmla="*/ 621 h 485775"/>
                      <a:gd name="connsiteX28" fmla="*/ 163429 w 533400"/>
                      <a:gd name="connsiteY28" fmla="*/ 621 h 485775"/>
                      <a:gd name="connsiteX29" fmla="*/ 372979 w 533400"/>
                      <a:gd name="connsiteY29" fmla="*/ 621 h 485775"/>
                      <a:gd name="connsiteX30" fmla="*/ 372979 w 533400"/>
                      <a:gd name="connsiteY30" fmla="*/ 19671 h 485775"/>
                      <a:gd name="connsiteX31" fmla="*/ 163429 w 533400"/>
                      <a:gd name="connsiteY31" fmla="*/ 19671 h 485775"/>
                      <a:gd name="connsiteX32" fmla="*/ 144474 w 533400"/>
                      <a:gd name="connsiteY32" fmla="*/ 37292 h 485775"/>
                      <a:gd name="connsiteX33" fmla="*/ 144379 w 533400"/>
                      <a:gd name="connsiteY33" fmla="*/ 38721 h 485775"/>
                      <a:gd name="connsiteX34" fmla="*/ 144379 w 533400"/>
                      <a:gd name="connsiteY34" fmla="*/ 114921 h 485775"/>
                      <a:gd name="connsiteX35" fmla="*/ 392029 w 533400"/>
                      <a:gd name="connsiteY35" fmla="*/ 114921 h 485775"/>
                      <a:gd name="connsiteX36" fmla="*/ 392029 w 533400"/>
                      <a:gd name="connsiteY36" fmla="*/ 38721 h 485775"/>
                      <a:gd name="connsiteX37" fmla="*/ 375836 w 533400"/>
                      <a:gd name="connsiteY37" fmla="*/ 19862 h 485775"/>
                      <a:gd name="connsiteX38" fmla="*/ 374408 w 533400"/>
                      <a:gd name="connsiteY38" fmla="*/ 19671 h 485775"/>
                      <a:gd name="connsiteX39" fmla="*/ 372979 w 533400"/>
                      <a:gd name="connsiteY39" fmla="*/ 19671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533400" h="485775">
                        <a:moveTo>
                          <a:pt x="125329" y="229221"/>
                        </a:moveTo>
                        <a:lnTo>
                          <a:pt x="125329" y="276846"/>
                        </a:lnTo>
                        <a:lnTo>
                          <a:pt x="144379" y="276846"/>
                        </a:lnTo>
                        <a:lnTo>
                          <a:pt x="144379" y="229221"/>
                        </a:lnTo>
                        <a:lnTo>
                          <a:pt x="392029" y="229221"/>
                        </a:lnTo>
                        <a:lnTo>
                          <a:pt x="392029" y="276846"/>
                        </a:lnTo>
                        <a:lnTo>
                          <a:pt x="411079" y="276846"/>
                        </a:lnTo>
                        <a:lnTo>
                          <a:pt x="411079" y="229221"/>
                        </a:lnTo>
                        <a:lnTo>
                          <a:pt x="534904" y="229221"/>
                        </a:lnTo>
                        <a:lnTo>
                          <a:pt x="534904" y="457821"/>
                        </a:lnTo>
                        <a:cubicBezTo>
                          <a:pt x="534904" y="473632"/>
                          <a:pt x="522141" y="486396"/>
                          <a:pt x="506329" y="486396"/>
                        </a:cubicBezTo>
                        <a:lnTo>
                          <a:pt x="30079" y="486396"/>
                        </a:lnTo>
                        <a:cubicBezTo>
                          <a:pt x="14267" y="486396"/>
                          <a:pt x="1504" y="473632"/>
                          <a:pt x="1504" y="457821"/>
                        </a:cubicBezTo>
                        <a:lnTo>
                          <a:pt x="1504" y="229221"/>
                        </a:lnTo>
                        <a:lnTo>
                          <a:pt x="125329" y="229221"/>
                        </a:lnTo>
                        <a:close/>
                        <a:moveTo>
                          <a:pt x="372979" y="621"/>
                        </a:moveTo>
                        <a:cubicBezTo>
                          <a:pt x="393363" y="621"/>
                          <a:pt x="410031" y="16623"/>
                          <a:pt x="411079" y="36816"/>
                        </a:cubicBezTo>
                        <a:lnTo>
                          <a:pt x="411079" y="38721"/>
                        </a:lnTo>
                        <a:lnTo>
                          <a:pt x="411079" y="114921"/>
                        </a:lnTo>
                        <a:lnTo>
                          <a:pt x="506329" y="114921"/>
                        </a:lnTo>
                        <a:cubicBezTo>
                          <a:pt x="522141" y="114921"/>
                          <a:pt x="534904" y="127685"/>
                          <a:pt x="534904" y="143496"/>
                        </a:cubicBezTo>
                        <a:lnTo>
                          <a:pt x="534904" y="210171"/>
                        </a:lnTo>
                        <a:lnTo>
                          <a:pt x="1504" y="210171"/>
                        </a:lnTo>
                        <a:lnTo>
                          <a:pt x="1504" y="143496"/>
                        </a:lnTo>
                        <a:cubicBezTo>
                          <a:pt x="1504" y="127685"/>
                          <a:pt x="14267" y="114921"/>
                          <a:pt x="30079" y="114921"/>
                        </a:cubicBezTo>
                        <a:lnTo>
                          <a:pt x="125329" y="114921"/>
                        </a:lnTo>
                        <a:lnTo>
                          <a:pt x="125329" y="38721"/>
                        </a:lnTo>
                        <a:cubicBezTo>
                          <a:pt x="125329" y="18337"/>
                          <a:pt x="141331" y="1669"/>
                          <a:pt x="161524" y="621"/>
                        </a:cubicBezTo>
                        <a:lnTo>
                          <a:pt x="163429" y="621"/>
                        </a:lnTo>
                        <a:lnTo>
                          <a:pt x="372979" y="621"/>
                        </a:lnTo>
                        <a:close/>
                        <a:moveTo>
                          <a:pt x="372979" y="19671"/>
                        </a:moveTo>
                        <a:lnTo>
                          <a:pt x="163429" y="19671"/>
                        </a:lnTo>
                        <a:cubicBezTo>
                          <a:pt x="153428" y="19671"/>
                          <a:pt x="145141" y="27482"/>
                          <a:pt x="144474" y="37292"/>
                        </a:cubicBezTo>
                        <a:lnTo>
                          <a:pt x="144379" y="38721"/>
                        </a:lnTo>
                        <a:lnTo>
                          <a:pt x="144379" y="114921"/>
                        </a:lnTo>
                        <a:lnTo>
                          <a:pt x="392029" y="114921"/>
                        </a:lnTo>
                        <a:lnTo>
                          <a:pt x="392029" y="38721"/>
                        </a:lnTo>
                        <a:cubicBezTo>
                          <a:pt x="392029" y="29196"/>
                          <a:pt x="384981" y="21290"/>
                          <a:pt x="375836" y="19862"/>
                        </a:cubicBezTo>
                        <a:lnTo>
                          <a:pt x="374408" y="19671"/>
                        </a:lnTo>
                        <a:lnTo>
                          <a:pt x="372979" y="196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rnd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 fontScale="475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B59A4287-E944-47CF-85A8-F17AD0798B47}"/>
                    </a:ext>
                  </a:extLst>
                </p:cNvPr>
                <p:cNvSpPr/>
                <p:nvPr/>
              </p:nvSpPr>
              <p:spPr>
                <a:xfrm>
                  <a:off x="6917561" y="3869523"/>
                  <a:ext cx="3681264" cy="540000"/>
                </a:xfrm>
                <a:prstGeom prst="roundRect">
                  <a:avLst>
                    <a:gd name="adj" fmla="val 14410"/>
                  </a:avLst>
                </a:prstGeom>
                <a:solidFill>
                  <a:schemeClr val="accent1">
                    <a:alpha val="15000"/>
                  </a:schemeClr>
                </a:solidFill>
                <a:ln w="12700" cap="rnd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olid"/>
                  <a:round/>
                </a:ln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r>
                    <a:rPr lang="en-US" altLang="zh-CN" sz="10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Theme  color makes PPT more convenient to change.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5BCCB1D0-54FC-4FEC-8B39-F705B44842C5}"/>
                    </a:ext>
                  </a:extLst>
                </p:cNvPr>
                <p:cNvSpPr/>
                <p:nvPr/>
              </p:nvSpPr>
              <p:spPr>
                <a:xfrm>
                  <a:off x="6917561" y="4625517"/>
                  <a:ext cx="3681264" cy="540000"/>
                </a:xfrm>
                <a:prstGeom prst="roundRect">
                  <a:avLst>
                    <a:gd name="adj" fmla="val 14410"/>
                  </a:avLst>
                </a:prstGeom>
                <a:solidFill>
                  <a:schemeClr val="accent1">
                    <a:alpha val="15000"/>
                  </a:schemeClr>
                </a:solidFill>
                <a:ln w="12700" cap="rnd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olid"/>
                  <a:round/>
                </a:ln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r>
                    <a:rPr lang="en-US" altLang="zh-CN" sz="10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Theme  color makes PPT more convenient to change.</a:t>
                  </a: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41B6AFDF-45E5-4A6E-812C-FCD6AFCDED77}"/>
                    </a:ext>
                  </a:extLst>
                </p:cNvPr>
                <p:cNvSpPr/>
                <p:nvPr/>
              </p:nvSpPr>
              <p:spPr>
                <a:xfrm>
                  <a:off x="6917561" y="5381510"/>
                  <a:ext cx="3681264" cy="540000"/>
                </a:xfrm>
                <a:prstGeom prst="roundRect">
                  <a:avLst>
                    <a:gd name="adj" fmla="val 14410"/>
                  </a:avLst>
                </a:prstGeom>
                <a:solidFill>
                  <a:schemeClr val="accent1">
                    <a:alpha val="15000"/>
                  </a:schemeClr>
                </a:solidFill>
                <a:ln w="12700" cap="rnd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olid"/>
                  <a:round/>
                </a:ln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r>
                    <a:rPr lang="en-US" altLang="zh-CN" sz="10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Theme  color makes PPT more convenient to change.</a:t>
                  </a:r>
                </a:p>
              </p:txBody>
            </p:sp>
          </p:grp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015E6EE-26C2-4940-A7CB-9F239B56EE3D}"/>
              </a:ext>
            </a:extLst>
          </p:cNvPr>
          <p:cNvSpPr/>
          <p:nvPr/>
        </p:nvSpPr>
        <p:spPr>
          <a:xfrm>
            <a:off x="2032984" y="1058401"/>
            <a:ext cx="8126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buSzPct val="25000"/>
            </a:pPr>
            <a:r>
              <a:rPr lang="en-US" altLang="zh-CN" sz="2800" b="1" dirty="0">
                <a:solidFill>
                  <a:schemeClr val="accent2"/>
                </a:solidFill>
                <a:cs typeface="+mn-ea"/>
                <a:sym typeface="+mn-lt"/>
              </a:rPr>
              <a:t>Unified fonts</a:t>
            </a:r>
            <a:r>
              <a:rPr lang="zh-CN" altLang="en-US" sz="2800" b="1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rgbClr val="FFFFFF"/>
                </a:solidFill>
                <a:cs typeface="+mn-ea"/>
                <a:sym typeface="+mn-lt"/>
              </a:rPr>
              <a:t>make Rea ding more fluent.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6578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489" y="2678113"/>
            <a:ext cx="4920211" cy="681576"/>
          </a:xfrm>
        </p:spPr>
        <p:txBody>
          <a:bodyPr/>
          <a:lstStyle/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AI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的价值</a:t>
            </a:r>
            <a:endParaRPr lang="en-US" altLang="zh-CN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489" y="3461289"/>
            <a:ext cx="4920211" cy="681576"/>
          </a:xfrm>
        </p:spPr>
        <p:txBody>
          <a:bodyPr>
            <a:normAutofit/>
          </a:bodyPr>
          <a:lstStyle/>
          <a:p>
            <a:pPr lvl="0"/>
            <a:r>
              <a:rPr lang="en-US" altLang="zh-CN" dirty="0">
                <a:cs typeface="+mn-ea"/>
                <a:sym typeface="+mn-lt"/>
              </a:rPr>
              <a:t>Supporting text here.</a:t>
            </a:r>
          </a:p>
          <a:p>
            <a:pPr lvl="0"/>
            <a:r>
              <a:rPr lang="en-US" altLang="zh-CN" dirty="0">
                <a:cs typeface="+mn-ea"/>
                <a:sym typeface="+mn-lt"/>
              </a:rPr>
              <a:t>When you copy &amp; paste, choose "keep text only" option.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46E48D-011A-44A6-860D-270D02774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0761" y="2552886"/>
            <a:ext cx="1798639" cy="1589979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O3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7956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D7D1EA6-E661-4B9E-AEA2-F1232C2409A1}"/>
              </a:ext>
            </a:extLst>
          </p:cNvPr>
          <p:cNvGrpSpPr/>
          <p:nvPr/>
        </p:nvGrpSpPr>
        <p:grpSpPr>
          <a:xfrm>
            <a:off x="1059132" y="1863694"/>
            <a:ext cx="10061036" cy="3674605"/>
            <a:chOff x="1059132" y="1863694"/>
            <a:chExt cx="10061036" cy="367460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18E165E-8B3F-4FE2-9EBB-C55EBA3D97EE}"/>
                </a:ext>
              </a:extLst>
            </p:cNvPr>
            <p:cNvSpPr/>
            <p:nvPr/>
          </p:nvSpPr>
          <p:spPr>
            <a:xfrm>
              <a:off x="5086054" y="3302355"/>
              <a:ext cx="2080510" cy="1957621"/>
            </a:xfrm>
            <a:custGeom>
              <a:avLst/>
              <a:gdLst>
                <a:gd name="T0" fmla="*/ 5253 w 10051"/>
                <a:gd name="T1" fmla="*/ 823 h 9457"/>
                <a:gd name="T2" fmla="*/ 9253 w 10051"/>
                <a:gd name="T3" fmla="*/ 3412 h 9457"/>
                <a:gd name="T4" fmla="*/ 9628 w 10051"/>
                <a:gd name="T5" fmla="*/ 2830 h 9457"/>
                <a:gd name="T6" fmla="*/ 3381 w 10051"/>
                <a:gd name="T7" fmla="*/ 380 h 9457"/>
                <a:gd name="T8" fmla="*/ 3703 w 10051"/>
                <a:gd name="T9" fmla="*/ 1138 h 9457"/>
                <a:gd name="T10" fmla="*/ 10051 w 10051"/>
                <a:gd name="T11" fmla="*/ 4680 h 9457"/>
                <a:gd name="T12" fmla="*/ 10032 w 10051"/>
                <a:gd name="T13" fmla="*/ 4380 h 9457"/>
                <a:gd name="T14" fmla="*/ 9212 w 10051"/>
                <a:gd name="T15" fmla="*/ 4450 h 9457"/>
                <a:gd name="T16" fmla="*/ 8127 w 10051"/>
                <a:gd name="T17" fmla="*/ 8295 h 9457"/>
                <a:gd name="T18" fmla="*/ 8468 w 10051"/>
                <a:gd name="T19" fmla="*/ 8937 h 9457"/>
                <a:gd name="T20" fmla="*/ 10048 w 10051"/>
                <a:gd name="T21" fmla="*/ 4844 h 9457"/>
                <a:gd name="T22" fmla="*/ 10051 w 10051"/>
                <a:gd name="T23" fmla="*/ 4757 h 9457"/>
                <a:gd name="T24" fmla="*/ 4037 w 10051"/>
                <a:gd name="T25" fmla="*/ 2485 h 9457"/>
                <a:gd name="T26" fmla="*/ 3622 w 10051"/>
                <a:gd name="T27" fmla="*/ 1775 h 9457"/>
                <a:gd name="T28" fmla="*/ 1934 w 10051"/>
                <a:gd name="T29" fmla="*/ 4567 h 9457"/>
                <a:gd name="T30" fmla="*/ 959 w 10051"/>
                <a:gd name="T31" fmla="*/ 6812 h 9457"/>
                <a:gd name="T32" fmla="*/ 1233 w 10051"/>
                <a:gd name="T33" fmla="*/ 7532 h 9457"/>
                <a:gd name="T34" fmla="*/ 2741 w 10051"/>
                <a:gd name="T35" fmla="*/ 4784 h 9457"/>
                <a:gd name="T36" fmla="*/ 7845 w 10051"/>
                <a:gd name="T37" fmla="*/ 6727 h 9457"/>
                <a:gd name="T38" fmla="*/ 6081 w 10051"/>
                <a:gd name="T39" fmla="*/ 8754 h 9457"/>
                <a:gd name="T40" fmla="*/ 6372 w 10051"/>
                <a:gd name="T41" fmla="*/ 9457 h 9457"/>
                <a:gd name="T42" fmla="*/ 8061 w 10051"/>
                <a:gd name="T43" fmla="*/ 7266 h 9457"/>
                <a:gd name="T44" fmla="*/ 7845 w 10051"/>
                <a:gd name="T45" fmla="*/ 6727 h 9457"/>
                <a:gd name="T46" fmla="*/ 7868 w 10051"/>
                <a:gd name="T47" fmla="*/ 6659 h 9457"/>
                <a:gd name="T48" fmla="*/ 8371 w 10051"/>
                <a:gd name="T49" fmla="*/ 6367 h 9457"/>
                <a:gd name="T50" fmla="*/ 8592 w 10051"/>
                <a:gd name="T51" fmla="*/ 4760 h 9457"/>
                <a:gd name="T52" fmla="*/ 4851 w 10051"/>
                <a:gd name="T53" fmla="*/ 1743 h 9457"/>
                <a:gd name="T54" fmla="*/ 7767 w 10051"/>
                <a:gd name="T55" fmla="*/ 4656 h 9457"/>
                <a:gd name="T56" fmla="*/ 7576 w 10051"/>
                <a:gd name="T57" fmla="*/ 6155 h 9457"/>
                <a:gd name="T58" fmla="*/ 7121 w 10051"/>
                <a:gd name="T59" fmla="*/ 4947 h 9457"/>
                <a:gd name="T60" fmla="*/ 5272 w 10051"/>
                <a:gd name="T61" fmla="*/ 2890 h 9457"/>
                <a:gd name="T62" fmla="*/ 3416 w 10051"/>
                <a:gd name="T63" fmla="*/ 4515 h 9457"/>
                <a:gd name="T64" fmla="*/ 3105 w 10051"/>
                <a:gd name="T65" fmla="*/ 6063 h 9457"/>
                <a:gd name="T66" fmla="*/ 3485 w 10051"/>
                <a:gd name="T67" fmla="*/ 6634 h 9457"/>
                <a:gd name="T68" fmla="*/ 4201 w 10051"/>
                <a:gd name="T69" fmla="*/ 4887 h 9457"/>
                <a:gd name="T70" fmla="*/ 5273 w 10051"/>
                <a:gd name="T71" fmla="*/ 3714 h 9457"/>
                <a:gd name="T72" fmla="*/ 6306 w 10051"/>
                <a:gd name="T73" fmla="*/ 4681 h 9457"/>
                <a:gd name="T74" fmla="*/ 4322 w 10051"/>
                <a:gd name="T75" fmla="*/ 9213 h 9457"/>
                <a:gd name="T76" fmla="*/ 4900 w 10051"/>
                <a:gd name="T77" fmla="*/ 9280 h 9457"/>
                <a:gd name="T78" fmla="*/ 7121 w 10051"/>
                <a:gd name="T79" fmla="*/ 4947 h 9457"/>
                <a:gd name="T80" fmla="*/ 5666 w 10051"/>
                <a:gd name="T81" fmla="*/ 4680 h 9457"/>
                <a:gd name="T82" fmla="*/ 4843 w 10051"/>
                <a:gd name="T83" fmla="*/ 4680 h 9457"/>
                <a:gd name="T84" fmla="*/ 2918 w 10051"/>
                <a:gd name="T85" fmla="*/ 8777 h 9457"/>
                <a:gd name="T86" fmla="*/ 3492 w 10051"/>
                <a:gd name="T87" fmla="*/ 8874 h 9457"/>
                <a:gd name="T88" fmla="*/ 5666 w 10051"/>
                <a:gd name="T89" fmla="*/ 4680 h 9457"/>
                <a:gd name="T90" fmla="*/ 3388 w 10051"/>
                <a:gd name="T91" fmla="*/ 7233 h 9457"/>
                <a:gd name="T92" fmla="*/ 2718 w 10051"/>
                <a:gd name="T93" fmla="*/ 6755 h 9457"/>
                <a:gd name="T94" fmla="*/ 1807 w 10051"/>
                <a:gd name="T95" fmla="*/ 8157 h 9457"/>
                <a:gd name="T96" fmla="*/ 2382 w 10051"/>
                <a:gd name="T97" fmla="*/ 8249 h 9457"/>
                <a:gd name="T98" fmla="*/ 1281 w 10051"/>
                <a:gd name="T99" fmla="*/ 4652 h 9457"/>
                <a:gd name="T100" fmla="*/ 2070 w 10051"/>
                <a:gd name="T101" fmla="*/ 1754 h 9457"/>
                <a:gd name="T102" fmla="*/ 456 w 10051"/>
                <a:gd name="T103" fmla="*/ 4677 h 9457"/>
                <a:gd name="T104" fmla="*/ 122 w 10051"/>
                <a:gd name="T105" fmla="*/ 5825 h 9457"/>
                <a:gd name="T106" fmla="*/ 468 w 10051"/>
                <a:gd name="T107" fmla="*/ 6460 h 9457"/>
                <a:gd name="T108" fmla="*/ 1282 w 10051"/>
                <a:gd name="T109" fmla="*/ 4683 h 9457"/>
                <a:gd name="T110" fmla="*/ 1281 w 10051"/>
                <a:gd name="T111" fmla="*/ 4652 h 9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051" h="9457">
                  <a:moveTo>
                    <a:pt x="3703" y="1138"/>
                  </a:moveTo>
                  <a:cubicBezTo>
                    <a:pt x="4195" y="929"/>
                    <a:pt x="4716" y="823"/>
                    <a:pt x="5253" y="823"/>
                  </a:cubicBezTo>
                  <a:cubicBezTo>
                    <a:pt x="6813" y="823"/>
                    <a:pt x="8236" y="1744"/>
                    <a:pt x="8878" y="3169"/>
                  </a:cubicBezTo>
                  <a:cubicBezTo>
                    <a:pt x="8947" y="3320"/>
                    <a:pt x="9097" y="3412"/>
                    <a:pt x="9253" y="3412"/>
                  </a:cubicBezTo>
                  <a:cubicBezTo>
                    <a:pt x="9311" y="3412"/>
                    <a:pt x="9367" y="3399"/>
                    <a:pt x="9422" y="3375"/>
                  </a:cubicBezTo>
                  <a:cubicBezTo>
                    <a:pt x="9630" y="3282"/>
                    <a:pt x="9721" y="3038"/>
                    <a:pt x="9628" y="2830"/>
                  </a:cubicBezTo>
                  <a:cubicBezTo>
                    <a:pt x="8855" y="1111"/>
                    <a:pt x="7136" y="0"/>
                    <a:pt x="5253" y="0"/>
                  </a:cubicBezTo>
                  <a:cubicBezTo>
                    <a:pt x="4605" y="0"/>
                    <a:pt x="3975" y="129"/>
                    <a:pt x="3381" y="380"/>
                  </a:cubicBezTo>
                  <a:cubicBezTo>
                    <a:pt x="3172" y="469"/>
                    <a:pt x="3075" y="710"/>
                    <a:pt x="3163" y="920"/>
                  </a:cubicBezTo>
                  <a:cubicBezTo>
                    <a:pt x="3252" y="1130"/>
                    <a:pt x="3495" y="1228"/>
                    <a:pt x="3703" y="1138"/>
                  </a:cubicBezTo>
                  <a:close/>
                  <a:moveTo>
                    <a:pt x="10051" y="4757"/>
                  </a:moveTo>
                  <a:lnTo>
                    <a:pt x="10051" y="4680"/>
                  </a:lnTo>
                  <a:cubicBezTo>
                    <a:pt x="10051" y="4663"/>
                    <a:pt x="10050" y="4644"/>
                    <a:pt x="10047" y="4627"/>
                  </a:cubicBezTo>
                  <a:cubicBezTo>
                    <a:pt x="10043" y="4544"/>
                    <a:pt x="10040" y="4462"/>
                    <a:pt x="10032" y="4380"/>
                  </a:cubicBezTo>
                  <a:cubicBezTo>
                    <a:pt x="10012" y="4154"/>
                    <a:pt x="9813" y="3987"/>
                    <a:pt x="9587" y="4005"/>
                  </a:cubicBezTo>
                  <a:cubicBezTo>
                    <a:pt x="9361" y="4025"/>
                    <a:pt x="9193" y="4224"/>
                    <a:pt x="9212" y="4450"/>
                  </a:cubicBezTo>
                  <a:cubicBezTo>
                    <a:pt x="9220" y="4548"/>
                    <a:pt x="9226" y="4645"/>
                    <a:pt x="9227" y="4744"/>
                  </a:cubicBezTo>
                  <a:cubicBezTo>
                    <a:pt x="9215" y="6015"/>
                    <a:pt x="8835" y="7243"/>
                    <a:pt x="8127" y="8295"/>
                  </a:cubicBezTo>
                  <a:cubicBezTo>
                    <a:pt x="8000" y="8484"/>
                    <a:pt x="8051" y="8739"/>
                    <a:pt x="8240" y="8867"/>
                  </a:cubicBezTo>
                  <a:cubicBezTo>
                    <a:pt x="8310" y="8913"/>
                    <a:pt x="8391" y="8937"/>
                    <a:pt x="8468" y="8937"/>
                  </a:cubicBezTo>
                  <a:cubicBezTo>
                    <a:pt x="8601" y="8937"/>
                    <a:pt x="8731" y="8873"/>
                    <a:pt x="8811" y="8755"/>
                  </a:cubicBezTo>
                  <a:cubicBezTo>
                    <a:pt x="9591" y="7594"/>
                    <a:pt x="10017" y="6243"/>
                    <a:pt x="10048" y="4844"/>
                  </a:cubicBezTo>
                  <a:cubicBezTo>
                    <a:pt x="10050" y="4829"/>
                    <a:pt x="10051" y="4815"/>
                    <a:pt x="10051" y="4799"/>
                  </a:cubicBezTo>
                  <a:lnTo>
                    <a:pt x="10051" y="4757"/>
                  </a:lnTo>
                  <a:close/>
                  <a:moveTo>
                    <a:pt x="2755" y="4692"/>
                  </a:moveTo>
                  <a:cubicBezTo>
                    <a:pt x="2777" y="3780"/>
                    <a:pt x="3268" y="2934"/>
                    <a:pt x="4037" y="2485"/>
                  </a:cubicBezTo>
                  <a:cubicBezTo>
                    <a:pt x="4233" y="2370"/>
                    <a:pt x="4300" y="2118"/>
                    <a:pt x="4185" y="1923"/>
                  </a:cubicBezTo>
                  <a:cubicBezTo>
                    <a:pt x="4070" y="1727"/>
                    <a:pt x="3817" y="1660"/>
                    <a:pt x="3622" y="1775"/>
                  </a:cubicBezTo>
                  <a:cubicBezTo>
                    <a:pt x="3130" y="2063"/>
                    <a:pt x="2713" y="2478"/>
                    <a:pt x="2417" y="2975"/>
                  </a:cubicBezTo>
                  <a:cubicBezTo>
                    <a:pt x="2131" y="3457"/>
                    <a:pt x="1966" y="4004"/>
                    <a:pt x="1934" y="4567"/>
                  </a:cubicBezTo>
                  <a:cubicBezTo>
                    <a:pt x="1924" y="4603"/>
                    <a:pt x="1919" y="4642"/>
                    <a:pt x="1919" y="4680"/>
                  </a:cubicBezTo>
                  <a:cubicBezTo>
                    <a:pt x="1919" y="5493"/>
                    <a:pt x="1571" y="6269"/>
                    <a:pt x="959" y="6812"/>
                  </a:cubicBezTo>
                  <a:cubicBezTo>
                    <a:pt x="789" y="6963"/>
                    <a:pt x="774" y="7223"/>
                    <a:pt x="926" y="7393"/>
                  </a:cubicBezTo>
                  <a:cubicBezTo>
                    <a:pt x="1007" y="7484"/>
                    <a:pt x="1119" y="7532"/>
                    <a:pt x="1233" y="7532"/>
                  </a:cubicBezTo>
                  <a:cubicBezTo>
                    <a:pt x="1331" y="7532"/>
                    <a:pt x="1428" y="7497"/>
                    <a:pt x="1507" y="7428"/>
                  </a:cubicBezTo>
                  <a:cubicBezTo>
                    <a:pt x="2266" y="6753"/>
                    <a:pt x="2712" y="5794"/>
                    <a:pt x="2741" y="4784"/>
                  </a:cubicBezTo>
                  <a:cubicBezTo>
                    <a:pt x="2748" y="4755"/>
                    <a:pt x="2754" y="4724"/>
                    <a:pt x="2755" y="4692"/>
                  </a:cubicBezTo>
                  <a:close/>
                  <a:moveTo>
                    <a:pt x="7845" y="6727"/>
                  </a:moveTo>
                  <a:cubicBezTo>
                    <a:pt x="7636" y="6638"/>
                    <a:pt x="7393" y="6734"/>
                    <a:pt x="7305" y="6943"/>
                  </a:cubicBezTo>
                  <a:cubicBezTo>
                    <a:pt x="7016" y="7620"/>
                    <a:pt x="6603" y="8229"/>
                    <a:pt x="6081" y="8754"/>
                  </a:cubicBezTo>
                  <a:cubicBezTo>
                    <a:pt x="5920" y="8915"/>
                    <a:pt x="5921" y="9175"/>
                    <a:pt x="6082" y="9336"/>
                  </a:cubicBezTo>
                  <a:cubicBezTo>
                    <a:pt x="6162" y="9416"/>
                    <a:pt x="6267" y="9457"/>
                    <a:pt x="6372" y="9457"/>
                  </a:cubicBezTo>
                  <a:cubicBezTo>
                    <a:pt x="6478" y="9457"/>
                    <a:pt x="6583" y="9416"/>
                    <a:pt x="6663" y="9335"/>
                  </a:cubicBezTo>
                  <a:cubicBezTo>
                    <a:pt x="7261" y="8736"/>
                    <a:pt x="7730" y="8040"/>
                    <a:pt x="8061" y="7266"/>
                  </a:cubicBezTo>
                  <a:cubicBezTo>
                    <a:pt x="8150" y="7058"/>
                    <a:pt x="8053" y="6816"/>
                    <a:pt x="7845" y="6727"/>
                  </a:cubicBezTo>
                  <a:close/>
                  <a:moveTo>
                    <a:pt x="7845" y="6727"/>
                  </a:moveTo>
                  <a:close/>
                  <a:moveTo>
                    <a:pt x="7576" y="6155"/>
                  </a:moveTo>
                  <a:cubicBezTo>
                    <a:pt x="7518" y="6375"/>
                    <a:pt x="7648" y="6600"/>
                    <a:pt x="7868" y="6659"/>
                  </a:cubicBezTo>
                  <a:cubicBezTo>
                    <a:pt x="7905" y="6668"/>
                    <a:pt x="7938" y="6673"/>
                    <a:pt x="7973" y="6673"/>
                  </a:cubicBezTo>
                  <a:cubicBezTo>
                    <a:pt x="8155" y="6673"/>
                    <a:pt x="8322" y="6552"/>
                    <a:pt x="8371" y="6367"/>
                  </a:cubicBezTo>
                  <a:cubicBezTo>
                    <a:pt x="8503" y="5864"/>
                    <a:pt x="8576" y="5344"/>
                    <a:pt x="8587" y="4822"/>
                  </a:cubicBezTo>
                  <a:cubicBezTo>
                    <a:pt x="8591" y="4801"/>
                    <a:pt x="8592" y="4781"/>
                    <a:pt x="8592" y="4760"/>
                  </a:cubicBezTo>
                  <a:cubicBezTo>
                    <a:pt x="8592" y="2870"/>
                    <a:pt x="7098" y="1332"/>
                    <a:pt x="5262" y="1332"/>
                  </a:cubicBezTo>
                  <a:cubicBezTo>
                    <a:pt x="5034" y="1332"/>
                    <a:pt x="4851" y="1515"/>
                    <a:pt x="4851" y="1743"/>
                  </a:cubicBezTo>
                  <a:cubicBezTo>
                    <a:pt x="4851" y="1970"/>
                    <a:pt x="5034" y="2154"/>
                    <a:pt x="5262" y="2154"/>
                  </a:cubicBezTo>
                  <a:cubicBezTo>
                    <a:pt x="6612" y="2154"/>
                    <a:pt x="7716" y="3268"/>
                    <a:pt x="7767" y="4656"/>
                  </a:cubicBezTo>
                  <a:cubicBezTo>
                    <a:pt x="7767" y="4664"/>
                    <a:pt x="7766" y="4671"/>
                    <a:pt x="7766" y="4680"/>
                  </a:cubicBezTo>
                  <a:cubicBezTo>
                    <a:pt x="7766" y="5180"/>
                    <a:pt x="7702" y="5676"/>
                    <a:pt x="7576" y="6155"/>
                  </a:cubicBezTo>
                  <a:close/>
                  <a:moveTo>
                    <a:pt x="7576" y="6155"/>
                  </a:moveTo>
                  <a:close/>
                  <a:moveTo>
                    <a:pt x="7121" y="4947"/>
                  </a:moveTo>
                  <a:cubicBezTo>
                    <a:pt x="7138" y="4900"/>
                    <a:pt x="7148" y="4850"/>
                    <a:pt x="7148" y="4799"/>
                  </a:cubicBezTo>
                  <a:cubicBezTo>
                    <a:pt x="7148" y="3745"/>
                    <a:pt x="6307" y="2890"/>
                    <a:pt x="5272" y="2890"/>
                  </a:cubicBezTo>
                  <a:cubicBezTo>
                    <a:pt x="4778" y="2890"/>
                    <a:pt x="4311" y="3084"/>
                    <a:pt x="3958" y="3437"/>
                  </a:cubicBezTo>
                  <a:cubicBezTo>
                    <a:pt x="3663" y="3730"/>
                    <a:pt x="3476" y="4107"/>
                    <a:pt x="3416" y="4515"/>
                  </a:cubicBezTo>
                  <a:cubicBezTo>
                    <a:pt x="3393" y="4567"/>
                    <a:pt x="3381" y="4623"/>
                    <a:pt x="3381" y="4682"/>
                  </a:cubicBezTo>
                  <a:cubicBezTo>
                    <a:pt x="3381" y="5160"/>
                    <a:pt x="3287" y="5625"/>
                    <a:pt x="3105" y="6063"/>
                  </a:cubicBezTo>
                  <a:cubicBezTo>
                    <a:pt x="3016" y="6273"/>
                    <a:pt x="3116" y="6514"/>
                    <a:pt x="3325" y="6602"/>
                  </a:cubicBezTo>
                  <a:cubicBezTo>
                    <a:pt x="3377" y="6624"/>
                    <a:pt x="3431" y="6634"/>
                    <a:pt x="3485" y="6634"/>
                  </a:cubicBezTo>
                  <a:cubicBezTo>
                    <a:pt x="3646" y="6634"/>
                    <a:pt x="3798" y="6539"/>
                    <a:pt x="3863" y="6382"/>
                  </a:cubicBezTo>
                  <a:cubicBezTo>
                    <a:pt x="4063" y="5905"/>
                    <a:pt x="4176" y="5403"/>
                    <a:pt x="4201" y="4887"/>
                  </a:cubicBezTo>
                  <a:cubicBezTo>
                    <a:pt x="4212" y="4850"/>
                    <a:pt x="4220" y="4812"/>
                    <a:pt x="4220" y="4772"/>
                  </a:cubicBezTo>
                  <a:cubicBezTo>
                    <a:pt x="4235" y="4188"/>
                    <a:pt x="4706" y="3714"/>
                    <a:pt x="5273" y="3714"/>
                  </a:cubicBezTo>
                  <a:cubicBezTo>
                    <a:pt x="5793" y="3714"/>
                    <a:pt x="6225" y="4104"/>
                    <a:pt x="6311" y="4614"/>
                  </a:cubicBezTo>
                  <a:cubicBezTo>
                    <a:pt x="6307" y="4637"/>
                    <a:pt x="6306" y="4659"/>
                    <a:pt x="6306" y="4681"/>
                  </a:cubicBezTo>
                  <a:cubicBezTo>
                    <a:pt x="6306" y="6229"/>
                    <a:pt x="5607" y="7670"/>
                    <a:pt x="4390" y="8635"/>
                  </a:cubicBezTo>
                  <a:cubicBezTo>
                    <a:pt x="4211" y="8777"/>
                    <a:pt x="4182" y="9035"/>
                    <a:pt x="4322" y="9213"/>
                  </a:cubicBezTo>
                  <a:cubicBezTo>
                    <a:pt x="4403" y="9315"/>
                    <a:pt x="4525" y="9369"/>
                    <a:pt x="4645" y="9369"/>
                  </a:cubicBezTo>
                  <a:cubicBezTo>
                    <a:pt x="4733" y="9369"/>
                    <a:pt x="4825" y="9340"/>
                    <a:pt x="4900" y="9280"/>
                  </a:cubicBezTo>
                  <a:cubicBezTo>
                    <a:pt x="5578" y="8743"/>
                    <a:pt x="6140" y="8049"/>
                    <a:pt x="6522" y="7277"/>
                  </a:cubicBezTo>
                  <a:cubicBezTo>
                    <a:pt x="6885" y="6544"/>
                    <a:pt x="7086" y="5760"/>
                    <a:pt x="7121" y="4947"/>
                  </a:cubicBezTo>
                  <a:close/>
                  <a:moveTo>
                    <a:pt x="7121" y="4947"/>
                  </a:moveTo>
                  <a:close/>
                  <a:moveTo>
                    <a:pt x="5666" y="4680"/>
                  </a:moveTo>
                  <a:cubicBezTo>
                    <a:pt x="5666" y="4453"/>
                    <a:pt x="5482" y="4269"/>
                    <a:pt x="5255" y="4269"/>
                  </a:cubicBezTo>
                  <a:cubicBezTo>
                    <a:pt x="5027" y="4269"/>
                    <a:pt x="4843" y="4453"/>
                    <a:pt x="4843" y="4680"/>
                  </a:cubicBezTo>
                  <a:cubicBezTo>
                    <a:pt x="4843" y="6075"/>
                    <a:pt x="4161" y="7393"/>
                    <a:pt x="3017" y="8203"/>
                  </a:cubicBezTo>
                  <a:cubicBezTo>
                    <a:pt x="2832" y="8334"/>
                    <a:pt x="2788" y="8592"/>
                    <a:pt x="2918" y="8777"/>
                  </a:cubicBezTo>
                  <a:cubicBezTo>
                    <a:pt x="2998" y="8889"/>
                    <a:pt x="3126" y="8950"/>
                    <a:pt x="3255" y="8950"/>
                  </a:cubicBezTo>
                  <a:cubicBezTo>
                    <a:pt x="3337" y="8950"/>
                    <a:pt x="3420" y="8925"/>
                    <a:pt x="3492" y="8874"/>
                  </a:cubicBezTo>
                  <a:cubicBezTo>
                    <a:pt x="4150" y="8409"/>
                    <a:pt x="4695" y="7788"/>
                    <a:pt x="5071" y="7078"/>
                  </a:cubicBezTo>
                  <a:cubicBezTo>
                    <a:pt x="5460" y="6344"/>
                    <a:pt x="5666" y="5515"/>
                    <a:pt x="5666" y="4680"/>
                  </a:cubicBezTo>
                  <a:close/>
                  <a:moveTo>
                    <a:pt x="5666" y="4680"/>
                  </a:moveTo>
                  <a:close/>
                  <a:moveTo>
                    <a:pt x="3388" y="7233"/>
                  </a:moveTo>
                  <a:cubicBezTo>
                    <a:pt x="3520" y="7048"/>
                    <a:pt x="3477" y="6792"/>
                    <a:pt x="3292" y="6659"/>
                  </a:cubicBezTo>
                  <a:cubicBezTo>
                    <a:pt x="3107" y="6528"/>
                    <a:pt x="2851" y="6570"/>
                    <a:pt x="2718" y="6755"/>
                  </a:cubicBezTo>
                  <a:cubicBezTo>
                    <a:pt x="2491" y="7074"/>
                    <a:pt x="2215" y="7353"/>
                    <a:pt x="1898" y="7582"/>
                  </a:cubicBezTo>
                  <a:cubicBezTo>
                    <a:pt x="1715" y="7715"/>
                    <a:pt x="1675" y="7972"/>
                    <a:pt x="1807" y="8157"/>
                  </a:cubicBezTo>
                  <a:cubicBezTo>
                    <a:pt x="1887" y="8267"/>
                    <a:pt x="2013" y="8327"/>
                    <a:pt x="2141" y="8327"/>
                  </a:cubicBezTo>
                  <a:cubicBezTo>
                    <a:pt x="2225" y="8327"/>
                    <a:pt x="2310" y="8300"/>
                    <a:pt x="2382" y="8249"/>
                  </a:cubicBezTo>
                  <a:cubicBezTo>
                    <a:pt x="2771" y="7965"/>
                    <a:pt x="3110" y="7624"/>
                    <a:pt x="3388" y="7233"/>
                  </a:cubicBezTo>
                  <a:close/>
                  <a:moveTo>
                    <a:pt x="1281" y="4652"/>
                  </a:moveTo>
                  <a:cubicBezTo>
                    <a:pt x="1312" y="3802"/>
                    <a:pt x="1608" y="3000"/>
                    <a:pt x="2137" y="2332"/>
                  </a:cubicBezTo>
                  <a:cubicBezTo>
                    <a:pt x="2278" y="2153"/>
                    <a:pt x="2248" y="1895"/>
                    <a:pt x="2070" y="1754"/>
                  </a:cubicBezTo>
                  <a:cubicBezTo>
                    <a:pt x="1891" y="1613"/>
                    <a:pt x="1633" y="1643"/>
                    <a:pt x="1492" y="1822"/>
                  </a:cubicBezTo>
                  <a:cubicBezTo>
                    <a:pt x="841" y="2642"/>
                    <a:pt x="482" y="3629"/>
                    <a:pt x="456" y="4677"/>
                  </a:cubicBezTo>
                  <a:cubicBezTo>
                    <a:pt x="456" y="4693"/>
                    <a:pt x="456" y="4709"/>
                    <a:pt x="457" y="4724"/>
                  </a:cubicBezTo>
                  <a:cubicBezTo>
                    <a:pt x="450" y="5115"/>
                    <a:pt x="334" y="5497"/>
                    <a:pt x="122" y="5825"/>
                  </a:cubicBezTo>
                  <a:cubicBezTo>
                    <a:pt x="0" y="6017"/>
                    <a:pt x="55" y="6270"/>
                    <a:pt x="246" y="6394"/>
                  </a:cubicBezTo>
                  <a:cubicBezTo>
                    <a:pt x="315" y="6439"/>
                    <a:pt x="392" y="6460"/>
                    <a:pt x="468" y="6460"/>
                  </a:cubicBezTo>
                  <a:cubicBezTo>
                    <a:pt x="603" y="6460"/>
                    <a:pt x="736" y="6393"/>
                    <a:pt x="816" y="6272"/>
                  </a:cubicBezTo>
                  <a:cubicBezTo>
                    <a:pt x="1120" y="5798"/>
                    <a:pt x="1282" y="5248"/>
                    <a:pt x="1282" y="4683"/>
                  </a:cubicBezTo>
                  <a:cubicBezTo>
                    <a:pt x="1282" y="4672"/>
                    <a:pt x="1282" y="4662"/>
                    <a:pt x="1281" y="4652"/>
                  </a:cubicBezTo>
                  <a:close/>
                  <a:moveTo>
                    <a:pt x="1281" y="4652"/>
                  </a:move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endParaRPr lang="en-US" sz="2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FCD5ACF-51E2-40C7-9028-B9E02F62D904}"/>
                </a:ext>
              </a:extLst>
            </p:cNvPr>
            <p:cNvGrpSpPr/>
            <p:nvPr/>
          </p:nvGrpSpPr>
          <p:grpSpPr>
            <a:xfrm>
              <a:off x="8148592" y="3024032"/>
              <a:ext cx="2971576" cy="2514267"/>
              <a:chOff x="8148592" y="2516221"/>
              <a:chExt cx="2971576" cy="251426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8E78B29-8580-4B28-9781-53D0A40981E9}"/>
                  </a:ext>
                </a:extLst>
              </p:cNvPr>
              <p:cNvGrpSpPr/>
              <p:nvPr/>
            </p:nvGrpSpPr>
            <p:grpSpPr>
              <a:xfrm>
                <a:off x="8162287" y="4316711"/>
                <a:ext cx="2957881" cy="713777"/>
                <a:chOff x="7871024" y="3401400"/>
                <a:chExt cx="2957881" cy="713777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07E5DCE-DF99-4C5F-821F-9C3A40A073B4}"/>
                    </a:ext>
                  </a:extLst>
                </p:cNvPr>
                <p:cNvSpPr/>
                <p:nvPr/>
              </p:nvSpPr>
              <p:spPr>
                <a:xfrm flipH="1">
                  <a:off x="8317198" y="3676339"/>
                  <a:ext cx="2511706" cy="43883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cs typeface="+mn-ea"/>
                      <a:sym typeface="+mn-lt"/>
                    </a:rPr>
                    <a:t>Adjust the spacing to adapt to Chinese typesetting, use the reference line in PPT.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EB6CC19-0F4C-45CB-8C10-E99F23C1AF9C}"/>
                    </a:ext>
                  </a:extLst>
                </p:cNvPr>
                <p:cNvSpPr txBox="1"/>
                <p:nvPr/>
              </p:nvSpPr>
              <p:spPr>
                <a:xfrm>
                  <a:off x="8317199" y="3409488"/>
                  <a:ext cx="251170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spAutoFit/>
                </a:bodyPr>
                <a:lstStyle/>
                <a:p>
                  <a:pPr>
                    <a:buSzPct val="25000"/>
                  </a:pPr>
                  <a:r>
                    <a:rPr lang="en-US" altLang="zh-CN" b="1" dirty="0">
                      <a:cs typeface="+mn-ea"/>
                      <a:sym typeface="+mn-lt"/>
                    </a:rPr>
                    <a:t>Text here</a:t>
                  </a:r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9E5877EF-AF27-4DED-BFAB-3FEE1ED2EE0A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871024" y="3401400"/>
                  <a:ext cx="408074" cy="410198"/>
                  <a:chOff x="3526795" y="3130100"/>
                  <a:chExt cx="410200" cy="410198"/>
                </a:xfrm>
              </p:grpSpPr>
              <p:sp>
                <p:nvSpPr>
                  <p:cNvPr id="56" name="Rectangle: Rounded Corners 55">
                    <a:extLst>
                      <a:ext uri="{FF2B5EF4-FFF2-40B4-BE49-F238E27FC236}">
                        <a16:creationId xmlns:a16="http://schemas.microsoft.com/office/drawing/2014/main" id="{6A017F5A-8CC5-4EB2-9CFC-612968BBDE06}"/>
                      </a:ext>
                    </a:extLst>
                  </p:cNvPr>
                  <p:cNvSpPr/>
                  <p:nvPr/>
                </p:nvSpPr>
                <p:spPr>
                  <a:xfrm>
                    <a:off x="3526795" y="3130100"/>
                    <a:ext cx="410200" cy="410198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92500"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3765"/>
                    <a:endParaRPr lang="zh-CN" altLang="en-US" sz="2000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E2AFB065-71C4-4DCE-952A-B1A822FE0F84}"/>
                      </a:ext>
                    </a:extLst>
                  </p:cNvPr>
                  <p:cNvSpPr/>
                  <p:nvPr/>
                </p:nvSpPr>
                <p:spPr>
                  <a:xfrm>
                    <a:off x="3642895" y="3268449"/>
                    <a:ext cx="178001" cy="133500"/>
                  </a:xfrm>
                  <a:custGeom>
                    <a:avLst/>
                    <a:gdLst>
                      <a:gd name="connsiteX0" fmla="*/ 505433 w 533400"/>
                      <a:gd name="connsiteY0" fmla="*/ 621 h 400050"/>
                      <a:gd name="connsiteX1" fmla="*/ 534008 w 533400"/>
                      <a:gd name="connsiteY1" fmla="*/ 29196 h 400050"/>
                      <a:gd name="connsiteX2" fmla="*/ 534008 w 533400"/>
                      <a:gd name="connsiteY2" fmla="*/ 372096 h 400050"/>
                      <a:gd name="connsiteX3" fmla="*/ 505433 w 533400"/>
                      <a:gd name="connsiteY3" fmla="*/ 400671 h 400050"/>
                      <a:gd name="connsiteX4" fmla="*/ 29183 w 533400"/>
                      <a:gd name="connsiteY4" fmla="*/ 400671 h 400050"/>
                      <a:gd name="connsiteX5" fmla="*/ 608 w 533400"/>
                      <a:gd name="connsiteY5" fmla="*/ 372096 h 400050"/>
                      <a:gd name="connsiteX6" fmla="*/ 608 w 533400"/>
                      <a:gd name="connsiteY6" fmla="*/ 29196 h 400050"/>
                      <a:gd name="connsiteX7" fmla="*/ 29183 w 533400"/>
                      <a:gd name="connsiteY7" fmla="*/ 621 h 400050"/>
                      <a:gd name="connsiteX8" fmla="*/ 505433 w 533400"/>
                      <a:gd name="connsiteY8" fmla="*/ 621 h 400050"/>
                      <a:gd name="connsiteX9" fmla="*/ 391419 w 533400"/>
                      <a:gd name="connsiteY9" fmla="*/ 198646 h 400050"/>
                      <a:gd name="connsiteX10" fmla="*/ 351414 w 533400"/>
                      <a:gd name="connsiteY10" fmla="*/ 204170 h 400050"/>
                      <a:gd name="connsiteX11" fmla="*/ 351414 w 533400"/>
                      <a:gd name="connsiteY11" fmla="*/ 204170 h 400050"/>
                      <a:gd name="connsiteX12" fmla="*/ 267118 w 533400"/>
                      <a:gd name="connsiteY12" fmla="*/ 315613 h 400050"/>
                      <a:gd name="connsiteX13" fmla="*/ 264641 w 533400"/>
                      <a:gd name="connsiteY13" fmla="*/ 318470 h 400050"/>
                      <a:gd name="connsiteX14" fmla="*/ 224255 w 533400"/>
                      <a:gd name="connsiteY14" fmla="*/ 318756 h 400050"/>
                      <a:gd name="connsiteX15" fmla="*/ 224255 w 533400"/>
                      <a:gd name="connsiteY15" fmla="*/ 318756 h 400050"/>
                      <a:gd name="connsiteX16" fmla="*/ 162152 w 533400"/>
                      <a:gd name="connsiteY16" fmla="*/ 257415 h 400050"/>
                      <a:gd name="connsiteX17" fmla="*/ 160247 w 533400"/>
                      <a:gd name="connsiteY17" fmla="*/ 255701 h 400050"/>
                      <a:gd name="connsiteX18" fmla="*/ 120052 w 533400"/>
                      <a:gd name="connsiteY18" fmla="*/ 259606 h 400050"/>
                      <a:gd name="connsiteX19" fmla="*/ 120052 w 533400"/>
                      <a:gd name="connsiteY19" fmla="*/ 259606 h 400050"/>
                      <a:gd name="connsiteX20" fmla="*/ 32517 w 533400"/>
                      <a:gd name="connsiteY20" fmla="*/ 366095 h 400050"/>
                      <a:gd name="connsiteX21" fmla="*/ 30326 w 533400"/>
                      <a:gd name="connsiteY21" fmla="*/ 372096 h 400050"/>
                      <a:gd name="connsiteX22" fmla="*/ 39851 w 533400"/>
                      <a:gd name="connsiteY22" fmla="*/ 381621 h 400050"/>
                      <a:gd name="connsiteX23" fmla="*/ 39851 w 533400"/>
                      <a:gd name="connsiteY23" fmla="*/ 381621 h 400050"/>
                      <a:gd name="connsiteX24" fmla="*/ 497242 w 533400"/>
                      <a:gd name="connsiteY24" fmla="*/ 381621 h 400050"/>
                      <a:gd name="connsiteX25" fmla="*/ 502480 w 533400"/>
                      <a:gd name="connsiteY25" fmla="*/ 380002 h 400050"/>
                      <a:gd name="connsiteX26" fmla="*/ 505147 w 533400"/>
                      <a:gd name="connsiteY26" fmla="*/ 366762 h 400050"/>
                      <a:gd name="connsiteX27" fmla="*/ 505147 w 533400"/>
                      <a:gd name="connsiteY27" fmla="*/ 366762 h 400050"/>
                      <a:gd name="connsiteX28" fmla="*/ 397991 w 533400"/>
                      <a:gd name="connsiteY28" fmla="*/ 205504 h 400050"/>
                      <a:gd name="connsiteX29" fmla="*/ 391419 w 533400"/>
                      <a:gd name="connsiteY29" fmla="*/ 198646 h 400050"/>
                      <a:gd name="connsiteX30" fmla="*/ 95858 w 533400"/>
                      <a:gd name="connsiteY30" fmla="*/ 57771 h 400050"/>
                      <a:gd name="connsiteX31" fmla="*/ 57758 w 533400"/>
                      <a:gd name="connsiteY31" fmla="*/ 95871 h 400050"/>
                      <a:gd name="connsiteX32" fmla="*/ 95858 w 533400"/>
                      <a:gd name="connsiteY32" fmla="*/ 133971 h 400050"/>
                      <a:gd name="connsiteX33" fmla="*/ 133958 w 533400"/>
                      <a:gd name="connsiteY33" fmla="*/ 95871 h 400050"/>
                      <a:gd name="connsiteX34" fmla="*/ 95858 w 533400"/>
                      <a:gd name="connsiteY34" fmla="*/ 57771 h 400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533400" h="400050">
                        <a:moveTo>
                          <a:pt x="505433" y="621"/>
                        </a:moveTo>
                        <a:cubicBezTo>
                          <a:pt x="521245" y="621"/>
                          <a:pt x="534008" y="13385"/>
                          <a:pt x="534008" y="29196"/>
                        </a:cubicBezTo>
                        <a:lnTo>
                          <a:pt x="534008" y="372096"/>
                        </a:lnTo>
                        <a:cubicBezTo>
                          <a:pt x="534008" y="387907"/>
                          <a:pt x="521245" y="400671"/>
                          <a:pt x="505433" y="400671"/>
                        </a:cubicBezTo>
                        <a:lnTo>
                          <a:pt x="29183" y="400671"/>
                        </a:lnTo>
                        <a:cubicBezTo>
                          <a:pt x="13371" y="400671"/>
                          <a:pt x="608" y="387907"/>
                          <a:pt x="608" y="372096"/>
                        </a:cubicBezTo>
                        <a:lnTo>
                          <a:pt x="608" y="29196"/>
                        </a:lnTo>
                        <a:cubicBezTo>
                          <a:pt x="608" y="13385"/>
                          <a:pt x="13371" y="621"/>
                          <a:pt x="29183" y="621"/>
                        </a:cubicBezTo>
                        <a:lnTo>
                          <a:pt x="505433" y="621"/>
                        </a:lnTo>
                        <a:close/>
                        <a:moveTo>
                          <a:pt x="391419" y="198646"/>
                        </a:moveTo>
                        <a:cubicBezTo>
                          <a:pt x="378846" y="189121"/>
                          <a:pt x="360939" y="191597"/>
                          <a:pt x="351414" y="204170"/>
                        </a:cubicBezTo>
                        <a:lnTo>
                          <a:pt x="351414" y="204170"/>
                        </a:lnTo>
                        <a:lnTo>
                          <a:pt x="267118" y="315613"/>
                        </a:lnTo>
                        <a:cubicBezTo>
                          <a:pt x="266355" y="316660"/>
                          <a:pt x="265498" y="317518"/>
                          <a:pt x="264641" y="318470"/>
                        </a:cubicBezTo>
                        <a:cubicBezTo>
                          <a:pt x="253592" y="329710"/>
                          <a:pt x="235495" y="329805"/>
                          <a:pt x="224255" y="318756"/>
                        </a:cubicBezTo>
                        <a:lnTo>
                          <a:pt x="224255" y="318756"/>
                        </a:lnTo>
                        <a:lnTo>
                          <a:pt x="162152" y="257415"/>
                        </a:lnTo>
                        <a:cubicBezTo>
                          <a:pt x="161485" y="256844"/>
                          <a:pt x="160914" y="256177"/>
                          <a:pt x="160247" y="255701"/>
                        </a:cubicBezTo>
                        <a:cubicBezTo>
                          <a:pt x="148055" y="245699"/>
                          <a:pt x="130053" y="247414"/>
                          <a:pt x="120052" y="259606"/>
                        </a:cubicBezTo>
                        <a:lnTo>
                          <a:pt x="120052" y="259606"/>
                        </a:lnTo>
                        <a:lnTo>
                          <a:pt x="32517" y="366095"/>
                        </a:lnTo>
                        <a:cubicBezTo>
                          <a:pt x="31088" y="367810"/>
                          <a:pt x="30326" y="369905"/>
                          <a:pt x="30326" y="372096"/>
                        </a:cubicBezTo>
                        <a:cubicBezTo>
                          <a:pt x="30326" y="377335"/>
                          <a:pt x="34612" y="381621"/>
                          <a:pt x="39851" y="381621"/>
                        </a:cubicBezTo>
                        <a:lnTo>
                          <a:pt x="39851" y="381621"/>
                        </a:lnTo>
                        <a:lnTo>
                          <a:pt x="497242" y="381621"/>
                        </a:lnTo>
                        <a:cubicBezTo>
                          <a:pt x="499146" y="381621"/>
                          <a:pt x="500956" y="381050"/>
                          <a:pt x="502480" y="380002"/>
                        </a:cubicBezTo>
                        <a:cubicBezTo>
                          <a:pt x="506862" y="377049"/>
                          <a:pt x="508005" y="371144"/>
                          <a:pt x="505147" y="366762"/>
                        </a:cubicBezTo>
                        <a:lnTo>
                          <a:pt x="505147" y="366762"/>
                        </a:lnTo>
                        <a:lnTo>
                          <a:pt x="397991" y="205504"/>
                        </a:lnTo>
                        <a:cubicBezTo>
                          <a:pt x="396181" y="202932"/>
                          <a:pt x="393990" y="200551"/>
                          <a:pt x="391419" y="198646"/>
                        </a:cubicBezTo>
                        <a:close/>
                        <a:moveTo>
                          <a:pt x="95858" y="57771"/>
                        </a:moveTo>
                        <a:cubicBezTo>
                          <a:pt x="74808" y="57771"/>
                          <a:pt x="57758" y="74821"/>
                          <a:pt x="57758" y="95871"/>
                        </a:cubicBezTo>
                        <a:cubicBezTo>
                          <a:pt x="57758" y="116921"/>
                          <a:pt x="74808" y="133971"/>
                          <a:pt x="95858" y="133971"/>
                        </a:cubicBezTo>
                        <a:cubicBezTo>
                          <a:pt x="116908" y="133971"/>
                          <a:pt x="133958" y="116921"/>
                          <a:pt x="133958" y="95871"/>
                        </a:cubicBezTo>
                        <a:cubicBezTo>
                          <a:pt x="133958" y="74821"/>
                          <a:pt x="116908" y="57771"/>
                          <a:pt x="95858" y="5777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rnd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 fontScale="2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8324191-77C5-4904-983C-3C50BC81A8F7}"/>
                  </a:ext>
                </a:extLst>
              </p:cNvPr>
              <p:cNvGrpSpPr/>
              <p:nvPr/>
            </p:nvGrpSpPr>
            <p:grpSpPr>
              <a:xfrm>
                <a:off x="8148592" y="2516221"/>
                <a:ext cx="2962145" cy="713777"/>
                <a:chOff x="7857329" y="1994610"/>
                <a:chExt cx="2962145" cy="713777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702DA76-BD68-4B83-BDB9-FC02A121A341}"/>
                    </a:ext>
                  </a:extLst>
                </p:cNvPr>
                <p:cNvSpPr/>
                <p:nvPr/>
              </p:nvSpPr>
              <p:spPr>
                <a:xfrm flipH="1">
                  <a:off x="8307767" y="2269549"/>
                  <a:ext cx="2511706" cy="43883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cs typeface="+mn-ea"/>
                      <a:sym typeface="+mn-lt"/>
                    </a:rPr>
                    <a:t>Adjust the spacing to adapt to Chinese typesetting, use the reference line in PPT.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284BCE0-9B5E-4978-929B-71200EAB5A82}"/>
                    </a:ext>
                  </a:extLst>
                </p:cNvPr>
                <p:cNvSpPr txBox="1"/>
                <p:nvPr/>
              </p:nvSpPr>
              <p:spPr>
                <a:xfrm>
                  <a:off x="8307768" y="2002698"/>
                  <a:ext cx="251170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spAutoFit/>
                </a:bodyPr>
                <a:lstStyle/>
                <a:p>
                  <a:pPr>
                    <a:buSzPct val="25000"/>
                  </a:pPr>
                  <a:r>
                    <a:rPr lang="en-US" altLang="zh-CN" b="1" dirty="0">
                      <a:cs typeface="+mn-ea"/>
                      <a:sym typeface="+mn-lt"/>
                    </a:rPr>
                    <a:t>Text here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3F93F003-5C4C-4879-85E6-60B17C08A09D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857329" y="1994610"/>
                  <a:ext cx="412337" cy="410198"/>
                  <a:chOff x="5417189" y="3130100"/>
                  <a:chExt cx="410200" cy="410198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63C2BE52-B8C9-469F-A421-54F848236C3B}"/>
                      </a:ext>
                    </a:extLst>
                  </p:cNvPr>
                  <p:cNvSpPr/>
                  <p:nvPr/>
                </p:nvSpPr>
                <p:spPr>
                  <a:xfrm>
                    <a:off x="5417189" y="3130100"/>
                    <a:ext cx="410200" cy="410198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0000">
                        <a:schemeClr val="accent3"/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3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92500"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3765"/>
                    <a:endParaRPr lang="zh-CN" altLang="en-US" sz="2000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BC818E38-E914-4DB4-B4B0-5AA23162A77A}"/>
                      </a:ext>
                    </a:extLst>
                  </p:cNvPr>
                  <p:cNvSpPr/>
                  <p:nvPr/>
                </p:nvSpPr>
                <p:spPr>
                  <a:xfrm>
                    <a:off x="5533289" y="3264279"/>
                    <a:ext cx="178001" cy="148188"/>
                  </a:xfrm>
                  <a:custGeom>
                    <a:avLst/>
                    <a:gdLst>
                      <a:gd name="connsiteX0" fmla="*/ 483573 w 526297"/>
                      <a:gd name="connsiteY0" fmla="*/ 133971 h 438150"/>
                      <a:gd name="connsiteX1" fmla="*/ 527674 w 526297"/>
                      <a:gd name="connsiteY1" fmla="*/ 178072 h 438150"/>
                      <a:gd name="connsiteX2" fmla="*/ 527579 w 526297"/>
                      <a:gd name="connsiteY2" fmla="*/ 181501 h 438150"/>
                      <a:gd name="connsiteX3" fmla="*/ 514244 w 526297"/>
                      <a:gd name="connsiteY3" fmla="*/ 355237 h 438150"/>
                      <a:gd name="connsiteX4" fmla="*/ 485764 w 526297"/>
                      <a:gd name="connsiteY4" fmla="*/ 381621 h 438150"/>
                      <a:gd name="connsiteX5" fmla="*/ 454998 w 526297"/>
                      <a:gd name="connsiteY5" fmla="*/ 381621 h 438150"/>
                      <a:gd name="connsiteX6" fmla="*/ 454998 w 526297"/>
                      <a:gd name="connsiteY6" fmla="*/ 438771 h 438150"/>
                      <a:gd name="connsiteX7" fmla="*/ 435948 w 526297"/>
                      <a:gd name="connsiteY7" fmla="*/ 438771 h 438150"/>
                      <a:gd name="connsiteX8" fmla="*/ 435948 w 526297"/>
                      <a:gd name="connsiteY8" fmla="*/ 381621 h 438150"/>
                      <a:gd name="connsiteX9" fmla="*/ 93048 w 526297"/>
                      <a:gd name="connsiteY9" fmla="*/ 381621 h 438150"/>
                      <a:gd name="connsiteX10" fmla="*/ 93048 w 526297"/>
                      <a:gd name="connsiteY10" fmla="*/ 438771 h 438150"/>
                      <a:gd name="connsiteX11" fmla="*/ 73998 w 526297"/>
                      <a:gd name="connsiteY11" fmla="*/ 438771 h 438150"/>
                      <a:gd name="connsiteX12" fmla="*/ 73998 w 526297"/>
                      <a:gd name="connsiteY12" fmla="*/ 381621 h 438150"/>
                      <a:gd name="connsiteX13" fmla="*/ 43328 w 526297"/>
                      <a:gd name="connsiteY13" fmla="*/ 381621 h 438150"/>
                      <a:gd name="connsiteX14" fmla="*/ 14848 w 526297"/>
                      <a:gd name="connsiteY14" fmla="*/ 355237 h 438150"/>
                      <a:gd name="connsiteX15" fmla="*/ 1513 w 526297"/>
                      <a:gd name="connsiteY15" fmla="*/ 181501 h 438150"/>
                      <a:gd name="connsiteX16" fmla="*/ 42089 w 526297"/>
                      <a:gd name="connsiteY16" fmla="*/ 134162 h 438150"/>
                      <a:gd name="connsiteX17" fmla="*/ 45518 w 526297"/>
                      <a:gd name="connsiteY17" fmla="*/ 134066 h 438150"/>
                      <a:gd name="connsiteX18" fmla="*/ 101906 w 526297"/>
                      <a:gd name="connsiteY18" fmla="*/ 180834 h 438150"/>
                      <a:gd name="connsiteX19" fmla="*/ 121623 w 526297"/>
                      <a:gd name="connsiteY19" fmla="*/ 286371 h 438150"/>
                      <a:gd name="connsiteX20" fmla="*/ 407373 w 526297"/>
                      <a:gd name="connsiteY20" fmla="*/ 286371 h 438150"/>
                      <a:gd name="connsiteX21" fmla="*/ 427185 w 526297"/>
                      <a:gd name="connsiteY21" fmla="*/ 180739 h 438150"/>
                      <a:gd name="connsiteX22" fmla="*/ 483573 w 526297"/>
                      <a:gd name="connsiteY22" fmla="*/ 133971 h 438150"/>
                      <a:gd name="connsiteX23" fmla="*/ 416898 w 526297"/>
                      <a:gd name="connsiteY23" fmla="*/ 621 h 438150"/>
                      <a:gd name="connsiteX24" fmla="*/ 483573 w 526297"/>
                      <a:gd name="connsiteY24" fmla="*/ 67296 h 438150"/>
                      <a:gd name="connsiteX25" fmla="*/ 483573 w 526297"/>
                      <a:gd name="connsiteY25" fmla="*/ 115397 h 438150"/>
                      <a:gd name="connsiteX26" fmla="*/ 476429 w 526297"/>
                      <a:gd name="connsiteY26" fmla="*/ 114921 h 438150"/>
                      <a:gd name="connsiteX27" fmla="*/ 412040 w 526297"/>
                      <a:gd name="connsiteY27" fmla="*/ 166451 h 438150"/>
                      <a:gd name="connsiteX28" fmla="*/ 411564 w 526297"/>
                      <a:gd name="connsiteY28" fmla="*/ 168737 h 438150"/>
                      <a:gd name="connsiteX29" fmla="*/ 393086 w 526297"/>
                      <a:gd name="connsiteY29" fmla="*/ 267321 h 438150"/>
                      <a:gd name="connsiteX30" fmla="*/ 135911 w 526297"/>
                      <a:gd name="connsiteY30" fmla="*/ 267321 h 438150"/>
                      <a:gd name="connsiteX31" fmla="*/ 117432 w 526297"/>
                      <a:gd name="connsiteY31" fmla="*/ 168737 h 438150"/>
                      <a:gd name="connsiteX32" fmla="*/ 52567 w 526297"/>
                      <a:gd name="connsiteY32" fmla="*/ 114921 h 438150"/>
                      <a:gd name="connsiteX33" fmla="*/ 54948 w 526297"/>
                      <a:gd name="connsiteY33" fmla="*/ 67296 h 438150"/>
                      <a:gd name="connsiteX34" fmla="*/ 121623 w 526297"/>
                      <a:gd name="connsiteY34" fmla="*/ 621 h 438150"/>
                      <a:gd name="connsiteX35" fmla="*/ 416898 w 526297"/>
                      <a:gd name="connsiteY35" fmla="*/ 621 h 438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526297" h="438150">
                        <a:moveTo>
                          <a:pt x="483573" y="133971"/>
                        </a:moveTo>
                        <a:cubicBezTo>
                          <a:pt x="507957" y="133971"/>
                          <a:pt x="527674" y="153688"/>
                          <a:pt x="527674" y="178072"/>
                        </a:cubicBezTo>
                        <a:cubicBezTo>
                          <a:pt x="527674" y="179215"/>
                          <a:pt x="527674" y="180358"/>
                          <a:pt x="527579" y="181501"/>
                        </a:cubicBezTo>
                        <a:lnTo>
                          <a:pt x="514244" y="355237"/>
                        </a:lnTo>
                        <a:cubicBezTo>
                          <a:pt x="513101" y="370096"/>
                          <a:pt x="500718" y="381621"/>
                          <a:pt x="485764" y="381621"/>
                        </a:cubicBezTo>
                        <a:lnTo>
                          <a:pt x="454998" y="381621"/>
                        </a:lnTo>
                        <a:lnTo>
                          <a:pt x="454998" y="438771"/>
                        </a:lnTo>
                        <a:lnTo>
                          <a:pt x="435948" y="438771"/>
                        </a:lnTo>
                        <a:lnTo>
                          <a:pt x="435948" y="381621"/>
                        </a:lnTo>
                        <a:lnTo>
                          <a:pt x="93048" y="381621"/>
                        </a:lnTo>
                        <a:lnTo>
                          <a:pt x="93048" y="438771"/>
                        </a:lnTo>
                        <a:lnTo>
                          <a:pt x="73998" y="438771"/>
                        </a:lnTo>
                        <a:lnTo>
                          <a:pt x="73998" y="381621"/>
                        </a:lnTo>
                        <a:lnTo>
                          <a:pt x="43328" y="381621"/>
                        </a:lnTo>
                        <a:cubicBezTo>
                          <a:pt x="28373" y="381621"/>
                          <a:pt x="15991" y="370096"/>
                          <a:pt x="14848" y="355237"/>
                        </a:cubicBezTo>
                        <a:lnTo>
                          <a:pt x="1513" y="181501"/>
                        </a:lnTo>
                        <a:cubicBezTo>
                          <a:pt x="-392" y="157212"/>
                          <a:pt x="17801" y="135971"/>
                          <a:pt x="42089" y="134162"/>
                        </a:cubicBezTo>
                        <a:cubicBezTo>
                          <a:pt x="43232" y="134066"/>
                          <a:pt x="44375" y="134066"/>
                          <a:pt x="45518" y="134066"/>
                        </a:cubicBezTo>
                        <a:cubicBezTo>
                          <a:pt x="73141" y="134066"/>
                          <a:pt x="96858" y="153688"/>
                          <a:pt x="101906" y="180834"/>
                        </a:cubicBezTo>
                        <a:lnTo>
                          <a:pt x="121623" y="286371"/>
                        </a:lnTo>
                        <a:lnTo>
                          <a:pt x="407373" y="286371"/>
                        </a:lnTo>
                        <a:lnTo>
                          <a:pt x="427185" y="180739"/>
                        </a:lnTo>
                        <a:cubicBezTo>
                          <a:pt x="432233" y="153592"/>
                          <a:pt x="455951" y="133971"/>
                          <a:pt x="483573" y="133971"/>
                        </a:cubicBezTo>
                        <a:close/>
                        <a:moveTo>
                          <a:pt x="416898" y="621"/>
                        </a:moveTo>
                        <a:cubicBezTo>
                          <a:pt x="453760" y="621"/>
                          <a:pt x="483573" y="30434"/>
                          <a:pt x="483573" y="67296"/>
                        </a:cubicBezTo>
                        <a:lnTo>
                          <a:pt x="483573" y="115397"/>
                        </a:lnTo>
                        <a:cubicBezTo>
                          <a:pt x="481192" y="115112"/>
                          <a:pt x="478811" y="114921"/>
                          <a:pt x="476429" y="114921"/>
                        </a:cubicBezTo>
                        <a:cubicBezTo>
                          <a:pt x="445473" y="114921"/>
                          <a:pt x="418803" y="136448"/>
                          <a:pt x="412040" y="166451"/>
                        </a:cubicBezTo>
                        <a:lnTo>
                          <a:pt x="411564" y="168737"/>
                        </a:lnTo>
                        <a:lnTo>
                          <a:pt x="393086" y="267321"/>
                        </a:lnTo>
                        <a:lnTo>
                          <a:pt x="135911" y="267321"/>
                        </a:lnTo>
                        <a:lnTo>
                          <a:pt x="117432" y="168737"/>
                        </a:lnTo>
                        <a:cubicBezTo>
                          <a:pt x="111622" y="137495"/>
                          <a:pt x="84285" y="114921"/>
                          <a:pt x="52567" y="114921"/>
                        </a:cubicBezTo>
                        <a:lnTo>
                          <a:pt x="54948" y="67296"/>
                        </a:lnTo>
                        <a:cubicBezTo>
                          <a:pt x="54948" y="30434"/>
                          <a:pt x="84761" y="621"/>
                          <a:pt x="121623" y="621"/>
                        </a:cubicBezTo>
                        <a:lnTo>
                          <a:pt x="416898" y="6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rnd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 fontScale="2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AB8FF3D-6B8E-47D5-8C1B-039FEC2E4900}"/>
                </a:ext>
              </a:extLst>
            </p:cNvPr>
            <p:cNvGrpSpPr/>
            <p:nvPr/>
          </p:nvGrpSpPr>
          <p:grpSpPr>
            <a:xfrm>
              <a:off x="1059132" y="3024032"/>
              <a:ext cx="3044895" cy="2514267"/>
              <a:chOff x="1059132" y="2516221"/>
              <a:chExt cx="3044895" cy="251426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074C4BE-703C-4CDF-BF62-21E3B2231E24}"/>
                  </a:ext>
                </a:extLst>
              </p:cNvPr>
              <p:cNvGrpSpPr/>
              <p:nvPr/>
            </p:nvGrpSpPr>
            <p:grpSpPr>
              <a:xfrm>
                <a:off x="1068563" y="4316711"/>
                <a:ext cx="3035464" cy="713777"/>
                <a:chOff x="1818700" y="3409488"/>
                <a:chExt cx="3035464" cy="713777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B39837E-03B8-4729-948E-93F1AA8FF46E}"/>
                    </a:ext>
                  </a:extLst>
                </p:cNvPr>
                <p:cNvSpPr/>
                <p:nvPr/>
              </p:nvSpPr>
              <p:spPr>
                <a:xfrm flipH="1">
                  <a:off x="1818700" y="3684427"/>
                  <a:ext cx="2511706" cy="43883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algn="r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cs typeface="+mn-ea"/>
                      <a:sym typeface="+mn-lt"/>
                    </a:rPr>
                    <a:t>Adjust the spacing to adapt to Chinese typesetting, use the reference line in PPT.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F4BCD11-16E0-4819-98E8-8536FD5F0A78}"/>
                    </a:ext>
                  </a:extLst>
                </p:cNvPr>
                <p:cNvSpPr txBox="1"/>
                <p:nvPr/>
              </p:nvSpPr>
              <p:spPr>
                <a:xfrm>
                  <a:off x="1818701" y="3417576"/>
                  <a:ext cx="251170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spAutoFit/>
                </a:bodyPr>
                <a:lstStyle/>
                <a:p>
                  <a:pPr algn="r">
                    <a:buSzPct val="25000"/>
                  </a:pPr>
                  <a:r>
                    <a:rPr lang="en-US" altLang="zh-CN" b="1" dirty="0">
                      <a:cs typeface="+mn-ea"/>
                      <a:sym typeface="+mn-lt"/>
                    </a:rPr>
                    <a:t>Text here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C545FAF-BC83-4561-A0E3-A836469D78DE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446090" y="3409488"/>
                  <a:ext cx="408074" cy="410198"/>
                  <a:chOff x="6362386" y="3130100"/>
                  <a:chExt cx="410200" cy="410198"/>
                </a:xfrm>
              </p:grpSpPr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C655EDE8-9E6A-41F2-8B90-05697C222A25}"/>
                      </a:ext>
                    </a:extLst>
                  </p:cNvPr>
                  <p:cNvSpPr/>
                  <p:nvPr/>
                </p:nvSpPr>
                <p:spPr>
                  <a:xfrm>
                    <a:off x="6362386" y="3130100"/>
                    <a:ext cx="410200" cy="410198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4">
                          <a:lumMod val="60000"/>
                          <a:lumOff val="40000"/>
                        </a:schemeClr>
                      </a:gs>
                      <a:gs pos="60000">
                        <a:schemeClr val="accent4"/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4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92500"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3765"/>
                    <a:endParaRPr lang="zh-CN" altLang="en-US" sz="2000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012990D9-7E63-4E46-87B8-D3C9474E7346}"/>
                      </a:ext>
                    </a:extLst>
                  </p:cNvPr>
                  <p:cNvSpPr/>
                  <p:nvPr/>
                </p:nvSpPr>
                <p:spPr>
                  <a:xfrm>
                    <a:off x="6478486" y="3270678"/>
                    <a:ext cx="178001" cy="141741"/>
                  </a:xfrm>
                  <a:custGeom>
                    <a:avLst/>
                    <a:gdLst>
                      <a:gd name="connsiteX0" fmla="*/ 486767 w 514350"/>
                      <a:gd name="connsiteY0" fmla="*/ 621 h 409575"/>
                      <a:gd name="connsiteX1" fmla="*/ 515342 w 514350"/>
                      <a:gd name="connsiteY1" fmla="*/ 29196 h 409575"/>
                      <a:gd name="connsiteX2" fmla="*/ 515342 w 514350"/>
                      <a:gd name="connsiteY2" fmla="*/ 324471 h 409575"/>
                      <a:gd name="connsiteX3" fmla="*/ 486767 w 514350"/>
                      <a:gd name="connsiteY3" fmla="*/ 353046 h 409575"/>
                      <a:gd name="connsiteX4" fmla="*/ 192159 w 514350"/>
                      <a:gd name="connsiteY4" fmla="*/ 353046 h 409575"/>
                      <a:gd name="connsiteX5" fmla="*/ 115387 w 514350"/>
                      <a:gd name="connsiteY5" fmla="*/ 410196 h 409575"/>
                      <a:gd name="connsiteX6" fmla="*/ 115387 w 514350"/>
                      <a:gd name="connsiteY6" fmla="*/ 353046 h 409575"/>
                      <a:gd name="connsiteX7" fmla="*/ 29567 w 514350"/>
                      <a:gd name="connsiteY7" fmla="*/ 353046 h 409575"/>
                      <a:gd name="connsiteX8" fmla="*/ 992 w 514350"/>
                      <a:gd name="connsiteY8" fmla="*/ 324471 h 409575"/>
                      <a:gd name="connsiteX9" fmla="*/ 992 w 514350"/>
                      <a:gd name="connsiteY9" fmla="*/ 29196 h 409575"/>
                      <a:gd name="connsiteX10" fmla="*/ 29567 w 514350"/>
                      <a:gd name="connsiteY10" fmla="*/ 621 h 409575"/>
                      <a:gd name="connsiteX11" fmla="*/ 486767 w 514350"/>
                      <a:gd name="connsiteY11" fmla="*/ 621 h 409575"/>
                      <a:gd name="connsiteX12" fmla="*/ 124817 w 514350"/>
                      <a:gd name="connsiteY12" fmla="*/ 143496 h 409575"/>
                      <a:gd name="connsiteX13" fmla="*/ 91480 w 514350"/>
                      <a:gd name="connsiteY13" fmla="*/ 176834 h 409575"/>
                      <a:gd name="connsiteX14" fmla="*/ 124817 w 514350"/>
                      <a:gd name="connsiteY14" fmla="*/ 210171 h 409575"/>
                      <a:gd name="connsiteX15" fmla="*/ 158155 w 514350"/>
                      <a:gd name="connsiteY15" fmla="*/ 176834 h 409575"/>
                      <a:gd name="connsiteX16" fmla="*/ 124817 w 514350"/>
                      <a:gd name="connsiteY16" fmla="*/ 143496 h 409575"/>
                      <a:gd name="connsiteX17" fmla="*/ 258167 w 514350"/>
                      <a:gd name="connsiteY17" fmla="*/ 143496 h 409575"/>
                      <a:gd name="connsiteX18" fmla="*/ 224830 w 514350"/>
                      <a:gd name="connsiteY18" fmla="*/ 176834 h 409575"/>
                      <a:gd name="connsiteX19" fmla="*/ 258167 w 514350"/>
                      <a:gd name="connsiteY19" fmla="*/ 210171 h 409575"/>
                      <a:gd name="connsiteX20" fmla="*/ 291505 w 514350"/>
                      <a:gd name="connsiteY20" fmla="*/ 176834 h 409575"/>
                      <a:gd name="connsiteX21" fmla="*/ 258167 w 514350"/>
                      <a:gd name="connsiteY21" fmla="*/ 143496 h 409575"/>
                      <a:gd name="connsiteX22" fmla="*/ 391517 w 514350"/>
                      <a:gd name="connsiteY22" fmla="*/ 143496 h 409575"/>
                      <a:gd name="connsiteX23" fmla="*/ 358180 w 514350"/>
                      <a:gd name="connsiteY23" fmla="*/ 176834 h 409575"/>
                      <a:gd name="connsiteX24" fmla="*/ 391517 w 514350"/>
                      <a:gd name="connsiteY24" fmla="*/ 210171 h 409575"/>
                      <a:gd name="connsiteX25" fmla="*/ 424855 w 514350"/>
                      <a:gd name="connsiteY25" fmla="*/ 176834 h 409575"/>
                      <a:gd name="connsiteX26" fmla="*/ 391517 w 514350"/>
                      <a:gd name="connsiteY26" fmla="*/ 143496 h 409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514350" h="409575">
                        <a:moveTo>
                          <a:pt x="486767" y="621"/>
                        </a:moveTo>
                        <a:cubicBezTo>
                          <a:pt x="502579" y="621"/>
                          <a:pt x="515342" y="13385"/>
                          <a:pt x="515342" y="29196"/>
                        </a:cubicBezTo>
                        <a:lnTo>
                          <a:pt x="515342" y="324471"/>
                        </a:lnTo>
                        <a:cubicBezTo>
                          <a:pt x="515342" y="340282"/>
                          <a:pt x="502579" y="353046"/>
                          <a:pt x="486767" y="353046"/>
                        </a:cubicBezTo>
                        <a:lnTo>
                          <a:pt x="192159" y="353046"/>
                        </a:lnTo>
                        <a:lnTo>
                          <a:pt x="115387" y="410196"/>
                        </a:lnTo>
                        <a:lnTo>
                          <a:pt x="115387" y="353046"/>
                        </a:lnTo>
                        <a:lnTo>
                          <a:pt x="29567" y="353046"/>
                        </a:lnTo>
                        <a:cubicBezTo>
                          <a:pt x="13755" y="353046"/>
                          <a:pt x="992" y="340282"/>
                          <a:pt x="992" y="324471"/>
                        </a:cubicBezTo>
                        <a:lnTo>
                          <a:pt x="992" y="29196"/>
                        </a:lnTo>
                        <a:cubicBezTo>
                          <a:pt x="992" y="13385"/>
                          <a:pt x="13755" y="621"/>
                          <a:pt x="29567" y="621"/>
                        </a:cubicBezTo>
                        <a:lnTo>
                          <a:pt x="486767" y="621"/>
                        </a:lnTo>
                        <a:close/>
                        <a:moveTo>
                          <a:pt x="124817" y="143496"/>
                        </a:moveTo>
                        <a:cubicBezTo>
                          <a:pt x="106434" y="143496"/>
                          <a:pt x="91480" y="158450"/>
                          <a:pt x="91480" y="176834"/>
                        </a:cubicBezTo>
                        <a:cubicBezTo>
                          <a:pt x="91480" y="195217"/>
                          <a:pt x="106434" y="210171"/>
                          <a:pt x="124817" y="210171"/>
                        </a:cubicBezTo>
                        <a:cubicBezTo>
                          <a:pt x="143200" y="210171"/>
                          <a:pt x="158155" y="195217"/>
                          <a:pt x="158155" y="176834"/>
                        </a:cubicBezTo>
                        <a:cubicBezTo>
                          <a:pt x="158155" y="158450"/>
                          <a:pt x="143200" y="143496"/>
                          <a:pt x="124817" y="143496"/>
                        </a:cubicBezTo>
                        <a:close/>
                        <a:moveTo>
                          <a:pt x="258167" y="143496"/>
                        </a:moveTo>
                        <a:cubicBezTo>
                          <a:pt x="239784" y="143496"/>
                          <a:pt x="224830" y="158450"/>
                          <a:pt x="224830" y="176834"/>
                        </a:cubicBezTo>
                        <a:cubicBezTo>
                          <a:pt x="224830" y="195217"/>
                          <a:pt x="239784" y="210171"/>
                          <a:pt x="258167" y="210171"/>
                        </a:cubicBezTo>
                        <a:cubicBezTo>
                          <a:pt x="276550" y="210171"/>
                          <a:pt x="291505" y="195217"/>
                          <a:pt x="291505" y="176834"/>
                        </a:cubicBezTo>
                        <a:cubicBezTo>
                          <a:pt x="291505" y="158450"/>
                          <a:pt x="276550" y="143496"/>
                          <a:pt x="258167" y="143496"/>
                        </a:cubicBezTo>
                        <a:close/>
                        <a:moveTo>
                          <a:pt x="391517" y="143496"/>
                        </a:moveTo>
                        <a:cubicBezTo>
                          <a:pt x="373134" y="143496"/>
                          <a:pt x="358180" y="158450"/>
                          <a:pt x="358180" y="176834"/>
                        </a:cubicBezTo>
                        <a:cubicBezTo>
                          <a:pt x="358180" y="195217"/>
                          <a:pt x="373134" y="210171"/>
                          <a:pt x="391517" y="210171"/>
                        </a:cubicBezTo>
                        <a:cubicBezTo>
                          <a:pt x="409900" y="210171"/>
                          <a:pt x="424855" y="195217"/>
                          <a:pt x="424855" y="176834"/>
                        </a:cubicBezTo>
                        <a:cubicBezTo>
                          <a:pt x="424855" y="158450"/>
                          <a:pt x="409900" y="143496"/>
                          <a:pt x="391517" y="1434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rnd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 fontScale="2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84CFDB3-8E91-4D68-BBB9-537CFA25C90D}"/>
                  </a:ext>
                </a:extLst>
              </p:cNvPr>
              <p:cNvGrpSpPr/>
              <p:nvPr/>
            </p:nvGrpSpPr>
            <p:grpSpPr>
              <a:xfrm>
                <a:off x="1059132" y="2516221"/>
                <a:ext cx="3035463" cy="713777"/>
                <a:chOff x="1809269" y="2002698"/>
                <a:chExt cx="3035463" cy="713777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C4AE35D-CEAA-4FFB-9056-84FDFF0BEC32}"/>
                    </a:ext>
                  </a:extLst>
                </p:cNvPr>
                <p:cNvSpPr/>
                <p:nvPr/>
              </p:nvSpPr>
              <p:spPr>
                <a:xfrm flipH="1">
                  <a:off x="1809269" y="2277637"/>
                  <a:ext cx="2511706" cy="43883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marL="0" marR="0" lvl="0" indent="0" algn="r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cs typeface="+mn-ea"/>
                      <a:sym typeface="+mn-lt"/>
                    </a:rPr>
                    <a:t>Adjust the spacing to adapt to Chinese typesetting, use the reference line in PPT.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588C8EE-4987-4521-9342-E81E1ED192E8}"/>
                    </a:ext>
                  </a:extLst>
                </p:cNvPr>
                <p:cNvSpPr txBox="1"/>
                <p:nvPr/>
              </p:nvSpPr>
              <p:spPr>
                <a:xfrm>
                  <a:off x="1809270" y="2010786"/>
                  <a:ext cx="251170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spAutoFit/>
                </a:bodyPr>
                <a:lstStyle/>
                <a:p>
                  <a:pPr algn="r">
                    <a:buSzPct val="25000"/>
                  </a:pPr>
                  <a:r>
                    <a:rPr lang="en-US" altLang="zh-CN" b="1" dirty="0">
                      <a:cs typeface="+mn-ea"/>
                      <a:sym typeface="+mn-lt"/>
                    </a:rPr>
                    <a:t>Text here</a:t>
                  </a:r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73C0DB14-D2D5-464B-B8D1-1A76926A9B03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432395" y="2002698"/>
                  <a:ext cx="412337" cy="410198"/>
                  <a:chOff x="4471992" y="3130100"/>
                  <a:chExt cx="410200" cy="410198"/>
                </a:xfrm>
              </p:grpSpPr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1F8C883E-620F-4059-96DF-9C4C90BB35D4}"/>
                      </a:ext>
                    </a:extLst>
                  </p:cNvPr>
                  <p:cNvSpPr/>
                  <p:nvPr/>
                </p:nvSpPr>
                <p:spPr>
                  <a:xfrm>
                    <a:off x="4471992" y="3130100"/>
                    <a:ext cx="410200" cy="410198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60000">
                        <a:schemeClr val="accent2"/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92500"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3765"/>
                    <a:endParaRPr lang="zh-CN" altLang="en-US" sz="2000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0D7371AE-89A8-4527-8309-B87F46A7E972}"/>
                      </a:ext>
                    </a:extLst>
                  </p:cNvPr>
                  <p:cNvSpPr/>
                  <p:nvPr/>
                </p:nvSpPr>
                <p:spPr>
                  <a:xfrm>
                    <a:off x="4595899" y="3252548"/>
                    <a:ext cx="162386" cy="178001"/>
                  </a:xfrm>
                  <a:custGeom>
                    <a:avLst/>
                    <a:gdLst>
                      <a:gd name="connsiteX0" fmla="*/ 248770 w 495300"/>
                      <a:gd name="connsiteY0" fmla="*/ 621 h 542925"/>
                      <a:gd name="connsiteX1" fmla="*/ 496420 w 495300"/>
                      <a:gd name="connsiteY1" fmla="*/ 248271 h 542925"/>
                      <a:gd name="connsiteX2" fmla="*/ 323827 w 495300"/>
                      <a:gd name="connsiteY2" fmla="*/ 484396 h 542925"/>
                      <a:gd name="connsiteX3" fmla="*/ 346973 w 495300"/>
                      <a:gd name="connsiteY3" fmla="*/ 524496 h 542925"/>
                      <a:gd name="connsiteX4" fmla="*/ 420220 w 495300"/>
                      <a:gd name="connsiteY4" fmla="*/ 524496 h 542925"/>
                      <a:gd name="connsiteX5" fmla="*/ 420220 w 495300"/>
                      <a:gd name="connsiteY5" fmla="*/ 543546 h 542925"/>
                      <a:gd name="connsiteX6" fmla="*/ 77320 w 495300"/>
                      <a:gd name="connsiteY6" fmla="*/ 543546 h 542925"/>
                      <a:gd name="connsiteX7" fmla="*/ 77320 w 495300"/>
                      <a:gd name="connsiteY7" fmla="*/ 524496 h 542925"/>
                      <a:gd name="connsiteX8" fmla="*/ 150567 w 495300"/>
                      <a:gd name="connsiteY8" fmla="*/ 524496 h 542925"/>
                      <a:gd name="connsiteX9" fmla="*/ 173713 w 495300"/>
                      <a:gd name="connsiteY9" fmla="*/ 484396 h 542925"/>
                      <a:gd name="connsiteX10" fmla="*/ 1120 w 495300"/>
                      <a:gd name="connsiteY10" fmla="*/ 248271 h 542925"/>
                      <a:gd name="connsiteX11" fmla="*/ 248770 w 495300"/>
                      <a:gd name="connsiteY11" fmla="*/ 621 h 542925"/>
                      <a:gd name="connsiteX12" fmla="*/ 192763 w 495300"/>
                      <a:gd name="connsiteY12" fmla="*/ 489539 h 542925"/>
                      <a:gd name="connsiteX13" fmla="*/ 172570 w 495300"/>
                      <a:gd name="connsiteY13" fmla="*/ 524496 h 542925"/>
                      <a:gd name="connsiteX14" fmla="*/ 324970 w 495300"/>
                      <a:gd name="connsiteY14" fmla="*/ 524496 h 542925"/>
                      <a:gd name="connsiteX15" fmla="*/ 304777 w 495300"/>
                      <a:gd name="connsiteY15" fmla="*/ 489539 h 542925"/>
                      <a:gd name="connsiteX16" fmla="*/ 248770 w 495300"/>
                      <a:gd name="connsiteY16" fmla="*/ 495921 h 542925"/>
                      <a:gd name="connsiteX17" fmla="*/ 192763 w 495300"/>
                      <a:gd name="connsiteY17" fmla="*/ 489539 h 542925"/>
                      <a:gd name="connsiteX18" fmla="*/ 248770 w 495300"/>
                      <a:gd name="connsiteY18" fmla="*/ 143496 h 542925"/>
                      <a:gd name="connsiteX19" fmla="*/ 143995 w 495300"/>
                      <a:gd name="connsiteY19" fmla="*/ 248271 h 542925"/>
                      <a:gd name="connsiteX20" fmla="*/ 248770 w 495300"/>
                      <a:gd name="connsiteY20" fmla="*/ 353046 h 542925"/>
                      <a:gd name="connsiteX21" fmla="*/ 353545 w 495300"/>
                      <a:gd name="connsiteY21" fmla="*/ 248271 h 542925"/>
                      <a:gd name="connsiteX22" fmla="*/ 248770 w 495300"/>
                      <a:gd name="connsiteY22" fmla="*/ 143496 h 542925"/>
                      <a:gd name="connsiteX23" fmla="*/ 367833 w 495300"/>
                      <a:gd name="connsiteY23" fmla="*/ 114921 h 542925"/>
                      <a:gd name="connsiteX24" fmla="*/ 353545 w 495300"/>
                      <a:gd name="connsiteY24" fmla="*/ 129209 h 542925"/>
                      <a:gd name="connsiteX25" fmla="*/ 367833 w 495300"/>
                      <a:gd name="connsiteY25" fmla="*/ 143496 h 542925"/>
                      <a:gd name="connsiteX26" fmla="*/ 382120 w 495300"/>
                      <a:gd name="connsiteY26" fmla="*/ 129209 h 542925"/>
                      <a:gd name="connsiteX27" fmla="*/ 367833 w 495300"/>
                      <a:gd name="connsiteY27" fmla="*/ 114921 h 542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495300" h="542925">
                        <a:moveTo>
                          <a:pt x="248770" y="621"/>
                        </a:moveTo>
                        <a:cubicBezTo>
                          <a:pt x="385549" y="621"/>
                          <a:pt x="496420" y="111492"/>
                          <a:pt x="496420" y="248271"/>
                        </a:cubicBezTo>
                        <a:cubicBezTo>
                          <a:pt x="496420" y="358856"/>
                          <a:pt x="423935" y="452582"/>
                          <a:pt x="323827" y="484396"/>
                        </a:cubicBezTo>
                        <a:lnTo>
                          <a:pt x="346973" y="524496"/>
                        </a:lnTo>
                        <a:lnTo>
                          <a:pt x="420220" y="524496"/>
                        </a:lnTo>
                        <a:lnTo>
                          <a:pt x="420220" y="543546"/>
                        </a:lnTo>
                        <a:lnTo>
                          <a:pt x="77320" y="543546"/>
                        </a:lnTo>
                        <a:lnTo>
                          <a:pt x="77320" y="524496"/>
                        </a:lnTo>
                        <a:lnTo>
                          <a:pt x="150567" y="524496"/>
                        </a:lnTo>
                        <a:lnTo>
                          <a:pt x="173713" y="484396"/>
                        </a:lnTo>
                        <a:cubicBezTo>
                          <a:pt x="73605" y="452582"/>
                          <a:pt x="1120" y="358856"/>
                          <a:pt x="1120" y="248271"/>
                        </a:cubicBezTo>
                        <a:cubicBezTo>
                          <a:pt x="1120" y="111492"/>
                          <a:pt x="111991" y="621"/>
                          <a:pt x="248770" y="621"/>
                        </a:cubicBezTo>
                        <a:close/>
                        <a:moveTo>
                          <a:pt x="192763" y="489539"/>
                        </a:moveTo>
                        <a:lnTo>
                          <a:pt x="172570" y="524496"/>
                        </a:lnTo>
                        <a:lnTo>
                          <a:pt x="324970" y="524496"/>
                        </a:lnTo>
                        <a:lnTo>
                          <a:pt x="304777" y="489539"/>
                        </a:lnTo>
                        <a:cubicBezTo>
                          <a:pt x="286775" y="493730"/>
                          <a:pt x="268010" y="495921"/>
                          <a:pt x="248770" y="495921"/>
                        </a:cubicBezTo>
                        <a:cubicBezTo>
                          <a:pt x="229530" y="495921"/>
                          <a:pt x="210765" y="493730"/>
                          <a:pt x="192763" y="489539"/>
                        </a:cubicBezTo>
                        <a:close/>
                        <a:moveTo>
                          <a:pt x="248770" y="143496"/>
                        </a:moveTo>
                        <a:cubicBezTo>
                          <a:pt x="190858" y="143496"/>
                          <a:pt x="143995" y="190359"/>
                          <a:pt x="143995" y="248271"/>
                        </a:cubicBezTo>
                        <a:cubicBezTo>
                          <a:pt x="143995" y="306183"/>
                          <a:pt x="190858" y="353046"/>
                          <a:pt x="248770" y="353046"/>
                        </a:cubicBezTo>
                        <a:cubicBezTo>
                          <a:pt x="306682" y="353046"/>
                          <a:pt x="353545" y="306183"/>
                          <a:pt x="353545" y="248271"/>
                        </a:cubicBezTo>
                        <a:cubicBezTo>
                          <a:pt x="353545" y="190359"/>
                          <a:pt x="306682" y="143496"/>
                          <a:pt x="248770" y="143496"/>
                        </a:cubicBezTo>
                        <a:close/>
                        <a:moveTo>
                          <a:pt x="367833" y="114921"/>
                        </a:moveTo>
                        <a:cubicBezTo>
                          <a:pt x="359927" y="114921"/>
                          <a:pt x="353545" y="121303"/>
                          <a:pt x="353545" y="129209"/>
                        </a:cubicBezTo>
                        <a:cubicBezTo>
                          <a:pt x="353545" y="137114"/>
                          <a:pt x="359927" y="143496"/>
                          <a:pt x="367833" y="143496"/>
                        </a:cubicBezTo>
                        <a:cubicBezTo>
                          <a:pt x="375738" y="143496"/>
                          <a:pt x="382120" y="137114"/>
                          <a:pt x="382120" y="129209"/>
                        </a:cubicBezTo>
                        <a:cubicBezTo>
                          <a:pt x="382120" y="121303"/>
                          <a:pt x="375738" y="114921"/>
                          <a:pt x="367833" y="11492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rnd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 fontScale="325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F4C6D1-A7A6-45D1-ADA2-958A57195C8F}"/>
                </a:ext>
              </a:extLst>
            </p:cNvPr>
            <p:cNvSpPr/>
            <p:nvPr/>
          </p:nvSpPr>
          <p:spPr>
            <a:xfrm flipH="1">
              <a:off x="2920205" y="1863694"/>
              <a:ext cx="6351587" cy="438838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cs typeface="+mn-ea"/>
                  <a:sym typeface="+mn-lt"/>
                </a:rPr>
                <a:t>Choose the only option to retain text Adjust the spacing to adapt to Chinese typesetting</a:t>
              </a:r>
              <a:r>
                <a:rPr lang="zh-CN" altLang="en-US" sz="800" dirty="0">
                  <a:cs typeface="+mn-ea"/>
                  <a:sym typeface="+mn-lt"/>
                </a:rPr>
                <a:t> </a:t>
              </a:r>
              <a:r>
                <a:rPr lang="en-US" altLang="zh-CN" sz="800" dirty="0">
                  <a:cs typeface="+mn-ea"/>
                  <a:sym typeface="+mn-lt"/>
                </a:rPr>
                <a:t>Adjust the spacing to adapt to Chinese typesetting, use the reference line in PPT. 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034782E-D499-461E-92C3-FC1FFE69F87B}"/>
              </a:ext>
            </a:extLst>
          </p:cNvPr>
          <p:cNvSpPr/>
          <p:nvPr/>
        </p:nvSpPr>
        <p:spPr>
          <a:xfrm>
            <a:off x="2032984" y="1058401"/>
            <a:ext cx="8126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buSzPct val="25000"/>
            </a:pPr>
            <a:r>
              <a:rPr lang="en-US" altLang="zh-CN" sz="2800" b="1" dirty="0">
                <a:solidFill>
                  <a:schemeClr val="accent2"/>
                </a:solidFill>
                <a:cs typeface="+mn-ea"/>
                <a:sym typeface="+mn-lt"/>
              </a:rPr>
              <a:t>Unified fonts</a:t>
            </a:r>
            <a:r>
              <a:rPr lang="zh-CN" altLang="en-US" sz="2800" b="1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rgbClr val="FFFFFF"/>
                </a:solidFill>
                <a:cs typeface="+mn-ea"/>
                <a:sym typeface="+mn-lt"/>
              </a:rPr>
              <a:t>make Rea ding more fluent.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35741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DF843F-5AA5-469C-89EB-E8DB3D7DB58F}"/>
              </a:ext>
            </a:extLst>
          </p:cNvPr>
          <p:cNvGrpSpPr/>
          <p:nvPr/>
        </p:nvGrpSpPr>
        <p:grpSpPr>
          <a:xfrm>
            <a:off x="0" y="1618353"/>
            <a:ext cx="12192001" cy="3605637"/>
            <a:chOff x="0" y="1618353"/>
            <a:chExt cx="12192001" cy="360563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5DC98A5-583D-4F0C-9A1B-76D77832DF0F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0" y="3429000"/>
              <a:ext cx="2917372" cy="0"/>
            </a:xfrm>
            <a:prstGeom prst="line">
              <a:avLst/>
            </a:prstGeom>
            <a:solidFill>
              <a:schemeClr val="accent1">
                <a:alpha val="15000"/>
              </a:schemeClr>
            </a:solidFill>
            <a:ln w="12700" cap="rnd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prstDash val="solid"/>
              <a:round/>
              <a:tailEnd type="none" w="med" len="med"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BFEA255-8C32-4678-BA75-4DC84C022B06}"/>
                </a:ext>
              </a:extLst>
            </p:cNvPr>
            <p:cNvSpPr/>
            <p:nvPr/>
          </p:nvSpPr>
          <p:spPr>
            <a:xfrm>
              <a:off x="3595688" y="1833563"/>
              <a:ext cx="1319212" cy="931408"/>
            </a:xfrm>
            <a:prstGeom prst="roundRect">
              <a:avLst>
                <a:gd name="adj" fmla="val 13088"/>
              </a:avLst>
            </a:prstGeom>
            <a:solidFill>
              <a:schemeClr val="accent1">
                <a:alpha val="15000"/>
              </a:schemeClr>
            </a:solidFill>
            <a:ln w="12700" cap="rnd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endParaRPr lang="zh-CN" altLang="en-US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F4D2E0-E137-4C26-A27F-A1817BA0C9F5}"/>
                </a:ext>
              </a:extLst>
            </p:cNvPr>
            <p:cNvSpPr/>
            <p:nvPr/>
          </p:nvSpPr>
          <p:spPr>
            <a:xfrm>
              <a:off x="2917372" y="3200400"/>
              <a:ext cx="2688771" cy="457200"/>
            </a:xfrm>
            <a:prstGeom prst="roundRect">
              <a:avLst>
                <a:gd name="adj" fmla="val 24900"/>
              </a:avLst>
            </a:prstGeom>
            <a:solidFill>
              <a:schemeClr val="accent1">
                <a:alpha val="15000"/>
              </a:schemeClr>
            </a:solidFill>
            <a:ln w="12700" cap="rnd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r>
                <a:rPr lang="en-US" altLang="zh-CN" sz="1400" b="1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4300A01-1885-4549-B4D6-4366BCB1025A}"/>
                </a:ext>
              </a:extLst>
            </p:cNvPr>
            <p:cNvSpPr/>
            <p:nvPr/>
          </p:nvSpPr>
          <p:spPr>
            <a:xfrm>
              <a:off x="6585858" y="3200400"/>
              <a:ext cx="2688771" cy="457200"/>
            </a:xfrm>
            <a:prstGeom prst="roundRect">
              <a:avLst>
                <a:gd name="adj" fmla="val 24900"/>
              </a:avLst>
            </a:prstGeom>
            <a:solidFill>
              <a:schemeClr val="accent3">
                <a:alpha val="15000"/>
              </a:schemeClr>
            </a:solidFill>
            <a:ln w="12700" cap="rnd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5400000" scaled="1"/>
              </a:gradFill>
              <a:prstDash val="solid"/>
              <a:round/>
            </a:ln>
            <a:effectLst>
              <a:outerShdw blurRad="76200" dist="50800" dir="5400000" algn="ctr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r>
                <a:rPr lang="en-US" altLang="zh-CN" sz="1400" b="1" dirty="0">
                  <a:solidFill>
                    <a:schemeClr val="tx1"/>
                  </a:solidFill>
                  <a:cs typeface="+mn-ea"/>
                  <a:sym typeface="+mn-lt"/>
                </a:rPr>
                <a:t>Supporting text here.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16AD1B-FFB9-4317-9E37-FE4C45806B9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261758" y="2764971"/>
              <a:ext cx="0" cy="435429"/>
            </a:xfrm>
            <a:prstGeom prst="line">
              <a:avLst/>
            </a:prstGeom>
            <a:solidFill>
              <a:schemeClr val="accent1">
                <a:alpha val="15000"/>
              </a:schemeClr>
            </a:solidFill>
            <a:ln w="12700" cap="rnd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prstDash val="solid"/>
              <a:round/>
              <a:tailEnd type="none" w="med" len="med"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2CE2B3E-6DAD-4A2F-A253-2072BA6ED22F}"/>
                </a:ext>
              </a:extLst>
            </p:cNvPr>
            <p:cNvSpPr/>
            <p:nvPr/>
          </p:nvSpPr>
          <p:spPr>
            <a:xfrm>
              <a:off x="3921524" y="2048943"/>
              <a:ext cx="667540" cy="500648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01D340-CFD8-418B-B742-4D9B14D8A78A}"/>
                </a:ext>
              </a:extLst>
            </p:cNvPr>
            <p:cNvSpPr txBox="1"/>
            <p:nvPr/>
          </p:nvSpPr>
          <p:spPr>
            <a:xfrm>
              <a:off x="2917371" y="3798650"/>
              <a:ext cx="2688771" cy="98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765">
                <a:lnSpc>
                  <a:spcPct val="150000"/>
                </a:lnSpc>
                <a:buSzPct val="25000"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Copy paste  fonts. Choose the only option to retain text…</a:t>
              </a:r>
              <a:endParaRPr kumimoji="0" lang="en-US" altLang="zh-CN" sz="1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  <a:p>
              <a:pPr algn="ctr" defTabSz="913765">
                <a:lnSpc>
                  <a:spcPct val="150000"/>
                </a:lnSpc>
                <a:buSzPct val="25000"/>
                <a:defRPr/>
              </a:pPr>
              <a:r>
                <a:rPr kumimoji="0" lang="en-US" altLang="zh-CN" sz="1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Theme color makes PPT more convenient to change.</a:t>
              </a:r>
              <a:endParaRPr lang="en-US" altLang="zh-CN" sz="1000" noProof="0" dirty="0">
                <a:cs typeface="+mn-ea"/>
                <a:sym typeface="+mn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4DF162-63B5-42F9-8919-BF4371F759D6}"/>
                </a:ext>
              </a:extLst>
            </p:cNvPr>
            <p:cNvSpPr txBox="1"/>
            <p:nvPr/>
          </p:nvSpPr>
          <p:spPr>
            <a:xfrm>
              <a:off x="2917371" y="4823880"/>
              <a:ext cx="2688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  <a:cs typeface="+mn-ea"/>
                  <a:sym typeface="+mn-lt"/>
                </a:rPr>
                <a:t>20XX</a:t>
              </a:r>
              <a:endParaRPr lang="zh-CN" alt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709D1B-9344-444C-99D0-A77820A5E469}"/>
                </a:ext>
              </a:extLst>
            </p:cNvPr>
            <p:cNvSpPr txBox="1"/>
            <p:nvPr/>
          </p:nvSpPr>
          <p:spPr>
            <a:xfrm>
              <a:off x="6592036" y="2056563"/>
              <a:ext cx="2688771" cy="98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765">
                <a:lnSpc>
                  <a:spcPct val="150000"/>
                </a:lnSpc>
                <a:buSzPct val="25000"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Copy paste  fonts. Choose the only option to retain text…</a:t>
              </a:r>
              <a:endParaRPr kumimoji="0" lang="en-US" altLang="zh-CN" sz="1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  <a:p>
              <a:pPr algn="ctr" defTabSz="913765">
                <a:lnSpc>
                  <a:spcPct val="150000"/>
                </a:lnSpc>
                <a:buSzPct val="25000"/>
                <a:defRPr/>
              </a:pPr>
              <a:r>
                <a:rPr kumimoji="0" lang="en-US" altLang="zh-CN" sz="1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Theme color makes PPT more convenient to change.</a:t>
              </a:r>
              <a:endParaRPr lang="en-US" altLang="zh-CN" sz="1000" noProof="0" dirty="0">
                <a:cs typeface="+mn-ea"/>
                <a:sym typeface="+mn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8DA2A6-AA12-4B56-BAF7-6FD746D9838D}"/>
                </a:ext>
              </a:extLst>
            </p:cNvPr>
            <p:cNvSpPr txBox="1"/>
            <p:nvPr/>
          </p:nvSpPr>
          <p:spPr>
            <a:xfrm>
              <a:off x="6592036" y="1618353"/>
              <a:ext cx="2688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  <a:cs typeface="+mn-ea"/>
                  <a:sym typeface="+mn-lt"/>
                </a:rPr>
                <a:t>20XX</a:t>
              </a:r>
              <a:endParaRPr lang="zh-CN" altLang="en-US" sz="20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261A41-3B57-4F13-B0CE-B3489FD369A8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7930244" y="3657600"/>
              <a:ext cx="1700" cy="447675"/>
            </a:xfrm>
            <a:prstGeom prst="line">
              <a:avLst/>
            </a:prstGeom>
            <a:solidFill>
              <a:schemeClr val="accent3">
                <a:alpha val="15000"/>
              </a:schemeClr>
            </a:solidFill>
            <a:ln w="12700" cap="rnd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5400000" scaled="1"/>
              </a:gradFill>
              <a:prstDash val="solid"/>
              <a:round/>
            </a:ln>
            <a:effectLst>
              <a:outerShdw blurRad="76200" dist="50800" dir="5400000" algn="ctr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DBCFAB4-E454-4548-BE88-ADDCE2584544}"/>
                </a:ext>
              </a:extLst>
            </p:cNvPr>
            <p:cNvSpPr/>
            <p:nvPr/>
          </p:nvSpPr>
          <p:spPr>
            <a:xfrm>
              <a:off x="7270638" y="4105275"/>
              <a:ext cx="1319212" cy="931408"/>
            </a:xfrm>
            <a:prstGeom prst="roundRect">
              <a:avLst>
                <a:gd name="adj" fmla="val 13088"/>
              </a:avLst>
            </a:prstGeom>
            <a:solidFill>
              <a:schemeClr val="accent3">
                <a:alpha val="15000"/>
              </a:schemeClr>
            </a:solidFill>
            <a:ln w="12700" cap="rnd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5400000" scaled="1"/>
              </a:gradFill>
              <a:prstDash val="solid"/>
              <a:round/>
            </a:ln>
            <a:effectLst>
              <a:outerShdw blurRad="76200" dist="50800" dir="5400000" algn="ctr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endParaRPr lang="zh-CN" altLang="en-US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F78F89C-EF7B-4BE0-A24E-D8638EDA3936}"/>
                </a:ext>
              </a:extLst>
            </p:cNvPr>
            <p:cNvSpPr/>
            <p:nvPr/>
          </p:nvSpPr>
          <p:spPr>
            <a:xfrm>
              <a:off x="7577833" y="4277595"/>
              <a:ext cx="704822" cy="586768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4F903A-0F19-4628-81E4-DC34DF21B7E1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9274629" y="3429000"/>
              <a:ext cx="2917372" cy="0"/>
            </a:xfrm>
            <a:prstGeom prst="line">
              <a:avLst/>
            </a:prstGeom>
            <a:solidFill>
              <a:schemeClr val="accent3">
                <a:alpha val="15000"/>
              </a:schemeClr>
            </a:solidFill>
            <a:ln w="12700" cap="rnd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5400000" scaled="1"/>
              </a:gradFill>
              <a:prstDash val="solid"/>
              <a:round/>
            </a:ln>
            <a:effectLst>
              <a:outerShdw blurRad="76200" dist="50800" dir="5400000" algn="ctr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A395FD-FA34-4539-AB77-82C11D3F1FBE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5606143" y="3429000"/>
              <a:ext cx="979715" cy="0"/>
            </a:xfrm>
            <a:prstGeom prst="line">
              <a:avLst/>
            </a:prstGeom>
            <a:solidFill>
              <a:schemeClr val="accent1">
                <a:alpha val="15000"/>
              </a:schemeClr>
            </a:solidFill>
            <a:ln w="12700" cap="rnd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prstDash val="solid"/>
              <a:round/>
              <a:tailEnd type="none" w="med" len="med"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1734614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B4BDBFD-63DD-4ABE-81B9-0AE89618BE7A}"/>
              </a:ext>
            </a:extLst>
          </p:cNvPr>
          <p:cNvGrpSpPr/>
          <p:nvPr/>
        </p:nvGrpSpPr>
        <p:grpSpPr>
          <a:xfrm>
            <a:off x="941079" y="1273060"/>
            <a:ext cx="10337125" cy="4718279"/>
            <a:chOff x="941079" y="1273060"/>
            <a:chExt cx="10337125" cy="47182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1375E5B-140F-4CD9-9001-081B7D3D9B38}"/>
                </a:ext>
              </a:extLst>
            </p:cNvPr>
            <p:cNvGrpSpPr/>
            <p:nvPr/>
          </p:nvGrpSpPr>
          <p:grpSpPr>
            <a:xfrm>
              <a:off x="4638747" y="1273060"/>
              <a:ext cx="2901807" cy="4718279"/>
              <a:chOff x="4429723" y="719666"/>
              <a:chExt cx="3332555" cy="5418665"/>
            </a:xfrm>
          </p:grpSpPr>
          <p:sp>
            <p:nvSpPr>
              <p:cNvPr id="12" name="Arrow: Circular 11">
                <a:extLst>
                  <a:ext uri="{FF2B5EF4-FFF2-40B4-BE49-F238E27FC236}">
                    <a16:creationId xmlns:a16="http://schemas.microsoft.com/office/drawing/2014/main" id="{0F3828E4-D6CD-4ECE-9C45-BED0204AF7DF}"/>
                  </a:ext>
                </a:extLst>
              </p:cNvPr>
              <p:cNvSpPr/>
              <p:nvPr/>
            </p:nvSpPr>
            <p:spPr>
              <a:xfrm>
                <a:off x="5154129" y="719666"/>
                <a:ext cx="2608149" cy="2608546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C14F7A3-19CE-486B-80E8-D34673E39B77}"/>
                  </a:ext>
                </a:extLst>
              </p:cNvPr>
              <p:cNvSpPr/>
              <p:nvPr/>
            </p:nvSpPr>
            <p:spPr>
              <a:xfrm>
                <a:off x="5730614" y="1661430"/>
                <a:ext cx="1449298" cy="724475"/>
              </a:xfrm>
              <a:custGeom>
                <a:avLst/>
                <a:gdLst>
                  <a:gd name="connsiteX0" fmla="*/ 0 w 1449298"/>
                  <a:gd name="connsiteY0" fmla="*/ 0 h 724475"/>
                  <a:gd name="connsiteX1" fmla="*/ 1449298 w 1449298"/>
                  <a:gd name="connsiteY1" fmla="*/ 0 h 724475"/>
                  <a:gd name="connsiteX2" fmla="*/ 1449298 w 1449298"/>
                  <a:gd name="connsiteY2" fmla="*/ 724475 h 724475"/>
                  <a:gd name="connsiteX3" fmla="*/ 0 w 1449298"/>
                  <a:gd name="connsiteY3" fmla="*/ 724475 h 724475"/>
                  <a:gd name="connsiteX4" fmla="*/ 0 w 1449298"/>
                  <a:gd name="connsiteY4" fmla="*/ 0 h 72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298" h="724475">
                    <a:moveTo>
                      <a:pt x="0" y="0"/>
                    </a:moveTo>
                    <a:lnTo>
                      <a:pt x="1449298" y="0"/>
                    </a:lnTo>
                    <a:lnTo>
                      <a:pt x="1449298" y="724475"/>
                    </a:lnTo>
                    <a:lnTo>
                      <a:pt x="0" y="72447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400" b="1" kern="1200" dirty="0">
                    <a:cs typeface="+mn-ea"/>
                    <a:sym typeface="+mn-lt"/>
                  </a:rPr>
                  <a:t>1</a:t>
                </a:r>
                <a:endParaRPr lang="zh-CN" altLang="en-US" sz="2400" b="1" kern="1200" dirty="0">
                  <a:cs typeface="+mn-ea"/>
                  <a:sym typeface="+mn-lt"/>
                </a:endParaRPr>
              </a:p>
            </p:txBody>
          </p:sp>
          <p:sp>
            <p:nvSpPr>
              <p:cNvPr id="14" name="Shape 13">
                <a:extLst>
                  <a:ext uri="{FF2B5EF4-FFF2-40B4-BE49-F238E27FC236}">
                    <a16:creationId xmlns:a16="http://schemas.microsoft.com/office/drawing/2014/main" id="{6FD0A56B-7A67-4650-95D6-6AF271ACF37E}"/>
                  </a:ext>
                </a:extLst>
              </p:cNvPr>
              <p:cNvSpPr/>
              <p:nvPr/>
            </p:nvSpPr>
            <p:spPr>
              <a:xfrm>
                <a:off x="4429723" y="2218469"/>
                <a:ext cx="2608149" cy="2608546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1A4FB52-7F23-4AEF-9638-9C1392E820D5}"/>
                  </a:ext>
                </a:extLst>
              </p:cNvPr>
              <p:cNvSpPr/>
              <p:nvPr/>
            </p:nvSpPr>
            <p:spPr>
              <a:xfrm>
                <a:off x="5009148" y="3168903"/>
                <a:ext cx="1449298" cy="724475"/>
              </a:xfrm>
              <a:custGeom>
                <a:avLst/>
                <a:gdLst>
                  <a:gd name="connsiteX0" fmla="*/ 0 w 1449298"/>
                  <a:gd name="connsiteY0" fmla="*/ 0 h 724475"/>
                  <a:gd name="connsiteX1" fmla="*/ 1449298 w 1449298"/>
                  <a:gd name="connsiteY1" fmla="*/ 0 h 724475"/>
                  <a:gd name="connsiteX2" fmla="*/ 1449298 w 1449298"/>
                  <a:gd name="connsiteY2" fmla="*/ 724475 h 724475"/>
                  <a:gd name="connsiteX3" fmla="*/ 0 w 1449298"/>
                  <a:gd name="connsiteY3" fmla="*/ 724475 h 724475"/>
                  <a:gd name="connsiteX4" fmla="*/ 0 w 1449298"/>
                  <a:gd name="connsiteY4" fmla="*/ 0 h 72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298" h="724475">
                    <a:moveTo>
                      <a:pt x="0" y="0"/>
                    </a:moveTo>
                    <a:lnTo>
                      <a:pt x="1449298" y="0"/>
                    </a:lnTo>
                    <a:lnTo>
                      <a:pt x="1449298" y="724475"/>
                    </a:lnTo>
                    <a:lnTo>
                      <a:pt x="0" y="72447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400" b="1" kern="1200" dirty="0">
                    <a:cs typeface="+mn-ea"/>
                    <a:sym typeface="+mn-lt"/>
                  </a:rPr>
                  <a:t>2</a:t>
                </a:r>
                <a:endParaRPr lang="zh-CN" altLang="en-US" sz="2400" b="1" kern="1200" dirty="0">
                  <a:cs typeface="+mn-ea"/>
                  <a:sym typeface="+mn-lt"/>
                </a:endParaRPr>
              </a:p>
            </p:txBody>
          </p:sp>
          <p:sp>
            <p:nvSpPr>
              <p:cNvPr id="16" name="Block Arc 15">
                <a:extLst>
                  <a:ext uri="{FF2B5EF4-FFF2-40B4-BE49-F238E27FC236}">
                    <a16:creationId xmlns:a16="http://schemas.microsoft.com/office/drawing/2014/main" id="{C6037AC7-25BD-4D21-9404-0F9D512118E8}"/>
                  </a:ext>
                </a:extLst>
              </p:cNvPr>
              <p:cNvSpPr/>
              <p:nvPr/>
            </p:nvSpPr>
            <p:spPr>
              <a:xfrm>
                <a:off x="5339759" y="3896630"/>
                <a:ext cx="2240804" cy="2241701"/>
              </a:xfrm>
              <a:prstGeom prst="blockArc">
                <a:avLst>
                  <a:gd name="adj1" fmla="val 13500000"/>
                  <a:gd name="adj2" fmla="val 10800000"/>
                  <a:gd name="adj3" fmla="val 12740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2CFE3A3-023B-46B9-B8EC-A9CA4675B501}"/>
                  </a:ext>
                </a:extLst>
              </p:cNvPr>
              <p:cNvSpPr/>
              <p:nvPr/>
            </p:nvSpPr>
            <p:spPr>
              <a:xfrm>
                <a:off x="5734042" y="4678544"/>
                <a:ext cx="1449298" cy="724475"/>
              </a:xfrm>
              <a:custGeom>
                <a:avLst/>
                <a:gdLst>
                  <a:gd name="connsiteX0" fmla="*/ 0 w 1449298"/>
                  <a:gd name="connsiteY0" fmla="*/ 0 h 724475"/>
                  <a:gd name="connsiteX1" fmla="*/ 1449298 w 1449298"/>
                  <a:gd name="connsiteY1" fmla="*/ 0 h 724475"/>
                  <a:gd name="connsiteX2" fmla="*/ 1449298 w 1449298"/>
                  <a:gd name="connsiteY2" fmla="*/ 724475 h 724475"/>
                  <a:gd name="connsiteX3" fmla="*/ 0 w 1449298"/>
                  <a:gd name="connsiteY3" fmla="*/ 724475 h 724475"/>
                  <a:gd name="connsiteX4" fmla="*/ 0 w 1449298"/>
                  <a:gd name="connsiteY4" fmla="*/ 0 h 72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298" h="724475">
                    <a:moveTo>
                      <a:pt x="0" y="0"/>
                    </a:moveTo>
                    <a:lnTo>
                      <a:pt x="1449298" y="0"/>
                    </a:lnTo>
                    <a:lnTo>
                      <a:pt x="1449298" y="724475"/>
                    </a:lnTo>
                    <a:lnTo>
                      <a:pt x="0" y="72447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1750" tIns="31750" rIns="31750" bIns="31750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2400" b="1" kern="1200" dirty="0">
                    <a:cs typeface="+mn-ea"/>
                    <a:sym typeface="+mn-lt"/>
                  </a:rPr>
                  <a:t>3</a:t>
                </a:r>
                <a:endParaRPr lang="zh-CN" altLang="en-US" sz="2400" b="1" kern="1200" dirty="0">
                  <a:cs typeface="+mn-ea"/>
                  <a:sym typeface="+mn-lt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3B7C46-F503-4114-8E01-9C1C474B749A}"/>
                </a:ext>
              </a:extLst>
            </p:cNvPr>
            <p:cNvSpPr txBox="1"/>
            <p:nvPr/>
          </p:nvSpPr>
          <p:spPr>
            <a:xfrm>
              <a:off x="7773903" y="2053523"/>
              <a:ext cx="3504301" cy="842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r>
                <a:rPr lang="en-US" altLang="zh-CN" sz="1000" dirty="0">
                  <a:cs typeface="+mn-ea"/>
                  <a:sym typeface="+mn-lt"/>
                </a:rPr>
                <a:t>Adjust the spacing to adapt to Chinese typesetting, use the reference line in PPT.</a:t>
              </a:r>
            </a:p>
            <a:p>
              <a:r>
                <a:rPr lang="en-US" altLang="zh-CN" sz="1000" dirty="0">
                  <a:cs typeface="+mn-ea"/>
                  <a:sym typeface="+mn-lt"/>
                </a:rPr>
                <a:t>Copy paste fonts. Choose the only optio to retain text</a:t>
              </a:r>
            </a:p>
            <a:p>
              <a:r>
                <a:rPr lang="en-US" altLang="zh-CN" sz="1000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8219DE-D6E3-4646-B817-C19D8AF328F1}"/>
                </a:ext>
              </a:extLst>
            </p:cNvPr>
            <p:cNvSpPr txBox="1"/>
            <p:nvPr/>
          </p:nvSpPr>
          <p:spPr>
            <a:xfrm>
              <a:off x="7773903" y="1699818"/>
              <a:ext cx="3504301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>
                <a:buSzPct val="25000"/>
              </a:pPr>
              <a:r>
                <a:rPr lang="en-US" altLang="zh-CN" sz="140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TEXT HERE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A4D831-40A3-4231-85B2-A92514C156BC}"/>
                </a:ext>
              </a:extLst>
            </p:cNvPr>
            <p:cNvSpPr txBox="1"/>
            <p:nvPr/>
          </p:nvSpPr>
          <p:spPr>
            <a:xfrm>
              <a:off x="7773903" y="4904664"/>
              <a:ext cx="3504301" cy="842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r>
                <a:rPr lang="en-US" altLang="zh-CN" sz="1000" dirty="0">
                  <a:cs typeface="+mn-ea"/>
                  <a:sym typeface="+mn-lt"/>
                </a:rPr>
                <a:t>Adjust the spacing to adapt to Chinese typesetting, use the reference line in PPT.</a:t>
              </a:r>
            </a:p>
            <a:p>
              <a:r>
                <a:rPr lang="en-US" altLang="zh-CN" sz="1000" dirty="0">
                  <a:cs typeface="+mn-ea"/>
                  <a:sym typeface="+mn-lt"/>
                </a:rPr>
                <a:t>Copy paste fonts. Choose the only optio to retain text</a:t>
              </a:r>
            </a:p>
            <a:p>
              <a:r>
                <a:rPr lang="en-US" altLang="zh-CN" sz="1000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484815-64D8-41EF-8DB7-C358C96AE87C}"/>
                </a:ext>
              </a:extLst>
            </p:cNvPr>
            <p:cNvSpPr txBox="1"/>
            <p:nvPr/>
          </p:nvSpPr>
          <p:spPr>
            <a:xfrm>
              <a:off x="7773903" y="4550959"/>
              <a:ext cx="3504301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>
                <a:buSzPct val="25000"/>
              </a:pPr>
              <a:r>
                <a:rPr lang="en-US" altLang="zh-CN" sz="140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TEXT HERE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601CF7-104C-4518-A857-92D94E0E2202}"/>
                </a:ext>
              </a:extLst>
            </p:cNvPr>
            <p:cNvSpPr txBox="1"/>
            <p:nvPr/>
          </p:nvSpPr>
          <p:spPr>
            <a:xfrm>
              <a:off x="941079" y="3559591"/>
              <a:ext cx="3504301" cy="842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r"/>
              <a:r>
                <a:rPr lang="en-US" altLang="zh-CN" sz="1000" dirty="0">
                  <a:cs typeface="+mn-ea"/>
                  <a:sym typeface="+mn-lt"/>
                </a:rPr>
                <a:t>Adjust the spacing to adapt to Chinese typesetting, use the reference line in PPT.</a:t>
              </a:r>
            </a:p>
            <a:p>
              <a:pPr algn="r"/>
              <a:r>
                <a:rPr lang="en-US" altLang="zh-CN" sz="1000" dirty="0">
                  <a:cs typeface="+mn-ea"/>
                  <a:sym typeface="+mn-lt"/>
                </a:rPr>
                <a:t>Copy paste fonts. Choose the only optio to retain text</a:t>
              </a:r>
            </a:p>
            <a:p>
              <a:pPr algn="r"/>
              <a:r>
                <a:rPr lang="en-US" altLang="zh-CN" sz="1000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70EA1E-87CC-4E68-B54E-7312E44F14E1}"/>
                </a:ext>
              </a:extLst>
            </p:cNvPr>
            <p:cNvSpPr txBox="1"/>
            <p:nvPr/>
          </p:nvSpPr>
          <p:spPr>
            <a:xfrm>
              <a:off x="941079" y="3205886"/>
              <a:ext cx="3504301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 algn="r">
                <a:buSzPct val="25000"/>
              </a:pPr>
              <a:r>
                <a:rPr lang="en-US" altLang="zh-CN" sz="140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TEXT HERE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371529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489" y="2678113"/>
            <a:ext cx="4920211" cy="681576"/>
          </a:xfrm>
        </p:spPr>
        <p:txBody>
          <a:bodyPr/>
          <a:lstStyle/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AI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未来展望</a:t>
            </a:r>
            <a:endParaRPr lang="en-US" altLang="zh-CN" sz="2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489" y="3461289"/>
            <a:ext cx="4920211" cy="681576"/>
          </a:xfrm>
        </p:spPr>
        <p:txBody>
          <a:bodyPr>
            <a:normAutofit/>
          </a:bodyPr>
          <a:lstStyle/>
          <a:p>
            <a:pPr lvl="0"/>
            <a:r>
              <a:rPr lang="en-US" altLang="zh-CN" dirty="0">
                <a:cs typeface="+mn-ea"/>
                <a:sym typeface="+mn-lt"/>
              </a:rPr>
              <a:t>Supporting text here.</a:t>
            </a:r>
          </a:p>
          <a:p>
            <a:pPr lvl="0"/>
            <a:r>
              <a:rPr lang="en-US" altLang="zh-CN" dirty="0">
                <a:cs typeface="+mn-ea"/>
                <a:sym typeface="+mn-lt"/>
              </a:rPr>
              <a:t>When you copy &amp; paste, choose "keep text only" option.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46E48D-011A-44A6-860D-270D02774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0761" y="2552886"/>
            <a:ext cx="1798639" cy="1589979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O4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299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C2DD58D-1042-45B4-A2FB-9D559E7AA844}"/>
              </a:ext>
            </a:extLst>
          </p:cNvPr>
          <p:cNvGrpSpPr/>
          <p:nvPr/>
        </p:nvGrpSpPr>
        <p:grpSpPr>
          <a:xfrm>
            <a:off x="666750" y="1656145"/>
            <a:ext cx="10858500" cy="3952110"/>
            <a:chOff x="666750" y="1656145"/>
            <a:chExt cx="10858500" cy="395211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6596C7-4C9D-46EA-8DB0-42AB1E255411}"/>
                </a:ext>
              </a:extLst>
            </p:cNvPr>
            <p:cNvGrpSpPr/>
            <p:nvPr/>
          </p:nvGrpSpPr>
          <p:grpSpPr>
            <a:xfrm>
              <a:off x="3193627" y="1656275"/>
              <a:ext cx="5817446" cy="3951850"/>
              <a:chOff x="3406839" y="1571666"/>
              <a:chExt cx="5817446" cy="395185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A2811A6-1133-4781-B2C3-9D936927DCEC}"/>
                  </a:ext>
                </a:extLst>
              </p:cNvPr>
              <p:cNvGrpSpPr/>
              <p:nvPr/>
            </p:nvGrpSpPr>
            <p:grpSpPr>
              <a:xfrm>
                <a:off x="4339637" y="1571666"/>
                <a:ext cx="3951850" cy="3951850"/>
                <a:chOff x="4770057" y="2175995"/>
                <a:chExt cx="2743192" cy="2743192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54F5FED6-DE37-4DF8-9B85-97E6134BC85F}"/>
                    </a:ext>
                  </a:extLst>
                </p:cNvPr>
                <p:cNvSpPr/>
                <p:nvPr/>
              </p:nvSpPr>
              <p:spPr>
                <a:xfrm>
                  <a:off x="4770057" y="2175995"/>
                  <a:ext cx="2743192" cy="2743192"/>
                </a:xfrm>
                <a:prstGeom prst="ellipse">
                  <a:avLst/>
                </a:prstGeom>
                <a:solidFill>
                  <a:schemeClr val="accent5">
                    <a:alpha val="10000"/>
                  </a:schemeClr>
                </a:solidFill>
                <a:ln w="12700" cap="rnd">
                  <a:gradFill>
                    <a:gsLst>
                      <a:gs pos="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  <a:alpha val="20000"/>
                        </a:schemeClr>
                      </a:gs>
                    </a:gsLst>
                    <a:lin ang="2700000" scaled="0"/>
                  </a:gra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3765"/>
                  <a:endParaRPr lang="en-GB" sz="1600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25113FEB-F487-4A01-8640-54603A1EC348}"/>
                    </a:ext>
                  </a:extLst>
                </p:cNvPr>
                <p:cNvSpPr/>
                <p:nvPr/>
              </p:nvSpPr>
              <p:spPr>
                <a:xfrm>
                  <a:off x="5252935" y="2658873"/>
                  <a:ext cx="1777437" cy="1777437"/>
                </a:xfrm>
                <a:prstGeom prst="ellipse">
                  <a:avLst/>
                </a:prstGeom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60000">
                      <a:schemeClr val="accent5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5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3765"/>
                  <a:r>
                    <a:rPr lang="en-US" altLang="zh-CN" b="1" dirty="0">
                      <a:cs typeface="+mn-ea"/>
                      <a:sym typeface="+mn-lt"/>
                    </a:rPr>
                    <a:t>SUPPORTING TEXT HERE.</a:t>
                  </a:r>
                </a:p>
              </p:txBody>
            </p:sp>
          </p:grp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60D621A-191D-4D8E-892E-7AC6611AF8BF}"/>
                  </a:ext>
                </a:extLst>
              </p:cNvPr>
              <p:cNvSpPr/>
              <p:nvPr/>
            </p:nvSpPr>
            <p:spPr>
              <a:xfrm rot="16200000" flipV="1">
                <a:off x="3191461" y="3342056"/>
                <a:ext cx="841828" cy="411072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en-GB" sz="1600" b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43063605-DD63-49DA-A056-12D122EAEE2F}"/>
                  </a:ext>
                </a:extLst>
              </p:cNvPr>
              <p:cNvSpPr/>
              <p:nvPr/>
            </p:nvSpPr>
            <p:spPr>
              <a:xfrm rot="5400000" flipH="1" flipV="1">
                <a:off x="8597835" y="3342056"/>
                <a:ext cx="841828" cy="411072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en-GB" sz="1600" b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3176E6D-332E-4963-B06C-A63676DB5639}"/>
                </a:ext>
              </a:extLst>
            </p:cNvPr>
            <p:cNvGrpSpPr/>
            <p:nvPr/>
          </p:nvGrpSpPr>
          <p:grpSpPr>
            <a:xfrm>
              <a:off x="666750" y="1656145"/>
              <a:ext cx="2120900" cy="3952110"/>
              <a:chOff x="660400" y="1665035"/>
              <a:chExt cx="2120900" cy="3952110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811A913F-55E0-44F4-AFA4-E683051C61D1}"/>
                  </a:ext>
                </a:extLst>
              </p:cNvPr>
              <p:cNvSpPr/>
              <p:nvPr/>
            </p:nvSpPr>
            <p:spPr>
              <a:xfrm>
                <a:off x="660400" y="1665035"/>
                <a:ext cx="2120900" cy="523110"/>
              </a:xfrm>
              <a:prstGeom prst="round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r>
                  <a:rPr lang="en-US" altLang="zh-CN" sz="1400" b="1" dirty="0">
                    <a:cs typeface="+mn-ea"/>
                    <a:sym typeface="+mn-lt"/>
                  </a:rPr>
                  <a:t>Supporting text here.</a:t>
                </a: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0F5E83AB-55B7-4847-98D5-BFA1E67F912A}"/>
                  </a:ext>
                </a:extLst>
              </p:cNvPr>
              <p:cNvSpPr/>
              <p:nvPr/>
            </p:nvSpPr>
            <p:spPr>
              <a:xfrm>
                <a:off x="660400" y="2350835"/>
                <a:ext cx="2120900" cy="523110"/>
              </a:xfrm>
              <a:prstGeom prst="round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r>
                  <a:rPr lang="en-US" altLang="zh-CN" sz="1400" b="1" dirty="0">
                    <a:cs typeface="+mn-ea"/>
                    <a:sym typeface="+mn-lt"/>
                  </a:rPr>
                  <a:t>Supporting text here.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0BB365AD-0A0E-449E-A2BD-0DEF73E8AD95}"/>
                  </a:ext>
                </a:extLst>
              </p:cNvPr>
              <p:cNvSpPr/>
              <p:nvPr/>
            </p:nvSpPr>
            <p:spPr>
              <a:xfrm>
                <a:off x="660400" y="3036635"/>
                <a:ext cx="2120900" cy="523110"/>
              </a:xfrm>
              <a:prstGeom prst="round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r>
                  <a:rPr lang="en-US" altLang="zh-CN" sz="1400" b="1" dirty="0">
                    <a:cs typeface="+mn-ea"/>
                    <a:sym typeface="+mn-lt"/>
                  </a:rPr>
                  <a:t>Supporting text here.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51B6175D-C803-462F-91DE-4F954752DE9F}"/>
                  </a:ext>
                </a:extLst>
              </p:cNvPr>
              <p:cNvSpPr/>
              <p:nvPr/>
            </p:nvSpPr>
            <p:spPr>
              <a:xfrm>
                <a:off x="660400" y="3722435"/>
                <a:ext cx="2120900" cy="523110"/>
              </a:xfrm>
              <a:prstGeom prst="round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r>
                  <a:rPr lang="en-US" altLang="zh-CN" sz="1400" b="1" dirty="0">
                    <a:cs typeface="+mn-ea"/>
                    <a:sym typeface="+mn-lt"/>
                  </a:rPr>
                  <a:t>Supporting text here.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CCDC3C1-BD1B-4AF1-AD16-C37AF744C6E0}"/>
                  </a:ext>
                </a:extLst>
              </p:cNvPr>
              <p:cNvSpPr/>
              <p:nvPr/>
            </p:nvSpPr>
            <p:spPr>
              <a:xfrm>
                <a:off x="660400" y="4408235"/>
                <a:ext cx="2120900" cy="523110"/>
              </a:xfrm>
              <a:prstGeom prst="round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r>
                  <a:rPr lang="en-US" altLang="zh-CN" sz="1400" b="1" dirty="0">
                    <a:cs typeface="+mn-ea"/>
                    <a:sym typeface="+mn-lt"/>
                  </a:rPr>
                  <a:t>Supporting text here.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D532C8A4-63BF-43F2-9432-2E24953666CA}"/>
                  </a:ext>
                </a:extLst>
              </p:cNvPr>
              <p:cNvSpPr/>
              <p:nvPr/>
            </p:nvSpPr>
            <p:spPr>
              <a:xfrm>
                <a:off x="660400" y="5094035"/>
                <a:ext cx="2120900" cy="523110"/>
              </a:xfrm>
              <a:prstGeom prst="round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r>
                  <a:rPr lang="en-US" altLang="zh-CN" sz="1400" b="1" dirty="0">
                    <a:cs typeface="+mn-ea"/>
                    <a:sym typeface="+mn-lt"/>
                  </a:rPr>
                  <a:t>Supporting text here.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EACD071-DE23-48DF-911A-113DFF288F1F}"/>
                </a:ext>
              </a:extLst>
            </p:cNvPr>
            <p:cNvGrpSpPr/>
            <p:nvPr/>
          </p:nvGrpSpPr>
          <p:grpSpPr>
            <a:xfrm>
              <a:off x="9404350" y="1656145"/>
              <a:ext cx="2120900" cy="3952110"/>
              <a:chOff x="660400" y="1665035"/>
              <a:chExt cx="2120900" cy="395211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3BC18E8F-C36C-4D26-91AC-E91062B9C7D0}"/>
                  </a:ext>
                </a:extLst>
              </p:cNvPr>
              <p:cNvSpPr/>
              <p:nvPr/>
            </p:nvSpPr>
            <p:spPr>
              <a:xfrm>
                <a:off x="660400" y="1665035"/>
                <a:ext cx="2120900" cy="523110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r>
                  <a:rPr lang="en-US" altLang="zh-CN" sz="14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Supporting text here.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E5A694DB-31FA-4874-B9C3-6B5341F23941}"/>
                  </a:ext>
                </a:extLst>
              </p:cNvPr>
              <p:cNvSpPr/>
              <p:nvPr/>
            </p:nvSpPr>
            <p:spPr>
              <a:xfrm>
                <a:off x="660400" y="2350835"/>
                <a:ext cx="2120900" cy="523110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r>
                  <a:rPr lang="en-US" altLang="zh-CN" sz="14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Supporting text here.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008750B7-FB33-495D-8034-72CA116EE5A3}"/>
                  </a:ext>
                </a:extLst>
              </p:cNvPr>
              <p:cNvSpPr/>
              <p:nvPr/>
            </p:nvSpPr>
            <p:spPr>
              <a:xfrm>
                <a:off x="660400" y="3036635"/>
                <a:ext cx="2120900" cy="523110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r>
                  <a:rPr lang="en-US" altLang="zh-CN" sz="14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Supporting text here.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88495B0-0513-4A6C-9864-2A67A84E7400}"/>
                  </a:ext>
                </a:extLst>
              </p:cNvPr>
              <p:cNvSpPr/>
              <p:nvPr/>
            </p:nvSpPr>
            <p:spPr>
              <a:xfrm>
                <a:off x="660400" y="3722435"/>
                <a:ext cx="2120900" cy="523110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r>
                  <a:rPr lang="en-US" altLang="zh-CN" sz="14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Supporting text here.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0D35AB34-737D-488B-9337-500B8F1AA823}"/>
                  </a:ext>
                </a:extLst>
              </p:cNvPr>
              <p:cNvSpPr/>
              <p:nvPr/>
            </p:nvSpPr>
            <p:spPr>
              <a:xfrm>
                <a:off x="660400" y="4408235"/>
                <a:ext cx="2120900" cy="523110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r>
                  <a:rPr lang="en-US" altLang="zh-CN" sz="14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Supporting text here.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8505C7FD-2124-4227-8D02-A607A871BEF1}"/>
                  </a:ext>
                </a:extLst>
              </p:cNvPr>
              <p:cNvSpPr/>
              <p:nvPr/>
            </p:nvSpPr>
            <p:spPr>
              <a:xfrm>
                <a:off x="660400" y="5094035"/>
                <a:ext cx="2120900" cy="523110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r>
                  <a:rPr lang="en-US" altLang="zh-CN" sz="14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Supporting text here.</a:t>
                </a: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19849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51D5F24-7FF5-4F1B-AA0B-9BD1CB3D4096}"/>
              </a:ext>
            </a:extLst>
          </p:cNvPr>
          <p:cNvGrpSpPr/>
          <p:nvPr/>
        </p:nvGrpSpPr>
        <p:grpSpPr>
          <a:xfrm>
            <a:off x="6104240" y="3160110"/>
            <a:ext cx="1991003" cy="2138161"/>
            <a:chOff x="4689928" y="2715610"/>
            <a:chExt cx="2550314" cy="2138161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E57FA7E-7332-48F9-804C-7547DE560B6E}"/>
                </a:ext>
              </a:extLst>
            </p:cNvPr>
            <p:cNvSpPr/>
            <p:nvPr/>
          </p:nvSpPr>
          <p:spPr>
            <a:xfrm>
              <a:off x="4694180" y="3208038"/>
              <a:ext cx="2546062" cy="1645733"/>
            </a:xfrm>
            <a:prstGeom prst="roundRect">
              <a:avLst>
                <a:gd name="adj" fmla="val 6300"/>
              </a:avLst>
            </a:prstGeom>
            <a:solidFill>
              <a:schemeClr val="accent4">
                <a:alpha val="10000"/>
              </a:schemeClr>
            </a:solidFill>
            <a:ln w="12700" cap="rnd"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60000"/>
                      <a:lumOff val="40000"/>
                      <a:alpha val="20000"/>
                    </a:schemeClr>
                  </a:gs>
                </a:gsLst>
                <a:lin ang="2700000" scaled="0"/>
              </a:gra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endParaRPr lang="en-GB" sz="1600" b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C24599-29B8-458B-9560-7EE44D8E390A}"/>
                </a:ext>
              </a:extLst>
            </p:cNvPr>
            <p:cNvSpPr txBox="1"/>
            <p:nvPr/>
          </p:nvSpPr>
          <p:spPr>
            <a:xfrm>
              <a:off x="4840669" y="4005914"/>
              <a:ext cx="2253085" cy="52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GB" altLang="zh-CN" sz="1000" dirty="0">
                  <a:cs typeface="+mn-ea"/>
                  <a:sym typeface="+mn-lt"/>
                </a:rPr>
                <a:t>Adjust the spacing to adapt to Chinese typesetting.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DEDD21-F7D2-44D1-81FB-0233834FED1F}"/>
                </a:ext>
              </a:extLst>
            </p:cNvPr>
            <p:cNvSpPr txBox="1"/>
            <p:nvPr/>
          </p:nvSpPr>
          <p:spPr>
            <a:xfrm>
              <a:off x="4840669" y="3684983"/>
              <a:ext cx="2253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GB" sz="1400" b="1" dirty="0">
                  <a:cs typeface="+mn-ea"/>
                  <a:sym typeface="+mn-lt"/>
                </a:rPr>
                <a:t>Text here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1A4F71-D819-4083-AEAA-5E31C6420C1C}"/>
                </a:ext>
              </a:extLst>
            </p:cNvPr>
            <p:cNvSpPr txBox="1"/>
            <p:nvPr/>
          </p:nvSpPr>
          <p:spPr>
            <a:xfrm>
              <a:off x="4689928" y="2715610"/>
              <a:ext cx="2546063" cy="307777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60000">
                  <a:schemeClr val="accent4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4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 defTabSz="913765">
                <a:defRPr sz="1400" b="1">
                  <a:solidFill>
                    <a:srgbClr val="FFFFFF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cs typeface="+mn-ea"/>
                  <a:sym typeface="+mn-lt"/>
                </a:rPr>
                <a:t>03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2C308BD-9FA7-4D6A-9C62-F1B0A9567905}"/>
                </a:ext>
              </a:extLst>
            </p:cNvPr>
            <p:cNvCxnSpPr>
              <a:cxnSpLocks/>
            </p:cNvCxnSpPr>
            <p:nvPr/>
          </p:nvCxnSpPr>
          <p:spPr>
            <a:xfrm>
              <a:off x="5967211" y="3094930"/>
              <a:ext cx="0" cy="2262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E59A7-0DFD-4E40-AE4F-181EF5A81BDF}"/>
              </a:ext>
            </a:extLst>
          </p:cNvPr>
          <p:cNvGrpSpPr/>
          <p:nvPr/>
        </p:nvGrpSpPr>
        <p:grpSpPr>
          <a:xfrm>
            <a:off x="3839179" y="3160110"/>
            <a:ext cx="1987683" cy="2138161"/>
            <a:chOff x="7814242" y="2715610"/>
            <a:chExt cx="2546062" cy="213816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D462BA8-0D87-482C-8DC8-BCFD3C3D4264}"/>
                </a:ext>
              </a:extLst>
            </p:cNvPr>
            <p:cNvSpPr/>
            <p:nvPr/>
          </p:nvSpPr>
          <p:spPr>
            <a:xfrm>
              <a:off x="7814242" y="3208038"/>
              <a:ext cx="2546062" cy="1645733"/>
            </a:xfrm>
            <a:prstGeom prst="roundRect">
              <a:avLst>
                <a:gd name="adj" fmla="val 6300"/>
              </a:avLst>
            </a:prstGeom>
            <a:solidFill>
              <a:schemeClr val="accent3">
                <a:alpha val="10000"/>
              </a:schemeClr>
            </a:solidFill>
            <a:ln w="12700" cap="rnd"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  <a:alpha val="20000"/>
                    </a:schemeClr>
                  </a:gs>
                </a:gsLst>
                <a:lin ang="2700000" scaled="0"/>
              </a:gra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endParaRPr lang="en-GB" sz="1600" b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E5EE6A-C632-489F-9581-FAC3513203B6}"/>
                </a:ext>
              </a:extLst>
            </p:cNvPr>
            <p:cNvSpPr txBox="1"/>
            <p:nvPr/>
          </p:nvSpPr>
          <p:spPr>
            <a:xfrm>
              <a:off x="7960731" y="4005914"/>
              <a:ext cx="2253085" cy="52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GB" altLang="zh-CN" sz="1000" dirty="0">
                  <a:cs typeface="+mn-ea"/>
                  <a:sym typeface="+mn-lt"/>
                </a:rPr>
                <a:t>Adjust the spacing to adapt to Chinese typesetting.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69B5B2-577C-4C8E-8279-435AAC87FA8D}"/>
                </a:ext>
              </a:extLst>
            </p:cNvPr>
            <p:cNvSpPr txBox="1"/>
            <p:nvPr/>
          </p:nvSpPr>
          <p:spPr>
            <a:xfrm>
              <a:off x="7960731" y="3684983"/>
              <a:ext cx="2253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GB" sz="1400" b="1" dirty="0">
                  <a:cs typeface="+mn-ea"/>
                  <a:sym typeface="+mn-lt"/>
                </a:rPr>
                <a:t>Text here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7CCCEB-888E-4E3B-9D69-791759C52297}"/>
                </a:ext>
              </a:extLst>
            </p:cNvPr>
            <p:cNvSpPr txBox="1"/>
            <p:nvPr/>
          </p:nvSpPr>
          <p:spPr>
            <a:xfrm>
              <a:off x="7814242" y="2715610"/>
              <a:ext cx="2546062" cy="307777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 defTabSz="913765">
                <a:defRPr sz="1400" b="1">
                  <a:solidFill>
                    <a:srgbClr val="FFFFFF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cs typeface="+mn-ea"/>
                  <a:sym typeface="+mn-lt"/>
                </a:rPr>
                <a:t>02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923259-719A-4235-A265-5D101418E916}"/>
                </a:ext>
              </a:extLst>
            </p:cNvPr>
            <p:cNvCxnSpPr>
              <a:cxnSpLocks/>
            </p:cNvCxnSpPr>
            <p:nvPr/>
          </p:nvCxnSpPr>
          <p:spPr>
            <a:xfrm>
              <a:off x="9087273" y="3094930"/>
              <a:ext cx="0" cy="2262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B7BB6F-31A4-4AB4-BFD3-7F9D6E2DF6EF}"/>
              </a:ext>
            </a:extLst>
          </p:cNvPr>
          <p:cNvGrpSpPr/>
          <p:nvPr/>
        </p:nvGrpSpPr>
        <p:grpSpPr>
          <a:xfrm>
            <a:off x="1574117" y="3160110"/>
            <a:ext cx="1987683" cy="2138161"/>
            <a:chOff x="7814242" y="2715610"/>
            <a:chExt cx="2546062" cy="213816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A020148-49C6-4E32-ADEE-39B26ABB2568}"/>
                </a:ext>
              </a:extLst>
            </p:cNvPr>
            <p:cNvSpPr/>
            <p:nvPr/>
          </p:nvSpPr>
          <p:spPr>
            <a:xfrm>
              <a:off x="7814242" y="3208038"/>
              <a:ext cx="2546062" cy="1645733"/>
            </a:xfrm>
            <a:prstGeom prst="roundRect">
              <a:avLst>
                <a:gd name="adj" fmla="val 6300"/>
              </a:avLst>
            </a:prstGeom>
            <a:solidFill>
              <a:schemeClr val="accent5">
                <a:alpha val="10000"/>
              </a:schemeClr>
            </a:solidFill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60000"/>
                      <a:lumOff val="40000"/>
                      <a:alpha val="20000"/>
                    </a:schemeClr>
                  </a:gs>
                </a:gsLst>
                <a:lin ang="2700000" scaled="0"/>
              </a:gra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endParaRPr lang="en-GB" sz="1600" b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6A9640-4504-4D6B-828A-89B6D4C4F583}"/>
                </a:ext>
              </a:extLst>
            </p:cNvPr>
            <p:cNvSpPr txBox="1"/>
            <p:nvPr/>
          </p:nvSpPr>
          <p:spPr>
            <a:xfrm>
              <a:off x="7960731" y="4005914"/>
              <a:ext cx="2253085" cy="52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GB" altLang="zh-CN" sz="1000" dirty="0">
                  <a:cs typeface="+mn-ea"/>
                  <a:sym typeface="+mn-lt"/>
                </a:rPr>
                <a:t>Adjust the spacing to adapt to Chinese typesetting.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0C5964-688D-4374-B290-72642642D271}"/>
                </a:ext>
              </a:extLst>
            </p:cNvPr>
            <p:cNvSpPr txBox="1"/>
            <p:nvPr/>
          </p:nvSpPr>
          <p:spPr>
            <a:xfrm>
              <a:off x="7960731" y="3684983"/>
              <a:ext cx="2253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GB" sz="1400" b="1" dirty="0">
                  <a:cs typeface="+mn-ea"/>
                  <a:sym typeface="+mn-lt"/>
                </a:rPr>
                <a:t>Text here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2EE607-E3D9-4E46-AEEA-6997D07949B9}"/>
                </a:ext>
              </a:extLst>
            </p:cNvPr>
            <p:cNvSpPr txBox="1"/>
            <p:nvPr/>
          </p:nvSpPr>
          <p:spPr>
            <a:xfrm>
              <a:off x="7814242" y="2715610"/>
              <a:ext cx="2546062" cy="307777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60000">
                  <a:schemeClr val="accent5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 defTabSz="913765">
                <a:defRPr sz="1400" b="1">
                  <a:solidFill>
                    <a:srgbClr val="FFFFFF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cs typeface="+mn-ea"/>
                  <a:sym typeface="+mn-lt"/>
                </a:rPr>
                <a:t>01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A70BC1E-185B-47A8-9990-AC998F700B4D}"/>
                </a:ext>
              </a:extLst>
            </p:cNvPr>
            <p:cNvCxnSpPr>
              <a:cxnSpLocks/>
            </p:cNvCxnSpPr>
            <p:nvPr/>
          </p:nvCxnSpPr>
          <p:spPr>
            <a:xfrm>
              <a:off x="9087273" y="3094930"/>
              <a:ext cx="0" cy="2262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63AC20-2FF7-4F5B-B87D-313BBF519998}"/>
              </a:ext>
            </a:extLst>
          </p:cNvPr>
          <p:cNvGrpSpPr/>
          <p:nvPr/>
        </p:nvGrpSpPr>
        <p:grpSpPr>
          <a:xfrm>
            <a:off x="8372621" y="2752210"/>
            <a:ext cx="1987683" cy="2546062"/>
            <a:chOff x="1574117" y="2307710"/>
            <a:chExt cx="1987683" cy="25460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2D51E3E-8C48-4D05-AD73-172AEF52E346}"/>
                </a:ext>
              </a:extLst>
            </p:cNvPr>
            <p:cNvGrpSpPr/>
            <p:nvPr/>
          </p:nvGrpSpPr>
          <p:grpSpPr>
            <a:xfrm>
              <a:off x="1574117" y="2307710"/>
              <a:ext cx="1987683" cy="2546062"/>
              <a:chOff x="1574117" y="2307710"/>
              <a:chExt cx="2546062" cy="254606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F9CA573-D2CE-4CC4-8375-C2978E96F870}"/>
                  </a:ext>
                </a:extLst>
              </p:cNvPr>
              <p:cNvSpPr/>
              <p:nvPr/>
            </p:nvSpPr>
            <p:spPr>
              <a:xfrm>
                <a:off x="1574117" y="2307710"/>
                <a:ext cx="2546062" cy="2546062"/>
              </a:xfrm>
              <a:prstGeom prst="roundRect">
                <a:avLst>
                  <a:gd name="adj" fmla="val 5714"/>
                </a:avLst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en-GB" sz="1400" b="1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B5A8C2-5767-46D7-8B1D-8EC670E92DBB}"/>
                  </a:ext>
                </a:extLst>
              </p:cNvPr>
              <p:cNvSpPr txBox="1"/>
              <p:nvPr/>
            </p:nvSpPr>
            <p:spPr>
              <a:xfrm>
                <a:off x="1720606" y="4005914"/>
                <a:ext cx="2253085" cy="75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GB" altLang="zh-CN" sz="1000" dirty="0">
                    <a:solidFill>
                      <a:srgbClr val="FFFFFF"/>
                    </a:solidFill>
                    <a:cs typeface="+mn-ea"/>
                    <a:sym typeface="+mn-lt"/>
                  </a:rPr>
                  <a:t>Unified fonts make reading more </a:t>
                </a:r>
                <a:r>
                  <a:rPr lang="en-GB" altLang="zh-CN" sz="1000" dirty="0" err="1">
                    <a:solidFill>
                      <a:srgbClr val="FFFFFF"/>
                    </a:solidFill>
                    <a:cs typeface="+mn-ea"/>
                    <a:sym typeface="+mn-lt"/>
                  </a:rPr>
                  <a:t>fluent.Copy</a:t>
                </a:r>
                <a:r>
                  <a:rPr lang="en-GB" altLang="zh-CN" sz="1000" dirty="0">
                    <a:solidFill>
                      <a:srgbClr val="FFFFFF"/>
                    </a:solidFill>
                    <a:cs typeface="+mn-ea"/>
                    <a:sym typeface="+mn-lt"/>
                  </a:rPr>
                  <a:t> paste fonts.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BB7E7B-5A33-41A0-972C-4CC61944A0F9}"/>
                  </a:ext>
                </a:extLst>
              </p:cNvPr>
              <p:cNvSpPr txBox="1"/>
              <p:nvPr/>
            </p:nvSpPr>
            <p:spPr>
              <a:xfrm>
                <a:off x="1720606" y="3684983"/>
                <a:ext cx="22530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GB" sz="14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Text here</a:t>
                </a:r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817AE1-FDAB-4526-B973-B1C3AA8F3220}"/>
                </a:ext>
              </a:extLst>
            </p:cNvPr>
            <p:cNvSpPr/>
            <p:nvPr/>
          </p:nvSpPr>
          <p:spPr bwMode="auto">
            <a:xfrm>
              <a:off x="1831696" y="2587917"/>
              <a:ext cx="371730" cy="365092"/>
            </a:xfrm>
            <a:custGeom>
              <a:avLst/>
              <a:gdLst>
                <a:gd name="connsiteX0" fmla="*/ 343764 w 533400"/>
                <a:gd name="connsiteY0" fmla="*/ 276846 h 523875"/>
                <a:gd name="connsiteX1" fmla="*/ 372339 w 533400"/>
                <a:gd name="connsiteY1" fmla="*/ 305421 h 523875"/>
                <a:gd name="connsiteX2" fmla="*/ 372339 w 533400"/>
                <a:gd name="connsiteY2" fmla="*/ 495921 h 523875"/>
                <a:gd name="connsiteX3" fmla="*/ 343764 w 533400"/>
                <a:gd name="connsiteY3" fmla="*/ 524496 h 523875"/>
                <a:gd name="connsiteX4" fmla="*/ 191364 w 533400"/>
                <a:gd name="connsiteY4" fmla="*/ 524496 h 523875"/>
                <a:gd name="connsiteX5" fmla="*/ 162789 w 533400"/>
                <a:gd name="connsiteY5" fmla="*/ 495921 h 523875"/>
                <a:gd name="connsiteX6" fmla="*/ 162789 w 533400"/>
                <a:gd name="connsiteY6" fmla="*/ 305421 h 523875"/>
                <a:gd name="connsiteX7" fmla="*/ 191364 w 533400"/>
                <a:gd name="connsiteY7" fmla="*/ 276846 h 523875"/>
                <a:gd name="connsiteX8" fmla="*/ 343764 w 533400"/>
                <a:gd name="connsiteY8" fmla="*/ 276846 h 523875"/>
                <a:gd name="connsiteX9" fmla="*/ 143739 w 533400"/>
                <a:gd name="connsiteY9" fmla="*/ 114921 h 523875"/>
                <a:gd name="connsiteX10" fmla="*/ 179934 w 533400"/>
                <a:gd name="connsiteY10" fmla="*/ 153021 h 523875"/>
                <a:gd name="connsiteX11" fmla="*/ 181839 w 533400"/>
                <a:gd name="connsiteY11" fmla="*/ 153021 h 523875"/>
                <a:gd name="connsiteX12" fmla="*/ 353289 w 533400"/>
                <a:gd name="connsiteY12" fmla="*/ 153021 h 523875"/>
                <a:gd name="connsiteX13" fmla="*/ 391389 w 533400"/>
                <a:gd name="connsiteY13" fmla="*/ 116826 h 523875"/>
                <a:gd name="connsiteX14" fmla="*/ 391389 w 533400"/>
                <a:gd name="connsiteY14" fmla="*/ 114921 h 523875"/>
                <a:gd name="connsiteX15" fmla="*/ 505689 w 533400"/>
                <a:gd name="connsiteY15" fmla="*/ 114921 h 523875"/>
                <a:gd name="connsiteX16" fmla="*/ 534264 w 533400"/>
                <a:gd name="connsiteY16" fmla="*/ 143496 h 523875"/>
                <a:gd name="connsiteX17" fmla="*/ 534264 w 533400"/>
                <a:gd name="connsiteY17" fmla="*/ 381621 h 523875"/>
                <a:gd name="connsiteX18" fmla="*/ 505689 w 533400"/>
                <a:gd name="connsiteY18" fmla="*/ 410196 h 523875"/>
                <a:gd name="connsiteX19" fmla="*/ 391389 w 533400"/>
                <a:gd name="connsiteY19" fmla="*/ 410196 h 523875"/>
                <a:gd name="connsiteX20" fmla="*/ 391389 w 533400"/>
                <a:gd name="connsiteY20" fmla="*/ 295896 h 523875"/>
                <a:gd name="connsiteX21" fmla="*/ 355194 w 533400"/>
                <a:gd name="connsiteY21" fmla="*/ 257796 h 523875"/>
                <a:gd name="connsiteX22" fmla="*/ 353289 w 533400"/>
                <a:gd name="connsiteY22" fmla="*/ 257796 h 523875"/>
                <a:gd name="connsiteX23" fmla="*/ 181839 w 533400"/>
                <a:gd name="connsiteY23" fmla="*/ 257796 h 523875"/>
                <a:gd name="connsiteX24" fmla="*/ 143739 w 533400"/>
                <a:gd name="connsiteY24" fmla="*/ 293991 h 523875"/>
                <a:gd name="connsiteX25" fmla="*/ 143739 w 533400"/>
                <a:gd name="connsiteY25" fmla="*/ 295896 h 523875"/>
                <a:gd name="connsiteX26" fmla="*/ 143739 w 533400"/>
                <a:gd name="connsiteY26" fmla="*/ 410196 h 523875"/>
                <a:gd name="connsiteX27" fmla="*/ 29439 w 533400"/>
                <a:gd name="connsiteY27" fmla="*/ 410196 h 523875"/>
                <a:gd name="connsiteX28" fmla="*/ 864 w 533400"/>
                <a:gd name="connsiteY28" fmla="*/ 381621 h 523875"/>
                <a:gd name="connsiteX29" fmla="*/ 864 w 533400"/>
                <a:gd name="connsiteY29" fmla="*/ 201408 h 523875"/>
                <a:gd name="connsiteX30" fmla="*/ 11151 w 533400"/>
                <a:gd name="connsiteY30" fmla="*/ 175405 h 523875"/>
                <a:gd name="connsiteX31" fmla="*/ 56300 w 533400"/>
                <a:gd name="connsiteY31" fmla="*/ 127018 h 523875"/>
                <a:gd name="connsiteX32" fmla="*/ 84112 w 533400"/>
                <a:gd name="connsiteY32" fmla="*/ 114921 h 523875"/>
                <a:gd name="connsiteX33" fmla="*/ 143739 w 533400"/>
                <a:gd name="connsiteY33" fmla="*/ 114921 h 523875"/>
                <a:gd name="connsiteX34" fmla="*/ 462827 w 533400"/>
                <a:gd name="connsiteY34" fmla="*/ 172071 h 523875"/>
                <a:gd name="connsiteX35" fmla="*/ 448539 w 533400"/>
                <a:gd name="connsiteY35" fmla="*/ 186359 h 523875"/>
                <a:gd name="connsiteX36" fmla="*/ 462827 w 533400"/>
                <a:gd name="connsiteY36" fmla="*/ 200646 h 523875"/>
                <a:gd name="connsiteX37" fmla="*/ 477114 w 533400"/>
                <a:gd name="connsiteY37" fmla="*/ 186359 h 523875"/>
                <a:gd name="connsiteX38" fmla="*/ 462827 w 533400"/>
                <a:gd name="connsiteY38" fmla="*/ 172071 h 523875"/>
                <a:gd name="connsiteX39" fmla="*/ 343764 w 533400"/>
                <a:gd name="connsiteY39" fmla="*/ 621 h 523875"/>
                <a:gd name="connsiteX40" fmla="*/ 372339 w 533400"/>
                <a:gd name="connsiteY40" fmla="*/ 29196 h 523875"/>
                <a:gd name="connsiteX41" fmla="*/ 372339 w 533400"/>
                <a:gd name="connsiteY41" fmla="*/ 105396 h 523875"/>
                <a:gd name="connsiteX42" fmla="*/ 343764 w 533400"/>
                <a:gd name="connsiteY42" fmla="*/ 133971 h 523875"/>
                <a:gd name="connsiteX43" fmla="*/ 191364 w 533400"/>
                <a:gd name="connsiteY43" fmla="*/ 133971 h 523875"/>
                <a:gd name="connsiteX44" fmla="*/ 162789 w 533400"/>
                <a:gd name="connsiteY44" fmla="*/ 105396 h 523875"/>
                <a:gd name="connsiteX45" fmla="*/ 162789 w 533400"/>
                <a:gd name="connsiteY45" fmla="*/ 29196 h 523875"/>
                <a:gd name="connsiteX46" fmla="*/ 191364 w 533400"/>
                <a:gd name="connsiteY46" fmla="*/ 621 h 523875"/>
                <a:gd name="connsiteX47" fmla="*/ 343764 w 533400"/>
                <a:gd name="connsiteY47" fmla="*/ 62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33400" h="523875">
                  <a:moveTo>
                    <a:pt x="343764" y="276846"/>
                  </a:moveTo>
                  <a:cubicBezTo>
                    <a:pt x="359576" y="276846"/>
                    <a:pt x="372339" y="289610"/>
                    <a:pt x="372339" y="305421"/>
                  </a:cubicBezTo>
                  <a:lnTo>
                    <a:pt x="372339" y="495921"/>
                  </a:lnTo>
                  <a:cubicBezTo>
                    <a:pt x="372339" y="511732"/>
                    <a:pt x="359576" y="524496"/>
                    <a:pt x="343764" y="524496"/>
                  </a:cubicBezTo>
                  <a:lnTo>
                    <a:pt x="191364" y="524496"/>
                  </a:lnTo>
                  <a:cubicBezTo>
                    <a:pt x="175552" y="524496"/>
                    <a:pt x="162789" y="511732"/>
                    <a:pt x="162789" y="495921"/>
                  </a:cubicBezTo>
                  <a:lnTo>
                    <a:pt x="162789" y="305421"/>
                  </a:lnTo>
                  <a:cubicBezTo>
                    <a:pt x="162789" y="289610"/>
                    <a:pt x="175552" y="276846"/>
                    <a:pt x="191364" y="276846"/>
                  </a:cubicBezTo>
                  <a:lnTo>
                    <a:pt x="343764" y="276846"/>
                  </a:lnTo>
                  <a:close/>
                  <a:moveTo>
                    <a:pt x="143739" y="114921"/>
                  </a:moveTo>
                  <a:cubicBezTo>
                    <a:pt x="143739" y="135305"/>
                    <a:pt x="159741" y="151973"/>
                    <a:pt x="179934" y="153021"/>
                  </a:cubicBezTo>
                  <a:lnTo>
                    <a:pt x="181839" y="153021"/>
                  </a:lnTo>
                  <a:lnTo>
                    <a:pt x="353289" y="153021"/>
                  </a:lnTo>
                  <a:cubicBezTo>
                    <a:pt x="373673" y="153021"/>
                    <a:pt x="390341" y="137019"/>
                    <a:pt x="391389" y="116826"/>
                  </a:cubicBezTo>
                  <a:lnTo>
                    <a:pt x="391389" y="114921"/>
                  </a:lnTo>
                  <a:lnTo>
                    <a:pt x="505689" y="114921"/>
                  </a:lnTo>
                  <a:cubicBezTo>
                    <a:pt x="521501" y="114921"/>
                    <a:pt x="534264" y="127685"/>
                    <a:pt x="534264" y="143496"/>
                  </a:cubicBezTo>
                  <a:lnTo>
                    <a:pt x="534264" y="381621"/>
                  </a:lnTo>
                  <a:cubicBezTo>
                    <a:pt x="534264" y="397432"/>
                    <a:pt x="521501" y="410196"/>
                    <a:pt x="505689" y="410196"/>
                  </a:cubicBezTo>
                  <a:lnTo>
                    <a:pt x="391389" y="410196"/>
                  </a:lnTo>
                  <a:lnTo>
                    <a:pt x="391389" y="295896"/>
                  </a:lnTo>
                  <a:cubicBezTo>
                    <a:pt x="391389" y="275512"/>
                    <a:pt x="375387" y="258844"/>
                    <a:pt x="355194" y="257796"/>
                  </a:cubicBezTo>
                  <a:lnTo>
                    <a:pt x="353289" y="257796"/>
                  </a:lnTo>
                  <a:lnTo>
                    <a:pt x="181839" y="257796"/>
                  </a:lnTo>
                  <a:cubicBezTo>
                    <a:pt x="161455" y="257796"/>
                    <a:pt x="144787" y="273798"/>
                    <a:pt x="143739" y="293991"/>
                  </a:cubicBezTo>
                  <a:lnTo>
                    <a:pt x="143739" y="295896"/>
                  </a:lnTo>
                  <a:lnTo>
                    <a:pt x="143739" y="410196"/>
                  </a:lnTo>
                  <a:lnTo>
                    <a:pt x="29439" y="410196"/>
                  </a:lnTo>
                  <a:cubicBezTo>
                    <a:pt x="13627" y="410196"/>
                    <a:pt x="864" y="397432"/>
                    <a:pt x="864" y="381621"/>
                  </a:cubicBezTo>
                  <a:lnTo>
                    <a:pt x="864" y="201408"/>
                  </a:lnTo>
                  <a:cubicBezTo>
                    <a:pt x="864" y="191788"/>
                    <a:pt x="4484" y="182454"/>
                    <a:pt x="11151" y="175405"/>
                  </a:cubicBezTo>
                  <a:lnTo>
                    <a:pt x="56300" y="127018"/>
                  </a:lnTo>
                  <a:cubicBezTo>
                    <a:pt x="63538" y="119303"/>
                    <a:pt x="73635" y="114921"/>
                    <a:pt x="84112" y="114921"/>
                  </a:cubicBezTo>
                  <a:lnTo>
                    <a:pt x="143739" y="114921"/>
                  </a:lnTo>
                  <a:close/>
                  <a:moveTo>
                    <a:pt x="462827" y="172071"/>
                  </a:moveTo>
                  <a:cubicBezTo>
                    <a:pt x="454921" y="172071"/>
                    <a:pt x="448539" y="178453"/>
                    <a:pt x="448539" y="186359"/>
                  </a:cubicBezTo>
                  <a:cubicBezTo>
                    <a:pt x="448539" y="194264"/>
                    <a:pt x="454921" y="200646"/>
                    <a:pt x="462827" y="200646"/>
                  </a:cubicBezTo>
                  <a:cubicBezTo>
                    <a:pt x="470732" y="200646"/>
                    <a:pt x="477114" y="194264"/>
                    <a:pt x="477114" y="186359"/>
                  </a:cubicBezTo>
                  <a:cubicBezTo>
                    <a:pt x="477114" y="178453"/>
                    <a:pt x="470732" y="172071"/>
                    <a:pt x="462827" y="172071"/>
                  </a:cubicBezTo>
                  <a:close/>
                  <a:moveTo>
                    <a:pt x="343764" y="621"/>
                  </a:moveTo>
                  <a:cubicBezTo>
                    <a:pt x="359576" y="621"/>
                    <a:pt x="372339" y="13385"/>
                    <a:pt x="372339" y="29196"/>
                  </a:cubicBezTo>
                  <a:lnTo>
                    <a:pt x="372339" y="105396"/>
                  </a:lnTo>
                  <a:cubicBezTo>
                    <a:pt x="372339" y="121207"/>
                    <a:pt x="359576" y="133971"/>
                    <a:pt x="343764" y="133971"/>
                  </a:cubicBezTo>
                  <a:lnTo>
                    <a:pt x="191364" y="133971"/>
                  </a:lnTo>
                  <a:cubicBezTo>
                    <a:pt x="175552" y="133971"/>
                    <a:pt x="162789" y="121207"/>
                    <a:pt x="162789" y="105396"/>
                  </a:cubicBezTo>
                  <a:lnTo>
                    <a:pt x="162789" y="29196"/>
                  </a:lnTo>
                  <a:cubicBezTo>
                    <a:pt x="162789" y="13385"/>
                    <a:pt x="175552" y="621"/>
                    <a:pt x="191364" y="621"/>
                  </a:cubicBezTo>
                  <a:lnTo>
                    <a:pt x="343764" y="6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GB">
                <a:cs typeface="+mn-ea"/>
                <a:sym typeface="+mn-lt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5AC9B4D-8F6F-4306-8848-AAA4BE8EA286}"/>
              </a:ext>
            </a:extLst>
          </p:cNvPr>
          <p:cNvSpPr txBox="1"/>
          <p:nvPr/>
        </p:nvSpPr>
        <p:spPr>
          <a:xfrm>
            <a:off x="1574117" y="2226745"/>
            <a:ext cx="6517807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GB" altLang="zh-CN" sz="1000" dirty="0">
                <a:cs typeface="+mn-ea"/>
                <a:sym typeface="+mn-lt"/>
              </a:rPr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GB" altLang="zh-CN" sz="1000" dirty="0">
                <a:cs typeface="+mn-ea"/>
                <a:sym typeface="+mn-lt"/>
              </a:rPr>
              <a:t>Copy paste fonts. Choose the only </a:t>
            </a:r>
            <a:r>
              <a:rPr lang="en-GB" altLang="zh-CN" sz="1000" dirty="0" err="1">
                <a:cs typeface="+mn-ea"/>
                <a:sym typeface="+mn-lt"/>
              </a:rPr>
              <a:t>optio</a:t>
            </a:r>
            <a:r>
              <a:rPr lang="en-GB" altLang="zh-CN" sz="1000" dirty="0">
                <a:cs typeface="+mn-ea"/>
                <a:sym typeface="+mn-lt"/>
              </a:rPr>
              <a:t> to retain text.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A96EE8-78EF-49E1-A198-540D4E93430C}"/>
              </a:ext>
            </a:extLst>
          </p:cNvPr>
          <p:cNvSpPr/>
          <p:nvPr/>
        </p:nvSpPr>
        <p:spPr>
          <a:xfrm>
            <a:off x="2032984" y="1058401"/>
            <a:ext cx="8126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buSzPct val="25000"/>
            </a:pPr>
            <a:r>
              <a:rPr lang="en-US" altLang="zh-CN" sz="2800" b="1" dirty="0">
                <a:solidFill>
                  <a:schemeClr val="accent2"/>
                </a:solidFill>
                <a:cs typeface="+mn-ea"/>
                <a:sym typeface="+mn-lt"/>
              </a:rPr>
              <a:t>Unified fonts</a:t>
            </a:r>
            <a:r>
              <a:rPr lang="zh-CN" altLang="en-US" sz="2800" b="1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rgbClr val="FFFFFF"/>
                </a:solidFill>
                <a:cs typeface="+mn-ea"/>
                <a:sym typeface="+mn-lt"/>
              </a:rPr>
              <a:t>make Rea ding more fluent.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66807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C5AA9F-C90C-4603-8A80-EADE9802C9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399" y="6082576"/>
            <a:ext cx="1498339" cy="230832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OfficePLUS</a:t>
            </a:r>
            <a:endParaRPr lang="en-US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A2960-A104-4257-AF87-F1ADAC822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14441" y="6082576"/>
            <a:ext cx="3204458" cy="230832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Speaker name and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83E9D6-0C9A-4DDE-9CE9-F265BE4BE1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8303" y="2737247"/>
            <a:ext cx="3775395" cy="13835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Thanks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3E65B-9124-4410-B0FB-686C8C06ABB7}"/>
              </a:ext>
            </a:extLst>
          </p:cNvPr>
          <p:cNvSpPr txBox="1"/>
          <p:nvPr/>
        </p:nvSpPr>
        <p:spPr>
          <a:xfrm>
            <a:off x="660400" y="60047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LOGO H</a:t>
            </a:r>
            <a:r>
              <a:rPr lang="en-US" altLang="zh-CN" sz="133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F7569F-3E61-FE50-542B-C1146B8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Prompt Engineering </a:t>
            </a:r>
            <a:r>
              <a:rPr lang="zh-CN" altLang="en-US" dirty="0"/>
              <a:t>提示工程 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 孙志岗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D4D-3743-C33F-87ED-E7796C42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182880">
            <a:normAutofit fontScale="62500" lnSpcReduction="20000"/>
          </a:bodyPr>
          <a:lstStyle/>
          <a:p>
            <a:r>
              <a:rPr lang="zh-CN" altLang="en-US" sz="1100" dirty="0"/>
              <a:t>核心内容</a:t>
            </a:r>
            <a:endParaRPr lang="en-US" altLang="zh-CN" sz="1100" dirty="0"/>
          </a:p>
          <a:p>
            <a:pPr lvl="1"/>
            <a:r>
              <a:rPr lang="zh-CN" altLang="en-US" sz="1100" dirty="0"/>
              <a:t>如何使用</a:t>
            </a:r>
            <a:r>
              <a:rPr lang="en-US" altLang="zh-CN" sz="1100" dirty="0"/>
              <a:t>Prompt</a:t>
            </a:r>
            <a:r>
              <a:rPr lang="zh-CN" altLang="en-US" sz="1100" dirty="0"/>
              <a:t>与大模型对接</a:t>
            </a:r>
            <a:endParaRPr lang="en-US" altLang="zh-CN" sz="1100" dirty="0"/>
          </a:p>
          <a:p>
            <a:r>
              <a:rPr lang="zh-CN" altLang="en-US" sz="1100" dirty="0"/>
              <a:t>提示工程</a:t>
            </a:r>
            <a:endParaRPr lang="en-US" altLang="zh-CN" sz="1100" dirty="0"/>
          </a:p>
          <a:p>
            <a:pPr lvl="1"/>
            <a:r>
              <a:rPr lang="en-US" altLang="zh-CN" sz="1100" dirty="0"/>
              <a:t>Prompt</a:t>
            </a:r>
            <a:r>
              <a:rPr lang="zh-CN" altLang="en-US" sz="1100" dirty="0"/>
              <a:t>就是发出的指令</a:t>
            </a:r>
            <a:endParaRPr lang="en-US" altLang="zh-CN" sz="1100" dirty="0"/>
          </a:p>
          <a:p>
            <a:pPr lvl="2"/>
            <a:r>
              <a:rPr lang="zh-CN" altLang="en-US" sz="1100" dirty="0"/>
              <a:t>是</a:t>
            </a:r>
            <a:r>
              <a:rPr lang="en-US" altLang="zh-CN" sz="1100" dirty="0"/>
              <a:t>AGI</a:t>
            </a:r>
            <a:r>
              <a:rPr lang="zh-CN" altLang="en-US" sz="1100" dirty="0"/>
              <a:t>时代的编程语言</a:t>
            </a:r>
            <a:endParaRPr lang="en-US" altLang="zh-CN" sz="1100" dirty="0"/>
          </a:p>
          <a:p>
            <a:pPr lvl="2"/>
            <a:r>
              <a:rPr lang="zh-CN" altLang="en-US" sz="1100" dirty="0"/>
              <a:t>提示工程师 </a:t>
            </a:r>
            <a:r>
              <a:rPr lang="en-US" altLang="zh-CN" sz="1100" dirty="0"/>
              <a:t>= AI</a:t>
            </a:r>
            <a:r>
              <a:rPr lang="zh-CN" altLang="en-US" sz="1100" dirty="0"/>
              <a:t>程序员</a:t>
            </a:r>
            <a:endParaRPr lang="en-US" altLang="zh-CN" sz="1100" dirty="0"/>
          </a:p>
          <a:p>
            <a:pPr lvl="3"/>
            <a:r>
              <a:rPr lang="zh-CN" altLang="en-US" sz="1100" dirty="0"/>
              <a:t>门槛低，天花板高</a:t>
            </a:r>
            <a:endParaRPr lang="en-US" altLang="zh-CN" sz="1100" dirty="0"/>
          </a:p>
          <a:p>
            <a:pPr lvl="3"/>
            <a:r>
              <a:rPr lang="zh-CN" altLang="en-US" sz="1100" dirty="0"/>
              <a:t>把相同的内容归类</a:t>
            </a:r>
            <a:endParaRPr lang="en-US" altLang="zh-CN" sz="1100" dirty="0"/>
          </a:p>
          <a:p>
            <a:pPr lvl="1"/>
            <a:r>
              <a:rPr lang="zh-CN" altLang="en-US" sz="1100" dirty="0"/>
              <a:t>建立个人优势</a:t>
            </a:r>
            <a:endParaRPr lang="en-US" altLang="zh-CN" sz="1100" dirty="0"/>
          </a:p>
          <a:p>
            <a:pPr lvl="2"/>
            <a:r>
              <a:rPr lang="zh-CN" altLang="en-US" sz="1100" dirty="0"/>
              <a:t>懂原理</a:t>
            </a:r>
            <a:endParaRPr lang="en-US" altLang="zh-CN" sz="1100" dirty="0"/>
          </a:p>
          <a:p>
            <a:pPr lvl="3"/>
            <a:r>
              <a:rPr lang="zh-CN" altLang="en-US" sz="1100" dirty="0"/>
              <a:t>提升指令概率</a:t>
            </a:r>
            <a:endParaRPr lang="en-US" altLang="zh-CN" sz="1100" dirty="0"/>
          </a:p>
          <a:p>
            <a:pPr lvl="2"/>
            <a:r>
              <a:rPr lang="zh-CN" altLang="en-US" sz="1100" dirty="0"/>
              <a:t>懂编程</a:t>
            </a:r>
            <a:endParaRPr lang="en-US" altLang="zh-CN" sz="1100" dirty="0"/>
          </a:p>
          <a:p>
            <a:pPr lvl="3"/>
            <a:r>
              <a:rPr lang="en-US" altLang="zh-CN" sz="1100" dirty="0"/>
              <a:t>AI</a:t>
            </a:r>
            <a:r>
              <a:rPr lang="zh-CN" altLang="en-US" sz="1100" dirty="0"/>
              <a:t>与业务系统对接</a:t>
            </a:r>
            <a:endParaRPr lang="en-US" altLang="zh-CN" sz="1100" dirty="0"/>
          </a:p>
          <a:p>
            <a:pPr lvl="1"/>
            <a:r>
              <a:rPr lang="zh-CN" altLang="en-US" sz="1100" dirty="0"/>
              <a:t>目的</a:t>
            </a:r>
            <a:endParaRPr lang="en-US" altLang="zh-CN" sz="1100" dirty="0"/>
          </a:p>
          <a:p>
            <a:pPr lvl="2"/>
            <a:r>
              <a:rPr lang="zh-CN" altLang="en-US" sz="1100" dirty="0"/>
              <a:t>获得单个具体问题的具体结果</a:t>
            </a:r>
            <a:endParaRPr lang="en-US" altLang="zh-CN" sz="1100" dirty="0"/>
          </a:p>
          <a:p>
            <a:pPr lvl="2"/>
            <a:r>
              <a:rPr lang="zh-CN" altLang="en-US" sz="1100" dirty="0"/>
              <a:t>固化一套</a:t>
            </a:r>
            <a:r>
              <a:rPr lang="en-US" altLang="zh-CN" sz="1100" dirty="0"/>
              <a:t>Prompt</a:t>
            </a:r>
            <a:r>
              <a:rPr lang="zh-CN" altLang="en-US" sz="1100" dirty="0"/>
              <a:t>，成为系统功能的一部分（重点）</a:t>
            </a:r>
            <a:endParaRPr lang="en-US" altLang="zh-CN" sz="1100" dirty="0"/>
          </a:p>
          <a:p>
            <a:r>
              <a:rPr lang="en-US" altLang="zh-CN" sz="1100" dirty="0"/>
              <a:t>Prompt</a:t>
            </a:r>
            <a:r>
              <a:rPr lang="zh-CN" altLang="en-US" sz="1100" dirty="0"/>
              <a:t>调优</a:t>
            </a:r>
            <a:endParaRPr lang="en-US" altLang="zh-CN" sz="1100" dirty="0"/>
          </a:p>
          <a:p>
            <a:pPr lvl="1"/>
            <a:r>
              <a:rPr lang="zh-CN" altLang="en-US" sz="1100" dirty="0"/>
              <a:t>如果知道训练数据，更容易调优</a:t>
            </a:r>
            <a:endParaRPr lang="en-US" altLang="zh-CN" sz="1100" dirty="0"/>
          </a:p>
          <a:p>
            <a:pPr lvl="1"/>
            <a:r>
              <a:rPr lang="zh-CN" altLang="en-US" sz="1100" dirty="0"/>
              <a:t>不知道，可以查、试验</a:t>
            </a:r>
            <a:endParaRPr lang="en-US" altLang="zh-CN" sz="1100" dirty="0"/>
          </a:p>
          <a:p>
            <a:pPr lvl="2"/>
            <a:r>
              <a:rPr lang="zh-CN" altLang="en-US" sz="1100" dirty="0"/>
              <a:t>如</a:t>
            </a:r>
            <a:r>
              <a:rPr lang="en-US" altLang="zh-CN" sz="1100" dirty="0" err="1"/>
              <a:t>OpenAi</a:t>
            </a:r>
            <a:r>
              <a:rPr lang="zh-CN" altLang="en-US" sz="1100" dirty="0"/>
              <a:t>对</a:t>
            </a:r>
            <a:r>
              <a:rPr lang="en-US" altLang="zh-CN" sz="1100" dirty="0"/>
              <a:t>Markdown</a:t>
            </a:r>
            <a:r>
              <a:rPr lang="zh-CN" altLang="en-US" sz="1100" dirty="0"/>
              <a:t>友好</a:t>
            </a:r>
            <a:endParaRPr lang="en-US" altLang="zh-CN" sz="1100" dirty="0"/>
          </a:p>
          <a:p>
            <a:pPr lvl="1"/>
            <a:r>
              <a:rPr lang="zh-CN" altLang="en-US" sz="1100" dirty="0"/>
              <a:t>高质量</a:t>
            </a:r>
            <a:r>
              <a:rPr lang="en-US" altLang="zh-CN" sz="1100" dirty="0"/>
              <a:t>Prompt</a:t>
            </a:r>
            <a:r>
              <a:rPr lang="zh-CN" altLang="en-US" sz="1100" dirty="0"/>
              <a:t>核心特点</a:t>
            </a:r>
            <a:endParaRPr lang="en-US" altLang="zh-CN" sz="1100" dirty="0"/>
          </a:p>
          <a:p>
            <a:pPr lvl="2"/>
            <a:r>
              <a:rPr lang="zh-CN" altLang="en-US" sz="1100" dirty="0"/>
              <a:t>具体，丰富，少歧义</a:t>
            </a:r>
            <a:endParaRPr lang="en-US" altLang="zh-CN" sz="1100" dirty="0"/>
          </a:p>
          <a:p>
            <a:pPr lvl="2"/>
            <a:r>
              <a:rPr lang="zh-CN" altLang="en-US" sz="1100" dirty="0"/>
              <a:t>反例：短句，口语</a:t>
            </a:r>
            <a:endParaRPr lang="en-US" altLang="zh-CN" sz="1100" dirty="0"/>
          </a:p>
          <a:p>
            <a:pPr lvl="1"/>
            <a:r>
              <a:rPr lang="zh-CN" altLang="en-US" sz="1100" dirty="0"/>
              <a:t>典型构成</a:t>
            </a:r>
            <a:endParaRPr lang="en-US" altLang="zh-CN" sz="1100" dirty="0"/>
          </a:p>
          <a:p>
            <a:pPr lvl="2"/>
            <a:r>
              <a:rPr lang="zh-CN" altLang="en-US" sz="1100" dirty="0"/>
              <a:t>角色</a:t>
            </a:r>
            <a:endParaRPr lang="en-US" altLang="zh-CN" sz="1100" dirty="0"/>
          </a:p>
          <a:p>
            <a:pPr lvl="3"/>
            <a:r>
              <a:rPr lang="zh-CN" altLang="en-US" sz="1100" dirty="0"/>
              <a:t>“你是一个工程师”</a:t>
            </a:r>
            <a:endParaRPr lang="en-US" altLang="zh-CN" sz="1100" dirty="0"/>
          </a:p>
          <a:p>
            <a:pPr lvl="3"/>
            <a:r>
              <a:rPr lang="zh-CN" altLang="en-US" sz="1100" dirty="0"/>
              <a:t>训练数据里有角色</a:t>
            </a:r>
            <a:endParaRPr lang="en-US" altLang="zh-CN" sz="1100" dirty="0"/>
          </a:p>
          <a:p>
            <a:pPr lvl="3"/>
            <a:r>
              <a:rPr lang="zh-CN" altLang="en-US" sz="1100" dirty="0"/>
              <a:t>原理</a:t>
            </a:r>
            <a:endParaRPr lang="en-US" altLang="zh-CN" sz="1100" dirty="0"/>
          </a:p>
          <a:p>
            <a:pPr lvl="4"/>
            <a:r>
              <a:rPr lang="en-US" altLang="zh-CN" sz="1100" dirty="0"/>
              <a:t>Prompt</a:t>
            </a:r>
            <a:r>
              <a:rPr lang="zh-CN" altLang="en-US" sz="1100" dirty="0"/>
              <a:t>首尾内容更敏感</a:t>
            </a:r>
            <a:endParaRPr lang="en-US" altLang="zh-CN" sz="1100" dirty="0"/>
          </a:p>
          <a:p>
            <a:pPr lvl="4"/>
            <a:r>
              <a:rPr lang="zh-CN" altLang="en-US" sz="1100" dirty="0"/>
              <a:t>定义角色有效收窄问题域</a:t>
            </a:r>
            <a:endParaRPr lang="en-US" altLang="zh-CN" sz="1100" dirty="0"/>
          </a:p>
          <a:p>
            <a:pPr lvl="3"/>
            <a:r>
              <a:rPr lang="zh-CN" altLang="en-US" sz="1100" dirty="0"/>
              <a:t>分类</a:t>
            </a:r>
            <a:endParaRPr lang="en-US" altLang="zh-CN" sz="1100" dirty="0"/>
          </a:p>
          <a:p>
            <a:pPr lvl="4"/>
            <a:r>
              <a:rPr lang="en-US" altLang="zh-CN" sz="1100" dirty="0"/>
              <a:t>System </a:t>
            </a:r>
            <a:r>
              <a:rPr lang="zh-CN" altLang="en-US" sz="1100" dirty="0"/>
              <a:t>系统定义的宇宙真相</a:t>
            </a:r>
            <a:endParaRPr lang="en-US" altLang="zh-CN" sz="1100" dirty="0"/>
          </a:p>
          <a:p>
            <a:pPr lvl="4"/>
            <a:r>
              <a:rPr lang="en-US" altLang="zh-CN" sz="1100" dirty="0"/>
              <a:t>User </a:t>
            </a:r>
            <a:r>
              <a:rPr lang="zh-CN" altLang="en-US" sz="1100" dirty="0"/>
              <a:t>用户说的话</a:t>
            </a:r>
            <a:endParaRPr lang="en-US" altLang="zh-CN" sz="1100" dirty="0"/>
          </a:p>
          <a:p>
            <a:pPr lvl="4"/>
            <a:r>
              <a:rPr lang="en-US" altLang="zh-CN" sz="1100" dirty="0"/>
              <a:t>Assistant AI</a:t>
            </a:r>
            <a:r>
              <a:rPr lang="zh-CN" altLang="en-US" sz="1100" dirty="0"/>
              <a:t>之前说的话</a:t>
            </a:r>
            <a:endParaRPr lang="en-US" altLang="zh-CN" sz="1100" dirty="0"/>
          </a:p>
          <a:p>
            <a:pPr lvl="1"/>
            <a:r>
              <a:rPr lang="zh-CN" altLang="en-US" sz="1100" dirty="0"/>
              <a:t>案例：流量包推荐功能</a:t>
            </a:r>
            <a:endParaRPr lang="en-US" altLang="zh-CN" sz="1100" dirty="0"/>
          </a:p>
          <a:p>
            <a:pPr lvl="2"/>
            <a:r>
              <a:rPr lang="zh-CN" altLang="en-US" sz="1100" dirty="0"/>
              <a:t>名称，流量，价格，人群</a:t>
            </a:r>
            <a:endParaRPr lang="en-US" altLang="zh-CN" sz="1100" dirty="0"/>
          </a:p>
          <a:p>
            <a:pPr lvl="2"/>
            <a:r>
              <a:rPr lang="zh-CN" altLang="en-US" sz="1100" dirty="0"/>
              <a:t>过程</a:t>
            </a:r>
            <a:endParaRPr lang="en-US" altLang="zh-CN" sz="1100" dirty="0"/>
          </a:p>
          <a:p>
            <a:pPr lvl="3"/>
            <a:r>
              <a:rPr lang="zh-CN" altLang="en-US" sz="1100" dirty="0"/>
              <a:t>用户提问</a:t>
            </a:r>
            <a:endParaRPr lang="en-US" altLang="zh-CN" sz="1100" dirty="0"/>
          </a:p>
          <a:p>
            <a:pPr lvl="3"/>
            <a:r>
              <a:rPr lang="en-US" altLang="zh-CN" sz="1100" dirty="0"/>
              <a:t>NLU </a:t>
            </a:r>
            <a:r>
              <a:rPr lang="zh-CN" altLang="en-US" sz="1100" dirty="0"/>
              <a:t>自然语言理解</a:t>
            </a:r>
            <a:endParaRPr lang="en-US" altLang="zh-CN" sz="1100" dirty="0"/>
          </a:p>
          <a:p>
            <a:pPr lvl="4"/>
            <a:r>
              <a:rPr lang="zh-CN" altLang="en-US" sz="1100" dirty="0"/>
              <a:t>结构化表述</a:t>
            </a:r>
            <a:endParaRPr lang="en-US" altLang="zh-CN" sz="1100" dirty="0"/>
          </a:p>
          <a:p>
            <a:pPr lvl="3"/>
            <a:r>
              <a:rPr lang="en-US" altLang="zh-CN" sz="1100" dirty="0"/>
              <a:t>DST </a:t>
            </a:r>
            <a:r>
              <a:rPr lang="zh-CN" altLang="en-US" sz="1100" dirty="0"/>
              <a:t>数据状态跟踪</a:t>
            </a:r>
            <a:endParaRPr lang="en-US" altLang="zh-CN" sz="1100" dirty="0"/>
          </a:p>
          <a:p>
            <a:pPr lvl="3"/>
            <a:r>
              <a:rPr lang="en-US" altLang="zh-CN" sz="1100" dirty="0"/>
              <a:t>Policy</a:t>
            </a:r>
            <a:r>
              <a:rPr lang="zh-CN" altLang="en-US" sz="1100" dirty="0"/>
              <a:t>确定策略</a:t>
            </a:r>
            <a:endParaRPr lang="en-US" altLang="zh-CN" sz="1100" dirty="0"/>
          </a:p>
          <a:p>
            <a:pPr lvl="3"/>
            <a:r>
              <a:rPr lang="en-US" altLang="zh-CN" sz="1100" dirty="0"/>
              <a:t>NLG</a:t>
            </a:r>
            <a:r>
              <a:rPr lang="zh-CN" altLang="en-US" sz="1100" dirty="0"/>
              <a:t>自然语言生成</a:t>
            </a:r>
            <a:endParaRPr lang="en-US" altLang="zh-CN" sz="1100" dirty="0"/>
          </a:p>
          <a:p>
            <a:pPr lvl="2"/>
            <a:r>
              <a:rPr lang="zh-CN" altLang="en-US" sz="1100" dirty="0"/>
              <a:t>方案</a:t>
            </a:r>
            <a:endParaRPr lang="en-US" altLang="zh-CN" sz="1100" dirty="0"/>
          </a:p>
          <a:p>
            <a:pPr lvl="3"/>
            <a:r>
              <a:rPr lang="zh-CN" altLang="en-US" sz="1100" dirty="0"/>
              <a:t>编程</a:t>
            </a:r>
            <a:r>
              <a:rPr lang="en-US" altLang="zh-CN" sz="1100" dirty="0"/>
              <a:t>+</a:t>
            </a:r>
            <a:r>
              <a:rPr lang="en-US" altLang="zh-CN" sz="1100" dirty="0" err="1"/>
              <a:t>OpenAi</a:t>
            </a:r>
            <a:endParaRPr lang="en-US" altLang="zh-CN" sz="1100" dirty="0"/>
          </a:p>
          <a:p>
            <a:pPr lvl="4"/>
            <a:r>
              <a:rPr lang="zh-CN" altLang="en-US" sz="1100" dirty="0"/>
              <a:t>可控，复杂</a:t>
            </a:r>
            <a:endParaRPr lang="en-US" altLang="zh-CN" sz="1100" dirty="0"/>
          </a:p>
          <a:p>
            <a:pPr lvl="3"/>
            <a:r>
              <a:rPr lang="zh-CN" altLang="en-US" sz="1100" dirty="0"/>
              <a:t>纯</a:t>
            </a:r>
            <a:r>
              <a:rPr lang="en-US" altLang="zh-CN" sz="1100" dirty="0" err="1"/>
              <a:t>OpenAi</a:t>
            </a:r>
            <a:endParaRPr lang="en-US" altLang="zh-CN" sz="1100" dirty="0"/>
          </a:p>
          <a:p>
            <a:pPr lvl="4"/>
            <a:r>
              <a:rPr lang="zh-CN" altLang="en-US" sz="1100" dirty="0"/>
              <a:t>不可控，简单，快速</a:t>
            </a:r>
            <a:endParaRPr lang="en-US" altLang="zh-CN" sz="1100" dirty="0"/>
          </a:p>
          <a:p>
            <a:pPr lvl="1"/>
            <a:r>
              <a:rPr lang="zh-CN" altLang="en-US" sz="1100" dirty="0"/>
              <a:t>注意</a:t>
            </a:r>
            <a:endParaRPr lang="en-US" altLang="zh-CN" sz="1100" dirty="0"/>
          </a:p>
          <a:p>
            <a:pPr lvl="2"/>
            <a:r>
              <a:rPr lang="en-US" altLang="zh-CN" sz="1100" dirty="0"/>
              <a:t>LLM</a:t>
            </a:r>
            <a:r>
              <a:rPr lang="zh-CN" altLang="en-US" sz="1100" dirty="0"/>
              <a:t>不会记忆以往的数据</a:t>
            </a:r>
            <a:endParaRPr lang="en-US" altLang="zh-CN" sz="1100" dirty="0"/>
          </a:p>
          <a:p>
            <a:pPr lvl="2"/>
            <a:r>
              <a:rPr lang="zh-CN" altLang="en-US" sz="1100" dirty="0"/>
              <a:t>发给</a:t>
            </a:r>
            <a:r>
              <a:rPr lang="en-US" altLang="zh-CN" sz="1100" dirty="0"/>
              <a:t>LLM</a:t>
            </a:r>
            <a:r>
              <a:rPr lang="zh-CN" altLang="en-US" sz="1100" dirty="0"/>
              <a:t>的</a:t>
            </a:r>
            <a:r>
              <a:rPr lang="en-US" altLang="zh-CN" sz="1100" dirty="0"/>
              <a:t>Prompt</a:t>
            </a:r>
            <a:r>
              <a:rPr lang="zh-CN" altLang="en-US" sz="1100" dirty="0"/>
              <a:t>也不会被改变</a:t>
            </a:r>
            <a:r>
              <a:rPr lang="en-US" altLang="zh-CN" sz="1100" dirty="0"/>
              <a:t>LLM</a:t>
            </a:r>
            <a:r>
              <a:rPr lang="zh-CN" altLang="en-US" sz="1100" dirty="0"/>
              <a:t>参数</a:t>
            </a:r>
            <a:endParaRPr lang="en-US" altLang="zh-CN" sz="1100" dirty="0"/>
          </a:p>
          <a:p>
            <a:pPr lvl="3"/>
            <a:r>
              <a:rPr lang="zh-CN" altLang="en-US" sz="1100" dirty="0"/>
              <a:t>对话的历史数据，可能会被用于训练大模型</a:t>
            </a:r>
            <a:endParaRPr lang="en-US" altLang="zh-CN" sz="1100" dirty="0"/>
          </a:p>
          <a:p>
            <a:r>
              <a:rPr lang="zh-CN" altLang="en-US" sz="1100" dirty="0"/>
              <a:t>进阶技巧</a:t>
            </a:r>
            <a:endParaRPr lang="en-US" altLang="zh-CN" sz="1100" dirty="0"/>
          </a:p>
          <a:p>
            <a:pPr lvl="1"/>
            <a:r>
              <a:rPr lang="zh-CN" altLang="en-US" sz="1100" dirty="0"/>
              <a:t>思维链</a:t>
            </a:r>
            <a:endParaRPr lang="en-US" altLang="zh-CN" sz="1100" dirty="0"/>
          </a:p>
          <a:p>
            <a:pPr lvl="2"/>
            <a:r>
              <a:rPr lang="zh-CN" altLang="en-US" sz="1100" dirty="0"/>
              <a:t>若提问时，以</a:t>
            </a:r>
            <a:r>
              <a:rPr lang="en-US" altLang="zh-CN" sz="1100" dirty="0"/>
              <a:t>Let’s think step by step</a:t>
            </a:r>
            <a:r>
              <a:rPr lang="zh-CN" altLang="en-US" sz="1100" dirty="0"/>
              <a:t>开头，</a:t>
            </a:r>
            <a:r>
              <a:rPr lang="en-US" altLang="zh-CN" sz="1100" dirty="0"/>
              <a:t>AI</a:t>
            </a:r>
            <a:r>
              <a:rPr lang="zh-CN" altLang="en-US" sz="1100" dirty="0"/>
              <a:t>会分步骤解决，结果更加准确</a:t>
            </a:r>
            <a:endParaRPr lang="en-US" altLang="zh-CN" sz="1100" dirty="0"/>
          </a:p>
          <a:p>
            <a:pPr lvl="2"/>
            <a:r>
              <a:rPr lang="zh-CN" altLang="en-US" sz="1100" dirty="0"/>
              <a:t>比如算算数，分步骤就会更准</a:t>
            </a:r>
            <a:endParaRPr lang="en-US" altLang="zh-CN" sz="1100" dirty="0"/>
          </a:p>
          <a:p>
            <a:pPr lvl="2"/>
            <a:r>
              <a:rPr lang="zh-CN" altLang="en-US" sz="1100" dirty="0"/>
              <a:t>例如</a:t>
            </a:r>
            <a:endParaRPr lang="en-US" altLang="zh-CN" sz="1100" dirty="0"/>
          </a:p>
          <a:p>
            <a:pPr lvl="3"/>
            <a:r>
              <a:rPr lang="zh-CN" altLang="en-US" sz="1100" dirty="0"/>
              <a:t>客服质检（检查客服回答是否符合规范）</a:t>
            </a:r>
            <a:endParaRPr lang="en-US" altLang="zh-CN" sz="1100" dirty="0"/>
          </a:p>
          <a:p>
            <a:pPr lvl="4"/>
            <a:r>
              <a:rPr lang="zh-CN" altLang="en-US" sz="1100" dirty="0"/>
              <a:t>比如要求必须提及流量、价格</a:t>
            </a:r>
            <a:endParaRPr lang="en-US" altLang="zh-CN" sz="1100" dirty="0"/>
          </a:p>
          <a:p>
            <a:pPr lvl="3"/>
            <a:r>
              <a:rPr lang="zh-CN" altLang="en-US" sz="1100" dirty="0"/>
              <a:t>把规则告诉</a:t>
            </a:r>
            <a:r>
              <a:rPr lang="en-US" altLang="zh-CN" sz="1100" dirty="0"/>
              <a:t>AI</a:t>
            </a:r>
            <a:r>
              <a:rPr lang="zh-CN" altLang="en-US" sz="1100" dirty="0"/>
              <a:t>，让</a:t>
            </a:r>
            <a:r>
              <a:rPr lang="en-US" altLang="zh-CN" sz="1100" dirty="0" err="1"/>
              <a:t>OpenAi</a:t>
            </a:r>
            <a:r>
              <a:rPr lang="zh-CN" altLang="en-US" sz="1100" dirty="0"/>
              <a:t>来</a:t>
            </a:r>
            <a:endParaRPr lang="en-US" altLang="zh-CN" sz="1100" dirty="0"/>
          </a:p>
          <a:p>
            <a:pPr lvl="1"/>
            <a:r>
              <a:rPr lang="zh-CN" altLang="en-US" sz="1100" dirty="0"/>
              <a:t>自洽性</a:t>
            </a:r>
            <a:endParaRPr lang="en-US" altLang="zh-CN" sz="1100" dirty="0"/>
          </a:p>
          <a:p>
            <a:pPr lvl="2"/>
            <a:r>
              <a:rPr lang="zh-CN" altLang="en-US" sz="1100" dirty="0"/>
              <a:t>同一个</a:t>
            </a:r>
            <a:r>
              <a:rPr lang="en-US" altLang="zh-CN" sz="1100" dirty="0"/>
              <a:t>Prompt</a:t>
            </a:r>
            <a:r>
              <a:rPr lang="zh-CN" altLang="en-US" sz="1100" dirty="0"/>
              <a:t>跑多次，看结果是否相同</a:t>
            </a:r>
            <a:endParaRPr lang="en-US" altLang="zh-CN" sz="1100" dirty="0"/>
          </a:p>
          <a:p>
            <a:pPr lvl="3"/>
            <a:r>
              <a:rPr lang="zh-CN" altLang="en-US" sz="1100" dirty="0"/>
              <a:t>如果不同，则少数服从多数可能更正确</a:t>
            </a:r>
            <a:endParaRPr lang="en-US" altLang="zh-CN" sz="1100" dirty="0"/>
          </a:p>
          <a:p>
            <a:pPr lvl="1"/>
            <a:r>
              <a:rPr lang="zh-CN" altLang="en-US" sz="1100" dirty="0"/>
              <a:t>思维树</a:t>
            </a:r>
            <a:endParaRPr lang="en-US" altLang="zh-CN" sz="1100" dirty="0"/>
          </a:p>
          <a:p>
            <a:pPr lvl="2"/>
            <a:r>
              <a:rPr lang="zh-CN" altLang="en-US" sz="1100" dirty="0"/>
              <a:t>类似决策树，分析不同的情况</a:t>
            </a:r>
            <a:endParaRPr lang="en-US" altLang="zh-CN" sz="1100" dirty="0"/>
          </a:p>
          <a:p>
            <a:pPr lvl="2"/>
            <a:r>
              <a:rPr lang="zh-CN" altLang="en-US" sz="1100" dirty="0"/>
              <a:t>例如</a:t>
            </a:r>
            <a:endParaRPr lang="en-US" altLang="zh-CN" sz="1100" dirty="0"/>
          </a:p>
          <a:p>
            <a:pPr lvl="3"/>
            <a:r>
              <a:rPr lang="zh-CN" altLang="en-US" sz="1100" dirty="0"/>
              <a:t>已知小明的短跑、长跑、铅球</a:t>
            </a:r>
            <a:r>
              <a:rPr lang="en-US" altLang="zh-CN" sz="1100" dirty="0"/>
              <a:t>……</a:t>
            </a:r>
            <a:r>
              <a:rPr lang="zh-CN" altLang="en-US" sz="1100" dirty="0"/>
              <a:t>成绩，问适合哪种搏击</a:t>
            </a:r>
            <a:endParaRPr lang="en-US" altLang="zh-CN" sz="1100" dirty="0"/>
          </a:p>
          <a:p>
            <a:pPr lvl="3"/>
            <a:r>
              <a:rPr lang="en-US" sz="1100" dirty="0"/>
              <a:t>1. </a:t>
            </a:r>
            <a:r>
              <a:rPr lang="zh-CN" altLang="en-US" sz="1100" dirty="0"/>
              <a:t>先给速度、耐力、力量打分</a:t>
            </a:r>
            <a:endParaRPr lang="en-US" altLang="zh-CN" sz="1100" dirty="0"/>
          </a:p>
          <a:p>
            <a:pPr lvl="3"/>
            <a:r>
              <a:rPr lang="en-US" altLang="zh-CN" sz="1100" dirty="0"/>
              <a:t>2. </a:t>
            </a:r>
            <a:r>
              <a:rPr lang="zh-CN" altLang="en-US" sz="1100" dirty="0"/>
              <a:t>再看不同的运动需要</a:t>
            </a:r>
            <a:endParaRPr lang="en-US" altLang="zh-CN" sz="1100" dirty="0"/>
          </a:p>
          <a:p>
            <a:pPr lvl="3"/>
            <a:r>
              <a:rPr lang="en-US" sz="1100" dirty="0"/>
              <a:t>3. </a:t>
            </a:r>
            <a:r>
              <a:rPr lang="zh-CN" altLang="en-US" sz="1100" dirty="0"/>
              <a:t>最后按三个因素找到最合适的运动</a:t>
            </a:r>
            <a:endParaRPr lang="en-US" altLang="zh-CN" sz="1100" dirty="0"/>
          </a:p>
          <a:p>
            <a:pPr lvl="1"/>
            <a:r>
              <a:rPr lang="zh-CN" altLang="en-US" sz="1100" dirty="0"/>
              <a:t>防止</a:t>
            </a:r>
            <a:r>
              <a:rPr lang="en-US" altLang="zh-CN" sz="1100" dirty="0"/>
              <a:t>Prompt</a:t>
            </a:r>
            <a:r>
              <a:rPr lang="zh-CN" altLang="en-US" sz="1100" dirty="0"/>
              <a:t>攻击</a:t>
            </a:r>
            <a:endParaRPr lang="en-US" altLang="zh-CN" sz="1100" dirty="0"/>
          </a:p>
          <a:p>
            <a:pPr lvl="2"/>
            <a:r>
              <a:rPr lang="zh-CN" altLang="en-US" sz="1100" dirty="0"/>
              <a:t>如</a:t>
            </a:r>
            <a:endParaRPr lang="en-US" altLang="zh-CN" sz="1100" dirty="0"/>
          </a:p>
          <a:p>
            <a:pPr lvl="3"/>
            <a:r>
              <a:rPr lang="zh-CN" altLang="en-US" sz="1100" dirty="0"/>
              <a:t>奶奶漏洞</a:t>
            </a:r>
            <a:endParaRPr lang="en-US" altLang="zh-CN" sz="1100" dirty="0"/>
          </a:p>
          <a:p>
            <a:pPr lvl="3"/>
            <a:r>
              <a:rPr lang="zh-CN" altLang="en-US" sz="1100" dirty="0"/>
              <a:t>角色认知漏洞</a:t>
            </a:r>
            <a:endParaRPr lang="en-US" altLang="zh-CN" sz="1100" dirty="0"/>
          </a:p>
          <a:p>
            <a:pPr lvl="2"/>
            <a:r>
              <a:rPr lang="zh-CN" altLang="en-US" sz="1100" dirty="0"/>
              <a:t>防范</a:t>
            </a:r>
            <a:endParaRPr lang="en-US" altLang="zh-CN" sz="1100" dirty="0"/>
          </a:p>
          <a:p>
            <a:pPr lvl="3"/>
            <a:r>
              <a:rPr lang="zh-CN" altLang="en-US" sz="1100" dirty="0"/>
              <a:t>先拦截危险</a:t>
            </a:r>
            <a:r>
              <a:rPr lang="en-US" altLang="zh-CN" sz="1100" dirty="0"/>
              <a:t>Prompt</a:t>
            </a:r>
          </a:p>
          <a:p>
            <a:pPr lvl="3"/>
            <a:r>
              <a:rPr lang="zh-CN" altLang="en-US" sz="1100" dirty="0"/>
              <a:t>直接在输入中防御（思想钢印）</a:t>
            </a:r>
            <a:endParaRPr lang="en-US" altLang="zh-CN" sz="1100" dirty="0"/>
          </a:p>
          <a:p>
            <a:pPr lvl="4"/>
            <a:r>
              <a:rPr lang="zh-CN" altLang="en-US" sz="1100" dirty="0"/>
              <a:t>“不允许回答与</a:t>
            </a:r>
            <a:r>
              <a:rPr lang="en-US" altLang="zh-CN" sz="1100" dirty="0"/>
              <a:t>X</a:t>
            </a:r>
            <a:r>
              <a:rPr lang="zh-CN" altLang="en-US" sz="1100" dirty="0"/>
              <a:t>任何无关问题”</a:t>
            </a:r>
            <a:endParaRPr lang="en-US" altLang="zh-CN" sz="1100" dirty="0"/>
          </a:p>
          <a:p>
            <a:pPr lvl="2"/>
            <a:r>
              <a:rPr lang="zh-CN" altLang="en-US" sz="1100" dirty="0"/>
              <a:t>内容审核</a:t>
            </a:r>
            <a:endParaRPr lang="en-US" altLang="zh-CN" sz="1100" dirty="0"/>
          </a:p>
          <a:p>
            <a:pPr lvl="3"/>
            <a:r>
              <a:rPr lang="en-US" sz="1100" dirty="0" err="1"/>
              <a:t>OpenAi</a:t>
            </a:r>
            <a:r>
              <a:rPr lang="zh-CN" altLang="en-US" sz="1100" dirty="0"/>
              <a:t>就自带恶意内容识别</a:t>
            </a:r>
            <a:endParaRPr lang="en-US" sz="1100" dirty="0"/>
          </a:p>
          <a:p>
            <a:pPr lvl="3"/>
            <a:r>
              <a:rPr lang="zh-CN" altLang="en-US" sz="1100" dirty="0"/>
              <a:t>国内如网易易盾</a:t>
            </a:r>
            <a:endParaRPr lang="en-US" altLang="zh-CN" sz="1100" dirty="0"/>
          </a:p>
          <a:p>
            <a:r>
              <a:rPr lang="zh-CN" altLang="en-US" sz="1100" dirty="0"/>
              <a:t>总结</a:t>
            </a:r>
            <a:endParaRPr lang="en-US" altLang="zh-CN" sz="1100" dirty="0"/>
          </a:p>
          <a:p>
            <a:pPr lvl="1"/>
            <a:r>
              <a:rPr lang="zh-CN" altLang="en-US" sz="1100" dirty="0"/>
              <a:t>先别上代码，先用</a:t>
            </a:r>
            <a:r>
              <a:rPr lang="en-US" altLang="zh-CN" sz="1100" dirty="0"/>
              <a:t>prompt</a:t>
            </a:r>
          </a:p>
          <a:p>
            <a:pPr lvl="1"/>
            <a:r>
              <a:rPr lang="zh-CN" altLang="en-US" sz="1100" dirty="0"/>
              <a:t>别迷信</a:t>
            </a:r>
            <a:endParaRPr lang="en-US" altLang="zh-CN" sz="1100" dirty="0"/>
          </a:p>
          <a:p>
            <a:pPr lvl="1"/>
            <a:r>
              <a:rPr lang="zh-CN" altLang="en-US" sz="1100" dirty="0"/>
              <a:t>定义角色</a:t>
            </a:r>
            <a:endParaRPr lang="en-US" altLang="zh-CN" sz="1100" dirty="0"/>
          </a:p>
          <a:p>
            <a:pPr lvl="1"/>
            <a:r>
              <a:rPr lang="zh-CN" altLang="en-US" sz="1100" dirty="0"/>
              <a:t>用好思维链</a:t>
            </a:r>
            <a:endParaRPr lang="en-US" altLang="zh-CN" sz="1100" dirty="0"/>
          </a:p>
          <a:p>
            <a:pPr lvl="1"/>
            <a:r>
              <a:rPr lang="zh-CN" altLang="en-US" sz="1100" dirty="0"/>
              <a:t>防御攻击</a:t>
            </a:r>
            <a:endParaRPr lang="en-US" altLang="zh-CN" sz="1100" dirty="0"/>
          </a:p>
          <a:p>
            <a:r>
              <a:rPr lang="en-US" altLang="zh-CN" sz="1100" dirty="0" err="1"/>
              <a:t>OpenAi</a:t>
            </a:r>
            <a:r>
              <a:rPr lang="en-US" altLang="zh-CN" sz="1100" dirty="0"/>
              <a:t> </a:t>
            </a:r>
            <a:r>
              <a:rPr lang="zh-CN" altLang="en-US" sz="1100" dirty="0"/>
              <a:t>的</a:t>
            </a:r>
            <a:r>
              <a:rPr lang="en-US" altLang="zh-CN" sz="1100" dirty="0"/>
              <a:t>Api</a:t>
            </a:r>
          </a:p>
          <a:p>
            <a:pPr lvl="1"/>
            <a:r>
              <a:rPr lang="en-US" altLang="zh-CN" sz="1100" dirty="0"/>
              <a:t>Completion Api</a:t>
            </a:r>
            <a:r>
              <a:rPr lang="zh-CN" altLang="en-US" sz="1100" dirty="0"/>
              <a:t>续写文本，用于不全场景</a:t>
            </a:r>
            <a:endParaRPr lang="en-US" altLang="zh-CN" sz="1100" dirty="0"/>
          </a:p>
          <a:p>
            <a:pPr lvl="2"/>
            <a:r>
              <a:rPr lang="zh-CN" altLang="en-US" sz="1100" dirty="0"/>
              <a:t>不会思考</a:t>
            </a:r>
            <a:endParaRPr lang="en-US" altLang="zh-CN" sz="1100" dirty="0"/>
          </a:p>
          <a:p>
            <a:pPr lvl="1"/>
            <a:r>
              <a:rPr lang="en-US" altLang="zh-CN" sz="1100" dirty="0"/>
              <a:t>Chat Api</a:t>
            </a:r>
            <a:r>
              <a:rPr lang="zh-CN" altLang="en-US" sz="1100" dirty="0"/>
              <a:t>，多轮对话，可以用对话逻辑完成任何任务，包括续写文本</a:t>
            </a:r>
            <a:endParaRPr lang="en-US" altLang="zh-CN" sz="1100" dirty="0"/>
          </a:p>
          <a:p>
            <a:pPr lvl="2"/>
            <a:r>
              <a:rPr lang="zh-CN" altLang="en-US" sz="1100" dirty="0"/>
              <a:t>更多才多艺、听话</a:t>
            </a:r>
            <a:endParaRPr lang="en-US" altLang="zh-CN" sz="1100" dirty="0"/>
          </a:p>
          <a:p>
            <a:pPr lvl="1"/>
            <a:r>
              <a:rPr lang="zh-CN" altLang="en-US" sz="1100" dirty="0"/>
              <a:t>参数</a:t>
            </a:r>
            <a:endParaRPr lang="en-US" altLang="zh-CN" sz="1100" dirty="0"/>
          </a:p>
          <a:p>
            <a:pPr lvl="2"/>
            <a:r>
              <a:rPr lang="en-US" altLang="zh-CN" sz="1100" dirty="0"/>
              <a:t>temperature</a:t>
            </a:r>
            <a:r>
              <a:rPr lang="zh-CN" altLang="en-US" sz="1100" dirty="0"/>
              <a:t>：</a:t>
            </a:r>
            <a:r>
              <a:rPr lang="en-US" altLang="zh-CN" sz="1100" dirty="0"/>
              <a:t>0</a:t>
            </a:r>
            <a:r>
              <a:rPr lang="zh-CN" altLang="en-US" sz="1100" dirty="0"/>
              <a:t>低随机，</a:t>
            </a:r>
            <a:r>
              <a:rPr lang="en-US" altLang="zh-CN" sz="1100" dirty="0"/>
              <a:t>1</a:t>
            </a:r>
            <a:r>
              <a:rPr lang="zh-CN" altLang="en-US" sz="1100" dirty="0"/>
              <a:t>以上就很乱</a:t>
            </a:r>
            <a:endParaRPr lang="en-US" altLang="zh-CN" sz="1100" dirty="0"/>
          </a:p>
          <a:p>
            <a:pPr lvl="3"/>
            <a:r>
              <a:rPr lang="zh-CN" altLang="en-US" sz="1100" dirty="0"/>
              <a:t>执行任务</a:t>
            </a:r>
            <a:r>
              <a:rPr lang="en-US" altLang="zh-CN" sz="1100" dirty="0"/>
              <a:t>0</a:t>
            </a:r>
          </a:p>
          <a:p>
            <a:pPr lvl="3"/>
            <a:r>
              <a:rPr lang="zh-CN" altLang="en-US" sz="1100" dirty="0"/>
              <a:t>文本生成</a:t>
            </a:r>
            <a:r>
              <a:rPr lang="en-US" altLang="zh-CN" sz="1100" dirty="0"/>
              <a:t>0.7~0.9</a:t>
            </a:r>
          </a:p>
          <a:p>
            <a:pPr lvl="2"/>
            <a:r>
              <a:rPr lang="en-US" altLang="zh-CN" sz="1100" dirty="0"/>
              <a:t>Seed</a:t>
            </a:r>
            <a:r>
              <a:rPr lang="zh-CN" altLang="en-US" sz="1100" dirty="0"/>
              <a:t>：随机种子，</a:t>
            </a:r>
            <a:r>
              <a:rPr lang="en-US" altLang="zh-CN" sz="1100" dirty="0"/>
              <a:t>seed</a:t>
            </a:r>
            <a:r>
              <a:rPr lang="zh-CN" altLang="en-US" sz="1100" dirty="0"/>
              <a:t>和</a:t>
            </a:r>
            <a:r>
              <a:rPr lang="en-US" altLang="zh-CN" sz="1100" dirty="0"/>
              <a:t>temperature</a:t>
            </a:r>
            <a:r>
              <a:rPr lang="zh-CN" altLang="en-US" sz="1100" dirty="0"/>
              <a:t>都固定，则多次问题结果相同</a:t>
            </a:r>
            <a:endParaRPr lang="en-US" altLang="zh-CN" sz="1100" dirty="0"/>
          </a:p>
          <a:p>
            <a:pPr lvl="2"/>
            <a:r>
              <a:rPr lang="en-US" sz="1100" dirty="0"/>
              <a:t>St</a:t>
            </a:r>
            <a:r>
              <a:rPr lang="en-US" altLang="zh-CN" sz="1100" dirty="0"/>
              <a:t>r</a:t>
            </a:r>
            <a:r>
              <a:rPr lang="en-US" sz="1100" dirty="0"/>
              <a:t>eam</a:t>
            </a:r>
            <a:r>
              <a:rPr lang="zh-CN" altLang="en-US" sz="1100" dirty="0"/>
              <a:t>：一个一个字出来，还是连续</a:t>
            </a:r>
            <a:endParaRPr lang="en-US" altLang="zh-CN" sz="1100" dirty="0"/>
          </a:p>
          <a:p>
            <a:pPr lvl="2"/>
            <a:r>
              <a:rPr lang="en-US" sz="1100" dirty="0" err="1"/>
              <a:t>Top_p</a:t>
            </a:r>
            <a:r>
              <a:rPr lang="zh-CN" altLang="en-US" sz="1100" dirty="0"/>
              <a:t>：只要大概率的</a:t>
            </a:r>
            <a:r>
              <a:rPr lang="en-US" altLang="zh-CN" sz="1100" dirty="0"/>
              <a:t>toke</a:t>
            </a:r>
          </a:p>
          <a:p>
            <a:pPr lvl="2"/>
            <a:r>
              <a:rPr lang="en-US" altLang="zh-CN" sz="1100" dirty="0"/>
              <a:t>N: </a:t>
            </a:r>
            <a:r>
              <a:rPr lang="zh-CN" altLang="en-US" sz="1100" dirty="0"/>
              <a:t>是否返回多个结果</a:t>
            </a:r>
            <a:endParaRPr lang="en-US" altLang="zh-CN" sz="1100" dirty="0"/>
          </a:p>
          <a:p>
            <a:pPr lvl="2"/>
            <a:r>
              <a:rPr lang="en-US" sz="1100" dirty="0" err="1"/>
              <a:t>Max_tokens</a:t>
            </a:r>
            <a:r>
              <a:rPr lang="en-US" sz="1100" dirty="0"/>
              <a:t>=100</a:t>
            </a:r>
            <a:r>
              <a:rPr lang="zh-CN" altLang="en-US" sz="1100" dirty="0"/>
              <a:t>：限制省钱</a:t>
            </a:r>
            <a:endParaRPr lang="en-US" altLang="zh-CN" sz="1100" dirty="0"/>
          </a:p>
          <a:p>
            <a:pPr lvl="2"/>
            <a:r>
              <a:rPr lang="en-US" sz="1100" dirty="0"/>
              <a:t>Penalty</a:t>
            </a:r>
            <a:r>
              <a:rPr lang="zh-CN" altLang="en-US" sz="1100" dirty="0"/>
              <a:t>：防止重复说话</a:t>
            </a:r>
            <a:endParaRPr lang="en-US" altLang="zh-CN" sz="1100" dirty="0"/>
          </a:p>
          <a:p>
            <a:pPr lvl="2"/>
            <a:r>
              <a:rPr lang="en-US" sz="1100" dirty="0" err="1"/>
              <a:t>Logit_bias</a:t>
            </a:r>
            <a:r>
              <a:rPr lang="zh-CN" altLang="en-US" sz="1100" dirty="0"/>
              <a:t>：制定</a:t>
            </a:r>
            <a:r>
              <a:rPr lang="en-US" altLang="zh-CN" sz="1100" dirty="0"/>
              <a:t>token</a:t>
            </a:r>
            <a:r>
              <a:rPr lang="zh-CN" altLang="en-US" sz="1100" dirty="0"/>
              <a:t>降权</a:t>
            </a:r>
            <a:endParaRPr lang="en-US" altLang="zh-CN" sz="1100" dirty="0"/>
          </a:p>
          <a:p>
            <a:pPr lvl="1"/>
            <a:r>
              <a:rPr lang="zh-CN" altLang="en-US" sz="1100" dirty="0"/>
              <a:t>网页</a:t>
            </a:r>
            <a:endParaRPr lang="en-US" altLang="zh-CN" sz="1100" dirty="0"/>
          </a:p>
          <a:p>
            <a:pPr lvl="2"/>
            <a:r>
              <a:rPr lang="zh-CN" altLang="en-US" sz="1100" dirty="0"/>
              <a:t>最近对话可以自动引用</a:t>
            </a:r>
            <a:endParaRPr lang="en-US" altLang="zh-CN" sz="1100" dirty="0"/>
          </a:p>
          <a:p>
            <a:pPr lvl="2"/>
            <a:r>
              <a:rPr lang="zh-CN" altLang="en-US" sz="1100" dirty="0"/>
              <a:t>找到好的</a:t>
            </a:r>
            <a:r>
              <a:rPr lang="en-US" altLang="zh-CN" sz="1100" dirty="0"/>
              <a:t>Prompt</a:t>
            </a:r>
            <a:r>
              <a:rPr lang="zh-CN" altLang="en-US" sz="1100" dirty="0"/>
              <a:t>，新开</a:t>
            </a:r>
            <a:r>
              <a:rPr lang="en-US" altLang="zh-CN" sz="1100" dirty="0"/>
              <a:t>chat</a:t>
            </a:r>
            <a:r>
              <a:rPr lang="zh-CN" altLang="en-US" sz="1100" dirty="0"/>
              <a:t>防止干扰</a:t>
            </a:r>
            <a:endParaRPr lang="en-US" altLang="zh-CN" sz="1100" dirty="0"/>
          </a:p>
          <a:p>
            <a:r>
              <a:rPr lang="zh-CN" altLang="en-US" sz="1100" dirty="0"/>
              <a:t>用</a:t>
            </a:r>
            <a:r>
              <a:rPr lang="en-US" altLang="zh-CN" sz="1100" dirty="0"/>
              <a:t>GPTs</a:t>
            </a:r>
            <a:r>
              <a:rPr lang="zh-CN" altLang="en-US" sz="1100" dirty="0"/>
              <a:t>写</a:t>
            </a:r>
            <a:r>
              <a:rPr lang="en-US" altLang="zh-CN" sz="1100" dirty="0"/>
              <a:t>Prompt</a:t>
            </a:r>
          </a:p>
          <a:p>
            <a:pPr lvl="1"/>
            <a:r>
              <a:rPr lang="zh-CN" altLang="en-US" sz="1100" dirty="0"/>
              <a:t>无需编程创建</a:t>
            </a:r>
            <a:r>
              <a:rPr lang="en-US" altLang="zh-CN" sz="1100" dirty="0"/>
              <a:t>App</a:t>
            </a:r>
          </a:p>
          <a:p>
            <a:pPr lvl="2"/>
            <a:r>
              <a:rPr lang="zh-CN" altLang="en-US" sz="1100" dirty="0"/>
              <a:t>通过问答方式，形成一个完整的</a:t>
            </a:r>
            <a:r>
              <a:rPr lang="en-US" altLang="zh-CN" sz="1100" dirty="0"/>
              <a:t>Prompt</a:t>
            </a:r>
          </a:p>
          <a:p>
            <a:pPr lvl="1"/>
            <a:r>
              <a:rPr lang="zh-CN" altLang="en-US" sz="1100" dirty="0"/>
              <a:t>注意：英文省钱、准确率高</a:t>
            </a:r>
            <a:endParaRPr lang="en-US" altLang="zh-CN" sz="1100" dirty="0"/>
          </a:p>
          <a:p>
            <a:pPr lvl="1"/>
            <a:r>
              <a:rPr lang="zh-CN" altLang="en-US" sz="1100" dirty="0"/>
              <a:t>需要</a:t>
            </a:r>
            <a:r>
              <a:rPr lang="en-US" altLang="zh-CN" sz="1100" dirty="0" err="1"/>
              <a:t>ChatGptPlus</a:t>
            </a:r>
            <a:endParaRPr lang="en-US" altLang="zh-CN" sz="1100" dirty="0"/>
          </a:p>
          <a:p>
            <a:pPr lvl="2"/>
            <a:r>
              <a:rPr lang="zh-CN" altLang="en-US" sz="1100" dirty="0"/>
              <a:t>但是：有咒语让</a:t>
            </a:r>
            <a:r>
              <a:rPr lang="en-US" altLang="zh-CN" sz="1100" dirty="0"/>
              <a:t>3.5</a:t>
            </a:r>
            <a:r>
              <a:rPr lang="zh-CN" altLang="en-US" sz="1100" dirty="0"/>
              <a:t>也这样工作</a:t>
            </a:r>
            <a:endParaRPr lang="en-US" altLang="zh-CN" sz="1100" dirty="0"/>
          </a:p>
          <a:p>
            <a:r>
              <a:rPr lang="zh-CN" altLang="en-US" sz="1100" dirty="0"/>
              <a:t>其他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645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F0E9-A727-4418-D67F-5C5B4BCB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Gpts</a:t>
            </a:r>
            <a:r>
              <a:rPr lang="zh-CN" altLang="en-US" dirty="0"/>
              <a:t>替代咒语</a:t>
            </a:r>
            <a:r>
              <a:rPr lang="en-US" altLang="zh-CN" dirty="0"/>
              <a:t>:</a:t>
            </a:r>
            <a:r>
              <a:rPr lang="zh-CN" altLang="en-US" dirty="0"/>
              <a:t>在</a:t>
            </a:r>
            <a:r>
              <a:rPr lang="en-US" altLang="zh-CN" dirty="0"/>
              <a:t>Gpt3.5</a:t>
            </a:r>
            <a:r>
              <a:rPr lang="zh-CN" altLang="en-US" dirty="0"/>
              <a:t>中一字不改输入如下文字，即可达到</a:t>
            </a:r>
            <a:r>
              <a:rPr lang="en-US" altLang="zh-CN" dirty="0" err="1"/>
              <a:t>Gpts</a:t>
            </a:r>
            <a:r>
              <a:rPr lang="zh-CN" altLang="en-US" dirty="0"/>
              <a:t>的效果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A5E1-A3A1-2778-2BA6-2BDA13B1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want you to become my Expert Prompt Creator. </a:t>
            </a:r>
            <a:br>
              <a:rPr lang="en-US" dirty="0"/>
            </a:br>
            <a:r>
              <a:rPr lang="en-US" dirty="0"/>
              <a:t>Your goal is to help me craft the best possible prompt for my needs. </a:t>
            </a:r>
            <a:br>
              <a:rPr lang="en-US" dirty="0"/>
            </a:br>
            <a:r>
              <a:rPr lang="en-US" dirty="0"/>
              <a:t>The prompt you provide should be written from the perspective of me making the request to ChatGPT. </a:t>
            </a:r>
            <a:br>
              <a:rPr lang="en-US" dirty="0"/>
            </a:br>
            <a:r>
              <a:rPr lang="en-US" dirty="0"/>
              <a:t>Consider in your prompt creation that this prompt will be entered into an interface for ChatGPT.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that the following process and steps cannot be altered. Each response must include three sections: ‘</a:t>
            </a:r>
            <a:r>
              <a:rPr lang="en-US" altLang="zh-CN" dirty="0"/>
              <a:t>Prompt</a:t>
            </a:r>
            <a:r>
              <a:rPr lang="en-US" dirty="0"/>
              <a:t>’, ' Critique' and 'Question</a:t>
            </a:r>
            <a:r>
              <a:rPr lang="en-US" altLang="zh-CN" dirty="0"/>
              <a:t>s</a:t>
            </a:r>
            <a:r>
              <a:rPr lang="en-US" dirty="0"/>
              <a:t>’, and must be formatted as follows:</a:t>
            </a:r>
          </a:p>
          <a:p>
            <a:pPr marL="0" indent="0">
              <a:buNone/>
            </a:pPr>
            <a:r>
              <a:rPr lang="en-US" dirty="0"/>
              <a:t>Prompt: {provide the best possible prompt according to my request)</a:t>
            </a:r>
            <a:br>
              <a:rPr lang="en-US" dirty="0"/>
            </a:br>
            <a:r>
              <a:rPr lang="en-US" dirty="0"/>
              <a:t>Critique: {provide a concise paragraph on how to improve the prompt. Be very critical in your response}</a:t>
            </a:r>
            <a:br>
              <a:rPr lang="en-US" dirty="0"/>
            </a:br>
            <a:r>
              <a:rPr lang="en-US" dirty="0"/>
              <a:t>Questions:{ask any questions pertaining to what additional information is needed from me to improve the prompt  (max of 3). </a:t>
            </a:r>
            <a:br>
              <a:rPr lang="en-US" dirty="0"/>
            </a:br>
            <a:r>
              <a:rPr lang="en-US" dirty="0" err="1"/>
              <a:t>lf</a:t>
            </a:r>
            <a:r>
              <a:rPr lang="en-US" dirty="0"/>
              <a:t> the prompt needs more clarification or details in certain areas, ask questions to get more information to include in the prompt}</a:t>
            </a:r>
          </a:p>
          <a:p>
            <a:pPr marL="0" indent="0">
              <a:buNone/>
            </a:pPr>
            <a:r>
              <a:rPr lang="en-US" dirty="0"/>
              <a:t>2. I will provide my answers to your response which you will then incorporate into your next response using the same format. </a:t>
            </a:r>
            <a:br>
              <a:rPr lang="en-US" dirty="0"/>
            </a:br>
            <a:r>
              <a:rPr lang="en-US" dirty="0"/>
              <a:t>We will continue this iterative process with me providing additional information to you and you updating the prompt until the prompt is perfected. </a:t>
            </a:r>
            <a:br>
              <a:rPr lang="en-US" dirty="0"/>
            </a:br>
            <a:r>
              <a:rPr lang="en-US" dirty="0"/>
              <a:t>Remember, the prompt we are creating should be written from the perspective of me making a request to ChatGPT. </a:t>
            </a:r>
            <a:br>
              <a:rPr lang="en-US" dirty="0"/>
            </a:br>
            <a:r>
              <a:rPr lang="en-US" dirty="0"/>
              <a:t>Think carefully and use your imagination to create an amazing prompt for me. </a:t>
            </a:r>
            <a:br>
              <a:rPr lang="en-US" dirty="0"/>
            </a:br>
            <a:r>
              <a:rPr lang="en-US" dirty="0"/>
              <a:t>You</a:t>
            </a:r>
            <a:r>
              <a:rPr lang="en-US" altLang="zh-CN" dirty="0"/>
              <a:t>r</a:t>
            </a:r>
            <a:r>
              <a:rPr lang="en-US" dirty="0"/>
              <a:t> first response should only be a greeting to the user and to ask what the prompt should be about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CE6D0F-8E69-6186-FE99-584C072F9AEF}"/>
                  </a:ext>
                </a:extLst>
              </p14:cNvPr>
              <p14:cNvContentPartPr/>
              <p14:nvPr/>
            </p14:nvContentPartPr>
            <p14:xfrm>
              <a:off x="3751245" y="2129368"/>
              <a:ext cx="360" cy="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CE6D0F-8E69-6186-FE99-584C072F9A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45" y="2093728"/>
                <a:ext cx="72000" cy="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45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C588-1A29-7198-1850-9CBFE22F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Gpts</a:t>
            </a:r>
            <a:r>
              <a:rPr lang="zh-CN" altLang="en-US" dirty="0"/>
              <a:t>替代咒语</a:t>
            </a:r>
            <a:r>
              <a:rPr lang="en-US" altLang="zh-CN" dirty="0"/>
              <a:t>:</a:t>
            </a:r>
            <a:r>
              <a:rPr lang="zh-CN" altLang="en-US" dirty="0"/>
              <a:t>在</a:t>
            </a:r>
            <a:r>
              <a:rPr lang="en-US" altLang="zh-CN" dirty="0"/>
              <a:t>Gpt3.5</a:t>
            </a:r>
            <a:r>
              <a:rPr lang="zh-CN" altLang="en-US" dirty="0"/>
              <a:t>中一字不改输入如下文字，即可达到</a:t>
            </a:r>
            <a:r>
              <a:rPr lang="en-US" altLang="zh-CN" dirty="0" err="1"/>
              <a:t>Gpts</a:t>
            </a:r>
            <a:r>
              <a:rPr lang="zh-CN" altLang="en-US" dirty="0"/>
              <a:t>的效果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A849-87A1-BF9E-BAF5-03A8D3EF0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我想让你成为我的专家提示创建者。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你的目标是帮助我打造最适合我的需求的提示。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你提供的提示应该是从我向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ChatGPT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提出请求的角度撰写的。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在你创建提示时，请考虑这个提示将被输入到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ChatGPT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的界面中。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注意，以下流程和步骤是不可改变的，每次回复都必须包含“提示”、“评价”、“问题”三个部分，且以下面的格式输出：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提示：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{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根据我的请求提供最佳提示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} 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评价：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{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提供简明扼要的段落，说明如何改进提示。在回答中要非常批判性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} 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问题：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{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提出任何关于需要我提供的额外信息以改进提示的问题（最多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3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个）。如果提示需要在某些方面更多的澄清或细节，请提出问题以获取更多信息，以便包含在提示中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} 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我会回答你的回复，然后你会在你的下一条回复中采用相同的格式将我的答案整合进去。 注意：整合过程一定要包含之前提示词中的信息，除非那些信息被我刻意修改了。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我们将继续这个迭代的过程，我会向你提供额外的信息，你会更新提示，直到提示完美为止。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记住！我们正在创建的提示应该从我向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ChatGPT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提出请求的角度进行撰写。 仔细思考，用你的想象力为我创建一个令人惊叹的提示。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你的第一条回复应该只是一个向用户问候，并询问提示应该是关于什么的。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249424-131B-52BD-E3CF-EACBEBFCF31B}"/>
                  </a:ext>
                </a:extLst>
              </p14:cNvPr>
              <p14:cNvContentPartPr/>
              <p14:nvPr/>
            </p14:nvContentPartPr>
            <p14:xfrm>
              <a:off x="7858125" y="388580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249424-131B-52BD-E3CF-EACBEBFCF3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22485" y="3850168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40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1205-464B-F994-FD77-7115A44A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参数详解：</a:t>
            </a:r>
            <a:r>
              <a:rPr lang="en-US" altLang="zh-CN" sz="2000" b="1" i="0" u="sng" strike="noStrike" baseline="0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Completions</a:t>
            </a:r>
            <a:r>
              <a:rPr lang="en-US" altLang="zh-CN" sz="2000" b="1" i="0" u="none" strike="noStrike" baseline="0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zh-CN" altLang="en-US" sz="2000" b="1" i="0" u="none" strike="noStrike" baseline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完成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0331-FF56-51F2-7185-9B0218D0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参数详解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给定一个提示，模型将返回一个或多个预测的完成，并且还可以在每个位置返回替代令牌的概率。</a:t>
            </a:r>
          </a:p>
          <a:p>
            <a:pPr marR="0" algn="just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050" b="0" i="1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Request body(</a:t>
            </a:r>
            <a:r>
              <a:rPr lang="zh-CN" altLang="en-US" sz="1050" b="0" i="1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入参详解</a:t>
            </a:r>
            <a:r>
              <a:rPr lang="en-US" altLang="zh-CN" sz="1050" b="0" i="1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)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model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string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，必填）</a:t>
            </a:r>
            <a:endParaRPr lang="zh-CN" altLang="en-US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要使用的模型的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ID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。可以使用 </a:t>
            </a: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列表模型</a:t>
            </a:r>
            <a:r>
              <a:rPr lang="en-US" altLang="zh-CN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(GET </a:t>
            </a:r>
            <a:r>
              <a:rPr lang="en-US" altLang="zh-CN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api.openai.com/v1/models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查看所有可用模型，或参阅 </a:t>
            </a: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模型概述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了解它们的描述。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prompt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string or array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&lt;|</a:t>
            </a: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endoftext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|&gt;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用于生成完成、编码为字符串、字符串数组、标记数组或标记数组数组的提示。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注意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|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endoftext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|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是模型在训练期间看到的文档分隔符，因此如果未指定提示，模型将生成，就像从新文档的开头一样。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suffix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string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null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完成插入文本后的后缀。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max_tokens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integer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16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完成时要生成的最大 </a:t>
            </a:r>
            <a:r>
              <a:rPr lang="en-US" altLang="zh-CN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token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数。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提示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max_tokens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的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token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计数不能超过模型的上下文长度。大多数模型的上下文长度为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2048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个令牌（最新模型除外，它支持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4096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temperature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number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1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使用哪个采样温度，在 </a:t>
            </a:r>
            <a:r>
              <a:rPr lang="en-US" altLang="zh-CN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0</a:t>
            </a:r>
            <a:r>
              <a:rPr lang="zh-CN" altLang="en-US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和</a:t>
            </a:r>
            <a:r>
              <a:rPr lang="en-US" altLang="zh-CN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2</a:t>
            </a:r>
            <a:r>
              <a:rPr lang="zh-CN" altLang="en-US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之间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较高的值，如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0.8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会使输出更随机，而较低的值，如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0.2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会使其更加集中和确定性。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我们通常建议修改这个（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temperature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）为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top_p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但两者不能同时存在，二选一。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top_p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number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1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一种替代温度采样的方法叫做核心采样，模型会考虑到具有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top_p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概率质量的标记结果。因此，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0.1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表示只有占前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10%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概率质量的标记被考虑。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我们通常建议修改这个（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top_p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）或者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temperature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，但不要同时修改两者。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n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integer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1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每个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prompt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生成的完成次数。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注意：由于此参数会生成许多完成，因此它会快速消耗您的令牌配额。小心使用，并确保对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max_tokens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和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stop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进行合理的设置。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stream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boolean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false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是否返回部分进度流。如果设置，令牌将作为数据服务器推送事件随着它们变得可用而发送，流通过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data: [DONE]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消息终止。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logprobs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integer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null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在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logprobs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返回的最有可能的标记列表中，包括所选标记和对应的对数概率。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例如，如果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logprobs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为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5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，则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API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将返回一个由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5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个最有可能的标记组成的列表。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API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总是会返回采样标记的对数概率，因此响应中可能会有多达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logprobs+1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个元素。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logprobs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的最大值为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5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。如果您需要更多，请通过我们的 </a:t>
            </a: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帮助中心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联系我们并描述您的用例。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echo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boolean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false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除了完成之外，还回显提示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stop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string or array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null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最多生成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4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个序列，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API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将停止生成更多的标记。返回的文本不包含停止序列。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presence_penalty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number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0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介于 </a:t>
            </a:r>
            <a:r>
              <a:rPr lang="en-US" altLang="zh-CN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-2.0 </a:t>
            </a:r>
            <a:r>
              <a:rPr lang="zh-CN" altLang="en-US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和 </a:t>
            </a:r>
            <a:r>
              <a:rPr lang="en-US" altLang="zh-CN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2.0 </a:t>
            </a:r>
            <a:r>
              <a:rPr lang="zh-CN" altLang="en-US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之间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的数字。正值会根据它们是否出现在文本中迄今为止来惩罚新令牌，从而增加模型谈论新主题的可能性。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请参阅有关频率和状态惩罚的更多信息</a:t>
            </a:r>
            <a:endParaRPr lang="zh-CN" altLang="en-US" sz="1050" b="0" i="0" u="none" strike="noStrike" baseline="0" dirty="0">
              <a:latin typeface="+mj-ea"/>
              <a:ea typeface="+mj-ea"/>
              <a:cs typeface="Aharoni" panose="02010803020104030203" pitchFamily="2" charset="-79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frequency_penalty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number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0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介于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-2.0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2.0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之间的数字。正值会根据文本中新令牌的现有频率对其进行惩罚，从而降低模型重复相同行的可能性。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请参阅有关频率和存在惩罚的更多信息</a:t>
            </a:r>
            <a:endParaRPr lang="zh-CN" altLang="en-US" sz="1050" b="0" i="0" u="none" strike="noStrike" baseline="0" dirty="0">
              <a:latin typeface="+mj-ea"/>
              <a:ea typeface="+mj-ea"/>
              <a:cs typeface="Aharoni" panose="02010803020104030203" pitchFamily="2" charset="-79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best_of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integer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1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在生成服务器端生成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best_of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完成，并返回“最佳”（每个标记具有最高对数概率的那一个）。结果无法流式传输。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当与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n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一起使用时，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best_of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控制候选完成的数量，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n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指定要返回多少个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-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best_of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必须大于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n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。</a:t>
            </a:r>
            <a:endParaRPr lang="en-US" altLang="zh-CN" sz="1050" b="0" i="0" u="none" strike="noStrike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注意：由于此参数生成许多完成，因此可能会快速消耗您的令牌配额。请小心使用并确保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max_tokens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和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stop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设置合理。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logit_bias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map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null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修改指定标记在完成中出现的可能性。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接受一个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JSON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对象，将标记（由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GPT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分词器中的标记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ID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指定）映射到从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-100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到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100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的相关偏差值。您可以使用此 </a:t>
            </a: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分词器工具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（适用于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GPT-2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GPT-3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）将文本转换为令牌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。数学上，在采样之前，模型生成的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logits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会添加偏差。确切的效果因模型而异，但是介于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-1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之间的值应该会减少或增加选择的可能性；像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-100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或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这样的值应该会导致相关令牌被禁止或独占选择。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例如，您可以传递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{"50256": -100}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来防止生成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user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string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，选填）</a:t>
            </a:r>
            <a:endParaRPr lang="zh-CN" altLang="en-US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一个唯一的标识符，代表您的终端用户，可以帮助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OpenAI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监测和检测滥用。</a:t>
            </a: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了解更多信息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</a:t>
            </a:r>
            <a:endParaRPr lang="en-US" sz="1050" dirty="0">
              <a:latin typeface="+mj-ea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152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1205-464B-F994-FD77-7115A44A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参数详解：</a:t>
            </a:r>
            <a:r>
              <a:rPr lang="en-US" altLang="zh-CN" sz="2000" b="1" i="0" u="sng" strike="noStrike" baseline="0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</a:t>
            </a:r>
            <a:r>
              <a:rPr lang="en-US" altLang="zh-CN" sz="2000" b="1" i="0" u="none" strike="noStrike" baseline="0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CN" altLang="en-US" sz="2000" b="1" i="0" u="none" strike="noStrike" baseline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聊天</a:t>
            </a:r>
            <a:r>
              <a:rPr lang="zh-CN" altLang="en-US" sz="2000" b="1" i="0" u="none" strike="noStrike" baseline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000" b="1" i="0" u="none" strike="noStrike" baseline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Image</a:t>
            </a:r>
            <a:r>
              <a:rPr lang="zh-CN" altLang="en-US" sz="2000" b="1" i="0" u="none" strike="noStrike" baseline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0331-FF56-51F2-7185-9B0218D0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050" b="1" i="0" u="sng" strike="noStrike" baseline="0" dirty="0"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</a:t>
            </a:r>
            <a:r>
              <a:rPr lang="en-US" altLang="zh-CN" sz="1050" b="1" i="0" u="none" strike="noStrike" baseline="0" dirty="0"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聊天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给定一组描述对话的消息列表，模型将返回一个回复。</a:t>
            </a:r>
          </a:p>
          <a:p>
            <a:pPr marR="0" algn="just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050" b="0" i="1" u="none" strike="noStrike" kern="100" baseline="0" dirty="0">
                <a:latin typeface="+mj-ea"/>
                <a:ea typeface="+mj-ea"/>
              </a:rPr>
              <a:t>Request body(</a:t>
            </a:r>
            <a:r>
              <a:rPr lang="zh-CN" altLang="en-US" sz="1050" b="0" i="1" u="none" strike="noStrike" kern="100" baseline="0" dirty="0">
                <a:latin typeface="+mj-ea"/>
                <a:ea typeface="+mj-ea"/>
              </a:rPr>
              <a:t>入参详解</a:t>
            </a:r>
            <a:r>
              <a:rPr lang="en-US" altLang="zh-CN" sz="1050" b="0" i="1" u="none" strike="noStrike" kern="100" baseline="0" dirty="0">
                <a:latin typeface="+mj-ea"/>
                <a:ea typeface="+mj-ea"/>
              </a:rPr>
              <a:t>)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model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，必填）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要使用的模型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ID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。有关哪些模型适用于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Chat API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的详细信息，请查看 </a:t>
            </a:r>
            <a:r>
              <a:rPr lang="zh-CN" altLang="en-US" sz="1050" b="0" i="0" u="sng" strike="noStrike" baseline="0" dirty="0"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模型端点兼容性表</a:t>
            </a:r>
            <a:endParaRPr lang="zh-CN" altLang="en-US" sz="1050" b="0" i="0" u="none" strike="noStrike" baseline="0" dirty="0">
              <a:latin typeface="+mj-ea"/>
              <a:ea typeface="+mj-ea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messages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array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，必填）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迄今为止描述对话的消息列表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role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，必填）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此消息的作者角色。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system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、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user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或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assistant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之一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content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，必填）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消息的内容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name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此消息的作者的姓名。可以包含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a-z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、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A-Z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、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0-9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和下划线，最大长度为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64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个字符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temperature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number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1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使用哪个采样温度，在 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0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2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之间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较高的值，如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0.8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会使输出更随机，而较低的值，如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0.2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会使其更加集中和确定性。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我们通常建议修改这个（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temperature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）为 </a:t>
            </a:r>
            <a:r>
              <a:rPr lang="en-US" altLang="zh-CN" sz="1050" b="0" i="0" u="none" strike="noStrike" baseline="0" dirty="0" err="1">
                <a:latin typeface="+mj-ea"/>
                <a:ea typeface="+mj-ea"/>
              </a:rPr>
              <a:t>top_p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但两者不能同时存在，二选一。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top_p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number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1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一种替代温度采样的方法叫做核心采样，模型会考虑到具有 </a:t>
            </a:r>
            <a:r>
              <a:rPr lang="en-US" altLang="zh-CN" sz="1050" b="0" i="0" u="none" strike="noStrike" baseline="0" dirty="0" err="1">
                <a:latin typeface="+mj-ea"/>
                <a:ea typeface="+mj-ea"/>
              </a:rPr>
              <a:t>top_p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概率质量的标记结果。因此，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0.1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表示只有占前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10%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概率质量的标记被考虑。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我们通常建议修改这个（</a:t>
            </a:r>
            <a:r>
              <a:rPr lang="en-US" altLang="zh-CN" sz="1050" b="0" i="0" u="none" strike="noStrike" baseline="0" dirty="0" err="1">
                <a:latin typeface="+mj-ea"/>
                <a:ea typeface="+mj-ea"/>
              </a:rPr>
              <a:t>top_p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）或者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temperature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，但不要同时修改两者。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n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integer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1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每个输入消息要生成多少聊天完成选项数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stream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boolean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false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如果设置了，将发送部分消息增量，就像在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ChatGPT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中一样。令牌将作为数据 </a:t>
            </a:r>
            <a:r>
              <a:rPr lang="zh-CN" altLang="en-US" sz="1050" b="0" i="0" u="sng" strike="noStrike" baseline="0" dirty="0"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服务器推送事件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随着它们变得可用而被发送，流通过 </a:t>
            </a:r>
            <a:r>
              <a:rPr lang="en-US" altLang="zh-CN" sz="1050" b="0" i="0" u="none" strike="noStrike" baseline="0" dirty="0"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data: [DONE]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消息终止。请参阅</a:t>
            </a:r>
            <a:r>
              <a:rPr lang="en-US" altLang="zh-CN" sz="1050" b="0" i="0" u="none" strike="noStrike" baseline="0" dirty="0"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OpenAI Cookbook 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以获取 </a:t>
            </a:r>
            <a:r>
              <a:rPr lang="zh-CN" altLang="en-US" sz="1050" b="0" i="0" u="sng" strike="noStrike" baseline="0" dirty="0">
                <a:latin typeface="+mj-ea"/>
                <a:ea typeface="+mj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示例代码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stop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 or array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null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最多生成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4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个序列，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API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将停止生成更多的标记。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max_tokens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integer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inf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在聊天完成中生成的最大 </a:t>
            </a:r>
            <a:r>
              <a:rPr lang="en-US" altLang="zh-CN" sz="1050" b="0" i="0" u="sng" strike="noStrike" baseline="0" dirty="0">
                <a:latin typeface="+mj-ea"/>
                <a:ea typeface="+mj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tokens</a:t>
            </a:r>
            <a:r>
              <a:rPr lang="en-US" altLang="zh-CN" sz="1050" b="0" i="0" u="none" strike="noStrike" baseline="0" dirty="0">
                <a:latin typeface="+mj-ea"/>
                <a:ea typeface="+mj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数。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输入令牌和生成的令牌的总长度受模型上下文长度的限制。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presence_penalty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number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0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介于 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-2.0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和 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2.0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之间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的数字。正值会根据它们是否出现在文本中迄今为止来惩罚新令牌，从而增加模型谈论新主题的可能性。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sng" strike="noStrike" baseline="0" dirty="0">
                <a:latin typeface="+mj-ea"/>
                <a:ea typeface="+mj-e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请参阅有关频率和状态惩罚的更多信息</a:t>
            </a:r>
            <a:endParaRPr lang="zh-CN" altLang="en-US" sz="1050" b="0" i="0" u="none" strike="noStrike" baseline="0" dirty="0">
              <a:latin typeface="+mj-ea"/>
              <a:ea typeface="+mj-ea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frequency_penalty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number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0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介于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-2.0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和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2.0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之间的数字。正值会根据文本中新令牌的现有频率对其进行惩罚，从而降低模型重复相同行的可能性。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sng" strike="noStrike" baseline="0" dirty="0">
                <a:latin typeface="+mj-ea"/>
                <a:ea typeface="+mj-e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请参阅有关频率和存在惩罚的更多信息</a:t>
            </a:r>
            <a:endParaRPr lang="zh-CN" altLang="en-US" sz="1050" b="0" i="0" u="none" strike="noStrike" baseline="0" dirty="0">
              <a:latin typeface="+mj-ea"/>
              <a:ea typeface="+mj-ea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logit_bias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map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null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修改完成时指定标记出现的可能性。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接受一个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JSON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对象，将标记（由分词器中的标记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ID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指定）映射到从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-100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到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100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的相关偏差值。在采样之前，模型生成的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logits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会加上这个偏差。确切的影响因模型而异，但是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-1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到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之间的值应该会减少或增加选择概率；像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-100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或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100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这样的值应该会导致相关标记被禁止或独占选择。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user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一个唯一的标识符，代表您的终端用户，可以帮助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OpenAI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监测和检测滥用。</a:t>
            </a:r>
            <a:r>
              <a:rPr lang="zh-CN" altLang="en-US" sz="1050" b="0" i="0" u="sng" strike="noStrike" baseline="0" dirty="0">
                <a:latin typeface="+mj-ea"/>
                <a:ea typeface="+mj-e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了解更多信息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</a:t>
            </a:r>
          </a:p>
          <a:p>
            <a:pPr marR="0" algn="just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zh-CN" sz="1050" b="0" i="0" u="none" strike="noStrike" kern="100" baseline="0" dirty="0">
              <a:latin typeface="+mj-ea"/>
              <a:ea typeface="+mj-ea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 </a:t>
            </a:r>
            <a:r>
              <a:rPr lang="en-US" altLang="zh-CN" sz="1050" b="1" i="0" u="sng" strike="noStrike" baseline="0" dirty="0">
                <a:latin typeface="+mj-ea"/>
                <a:ea typeface="+mj-e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Images</a:t>
            </a:r>
            <a:r>
              <a:rPr lang="en-US" altLang="zh-CN" sz="1050" b="1" i="0" u="none" strike="noStrike" baseline="0" dirty="0">
                <a:latin typeface="+mj-ea"/>
                <a:ea typeface="+mj-e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zh-CN" altLang="en-US" sz="1050" b="1" i="0" u="none" strike="noStrike" baseline="0" dirty="0">
                <a:latin typeface="+mj-ea"/>
                <a:ea typeface="+mj-e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图像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给定一个提示和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/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或输入图像，模型将生成一张新的图像。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相关指南：</a:t>
            </a:r>
            <a:r>
              <a:rPr lang="zh-CN" altLang="en-US" sz="1050" b="0" i="0" u="sng" strike="noStrike" baseline="0" dirty="0">
                <a:latin typeface="+mj-ea"/>
                <a:ea typeface="+mj-e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图像生成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</a:t>
            </a:r>
          </a:p>
          <a:p>
            <a:pPr marR="0" algn="just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050" b="0" i="1" u="none" strike="noStrike" kern="100" baseline="0" dirty="0">
                <a:latin typeface="+mj-ea"/>
                <a:ea typeface="+mj-ea"/>
              </a:rPr>
              <a:t>Request body(</a:t>
            </a:r>
            <a:r>
              <a:rPr lang="zh-CN" altLang="en-US" sz="1050" b="0" i="1" u="none" strike="noStrike" kern="100" baseline="0" dirty="0">
                <a:latin typeface="+mj-ea"/>
                <a:ea typeface="+mj-ea"/>
              </a:rPr>
              <a:t>入参详解</a:t>
            </a:r>
            <a:r>
              <a:rPr lang="en-US" altLang="zh-CN" sz="1050" b="0" i="1" u="none" strike="noStrike" kern="100" baseline="0" dirty="0">
                <a:latin typeface="+mj-ea"/>
                <a:ea typeface="+mj-ea"/>
              </a:rPr>
              <a:t>)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prompt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，必填）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所需图像的文本描述。最大长度为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1000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个字符。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n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integer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1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要生成的图像数量。必须在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到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10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之间。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size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1024x1024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生成图像的尺寸。必须是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256x256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 、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512x512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 或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1024x1024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 之一。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response_format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</a:t>
            </a: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url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生成的图像返回格式。必须是 </a:t>
            </a:r>
            <a:r>
              <a:rPr lang="en-US" altLang="zh-CN" sz="1050" b="0" i="0" u="none" strike="noStrike" baseline="0" dirty="0" err="1">
                <a:latin typeface="+mj-ea"/>
                <a:ea typeface="+mj-ea"/>
              </a:rPr>
              <a:t>url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或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b64_json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之一。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user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一个唯一的标识符，代表您的终端用户，可以帮助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OpenAI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监测和检测滥用。</a:t>
            </a:r>
            <a:r>
              <a:rPr lang="zh-CN" altLang="en-US" sz="1050" b="0" i="0" u="sng" strike="noStrike" baseline="0" dirty="0">
                <a:latin typeface="+mj-ea"/>
                <a:ea typeface="+mj-e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了解更多信息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</a:t>
            </a:r>
            <a:endParaRPr 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899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3EDC-048A-B89D-36D1-3F3C6AF8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MetaGPT</a:t>
            </a:r>
            <a:r>
              <a:rPr lang="zh-CN" altLang="en-US" dirty="0"/>
              <a:t>讲座，林义章，</a:t>
            </a:r>
            <a:r>
              <a:rPr lang="en-US" altLang="zh-CN" dirty="0" err="1"/>
              <a:t>DeepWisdom</a:t>
            </a:r>
            <a:r>
              <a:rPr lang="en-US" altLang="zh-CN" dirty="0"/>
              <a:t>, Ai</a:t>
            </a:r>
            <a:r>
              <a:rPr lang="zh-CN" altLang="en-US" dirty="0"/>
              <a:t>研究员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565F-DDC6-3448-41B6-E32425E1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/>
          <a:lstStyle/>
          <a:p>
            <a:r>
              <a:rPr lang="en-US" altLang="zh-CN" dirty="0" err="1"/>
              <a:t>MetaGPT</a:t>
            </a:r>
            <a:endParaRPr lang="en-US" altLang="zh-CN" dirty="0"/>
          </a:p>
          <a:p>
            <a:pPr lvl="1"/>
            <a:r>
              <a:rPr lang="zh-CN" altLang="en-US" dirty="0"/>
              <a:t>多智能体框架</a:t>
            </a:r>
            <a:endParaRPr lang="en-US" altLang="zh-CN" dirty="0"/>
          </a:p>
          <a:p>
            <a:pPr lvl="2"/>
            <a:r>
              <a:rPr lang="zh-CN" altLang="en-US" dirty="0"/>
              <a:t>智能体 </a:t>
            </a:r>
            <a:r>
              <a:rPr lang="en-US" altLang="zh-CN" dirty="0"/>
              <a:t>LN</a:t>
            </a:r>
          </a:p>
          <a:p>
            <a:pPr lvl="2"/>
            <a:r>
              <a:rPr lang="zh-CN" altLang="en-US" dirty="0"/>
              <a:t>让多个智能体的</a:t>
            </a:r>
            <a:r>
              <a:rPr lang="en-US" altLang="zh-CN" dirty="0"/>
              <a:t>LLM Agent</a:t>
            </a:r>
            <a:r>
              <a:rPr lang="zh-CN" altLang="en-US" dirty="0"/>
              <a:t>共同工作</a:t>
            </a:r>
            <a:endParaRPr lang="en-US" altLang="zh-CN" dirty="0"/>
          </a:p>
          <a:p>
            <a:pPr lvl="1"/>
            <a:r>
              <a:rPr lang="zh-CN" altLang="en-US" dirty="0"/>
              <a:t>比如自然语言编程</a:t>
            </a:r>
            <a:endParaRPr lang="en-US" altLang="zh-CN" dirty="0"/>
          </a:p>
          <a:p>
            <a:pPr lvl="2"/>
            <a:r>
              <a:rPr lang="zh-CN" altLang="en-US" dirty="0"/>
              <a:t>能写出贪吃蛇游戏、打砖块游戏</a:t>
            </a:r>
            <a:endParaRPr lang="en-US" altLang="zh-CN" dirty="0"/>
          </a:p>
          <a:p>
            <a:pPr lvl="1"/>
            <a:r>
              <a:rPr lang="en-US" altLang="zh-CN" dirty="0"/>
              <a:t>GitHub 31K</a:t>
            </a:r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en-US" altLang="zh-CN" dirty="0"/>
              <a:t>SOP</a:t>
            </a:r>
            <a:r>
              <a:rPr lang="zh-CN" altLang="en-US" dirty="0"/>
              <a:t>流程引入，如</a:t>
            </a:r>
            <a:endParaRPr lang="en-US" altLang="zh-CN" dirty="0"/>
          </a:p>
          <a:p>
            <a:pPr lvl="2"/>
            <a:r>
              <a:rPr lang="zh-CN" altLang="en-US" dirty="0"/>
              <a:t>需求，分析，用户故事，画竞品对比象限图</a:t>
            </a:r>
            <a:endParaRPr lang="en-US" altLang="zh-CN" dirty="0"/>
          </a:p>
          <a:p>
            <a:pPr lvl="2"/>
            <a:r>
              <a:rPr lang="zh-CN" altLang="en-US" dirty="0"/>
              <a:t>系统设计</a:t>
            </a:r>
            <a:endParaRPr lang="en-US" altLang="zh-CN" dirty="0"/>
          </a:p>
          <a:p>
            <a:pPr lvl="2"/>
            <a:r>
              <a:rPr lang="zh-CN" altLang="en-US" dirty="0"/>
              <a:t>需求拆解，工程师开发</a:t>
            </a:r>
            <a:endParaRPr lang="en-US" altLang="zh-CN" dirty="0"/>
          </a:p>
          <a:p>
            <a:pPr lvl="2"/>
            <a:r>
              <a:rPr lang="en-US" altLang="zh-CN" dirty="0"/>
              <a:t>QA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让智能体扮演角色</a:t>
            </a:r>
            <a:endParaRPr lang="en-US" altLang="zh-CN" dirty="0"/>
          </a:p>
          <a:p>
            <a:pPr lvl="2"/>
            <a:r>
              <a:rPr lang="zh-CN" altLang="en-US" dirty="0"/>
              <a:t>按人类的流程协作</a:t>
            </a:r>
            <a:endParaRPr lang="en-US" altLang="zh-CN" dirty="0"/>
          </a:p>
          <a:p>
            <a:pPr lvl="2"/>
            <a:r>
              <a:rPr lang="zh-CN" altLang="en-US" dirty="0"/>
              <a:t>效果优于对手</a:t>
            </a:r>
            <a:endParaRPr lang="en-US" altLang="zh-CN" dirty="0"/>
          </a:p>
          <a:p>
            <a:pPr lvl="1"/>
            <a:r>
              <a:rPr lang="zh-CN" altLang="en-US" dirty="0"/>
              <a:t>案例</a:t>
            </a:r>
            <a:endParaRPr lang="en-US" altLang="zh-CN" dirty="0"/>
          </a:p>
          <a:p>
            <a:pPr lvl="2"/>
            <a:r>
              <a:rPr lang="zh-CN" altLang="en-US" dirty="0"/>
              <a:t>开发游戏，玩狼人杀，玩</a:t>
            </a:r>
            <a:r>
              <a:rPr lang="en-US" altLang="zh-CN" dirty="0"/>
              <a:t>Minecraft</a:t>
            </a:r>
          </a:p>
          <a:p>
            <a:pPr lvl="2"/>
            <a:r>
              <a:rPr lang="zh-CN" altLang="en-US" dirty="0"/>
              <a:t>模拟虚拟小镇，互相对话，开</a:t>
            </a:r>
            <a:r>
              <a:rPr lang="en-US" altLang="zh-CN" dirty="0"/>
              <a:t>Party</a:t>
            </a:r>
          </a:p>
          <a:p>
            <a:pPr lvl="1"/>
            <a:r>
              <a:rPr lang="zh-CN" altLang="en-US" dirty="0"/>
              <a:t>智能体 </a:t>
            </a:r>
            <a:r>
              <a:rPr lang="en-US" altLang="zh-CN" dirty="0"/>
              <a:t>= LLM+</a:t>
            </a:r>
            <a:r>
              <a:rPr lang="zh-CN" altLang="en-US" dirty="0"/>
              <a:t>观察</a:t>
            </a:r>
            <a:r>
              <a:rPr lang="en-US" altLang="zh-CN" dirty="0"/>
              <a:t>+</a:t>
            </a:r>
            <a:r>
              <a:rPr lang="zh-CN" altLang="en-US" dirty="0"/>
              <a:t>思考</a:t>
            </a:r>
            <a:r>
              <a:rPr lang="en-US" altLang="zh-CN" dirty="0"/>
              <a:t>+ </a:t>
            </a:r>
            <a:r>
              <a:rPr lang="zh-CN" altLang="en-US" dirty="0"/>
              <a:t>行动</a:t>
            </a:r>
            <a:r>
              <a:rPr lang="en-US" altLang="zh-CN" dirty="0"/>
              <a:t>+</a:t>
            </a:r>
            <a:r>
              <a:rPr lang="zh-CN" altLang="en-US" dirty="0"/>
              <a:t>记忆</a:t>
            </a:r>
            <a:endParaRPr lang="en-US" altLang="zh-CN" dirty="0"/>
          </a:p>
          <a:p>
            <a:pPr lvl="1"/>
            <a:r>
              <a:rPr lang="zh-CN" altLang="en-US" dirty="0"/>
              <a:t>多智能体 </a:t>
            </a:r>
            <a:r>
              <a:rPr lang="en-US" altLang="zh-CN" dirty="0"/>
              <a:t>= </a:t>
            </a:r>
            <a:r>
              <a:rPr lang="zh-CN" altLang="en-US" dirty="0"/>
              <a:t>智能体</a:t>
            </a:r>
            <a:r>
              <a:rPr lang="en-US" altLang="zh-CN" dirty="0"/>
              <a:t>+</a:t>
            </a:r>
            <a:r>
              <a:rPr lang="zh-CN" altLang="en-US" dirty="0"/>
              <a:t>环境</a:t>
            </a:r>
            <a:r>
              <a:rPr lang="en-US" altLang="zh-CN" dirty="0"/>
              <a:t>+SOP+</a:t>
            </a:r>
            <a:r>
              <a:rPr lang="zh-CN" altLang="en-US" dirty="0"/>
              <a:t>评审</a:t>
            </a:r>
            <a:r>
              <a:rPr lang="en-US" altLang="zh-CN" dirty="0"/>
              <a:t>+</a:t>
            </a:r>
            <a:r>
              <a:rPr lang="zh-CN" altLang="en-US" dirty="0"/>
              <a:t>路由</a:t>
            </a:r>
            <a:r>
              <a:rPr lang="en-US" altLang="zh-CN" dirty="0"/>
              <a:t>+</a:t>
            </a:r>
            <a:r>
              <a:rPr lang="zh-CN" altLang="en-US" dirty="0"/>
              <a:t>订阅</a:t>
            </a:r>
            <a:r>
              <a:rPr lang="en-US" altLang="zh-CN" dirty="0"/>
              <a:t>+</a:t>
            </a:r>
            <a:r>
              <a:rPr lang="zh-CN" altLang="en-US" dirty="0"/>
              <a:t>经济</a:t>
            </a:r>
            <a:endParaRPr lang="en-US" altLang="zh-CN" dirty="0"/>
          </a:p>
          <a:p>
            <a:r>
              <a:rPr lang="zh-CN" altLang="en-US" dirty="0"/>
              <a:t>教程讲解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https://docs.deepwisdom.ai</a:t>
            </a:r>
            <a:endParaRPr lang="en-US" altLang="zh-CN" dirty="0"/>
          </a:p>
          <a:p>
            <a:r>
              <a:rPr lang="zh-CN" altLang="en-US" dirty="0"/>
              <a:t>智能体入门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endParaRPr lang="en-US" altLang="zh-CN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 err="1"/>
              <a:t>Config.yaml</a:t>
            </a:r>
            <a:endParaRPr lang="en-US" altLang="zh-CN" dirty="0"/>
          </a:p>
          <a:p>
            <a:pPr lvl="2"/>
            <a:r>
              <a:rPr lang="zh-CN" altLang="en-US" dirty="0"/>
              <a:t>拷贝并改成</a:t>
            </a:r>
            <a:r>
              <a:rPr lang="en-US" altLang="zh-CN" dirty="0" err="1"/>
              <a:t>key.yaml</a:t>
            </a:r>
            <a:endParaRPr lang="en-US" altLang="zh-CN" dirty="0"/>
          </a:p>
          <a:p>
            <a:pPr lvl="2"/>
            <a:r>
              <a:rPr lang="zh-CN" altLang="en-US" dirty="0"/>
              <a:t>里边放上</a:t>
            </a:r>
            <a:r>
              <a:rPr lang="en-US" altLang="zh-CN" dirty="0" err="1"/>
              <a:t>ApiKey</a:t>
            </a:r>
            <a:r>
              <a:rPr lang="zh-CN" altLang="en-US" dirty="0"/>
              <a:t>（</a:t>
            </a:r>
            <a:r>
              <a:rPr lang="en-US" altLang="zh-CN" dirty="0" err="1"/>
              <a:t>sk</a:t>
            </a:r>
            <a:r>
              <a:rPr lang="en-US" altLang="zh-CN" dirty="0"/>
              <a:t>_..., </a:t>
            </a:r>
            <a:r>
              <a:rPr lang="zh-CN" altLang="en-US" dirty="0"/>
              <a:t>不要再打开了）</a:t>
            </a:r>
            <a:endParaRPr lang="en-US" altLang="zh-CN" dirty="0"/>
          </a:p>
          <a:p>
            <a:pPr lvl="1"/>
            <a:r>
              <a:rPr lang="en-US" altLang="zh-CN" dirty="0"/>
              <a:t>Examples/</a:t>
            </a:r>
            <a:r>
              <a:rPr lang="en-US" altLang="zh-CN" dirty="0" err="1"/>
              <a:t>build_customized_agent</a:t>
            </a:r>
            <a:endParaRPr lang="en-US" altLang="zh-CN" dirty="0"/>
          </a:p>
          <a:p>
            <a:pPr lvl="2"/>
            <a:r>
              <a:rPr lang="zh-CN" altLang="en-US" dirty="0"/>
              <a:t>定义</a:t>
            </a:r>
            <a:r>
              <a:rPr lang="en-US" altLang="zh-CN" dirty="0"/>
              <a:t>Action</a:t>
            </a:r>
            <a:r>
              <a:rPr lang="zh-CN" altLang="en-US" dirty="0"/>
              <a:t>，</a:t>
            </a:r>
            <a:r>
              <a:rPr lang="en-US" altLang="zh-CN" dirty="0"/>
              <a:t>Role</a:t>
            </a:r>
            <a:r>
              <a:rPr lang="zh-CN" altLang="en-US" dirty="0"/>
              <a:t>，让</a:t>
            </a:r>
            <a:r>
              <a:rPr lang="en-US" altLang="zh-CN" dirty="0"/>
              <a:t>Role</a:t>
            </a:r>
            <a:r>
              <a:rPr lang="zh-CN" altLang="en-US" dirty="0"/>
              <a:t>执行</a:t>
            </a:r>
            <a:r>
              <a:rPr lang="en-US" altLang="zh-CN" dirty="0"/>
              <a:t>Action</a:t>
            </a:r>
          </a:p>
          <a:p>
            <a:pPr lvl="2"/>
            <a:r>
              <a:rPr lang="zh-CN" altLang="en-US" dirty="0"/>
              <a:t>定义</a:t>
            </a:r>
            <a:r>
              <a:rPr lang="en-US" altLang="zh-CN" dirty="0"/>
              <a:t>action</a:t>
            </a:r>
          </a:p>
          <a:p>
            <a:pPr lvl="2"/>
            <a:r>
              <a:rPr lang="zh-CN" altLang="en-US" dirty="0"/>
              <a:t>定义</a:t>
            </a:r>
            <a:r>
              <a:rPr lang="en-US" altLang="zh-CN" dirty="0"/>
              <a:t>role</a:t>
            </a:r>
          </a:p>
          <a:p>
            <a:pPr lvl="2"/>
            <a:r>
              <a:rPr lang="zh-CN" altLang="en-US" dirty="0"/>
              <a:t>让</a:t>
            </a:r>
            <a:r>
              <a:rPr lang="en-US" altLang="zh-CN" dirty="0"/>
              <a:t>role watch</a:t>
            </a:r>
            <a:r>
              <a:rPr lang="zh-CN" altLang="en-US" dirty="0"/>
              <a:t>上一个人，并执行自己的</a:t>
            </a:r>
            <a:r>
              <a:rPr lang="en-US" altLang="zh-CN" dirty="0"/>
              <a:t>action</a:t>
            </a:r>
          </a:p>
          <a:p>
            <a:pPr lvl="2"/>
            <a:r>
              <a:rPr lang="zh-CN" altLang="en-US" dirty="0"/>
              <a:t>三种</a:t>
            </a:r>
            <a:r>
              <a:rPr lang="en-US" altLang="zh-CN" dirty="0"/>
              <a:t>action</a:t>
            </a:r>
            <a:r>
              <a:rPr lang="zh-CN" altLang="en-US" dirty="0"/>
              <a:t>玩法</a:t>
            </a:r>
            <a:endParaRPr lang="en-US" altLang="zh-CN" dirty="0"/>
          </a:p>
          <a:p>
            <a:pPr lvl="3"/>
            <a:r>
              <a:rPr lang="en-US" altLang="zh-CN" dirty="0"/>
              <a:t>Think-action</a:t>
            </a:r>
          </a:p>
          <a:p>
            <a:pPr lvl="3"/>
            <a:r>
              <a:rPr lang="en-US" altLang="zh-CN" dirty="0"/>
              <a:t>By-order</a:t>
            </a:r>
          </a:p>
          <a:p>
            <a:pPr lvl="3"/>
            <a:r>
              <a:rPr lang="en-US" altLang="zh-CN" dirty="0"/>
              <a:t>Plan-think-action</a:t>
            </a:r>
          </a:p>
          <a:p>
            <a:pPr lvl="2"/>
            <a:r>
              <a:rPr lang="zh-CN" altLang="en-US" dirty="0"/>
              <a:t>人类的介入</a:t>
            </a:r>
            <a:endParaRPr lang="en-US" altLang="zh-CN" dirty="0"/>
          </a:p>
          <a:p>
            <a:pPr lvl="3"/>
            <a:r>
              <a:rPr lang="zh-CN" altLang="en-US" dirty="0"/>
              <a:t>可以设置 </a:t>
            </a:r>
            <a:r>
              <a:rPr lang="en-US" altLang="zh-CN" dirty="0" err="1"/>
              <a:t>is_human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5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F7569F-3E61-FE50-542B-C1146B8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Function Calling </a:t>
            </a:r>
            <a:r>
              <a:rPr lang="zh-CN" altLang="en-US" dirty="0"/>
              <a:t>方法调用 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 孙志岗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D4D-3743-C33F-87ED-E7796C42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182880">
            <a:normAutofit fontScale="85000" lnSpcReduction="20000"/>
          </a:bodyPr>
          <a:lstStyle/>
          <a:p>
            <a:r>
              <a:rPr lang="en-US" altLang="zh-CN" sz="1100" dirty="0"/>
              <a:t>AI UI</a:t>
            </a:r>
          </a:p>
          <a:p>
            <a:pPr lvl="1"/>
            <a:r>
              <a:rPr lang="zh-CN" altLang="en-US" sz="1100" dirty="0"/>
              <a:t>命令行</a:t>
            </a:r>
            <a:r>
              <a:rPr lang="en-US" altLang="zh-CN" sz="1100" dirty="0"/>
              <a:t>CLI</a:t>
            </a:r>
            <a:r>
              <a:rPr lang="zh-CN" altLang="en-US" sz="1100" dirty="0"/>
              <a:t>，图形界面</a:t>
            </a:r>
            <a:r>
              <a:rPr lang="en-US" altLang="zh-CN" sz="1100" dirty="0"/>
              <a:t>GUI</a:t>
            </a:r>
            <a:r>
              <a:rPr lang="zh-CN" altLang="en-US" sz="1100" dirty="0"/>
              <a:t>，语言界面</a:t>
            </a:r>
            <a:r>
              <a:rPr lang="en-US" altLang="zh-CN" sz="1100" dirty="0"/>
              <a:t>LUI</a:t>
            </a:r>
            <a:r>
              <a:rPr lang="zh-CN" altLang="en-US" sz="1100" dirty="0"/>
              <a:t>，脑机接口</a:t>
            </a:r>
            <a:r>
              <a:rPr lang="en-US" altLang="zh-CN" sz="1100" dirty="0"/>
              <a:t>BCI</a:t>
            </a:r>
          </a:p>
          <a:p>
            <a:pPr lvl="1"/>
            <a:r>
              <a:rPr lang="zh-CN" altLang="en-US" sz="1100" dirty="0"/>
              <a:t>从</a:t>
            </a:r>
            <a:r>
              <a:rPr lang="en-US" altLang="zh-CN" sz="1100" dirty="0"/>
              <a:t>API</a:t>
            </a:r>
            <a:r>
              <a:rPr lang="zh-CN" altLang="en-US" sz="1100" dirty="0"/>
              <a:t>到</a:t>
            </a:r>
            <a:r>
              <a:rPr lang="en-US" altLang="zh-CN" sz="1100" dirty="0"/>
              <a:t>NLI</a:t>
            </a:r>
            <a:r>
              <a:rPr lang="zh-CN" altLang="en-US" sz="1100" dirty="0"/>
              <a:t>自然语言接口</a:t>
            </a:r>
            <a:endParaRPr lang="en-US" altLang="zh-CN" sz="1100" dirty="0"/>
          </a:p>
          <a:p>
            <a:r>
              <a:rPr lang="zh-CN" altLang="en-US" sz="1100" dirty="0"/>
              <a:t>大模型的两个缺陷</a:t>
            </a:r>
            <a:endParaRPr lang="en-US" altLang="zh-CN" sz="1100" dirty="0"/>
          </a:p>
          <a:p>
            <a:pPr lvl="1"/>
            <a:r>
              <a:rPr lang="zh-CN" altLang="en-US" sz="1100" dirty="0"/>
              <a:t>并非知晓一切，没有私有、最新数据</a:t>
            </a:r>
            <a:endParaRPr lang="en-US" altLang="zh-CN" sz="1100" dirty="0"/>
          </a:p>
          <a:p>
            <a:pPr lvl="1"/>
            <a:r>
              <a:rPr lang="zh-CN" altLang="en-US" sz="1100" dirty="0"/>
              <a:t>没有真逻辑，只有训练数据的统计规律</a:t>
            </a:r>
            <a:endParaRPr lang="en-US" altLang="zh-CN" sz="1100" dirty="0"/>
          </a:p>
          <a:p>
            <a:r>
              <a:rPr lang="en-US" altLang="zh-CN" sz="1100" dirty="0" err="1"/>
              <a:t>OpenAi</a:t>
            </a:r>
            <a:r>
              <a:rPr lang="zh-CN" altLang="en-US" sz="1100" dirty="0"/>
              <a:t>用</a:t>
            </a:r>
            <a:r>
              <a:rPr lang="en-US" altLang="zh-CN" sz="1100" dirty="0"/>
              <a:t>Actions</a:t>
            </a:r>
            <a:r>
              <a:rPr lang="zh-CN" altLang="en-US" sz="1100" dirty="0"/>
              <a:t>连接外部世界</a:t>
            </a:r>
            <a:endParaRPr lang="en-US" altLang="zh-CN" sz="1100" dirty="0"/>
          </a:p>
          <a:p>
            <a:pPr lvl="1"/>
            <a:r>
              <a:rPr lang="zh-CN" altLang="en-US" sz="1100" dirty="0"/>
              <a:t>从</a:t>
            </a:r>
            <a:r>
              <a:rPr lang="en-US" altLang="zh-CN" sz="1100" dirty="0"/>
              <a:t>Plugins</a:t>
            </a:r>
            <a:r>
              <a:rPr lang="zh-CN" altLang="en-US" sz="1100" dirty="0"/>
              <a:t>升级到</a:t>
            </a:r>
            <a:r>
              <a:rPr lang="en-US" altLang="zh-CN" sz="1100" dirty="0"/>
              <a:t>Actions</a:t>
            </a:r>
            <a:r>
              <a:rPr lang="zh-CN" altLang="en-US" sz="1100" dirty="0"/>
              <a:t>，内置在</a:t>
            </a:r>
            <a:r>
              <a:rPr lang="en-US" altLang="zh-CN" sz="1100" dirty="0"/>
              <a:t>GPTs</a:t>
            </a:r>
          </a:p>
          <a:p>
            <a:pPr lvl="2"/>
            <a:r>
              <a:rPr lang="zh-CN" altLang="en-US" sz="1100" dirty="0"/>
              <a:t>例如：小瓜</a:t>
            </a:r>
            <a:r>
              <a:rPr lang="en-US" altLang="zh-CN" sz="1100" dirty="0"/>
              <a:t>GPT</a:t>
            </a:r>
          </a:p>
          <a:p>
            <a:r>
              <a:rPr lang="en-US" altLang="zh-CN" sz="1100" dirty="0"/>
              <a:t>GPTs </a:t>
            </a:r>
            <a:r>
              <a:rPr lang="zh-CN" altLang="en-US" sz="1100" dirty="0"/>
              <a:t>应用（需要</a:t>
            </a:r>
            <a:r>
              <a:rPr lang="en-US" altLang="zh-CN" sz="1100" dirty="0" err="1"/>
              <a:t>Gpt</a:t>
            </a:r>
            <a:r>
              <a:rPr lang="en-US" altLang="zh-CN" sz="1100" dirty="0"/>
              <a:t> Plus</a:t>
            </a:r>
            <a:r>
              <a:rPr lang="zh-CN" altLang="en-US" sz="1100" dirty="0"/>
              <a:t>账号）</a:t>
            </a:r>
            <a:endParaRPr lang="en-US" altLang="zh-CN" sz="1100" dirty="0"/>
          </a:p>
          <a:p>
            <a:pPr lvl="1"/>
            <a:r>
              <a:rPr lang="zh-CN" altLang="en-US" sz="1100" dirty="0"/>
              <a:t>可以创建和配置自己的一个</a:t>
            </a:r>
            <a:r>
              <a:rPr lang="en-US" altLang="zh-CN" sz="1100" dirty="0" err="1"/>
              <a:t>ChatGpt</a:t>
            </a:r>
            <a:r>
              <a:rPr lang="zh-CN" altLang="en-US" sz="1100" dirty="0"/>
              <a:t>应用</a:t>
            </a:r>
            <a:endParaRPr lang="en-US" altLang="zh-CN" sz="1100" dirty="0"/>
          </a:p>
          <a:p>
            <a:pPr lvl="2"/>
            <a:r>
              <a:rPr lang="zh-CN" altLang="en-US" sz="1100" dirty="0"/>
              <a:t>角色、特征等</a:t>
            </a:r>
            <a:endParaRPr lang="en-US" altLang="zh-CN" sz="1100" dirty="0"/>
          </a:p>
          <a:p>
            <a:pPr lvl="1"/>
            <a:r>
              <a:rPr lang="zh-CN" altLang="en-US" sz="1100" dirty="0"/>
              <a:t>可以自定义</a:t>
            </a:r>
            <a:r>
              <a:rPr lang="en-US" altLang="zh-CN" sz="1100" dirty="0"/>
              <a:t>Actions</a:t>
            </a:r>
          </a:p>
          <a:p>
            <a:pPr lvl="2"/>
            <a:r>
              <a:rPr lang="zh-CN" altLang="en-US" sz="1100" dirty="0"/>
              <a:t>用</a:t>
            </a:r>
            <a:r>
              <a:rPr lang="en-US" altLang="zh-CN" sz="1100" dirty="0" err="1"/>
              <a:t>Yaml</a:t>
            </a:r>
            <a:r>
              <a:rPr lang="zh-CN" altLang="en-US" sz="1100" dirty="0"/>
              <a:t>格式定义接口</a:t>
            </a:r>
            <a:endParaRPr lang="en-US" altLang="zh-CN" sz="1100" dirty="0"/>
          </a:p>
          <a:p>
            <a:pPr lvl="3"/>
            <a:r>
              <a:rPr lang="zh-CN" altLang="en-US" sz="1100" dirty="0"/>
              <a:t>包括一个外部的</a:t>
            </a:r>
            <a:r>
              <a:rPr lang="en-US" altLang="zh-CN" sz="1100" dirty="0"/>
              <a:t>Api</a:t>
            </a:r>
            <a:r>
              <a:rPr lang="zh-CN" altLang="en-US" sz="1100" dirty="0"/>
              <a:t>的</a:t>
            </a:r>
            <a:r>
              <a:rPr lang="en-US" altLang="zh-CN" sz="1100" dirty="0"/>
              <a:t>http</a:t>
            </a:r>
            <a:r>
              <a:rPr lang="zh-CN" altLang="en-US" sz="1100" dirty="0"/>
              <a:t>地址</a:t>
            </a:r>
            <a:endParaRPr lang="en-US" altLang="zh-CN" sz="1100" dirty="0"/>
          </a:p>
          <a:p>
            <a:pPr lvl="2"/>
            <a:r>
              <a:rPr lang="zh-CN" altLang="en-US" sz="1100" dirty="0"/>
              <a:t>传入参数即可工作</a:t>
            </a:r>
            <a:endParaRPr lang="en-US" altLang="zh-CN" sz="1100" dirty="0"/>
          </a:p>
          <a:p>
            <a:pPr lvl="1"/>
            <a:r>
              <a:rPr lang="zh-CN" altLang="en-US" sz="1100" dirty="0"/>
              <a:t>工作原理</a:t>
            </a:r>
            <a:endParaRPr lang="en-US" altLang="zh-CN" sz="1100" dirty="0"/>
          </a:p>
          <a:p>
            <a:pPr lvl="2"/>
            <a:r>
              <a:rPr lang="zh-CN" altLang="en-US" sz="1100" dirty="0"/>
              <a:t>触发</a:t>
            </a:r>
            <a:r>
              <a:rPr lang="en-US" altLang="zh-CN" sz="1100" dirty="0"/>
              <a:t>action</a:t>
            </a:r>
            <a:r>
              <a:rPr lang="zh-CN" altLang="en-US" sz="1100" dirty="0"/>
              <a:t>的</a:t>
            </a:r>
            <a:r>
              <a:rPr lang="en-US" altLang="zh-CN" sz="1100" dirty="0"/>
              <a:t>prompt</a:t>
            </a:r>
          </a:p>
          <a:p>
            <a:pPr lvl="2"/>
            <a:r>
              <a:rPr lang="zh-CN" altLang="en-US" sz="1100" dirty="0"/>
              <a:t>对人类给的指令进行自然语言理解</a:t>
            </a:r>
            <a:endParaRPr lang="en-US" altLang="zh-CN" sz="1100" dirty="0"/>
          </a:p>
          <a:p>
            <a:pPr lvl="2"/>
            <a:r>
              <a:rPr lang="zh-CN" altLang="en-US" sz="1100" dirty="0"/>
              <a:t>数据标准化</a:t>
            </a:r>
            <a:endParaRPr lang="en-US" altLang="zh-CN" sz="1100" dirty="0"/>
          </a:p>
          <a:p>
            <a:pPr lvl="2"/>
            <a:r>
              <a:rPr lang="zh-CN" altLang="en-US" sz="1100" dirty="0"/>
              <a:t>把</a:t>
            </a:r>
            <a:r>
              <a:rPr lang="en-US" altLang="zh-CN" sz="1100" dirty="0" err="1"/>
              <a:t>prompt+function</a:t>
            </a:r>
            <a:r>
              <a:rPr lang="zh-CN" altLang="en-US" sz="1100" dirty="0"/>
              <a:t>一起给</a:t>
            </a:r>
            <a:r>
              <a:rPr lang="en-US" altLang="zh-CN" sz="1100" dirty="0"/>
              <a:t>AI</a:t>
            </a:r>
          </a:p>
          <a:p>
            <a:pPr lvl="2"/>
            <a:r>
              <a:rPr lang="en-US" altLang="zh-CN" sz="1100" dirty="0"/>
              <a:t>AI</a:t>
            </a:r>
            <a:r>
              <a:rPr lang="zh-CN" altLang="en-US" sz="1100" dirty="0"/>
              <a:t>把数据传入外部</a:t>
            </a:r>
            <a:r>
              <a:rPr lang="en-US" altLang="zh-CN" sz="1100" dirty="0" err="1"/>
              <a:t>api</a:t>
            </a:r>
            <a:endParaRPr lang="en-US" altLang="zh-CN" sz="1100" dirty="0"/>
          </a:p>
          <a:p>
            <a:pPr lvl="2"/>
            <a:r>
              <a:rPr lang="zh-CN" altLang="en-US" sz="1100" dirty="0"/>
              <a:t>获得数据</a:t>
            </a:r>
            <a:endParaRPr lang="en-US" altLang="zh-CN" sz="1100" dirty="0"/>
          </a:p>
          <a:p>
            <a:pPr lvl="2"/>
            <a:r>
              <a:rPr lang="zh-CN" altLang="en-US" sz="1100" dirty="0"/>
              <a:t>转换为自然语言</a:t>
            </a:r>
            <a:endParaRPr lang="en-US" altLang="zh-CN" sz="1100" dirty="0"/>
          </a:p>
          <a:p>
            <a:pPr lvl="1"/>
            <a:r>
              <a:rPr lang="zh-CN" altLang="en-US" sz="1100" dirty="0"/>
              <a:t>其他</a:t>
            </a:r>
            <a:endParaRPr lang="en-US" altLang="zh-CN" sz="1100" dirty="0"/>
          </a:p>
          <a:p>
            <a:pPr lvl="2"/>
            <a:r>
              <a:rPr lang="zh-CN" altLang="en-US" sz="1100" dirty="0"/>
              <a:t>需要提供</a:t>
            </a:r>
            <a:r>
              <a:rPr lang="en-US" altLang="zh-CN" sz="1100" dirty="0" err="1"/>
              <a:t>api</a:t>
            </a:r>
            <a:r>
              <a:rPr lang="zh-CN" altLang="en-US" sz="1100" dirty="0"/>
              <a:t>的鉴权（如高德的</a:t>
            </a:r>
            <a:r>
              <a:rPr lang="en-US" altLang="zh-CN" sz="1100" dirty="0"/>
              <a:t>key</a:t>
            </a:r>
            <a:r>
              <a:rPr lang="zh-CN" altLang="en-US" sz="1100" dirty="0"/>
              <a:t>）</a:t>
            </a:r>
            <a:endParaRPr lang="en-US" altLang="zh-CN" sz="1100" dirty="0"/>
          </a:p>
          <a:p>
            <a:pPr lvl="2"/>
            <a:r>
              <a:rPr lang="zh-CN" altLang="en-US" sz="1100" dirty="0"/>
              <a:t>为何还是要用</a:t>
            </a:r>
            <a:r>
              <a:rPr lang="en-US" altLang="zh-CN" sz="1100" dirty="0" err="1"/>
              <a:t>Yaml</a:t>
            </a:r>
            <a:r>
              <a:rPr lang="zh-CN" altLang="en-US" sz="1100" dirty="0"/>
              <a:t>而非</a:t>
            </a:r>
            <a:r>
              <a:rPr lang="en-US" altLang="zh-CN" sz="1100" dirty="0"/>
              <a:t>NL</a:t>
            </a:r>
            <a:r>
              <a:rPr lang="zh-CN" altLang="en-US" sz="1100" dirty="0"/>
              <a:t>？</a:t>
            </a:r>
            <a:endParaRPr lang="en-US" altLang="zh-CN" sz="1100" dirty="0"/>
          </a:p>
          <a:p>
            <a:pPr lvl="3"/>
            <a:r>
              <a:rPr lang="zh-CN" altLang="en-US" sz="1100" dirty="0"/>
              <a:t>提高准确度</a:t>
            </a:r>
            <a:endParaRPr lang="en-US" altLang="zh-CN" sz="1100" dirty="0"/>
          </a:p>
          <a:p>
            <a:r>
              <a:rPr lang="en-US" altLang="zh-CN" sz="1100" dirty="0"/>
              <a:t>GPTs</a:t>
            </a:r>
            <a:r>
              <a:rPr lang="zh-CN" altLang="en-US" sz="1100" dirty="0"/>
              <a:t>及其平替们</a:t>
            </a:r>
            <a:endParaRPr lang="en-US" altLang="zh-CN" sz="1100" dirty="0"/>
          </a:p>
          <a:p>
            <a:pPr lvl="1"/>
            <a:r>
              <a:rPr lang="en-US" altLang="zh-CN" sz="1100" dirty="0" err="1"/>
              <a:t>OpenAi</a:t>
            </a:r>
            <a:r>
              <a:rPr lang="en-US" altLang="zh-CN" sz="1100" dirty="0"/>
              <a:t> GPTs</a:t>
            </a:r>
          </a:p>
          <a:p>
            <a:pPr lvl="2"/>
            <a:r>
              <a:rPr lang="zh-CN" altLang="en-US" sz="1100" dirty="0"/>
              <a:t>不用编程</a:t>
            </a:r>
            <a:endParaRPr lang="en-US" altLang="zh-CN" sz="1100" dirty="0"/>
          </a:p>
          <a:p>
            <a:pPr lvl="2"/>
            <a:r>
              <a:rPr lang="zh-CN" altLang="en-US" sz="1100" dirty="0"/>
              <a:t>可以放自己的知识库，实现</a:t>
            </a:r>
            <a:r>
              <a:rPr lang="en-US" altLang="zh-CN" sz="1100" dirty="0"/>
              <a:t>RAG</a:t>
            </a:r>
          </a:p>
          <a:p>
            <a:pPr lvl="2"/>
            <a:r>
              <a:rPr lang="zh-CN" altLang="en-US" sz="1100" dirty="0"/>
              <a:t>可以对接</a:t>
            </a:r>
            <a:r>
              <a:rPr lang="en-US" altLang="zh-CN" sz="1100" dirty="0"/>
              <a:t>actions</a:t>
            </a:r>
          </a:p>
          <a:p>
            <a:pPr lvl="2"/>
            <a:r>
              <a:rPr lang="zh-CN" altLang="en-US" sz="1100" dirty="0"/>
              <a:t>内置</a:t>
            </a:r>
            <a:r>
              <a:rPr lang="en-US" altLang="zh-CN" sz="1100" dirty="0"/>
              <a:t>DALLE3</a:t>
            </a:r>
            <a:r>
              <a:rPr lang="zh-CN" altLang="en-US" sz="1100" dirty="0"/>
              <a:t>文生图和</a:t>
            </a:r>
            <a:r>
              <a:rPr lang="en-US" altLang="zh-CN" sz="1100" dirty="0"/>
              <a:t>Code Interpreter</a:t>
            </a:r>
            <a:r>
              <a:rPr lang="zh-CN" altLang="en-US" sz="1100" dirty="0"/>
              <a:t>能力</a:t>
            </a:r>
            <a:endParaRPr lang="en-US" altLang="zh-CN" sz="1100" dirty="0"/>
          </a:p>
          <a:p>
            <a:pPr lvl="2"/>
            <a:r>
              <a:rPr lang="en-US" altLang="zh-CN" sz="1100" dirty="0"/>
              <a:t>X</a:t>
            </a:r>
            <a:r>
              <a:rPr lang="zh-CN" altLang="en-US" sz="1100" dirty="0"/>
              <a:t>只有</a:t>
            </a:r>
            <a:r>
              <a:rPr lang="en-US" altLang="zh-CN" sz="1100" dirty="0"/>
              <a:t>Plus</a:t>
            </a:r>
            <a:r>
              <a:rPr lang="zh-CN" altLang="en-US" sz="1100" dirty="0"/>
              <a:t>会员可用</a:t>
            </a:r>
            <a:endParaRPr lang="en-US" altLang="zh-CN" sz="1100" dirty="0"/>
          </a:p>
          <a:p>
            <a:pPr lvl="1"/>
            <a:r>
              <a:rPr lang="zh-CN" altLang="en-US" sz="1100" dirty="0"/>
              <a:t>字节跳动 </a:t>
            </a:r>
            <a:r>
              <a:rPr lang="en-US" altLang="zh-CN" sz="1100" dirty="0" err="1"/>
              <a:t>Coze</a:t>
            </a:r>
            <a:endParaRPr lang="en-US" altLang="zh-CN" sz="1100" dirty="0"/>
          </a:p>
          <a:p>
            <a:pPr lvl="2"/>
            <a:r>
              <a:rPr lang="zh-CN" altLang="en-US" sz="1100" dirty="0"/>
              <a:t>需要科学上网，但可以免费使用</a:t>
            </a:r>
            <a:r>
              <a:rPr lang="en-US" altLang="zh-CN" sz="1100" dirty="0"/>
              <a:t>GPT4</a:t>
            </a:r>
          </a:p>
          <a:p>
            <a:pPr lvl="2"/>
            <a:r>
              <a:rPr lang="zh-CN" altLang="en-US" sz="1100" dirty="0"/>
              <a:t>英文界面但对中文更友好</a:t>
            </a:r>
            <a:endParaRPr lang="en-US" altLang="zh-CN" sz="1100" dirty="0"/>
          </a:p>
          <a:p>
            <a:pPr lvl="2"/>
            <a:r>
              <a:rPr lang="en-US" altLang="zh-CN" sz="1100" dirty="0"/>
              <a:t>Prompt</a:t>
            </a:r>
            <a:r>
              <a:rPr lang="zh-CN" altLang="en-US" sz="1100" dirty="0"/>
              <a:t>优化功能更简单（自带）</a:t>
            </a:r>
            <a:endParaRPr lang="en-US" sz="1100" dirty="0"/>
          </a:p>
          <a:p>
            <a:pPr lvl="1"/>
            <a:r>
              <a:rPr lang="en-US" altLang="zh-CN" sz="1100" dirty="0" err="1"/>
              <a:t>Dify</a:t>
            </a:r>
            <a:endParaRPr lang="en-US" altLang="zh-CN" sz="1100" dirty="0"/>
          </a:p>
          <a:p>
            <a:pPr lvl="2"/>
            <a:r>
              <a:rPr lang="zh-CN" altLang="en-US" sz="1100" dirty="0"/>
              <a:t>开源，中国开发</a:t>
            </a:r>
            <a:endParaRPr lang="en-US" altLang="zh-CN" sz="1100" dirty="0"/>
          </a:p>
          <a:p>
            <a:pPr lvl="2"/>
            <a:r>
              <a:rPr lang="zh-CN" altLang="en-US" sz="1100" dirty="0"/>
              <a:t>功能最丰富</a:t>
            </a:r>
            <a:endParaRPr lang="en-US" altLang="zh-CN" sz="1100" dirty="0"/>
          </a:p>
          <a:p>
            <a:pPr lvl="2"/>
            <a:r>
              <a:rPr lang="zh-CN" altLang="en-US" sz="1100" dirty="0"/>
              <a:t>可以本地部署，支持非常多的大模型</a:t>
            </a:r>
            <a:endParaRPr lang="en-US" altLang="zh-CN" sz="1100" dirty="0"/>
          </a:p>
          <a:p>
            <a:pPr lvl="2"/>
            <a:r>
              <a:rPr lang="zh-CN" altLang="en-US" sz="1100" dirty="0"/>
              <a:t>有</a:t>
            </a:r>
            <a:r>
              <a:rPr lang="en-US" altLang="zh-CN" sz="1100" dirty="0"/>
              <a:t>GUI</a:t>
            </a:r>
            <a:r>
              <a:rPr lang="zh-CN" altLang="en-US" sz="1100" dirty="0"/>
              <a:t>，也有</a:t>
            </a:r>
            <a:r>
              <a:rPr lang="en-US" altLang="zh-CN" sz="1100" dirty="0"/>
              <a:t>API</a:t>
            </a:r>
          </a:p>
          <a:p>
            <a:pPr lvl="1"/>
            <a:r>
              <a:rPr lang="zh-CN" altLang="en-US" sz="1100" dirty="0"/>
              <a:t>但是上述都不能完成极致调优</a:t>
            </a:r>
            <a:endParaRPr lang="en-US" altLang="zh-CN" sz="1100" dirty="0"/>
          </a:p>
          <a:p>
            <a:r>
              <a:rPr lang="zh-CN" altLang="en-US" sz="1100" dirty="0"/>
              <a:t>开发代码调用自己写的</a:t>
            </a:r>
            <a:r>
              <a:rPr lang="en-US" altLang="zh-CN" sz="1100" dirty="0"/>
              <a:t>Function</a:t>
            </a:r>
          </a:p>
          <a:p>
            <a:pPr lvl="1"/>
            <a:r>
              <a:rPr lang="zh-CN" altLang="en-US" sz="1100" dirty="0"/>
              <a:t>在</a:t>
            </a:r>
            <a:r>
              <a:rPr lang="en-US" altLang="zh-CN" sz="1100" dirty="0"/>
              <a:t>create</a:t>
            </a:r>
            <a:r>
              <a:rPr lang="zh-CN" altLang="en-US" sz="1100" dirty="0"/>
              <a:t>时，给一个</a:t>
            </a:r>
            <a:r>
              <a:rPr lang="en-US" altLang="zh-CN" sz="1100" dirty="0"/>
              <a:t>tools</a:t>
            </a:r>
            <a:r>
              <a:rPr lang="zh-CN" altLang="en-US" sz="1100" dirty="0"/>
              <a:t>数组</a:t>
            </a:r>
            <a:endParaRPr lang="en-US" altLang="zh-CN" sz="1100" dirty="0"/>
          </a:p>
          <a:p>
            <a:pPr lvl="1"/>
            <a:r>
              <a:rPr lang="zh-CN" altLang="en-US" sz="1100" dirty="0"/>
              <a:t>每个元素都是一组</a:t>
            </a:r>
            <a:r>
              <a:rPr lang="en-US" altLang="zh-CN" sz="1100" dirty="0" err="1"/>
              <a:t>json</a:t>
            </a:r>
            <a:endParaRPr lang="en-US" altLang="zh-CN" sz="1100" dirty="0"/>
          </a:p>
          <a:p>
            <a:pPr lvl="2"/>
            <a:r>
              <a:rPr lang="en-US" sz="1100" dirty="0" err="1"/>
              <a:t>Type:fuction</a:t>
            </a:r>
            <a:endParaRPr lang="en-US" sz="1100" dirty="0"/>
          </a:p>
          <a:p>
            <a:pPr lvl="2"/>
            <a:r>
              <a:rPr lang="en-US" sz="1100" dirty="0" err="1"/>
              <a:t>Name:sum</a:t>
            </a:r>
            <a:endParaRPr lang="en-US" sz="1100" dirty="0"/>
          </a:p>
          <a:p>
            <a:pPr lvl="1"/>
            <a:r>
              <a:rPr lang="zh-CN" altLang="en-US" sz="1100" dirty="0"/>
              <a:t>调用时，</a:t>
            </a:r>
            <a:r>
              <a:rPr lang="en-US" altLang="zh-CN" sz="1100" dirty="0" err="1"/>
              <a:t>gpt</a:t>
            </a:r>
            <a:r>
              <a:rPr lang="zh-CN" altLang="en-US" sz="1100" dirty="0"/>
              <a:t>会理解何时使用此</a:t>
            </a:r>
            <a:r>
              <a:rPr lang="en-US" altLang="zh-CN" sz="1100" dirty="0"/>
              <a:t>function</a:t>
            </a:r>
          </a:p>
          <a:p>
            <a:pPr lvl="2"/>
            <a:r>
              <a:rPr lang="zh-CN" altLang="en-US" sz="1100" dirty="0"/>
              <a:t>判断是否需要</a:t>
            </a:r>
            <a:r>
              <a:rPr lang="en-US" altLang="zh-CN" sz="1100" dirty="0"/>
              <a:t>call function</a:t>
            </a:r>
          </a:p>
          <a:p>
            <a:pPr lvl="2"/>
            <a:r>
              <a:rPr lang="zh-CN" altLang="en-US" sz="1100" dirty="0"/>
              <a:t>判断需要</a:t>
            </a:r>
            <a:r>
              <a:rPr lang="en-US" altLang="zh-CN" sz="1100" dirty="0"/>
              <a:t>call</a:t>
            </a:r>
            <a:r>
              <a:rPr lang="zh-CN" altLang="en-US" sz="1100" dirty="0"/>
              <a:t>哪个</a:t>
            </a:r>
            <a:endParaRPr lang="en-US" altLang="zh-CN" sz="1100" dirty="0"/>
          </a:p>
          <a:p>
            <a:pPr lvl="2"/>
            <a:r>
              <a:rPr lang="zh-CN" altLang="en-US" sz="1100" dirty="0"/>
              <a:t>实现</a:t>
            </a:r>
            <a:r>
              <a:rPr lang="en-US" altLang="zh-CN" sz="1100" dirty="0"/>
              <a:t>function</a:t>
            </a:r>
            <a:r>
              <a:rPr lang="zh-CN" altLang="en-US" sz="1100" dirty="0"/>
              <a:t>代码</a:t>
            </a:r>
            <a:endParaRPr lang="en-US" altLang="zh-CN" sz="1100" dirty="0"/>
          </a:p>
          <a:p>
            <a:pPr lvl="2"/>
            <a:r>
              <a:rPr lang="zh-CN" altLang="en-US" sz="1100" dirty="0"/>
              <a:t>把调用结果加入到对话历史</a:t>
            </a:r>
            <a:endParaRPr lang="en-US" altLang="zh-CN" sz="1100" dirty="0"/>
          </a:p>
          <a:p>
            <a:pPr lvl="2"/>
            <a:r>
              <a:rPr lang="zh-CN" altLang="en-US" sz="1100" dirty="0"/>
              <a:t>再次调用大模型，形成自然语言</a:t>
            </a:r>
            <a:endParaRPr lang="en-US" altLang="zh-CN" sz="1100" dirty="0"/>
          </a:p>
          <a:p>
            <a:pPr lvl="1"/>
            <a:r>
              <a:rPr lang="en-US" altLang="zh-CN" sz="1100" dirty="0"/>
              <a:t>Function Calling</a:t>
            </a:r>
            <a:r>
              <a:rPr lang="zh-CN" altLang="en-US" sz="1100" dirty="0"/>
              <a:t>的描述也要调优</a:t>
            </a:r>
            <a:endParaRPr lang="en-US" altLang="zh-CN" sz="1100" dirty="0"/>
          </a:p>
          <a:p>
            <a:pPr lvl="2"/>
            <a:r>
              <a:rPr lang="zh-CN" altLang="en-US" sz="1100" dirty="0"/>
              <a:t>防止幻觉</a:t>
            </a:r>
            <a:endParaRPr lang="en-US" altLang="zh-CN" sz="1100" dirty="0"/>
          </a:p>
          <a:p>
            <a:r>
              <a:rPr lang="zh-CN" altLang="en-US" sz="1100" dirty="0"/>
              <a:t>多函数调用</a:t>
            </a:r>
            <a:endParaRPr lang="en-US" altLang="zh-CN" sz="1100" dirty="0"/>
          </a:p>
          <a:p>
            <a:r>
              <a:rPr lang="zh-CN" altLang="en-US" sz="1100" dirty="0"/>
              <a:t>用</a:t>
            </a:r>
            <a:r>
              <a:rPr lang="en-US" altLang="zh-CN" sz="1100" dirty="0"/>
              <a:t>Function Calling</a:t>
            </a:r>
            <a:r>
              <a:rPr lang="zh-CN" altLang="en-US" sz="1100" dirty="0"/>
              <a:t>获取</a:t>
            </a:r>
            <a:r>
              <a:rPr lang="en-US" altLang="zh-CN" sz="1100" dirty="0"/>
              <a:t>JSON</a:t>
            </a:r>
            <a:r>
              <a:rPr lang="zh-CN" altLang="en-US" sz="1100" dirty="0"/>
              <a:t>结构</a:t>
            </a:r>
            <a:endParaRPr lang="en-US" altLang="zh-CN" sz="1100" dirty="0"/>
          </a:p>
          <a:p>
            <a:pPr lvl="1"/>
            <a:r>
              <a:rPr lang="zh-CN" altLang="en-US" sz="1100" dirty="0"/>
              <a:t>类似地址提取</a:t>
            </a:r>
            <a:endParaRPr lang="en-US" altLang="zh-CN" sz="1100" dirty="0"/>
          </a:p>
          <a:p>
            <a:pPr lvl="1"/>
            <a:r>
              <a:rPr lang="zh-CN" altLang="en-US" sz="1100" dirty="0"/>
              <a:t>或：用</a:t>
            </a:r>
            <a:r>
              <a:rPr lang="en-US" altLang="zh-CN" sz="1100" dirty="0"/>
              <a:t>JSON Mode</a:t>
            </a:r>
            <a:r>
              <a:rPr lang="zh-CN" altLang="en-US" sz="1100" dirty="0"/>
              <a:t>来不写代码获得</a:t>
            </a:r>
            <a:r>
              <a:rPr lang="en-US" altLang="zh-CN" sz="1100" dirty="0"/>
              <a:t>Json</a:t>
            </a:r>
          </a:p>
          <a:p>
            <a:r>
              <a:rPr lang="zh-CN" altLang="en-US" sz="1100" dirty="0"/>
              <a:t>使用</a:t>
            </a:r>
            <a:r>
              <a:rPr lang="en-US" altLang="zh-CN" sz="1100" dirty="0"/>
              <a:t>FC</a:t>
            </a:r>
            <a:r>
              <a:rPr lang="zh-CN" altLang="en-US" sz="1100" dirty="0"/>
              <a:t>查询数据库</a:t>
            </a:r>
            <a:endParaRPr lang="en-US" altLang="zh-CN" sz="1100" dirty="0"/>
          </a:p>
          <a:p>
            <a:pPr lvl="1"/>
            <a:r>
              <a:rPr lang="en-US" sz="1100" dirty="0"/>
              <a:t>Name=</a:t>
            </a:r>
            <a:r>
              <a:rPr lang="en-US" sz="1100" dirty="0" err="1"/>
              <a:t>ask_database</a:t>
            </a:r>
            <a:endParaRPr lang="en-US" sz="1100" dirty="0"/>
          </a:p>
          <a:p>
            <a:pPr lvl="1"/>
            <a:r>
              <a:rPr lang="en-US" sz="1100" dirty="0"/>
              <a:t>Description: </a:t>
            </a:r>
            <a:r>
              <a:rPr lang="zh-CN" altLang="en-US" sz="1100" dirty="0"/>
              <a:t>“用这个函数回答客户的问题。输出应该是一个正式的</a:t>
            </a:r>
            <a:r>
              <a:rPr lang="en-US" altLang="zh-CN" sz="1100" dirty="0"/>
              <a:t>SQL</a:t>
            </a:r>
            <a:r>
              <a:rPr lang="zh-CN" altLang="en-US" sz="1100" dirty="0"/>
              <a:t>语句”</a:t>
            </a:r>
            <a:endParaRPr lang="en-US" altLang="zh-CN" sz="1100" dirty="0"/>
          </a:p>
          <a:p>
            <a:pPr lvl="1"/>
            <a:r>
              <a:rPr lang="zh-CN" altLang="en-US" sz="1100" dirty="0"/>
              <a:t>要给一个</a:t>
            </a:r>
            <a:r>
              <a:rPr lang="en-US" altLang="zh-CN" sz="1100" dirty="0" err="1"/>
              <a:t>database_schema_string</a:t>
            </a:r>
            <a:r>
              <a:rPr lang="zh-CN" altLang="en-US" sz="1100" dirty="0"/>
              <a:t>，里边放着</a:t>
            </a:r>
            <a:endParaRPr lang="en-US" altLang="zh-CN" sz="1100" dirty="0"/>
          </a:p>
          <a:p>
            <a:pPr lvl="2"/>
            <a:r>
              <a:rPr lang="zh-CN" altLang="en-US" sz="1100" dirty="0"/>
              <a:t>字段，类型，</a:t>
            </a:r>
            <a:r>
              <a:rPr lang="en-US" altLang="zh-CN" sz="1100" dirty="0"/>
              <a:t>——</a:t>
            </a:r>
            <a:r>
              <a:rPr lang="zh-CN" altLang="en-US" sz="1100" dirty="0"/>
              <a:t>注释</a:t>
            </a:r>
            <a:endParaRPr lang="en-US" altLang="zh-CN" sz="1100" dirty="0"/>
          </a:p>
          <a:p>
            <a:pPr lvl="2"/>
            <a:r>
              <a:rPr lang="zh-CN" altLang="en-US" sz="1100" dirty="0"/>
              <a:t>注意注释非常重要，帮助</a:t>
            </a:r>
            <a:r>
              <a:rPr lang="en-US" altLang="zh-CN" sz="1100" dirty="0"/>
              <a:t>AI</a:t>
            </a:r>
            <a:r>
              <a:rPr lang="zh-CN" altLang="en-US" sz="1100" dirty="0"/>
              <a:t>理解自然语言与数据的对应关系。</a:t>
            </a:r>
            <a:endParaRPr lang="en-US" altLang="zh-CN" sz="1100" dirty="0"/>
          </a:p>
          <a:p>
            <a:pPr lvl="2"/>
            <a:r>
              <a:rPr lang="zh-CN" altLang="en-US" sz="1100" dirty="0"/>
              <a:t>可以多表查询</a:t>
            </a:r>
            <a:endParaRPr lang="en-US" altLang="zh-CN" sz="1100" dirty="0"/>
          </a:p>
          <a:p>
            <a:r>
              <a:rPr lang="zh-CN" altLang="en-US" sz="1100" dirty="0"/>
              <a:t>流式输出</a:t>
            </a:r>
            <a:endParaRPr lang="en-US" altLang="zh-CN" sz="1100" dirty="0"/>
          </a:p>
          <a:p>
            <a:pPr lvl="1"/>
            <a:r>
              <a:rPr lang="zh-CN" altLang="en-US" sz="1100" dirty="0"/>
              <a:t>调用时如果参数</a:t>
            </a:r>
            <a:r>
              <a:rPr lang="en-US" altLang="zh-CN" sz="1100" dirty="0"/>
              <a:t>stream=true</a:t>
            </a:r>
            <a:r>
              <a:rPr lang="zh-CN" altLang="en-US" sz="1100" dirty="0"/>
              <a:t>，则后面的</a:t>
            </a:r>
            <a:r>
              <a:rPr lang="en-US" altLang="zh-CN" sz="1100" dirty="0"/>
              <a:t>JSON</a:t>
            </a:r>
            <a:r>
              <a:rPr lang="zh-CN" altLang="en-US" sz="1100" dirty="0"/>
              <a:t>必须拼接后才能用</a:t>
            </a:r>
            <a:endParaRPr lang="en-US" altLang="zh-CN" sz="1100" dirty="0"/>
          </a:p>
          <a:p>
            <a:r>
              <a:rPr lang="zh-CN" altLang="en-US" sz="1100" dirty="0"/>
              <a:t>注意事项</a:t>
            </a:r>
            <a:endParaRPr lang="en-US" altLang="zh-CN" sz="1100" dirty="0"/>
          </a:p>
          <a:p>
            <a:pPr lvl="1"/>
            <a:r>
              <a:rPr lang="zh-CN" altLang="en-US" sz="1100" dirty="0"/>
              <a:t>只有</a:t>
            </a:r>
            <a:r>
              <a:rPr lang="en-US" altLang="zh-CN" sz="1100" dirty="0"/>
              <a:t>gpt-3.5-turbo-1106 &amp; </a:t>
            </a:r>
            <a:r>
              <a:rPr lang="en-US" sz="1100" dirty="0"/>
              <a:t>Gpt-4-1106-preview</a:t>
            </a:r>
            <a:r>
              <a:rPr lang="zh-CN" altLang="en-US" sz="1100" dirty="0"/>
              <a:t>支持</a:t>
            </a:r>
            <a:r>
              <a:rPr lang="en-US" altLang="zh-CN" sz="1100" dirty="0"/>
              <a:t>FC</a:t>
            </a:r>
          </a:p>
          <a:p>
            <a:pPr lvl="1"/>
            <a:r>
              <a:rPr lang="en-US" sz="1100" dirty="0"/>
              <a:t>Gpt-4 </a:t>
            </a:r>
            <a:r>
              <a:rPr lang="zh-CN" altLang="en-US" sz="1100" dirty="0"/>
              <a:t>≠ </a:t>
            </a:r>
            <a:r>
              <a:rPr lang="en-US" altLang="zh-CN" sz="1100" dirty="0"/>
              <a:t>gpt-4-1106-preview</a:t>
            </a:r>
            <a:endParaRPr lang="en-US" sz="1100" dirty="0"/>
          </a:p>
          <a:p>
            <a:pPr lvl="1"/>
            <a:r>
              <a:rPr lang="zh-CN" altLang="en-US" sz="1100" dirty="0"/>
              <a:t>函数声明也占用</a:t>
            </a:r>
            <a:r>
              <a:rPr lang="en-US" altLang="zh-CN" sz="1100" dirty="0"/>
              <a:t>token</a:t>
            </a:r>
          </a:p>
          <a:p>
            <a:pPr lvl="1"/>
            <a:r>
              <a:rPr lang="en-US" altLang="zh-CN" sz="1100" dirty="0"/>
              <a:t>FC</a:t>
            </a:r>
            <a:r>
              <a:rPr lang="zh-CN" altLang="en-US" sz="1100" dirty="0"/>
              <a:t>写数据库很危险，有可能产生幻觉</a:t>
            </a:r>
            <a:endParaRPr lang="en-US" sz="1100" dirty="0"/>
          </a:p>
          <a:p>
            <a:r>
              <a:rPr lang="zh-CN" altLang="en-US" sz="1100" dirty="0"/>
              <a:t>国产支持</a:t>
            </a:r>
            <a:r>
              <a:rPr lang="en-US" altLang="zh-CN" sz="1100" dirty="0"/>
              <a:t>FC</a:t>
            </a:r>
            <a:r>
              <a:rPr lang="zh-CN" altLang="en-US" sz="1100" dirty="0"/>
              <a:t>的模型</a:t>
            </a:r>
            <a:endParaRPr lang="en-US" altLang="zh-CN" sz="1100" dirty="0"/>
          </a:p>
          <a:p>
            <a:pPr lvl="1"/>
            <a:r>
              <a:rPr lang="zh-CN" altLang="en-US" sz="1100" dirty="0"/>
              <a:t>文心一言，</a:t>
            </a:r>
            <a:r>
              <a:rPr lang="en-US" altLang="zh-CN" sz="1100" dirty="0" err="1"/>
              <a:t>MiniMax</a:t>
            </a:r>
            <a:r>
              <a:rPr lang="zh-CN" altLang="en-US" sz="1100" dirty="0"/>
              <a:t>，</a:t>
            </a:r>
            <a:r>
              <a:rPr lang="en-US" altLang="zh-CN" sz="1100" dirty="0"/>
              <a:t>ChatGLM-6B</a:t>
            </a:r>
            <a:r>
              <a:rPr lang="zh-CN" altLang="en-US" sz="1100" dirty="0"/>
              <a:t>，讯飞星火</a:t>
            </a:r>
            <a:r>
              <a:rPr lang="en-US" altLang="zh-CN" sz="1100" dirty="0"/>
              <a:t>3.0</a:t>
            </a:r>
          </a:p>
          <a:p>
            <a:r>
              <a:rPr lang="en-US" altLang="zh-CN" sz="1100" dirty="0"/>
              <a:t>FC</a:t>
            </a:r>
            <a:r>
              <a:rPr lang="zh-CN" altLang="en-US" sz="1100" dirty="0"/>
              <a:t>的想象空间</a:t>
            </a:r>
            <a:endParaRPr lang="en-US" altLang="zh-CN" sz="1100" dirty="0"/>
          </a:p>
          <a:p>
            <a:pPr lvl="1"/>
            <a:r>
              <a:rPr lang="zh-CN" altLang="en-US" sz="1100" dirty="0"/>
              <a:t>可以在多数软件中实现自然语言驱动业务</a:t>
            </a:r>
            <a:endParaRPr lang="en-US" altLang="zh-CN" sz="1100" dirty="0"/>
          </a:p>
          <a:p>
            <a:pPr lvl="1"/>
            <a:r>
              <a:rPr lang="en-US" altLang="zh-CN" sz="1100" dirty="0"/>
              <a:t>NLP</a:t>
            </a:r>
            <a:r>
              <a:rPr lang="zh-CN" altLang="en-US" sz="1100" dirty="0"/>
              <a:t>算法工程师视角</a:t>
            </a:r>
            <a:endParaRPr lang="en-US" altLang="zh-CN" sz="1100" dirty="0"/>
          </a:p>
          <a:p>
            <a:pPr lvl="2"/>
            <a:r>
              <a:rPr lang="zh-CN" altLang="en-US" sz="1100" dirty="0"/>
              <a:t>模型砍大面，规则修细节</a:t>
            </a:r>
            <a:endParaRPr lang="en-US" altLang="zh-CN" sz="1100" dirty="0"/>
          </a:p>
          <a:p>
            <a:pPr lvl="2"/>
            <a:r>
              <a:rPr lang="zh-CN" altLang="en-US" sz="1100" dirty="0"/>
              <a:t>一个模型搞不定的问题，拆成多个解决</a:t>
            </a:r>
            <a:endParaRPr lang="en-US" altLang="zh-CN" sz="1100" dirty="0"/>
          </a:p>
          <a:p>
            <a:pPr lvl="2"/>
            <a:r>
              <a:rPr lang="zh-CN" altLang="en-US" sz="1100" dirty="0"/>
              <a:t>评估算法的准确率（先要有测试集，否则别问“能不能做”）</a:t>
            </a:r>
            <a:endParaRPr lang="en-US" altLang="zh-CN" sz="1100" dirty="0"/>
          </a:p>
          <a:p>
            <a:pPr lvl="2"/>
            <a:r>
              <a:rPr lang="zh-CN" altLang="en-US" sz="1100" dirty="0"/>
              <a:t>评估</a:t>
            </a:r>
            <a:r>
              <a:rPr lang="en-US" altLang="zh-CN" sz="1100" dirty="0"/>
              <a:t>Bad case</a:t>
            </a:r>
            <a:r>
              <a:rPr lang="zh-CN" altLang="en-US" sz="1100" dirty="0"/>
              <a:t>的影响面</a:t>
            </a:r>
            <a:endParaRPr lang="en-US" altLang="zh-CN" sz="1100" dirty="0"/>
          </a:p>
          <a:p>
            <a:pPr lvl="2"/>
            <a:r>
              <a:rPr lang="zh-CN" altLang="en-US" sz="1100" dirty="0"/>
              <a:t>算法的结果永远不能</a:t>
            </a:r>
            <a:r>
              <a:rPr lang="en-US" altLang="zh-CN" sz="1100" dirty="0"/>
              <a:t>100%</a:t>
            </a:r>
            <a:r>
              <a:rPr lang="zh-CN" altLang="en-US" sz="1100" dirty="0"/>
              <a:t>正确，建立在这个假设基础上推敲产品的可行性</a:t>
            </a:r>
            <a:endParaRPr lang="en-US" altLang="zh-CN" sz="1100" dirty="0"/>
          </a:p>
          <a:p>
            <a:r>
              <a:rPr lang="zh-CN" altLang="en-US" sz="1100" dirty="0"/>
              <a:t>其他</a:t>
            </a:r>
            <a:endParaRPr lang="en-US" altLang="zh-CN" sz="1100" dirty="0"/>
          </a:p>
          <a:p>
            <a:pPr lvl="1"/>
            <a:r>
              <a:rPr lang="zh-CN" altLang="en-US" sz="1100" dirty="0"/>
              <a:t>画图软件：</a:t>
            </a:r>
            <a:r>
              <a:rPr lang="en-US" altLang="zh-CN" sz="1100" dirty="0"/>
              <a:t>Draw.io</a:t>
            </a:r>
          </a:p>
          <a:p>
            <a:pPr lvl="1"/>
            <a:endParaRPr lang="en-US" altLang="zh-CN" sz="1100" dirty="0"/>
          </a:p>
          <a:p>
            <a:pPr lvl="2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6888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48395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51732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5171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569076;"/>
  <p:tag name="ISLIDE.PICTURE" val="#VCG41525126413;#VCG41165696026;#VCG41N86700249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5413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9777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7644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0765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97757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07497;#751684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51690;"/>
</p:tagLst>
</file>

<file path=ppt/theme/theme1.xml><?xml version="1.0" encoding="utf-8"?>
<a:theme xmlns:a="http://schemas.openxmlformats.org/drawingml/2006/main" name="OfficePLUS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95DDB"/>
      </a:accent1>
      <a:accent2>
        <a:srgbClr val="17B4D1"/>
      </a:accent2>
      <a:accent3>
        <a:srgbClr val="7D29D1"/>
      </a:accent3>
      <a:accent4>
        <a:srgbClr val="263BCE"/>
      </a:accent4>
      <a:accent5>
        <a:srgbClr val="263BCE"/>
      </a:accent5>
      <a:accent6>
        <a:srgbClr val="263BCE"/>
      </a:accent6>
      <a:hlink>
        <a:srgbClr val="4472C4"/>
      </a:hlink>
      <a:folHlink>
        <a:srgbClr val="BFBFBF"/>
      </a:folHlink>
    </a:clrScheme>
    <a:fontScheme name="n1vfzu3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95DDB"/>
    </a:accent1>
    <a:accent2>
      <a:srgbClr val="17B4D1"/>
    </a:accent2>
    <a:accent3>
      <a:srgbClr val="7D29D1"/>
    </a:accent3>
    <a:accent4>
      <a:srgbClr val="263BCE"/>
    </a:accent4>
    <a:accent5>
      <a:srgbClr val="263BCE"/>
    </a:accent5>
    <a:accent6>
      <a:srgbClr val="263BCE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95DDB"/>
    </a:accent1>
    <a:accent2>
      <a:srgbClr val="17B4D1"/>
    </a:accent2>
    <a:accent3>
      <a:srgbClr val="7D29D1"/>
    </a:accent3>
    <a:accent4>
      <a:srgbClr val="263BCE"/>
    </a:accent4>
    <a:accent5>
      <a:srgbClr val="263BCE"/>
    </a:accent5>
    <a:accent6>
      <a:srgbClr val="263BCE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95DDB"/>
    </a:accent1>
    <a:accent2>
      <a:srgbClr val="17B4D1"/>
    </a:accent2>
    <a:accent3>
      <a:srgbClr val="7D29D1"/>
    </a:accent3>
    <a:accent4>
      <a:srgbClr val="263BCE"/>
    </a:accent4>
    <a:accent5>
      <a:srgbClr val="263BCE"/>
    </a:accent5>
    <a:accent6>
      <a:srgbClr val="263BCE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95DDB"/>
    </a:accent1>
    <a:accent2>
      <a:srgbClr val="17B4D1"/>
    </a:accent2>
    <a:accent3>
      <a:srgbClr val="7D29D1"/>
    </a:accent3>
    <a:accent4>
      <a:srgbClr val="263BCE"/>
    </a:accent4>
    <a:accent5>
      <a:srgbClr val="263BCE"/>
    </a:accent5>
    <a:accent6>
      <a:srgbClr val="263BCE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95DDB"/>
    </a:accent1>
    <a:accent2>
      <a:srgbClr val="17B4D1"/>
    </a:accent2>
    <a:accent3>
      <a:srgbClr val="7D29D1"/>
    </a:accent3>
    <a:accent4>
      <a:srgbClr val="263BCE"/>
    </a:accent4>
    <a:accent5>
      <a:srgbClr val="263BCE"/>
    </a:accent5>
    <a:accent6>
      <a:srgbClr val="263BCE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95DDB"/>
    </a:accent1>
    <a:accent2>
      <a:srgbClr val="17B4D1"/>
    </a:accent2>
    <a:accent3>
      <a:srgbClr val="7D29D1"/>
    </a:accent3>
    <a:accent4>
      <a:srgbClr val="263BCE"/>
    </a:accent4>
    <a:accent5>
      <a:srgbClr val="263BCE"/>
    </a:accent5>
    <a:accent6>
      <a:srgbClr val="263BCE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95DDB"/>
    </a:accent1>
    <a:accent2>
      <a:srgbClr val="17B4D1"/>
    </a:accent2>
    <a:accent3>
      <a:srgbClr val="7D29D1"/>
    </a:accent3>
    <a:accent4>
      <a:srgbClr val="263BCE"/>
    </a:accent4>
    <a:accent5>
      <a:srgbClr val="263BCE"/>
    </a:accent5>
    <a:accent6>
      <a:srgbClr val="263BCE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95DDB"/>
    </a:accent1>
    <a:accent2>
      <a:srgbClr val="17B4D1"/>
    </a:accent2>
    <a:accent3>
      <a:srgbClr val="7D29D1"/>
    </a:accent3>
    <a:accent4>
      <a:srgbClr val="263BCE"/>
    </a:accent4>
    <a:accent5>
      <a:srgbClr val="263BCE"/>
    </a:accent5>
    <a:accent6>
      <a:srgbClr val="263BCE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95DDB"/>
    </a:accent1>
    <a:accent2>
      <a:srgbClr val="17B4D1"/>
    </a:accent2>
    <a:accent3>
      <a:srgbClr val="7D29D1"/>
    </a:accent3>
    <a:accent4>
      <a:srgbClr val="263BCE"/>
    </a:accent4>
    <a:accent5>
      <a:srgbClr val="263BCE"/>
    </a:accent5>
    <a:accent6>
      <a:srgbClr val="263BCE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95DDB"/>
    </a:accent1>
    <a:accent2>
      <a:srgbClr val="17B4D1"/>
    </a:accent2>
    <a:accent3>
      <a:srgbClr val="7D29D1"/>
    </a:accent3>
    <a:accent4>
      <a:srgbClr val="263BCE"/>
    </a:accent4>
    <a:accent5>
      <a:srgbClr val="263BCE"/>
    </a:accent5>
    <a:accent6>
      <a:srgbClr val="263BCE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95DDB"/>
    </a:accent1>
    <a:accent2>
      <a:srgbClr val="17B4D1"/>
    </a:accent2>
    <a:accent3>
      <a:srgbClr val="7D29D1"/>
    </a:accent3>
    <a:accent4>
      <a:srgbClr val="263BCE"/>
    </a:accent4>
    <a:accent5>
      <a:srgbClr val="263BCE"/>
    </a:accent5>
    <a:accent6>
      <a:srgbClr val="263BCE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95DDB"/>
    </a:accent1>
    <a:accent2>
      <a:srgbClr val="17B4D1"/>
    </a:accent2>
    <a:accent3>
      <a:srgbClr val="7D29D1"/>
    </a:accent3>
    <a:accent4>
      <a:srgbClr val="263BCE"/>
    </a:accent4>
    <a:accent5>
      <a:srgbClr val="263BCE"/>
    </a:accent5>
    <a:accent6>
      <a:srgbClr val="263BCE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95DDB"/>
    </a:accent1>
    <a:accent2>
      <a:srgbClr val="17B4D1"/>
    </a:accent2>
    <a:accent3>
      <a:srgbClr val="7D29D1"/>
    </a:accent3>
    <a:accent4>
      <a:srgbClr val="263BCE"/>
    </a:accent4>
    <a:accent5>
      <a:srgbClr val="263BCE"/>
    </a:accent5>
    <a:accent6>
      <a:srgbClr val="263BCE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95DDB"/>
    </a:accent1>
    <a:accent2>
      <a:srgbClr val="17B4D1"/>
    </a:accent2>
    <a:accent3>
      <a:srgbClr val="7D29D1"/>
    </a:accent3>
    <a:accent4>
      <a:srgbClr val="263BCE"/>
    </a:accent4>
    <a:accent5>
      <a:srgbClr val="263BCE"/>
    </a:accent5>
    <a:accent6>
      <a:srgbClr val="263BCE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95DDB"/>
    </a:accent1>
    <a:accent2>
      <a:srgbClr val="17B4D1"/>
    </a:accent2>
    <a:accent3>
      <a:srgbClr val="7D29D1"/>
    </a:accent3>
    <a:accent4>
      <a:srgbClr val="263BCE"/>
    </a:accent4>
    <a:accent5>
      <a:srgbClr val="263BCE"/>
    </a:accent5>
    <a:accent6>
      <a:srgbClr val="263BCE"/>
    </a:accent6>
    <a:hlink>
      <a:srgbClr val="4472C4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FD3A2D-9ACF-4CE0-AD5C-D8BFB731DF21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86BF683-1E58-4095-AB56-31070FA8BA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EF7CA2-EC42-4E6A-98B2-DF875A7FA32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48765</TotalTime>
  <Words>10875</Words>
  <Application>Microsoft Office PowerPoint</Application>
  <PresentationFormat>Widescreen</PresentationFormat>
  <Paragraphs>998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Söhne</vt:lpstr>
      <vt:lpstr>微软雅黑</vt:lpstr>
      <vt:lpstr>等线</vt:lpstr>
      <vt:lpstr>Arial</vt:lpstr>
      <vt:lpstr>Courier New</vt:lpstr>
      <vt:lpstr>Symbol</vt:lpstr>
      <vt:lpstr>Wingdings</vt:lpstr>
      <vt:lpstr>OfficePLUS主题</vt:lpstr>
      <vt:lpstr>知乎AI大模型 课程笔记</vt:lpstr>
      <vt:lpstr>AI概述 2023年12月12日 孙志岗</vt:lpstr>
      <vt:lpstr>Prompt Engineering 提示工程 2023年12月14日 孙志岗</vt:lpstr>
      <vt:lpstr>Gpts替代咒语:在Gpt3.5中一字不改输入如下文字，即可达到Gpts的效果</vt:lpstr>
      <vt:lpstr>Gpts替代咒语:在Gpt3.5中一字不改输入如下文字，即可达到Gpts的效果</vt:lpstr>
      <vt:lpstr>参数详解：Completions 完成</vt:lpstr>
      <vt:lpstr>参数详解：Chat 聊天，Image图像</vt:lpstr>
      <vt:lpstr>MetaGPT讲座，林义章，DeepWisdom, Ai研究员</vt:lpstr>
      <vt:lpstr>Function Calling 方法调用 2023年12月21日 孙志岗</vt:lpstr>
      <vt:lpstr>2023年12月28日 RAG，王卓然</vt:lpstr>
      <vt:lpstr>2024-1-2 Assistant Api，王卓然</vt:lpstr>
      <vt:lpstr>2024-1-4 大模型时代的AI产品新挑战，</vt:lpstr>
      <vt:lpstr>2024-1-9 Semantic Kernel，王卓然</vt:lpstr>
      <vt:lpstr>2024-01-11 Langchain，王卓然</vt:lpstr>
      <vt:lpstr>PowerPoint Presentation</vt:lpstr>
      <vt:lpstr>PowerPoint Presentation</vt:lpstr>
      <vt:lpstr>AI 主要构架</vt:lpstr>
      <vt:lpstr>PowerPoint Presentation</vt:lpstr>
      <vt:lpstr>PowerPoint Presentation</vt:lpstr>
      <vt:lpstr>PowerPoint Presentation</vt:lpstr>
      <vt:lpstr>AI 的价值</vt:lpstr>
      <vt:lpstr>PowerPoint Presentation</vt:lpstr>
      <vt:lpstr>PowerPoint Presentation</vt:lpstr>
      <vt:lpstr>PowerPoint Presentation</vt:lpstr>
      <vt:lpstr>AI 未来展望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牟姝彦</dc:creator>
  <cp:lastModifiedBy>Chen Martin</cp:lastModifiedBy>
  <cp:revision>401</cp:revision>
  <dcterms:created xsi:type="dcterms:W3CDTF">2021-01-18T05:36:37Z</dcterms:created>
  <dcterms:modified xsi:type="dcterms:W3CDTF">2024-01-12T10:18:41Z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0x010100D1443A8EF62DE444B1FF07917E22EF72</vt:lpwstr>
  </property>
</Properties>
</file>