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3" r:id="rId6"/>
    <p:sldId id="274" r:id="rId7"/>
    <p:sldId id="277" r:id="rId8"/>
    <p:sldId id="281" r:id="rId9"/>
    <p:sldId id="275" r:id="rId10"/>
    <p:sldId id="276" r:id="rId11"/>
    <p:sldId id="278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60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0101"/>
    <a:srgbClr val="003E1C"/>
    <a:srgbClr val="007E39"/>
    <a:srgbClr val="004821"/>
    <a:srgbClr val="B8382A"/>
    <a:srgbClr val="C53B2D"/>
    <a:srgbClr val="DE2D10"/>
    <a:srgbClr val="EF4E18"/>
    <a:srgbClr val="FC3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582" autoAdjust="0"/>
  </p:normalViewPr>
  <p:slideViewPr>
    <p:cSldViewPr snapToGrid="0">
      <p:cViewPr varScale="1">
        <p:scale>
          <a:sx n="78" d="100"/>
          <a:sy n="78" d="100"/>
        </p:scale>
        <p:origin x="182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19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D761AF9-87E1-4512-AA58-141FD29E6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A76DA-BA7F-4DDC-8D11-BC603BB993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2A01-0D98-45DA-B747-20EF7AE7E7B9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A5760-AC57-47DC-82F7-455433B8F8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025C4-AD5D-460E-972B-33947D58C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BC34-296C-448D-ACCA-6752837BE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40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7:26:38.1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 24575,'0'-3'0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3T07:56:42.0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图片包含 播放器, 球, 男人, 站&#10;&#10;描述已自动生成">
            <a:extLst>
              <a:ext uri="{FF2B5EF4-FFF2-40B4-BE49-F238E27FC236}">
                <a16:creationId xmlns:a16="http://schemas.microsoft.com/office/drawing/2014/main" id="{0EEE5941-D754-4BD9-A382-6FE86AF26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9" t="17132" b="3202"/>
          <a:stretch/>
        </p:blipFill>
        <p:spPr>
          <a:xfrm>
            <a:off x="-31752" y="0"/>
            <a:ext cx="12223752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D6BE465-BD02-406D-811B-827A8C48C35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125021" y="4500284"/>
            <a:ext cx="3885879" cy="11395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zh-CN" altLang="en-US" sz="9600" b="1" dirty="0">
                <a:solidFill>
                  <a:srgbClr val="FFFFFF">
                    <a:alpha val="5000"/>
                  </a:srgb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125021" y="4856327"/>
            <a:ext cx="3179478" cy="52123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050">
                <a:solidFill>
                  <a:srgbClr val="FFFFFF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Adjust the spacing to adapt to Chinese typesetting, use the reference line in PPT.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103848" y="2977554"/>
            <a:ext cx="6415052" cy="609078"/>
          </a:xfr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zh-CN" altLang="en-US" sz="5400" i="0" dirty="0">
                <a:gradFill>
                  <a:gsLst>
                    <a:gs pos="0">
                      <a:schemeClr val="accent1"/>
                    </a:gs>
                    <a:gs pos="30000">
                      <a:schemeClr val="accent2"/>
                    </a:gs>
                  </a:gsLst>
                  <a:lin ang="0" scaled="1"/>
                </a:gradFill>
              </a:defRPr>
            </a:lvl1pPr>
          </a:lstStyle>
          <a:p>
            <a:pPr lvl="0"/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pic>
        <p:nvPicPr>
          <p:cNvPr id="24" name="Picture 23" descr="背景图案&#10;&#10;中度可信度描述已自动生成">
            <a:extLst>
              <a:ext uri="{FF2B5EF4-FFF2-40B4-BE49-F238E27FC236}">
                <a16:creationId xmlns:a16="http://schemas.microsoft.com/office/drawing/2014/main" id="{32A942B8-E7B8-4F47-BAC3-549A4EF5E4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25" name="Picture 24" descr="张着嘴&#10;&#10;中度可信度描述已自动生成">
            <a:extLst>
              <a:ext uri="{FF2B5EF4-FFF2-40B4-BE49-F238E27FC236}">
                <a16:creationId xmlns:a16="http://schemas.microsoft.com/office/drawing/2014/main" id="{FEFA1A6A-7AF9-4232-B66E-03BAD8C42E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  <p:pic>
        <p:nvPicPr>
          <p:cNvPr id="26" name="Picture 25" descr="黑色的鱼&#10;&#10;低可信度描述已自动生成">
            <a:extLst>
              <a:ext uri="{FF2B5EF4-FFF2-40B4-BE49-F238E27FC236}">
                <a16:creationId xmlns:a16="http://schemas.microsoft.com/office/drawing/2014/main" id="{753A6990-2CD1-4CEA-B7CF-A3F1B21C5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206477" y="2653392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图片包含 大, 黑暗, 夜晚, 床&#10;&#10;描述已自动生成">
            <a:extLst>
              <a:ext uri="{FF2B5EF4-FFF2-40B4-BE49-F238E27FC236}">
                <a16:creationId xmlns:a16="http://schemas.microsoft.com/office/drawing/2014/main" id="{92F2C4D7-BEB6-4957-B5D9-1040E672B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张着嘴&#10;&#10;中度可信度描述已自动生成">
            <a:extLst>
              <a:ext uri="{FF2B5EF4-FFF2-40B4-BE49-F238E27FC236}">
                <a16:creationId xmlns:a16="http://schemas.microsoft.com/office/drawing/2014/main" id="{354B3318-6CC5-4ADB-83D6-47EEE2CC1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9774856" y="4807573"/>
            <a:ext cx="1519587" cy="1254126"/>
          </a:xfrm>
          <a:prstGeom prst="rect">
            <a:avLst/>
          </a:prstGeom>
        </p:spPr>
      </p:pic>
      <p:pic>
        <p:nvPicPr>
          <p:cNvPr id="4" name="Picture 3" descr="黑色的鱼&#10;&#10;低可信度描述已自动生成">
            <a:extLst>
              <a:ext uri="{FF2B5EF4-FFF2-40B4-BE49-F238E27FC236}">
                <a16:creationId xmlns:a16="http://schemas.microsoft.com/office/drawing/2014/main" id="{31AEDB46-ECA7-4172-B1CD-81A9F3B2A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9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图片包含 大, 黑暗, 夜晚, 床&#10;&#10;描述已自动生成">
            <a:extLst>
              <a:ext uri="{FF2B5EF4-FFF2-40B4-BE49-F238E27FC236}">
                <a16:creationId xmlns:a16="http://schemas.microsoft.com/office/drawing/2014/main" id="{FBBE2AE8-8D62-4E9A-A9DF-F260337D2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背景图案&#10;&#10;中度可信度描述已自动生成">
            <a:extLst>
              <a:ext uri="{FF2B5EF4-FFF2-40B4-BE49-F238E27FC236}">
                <a16:creationId xmlns:a16="http://schemas.microsoft.com/office/drawing/2014/main" id="{AC60F814-AF00-4067-92DA-A33FF90B22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11" name="Picture 10" descr="张着嘴&#10;&#10;中度可信度描述已自动生成">
            <a:extLst>
              <a:ext uri="{FF2B5EF4-FFF2-40B4-BE49-F238E27FC236}">
                <a16:creationId xmlns:a16="http://schemas.microsoft.com/office/drawing/2014/main" id="{65E3BD7D-F94D-4099-88BE-E09E5FEA2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  <p:pic>
        <p:nvPicPr>
          <p:cNvPr id="13" name="Picture 12" descr="黑色的鱼&#10;&#10;低可信度描述已自动生成">
            <a:extLst>
              <a:ext uri="{FF2B5EF4-FFF2-40B4-BE49-F238E27FC236}">
                <a16:creationId xmlns:a16="http://schemas.microsoft.com/office/drawing/2014/main" id="{4A580695-8545-4351-94D2-D86ABCE66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  <p:pic>
        <p:nvPicPr>
          <p:cNvPr id="14" name="Picture 13" descr="张着嘴&#10;&#10;中度可信度描述已自动生成">
            <a:extLst>
              <a:ext uri="{FF2B5EF4-FFF2-40B4-BE49-F238E27FC236}">
                <a16:creationId xmlns:a16="http://schemas.microsoft.com/office/drawing/2014/main" id="{FF96C6E1-CD66-49C4-9E46-F18A3C90C3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 rot="1993652">
            <a:off x="10384456" y="401637"/>
            <a:ext cx="1519587" cy="1254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541489" y="2678113"/>
            <a:ext cx="4920211" cy="681576"/>
          </a:xfrm>
        </p:spPr>
        <p:txBody>
          <a:bodyPr anchor="b">
            <a:normAutofit/>
          </a:bodyPr>
          <a:lstStyle>
            <a:lvl1pPr algn="l">
              <a:defRPr sz="2400" i="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4541489" y="3461289"/>
            <a:ext cx="4920211" cy="681576"/>
          </a:xfrm>
        </p:spPr>
        <p:txBody>
          <a:bodyPr>
            <a:normAutofit/>
          </a:bodyPr>
          <a:lstStyle>
            <a:lvl1pPr marL="0" indent="0" algn="l">
              <a:buNone/>
              <a:defRPr sz="1400" i="0">
                <a:solidFill>
                  <a:srgbClr val="FFFFFF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4A77F-477A-42CF-AB01-C5164F0848B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50761" y="2552886"/>
            <a:ext cx="1798639" cy="1589979"/>
          </a:xfrm>
        </p:spPr>
        <p:txBody>
          <a:bodyPr wrap="none">
            <a:noAutofit/>
          </a:bodyPr>
          <a:lstStyle>
            <a:lvl1pPr marL="0" indent="0" algn="l">
              <a:buNone/>
              <a:defRPr sz="13800" b="0" i="0">
                <a:solidFill>
                  <a:srgbClr val="FFFFFF"/>
                </a:solidFill>
              </a:defRPr>
            </a:lvl1pPr>
            <a:lvl2pPr marL="457166" indent="0">
              <a:buNone/>
              <a:defRPr b="1">
                <a:solidFill>
                  <a:schemeClr val="bg1"/>
                </a:solidFill>
              </a:defRPr>
            </a:lvl2pPr>
            <a:lvl3pPr marL="914330" indent="0">
              <a:buNone/>
              <a:defRPr b="1">
                <a:solidFill>
                  <a:schemeClr val="bg1"/>
                </a:solidFill>
              </a:defRPr>
            </a:lvl3pPr>
            <a:lvl4pPr marL="1371496" indent="0">
              <a:buNone/>
              <a:defRPr b="1">
                <a:solidFill>
                  <a:schemeClr val="bg1"/>
                </a:solidFill>
              </a:defRPr>
            </a:lvl4pPr>
            <a:lvl5pPr marL="1828663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4637"/>
            <a:ext cx="12192000" cy="466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64636"/>
            <a:ext cx="10698560" cy="466063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726711"/>
            <a:ext cx="10972800" cy="565722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1732" y="6493938"/>
            <a:ext cx="1388536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51C1BBF-1F19-48C7-93A2-9F35733C71C3}" type="datetime1">
              <a:rPr lang="zh-CN" altLang="en-US" smtClean="0"/>
              <a:pPr/>
              <a:t>2024/1/16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0404" y="6493938"/>
            <a:ext cx="4140201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71305" y="6493938"/>
            <a:ext cx="2547595" cy="20638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7B5E32D-6B5A-4158-BBC4-129E50711F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图片包含 大, 黑暗, 夜晚, 床&#10;&#10;描述已自动生成">
            <a:extLst>
              <a:ext uri="{FF2B5EF4-FFF2-40B4-BE49-F238E27FC236}">
                <a16:creationId xmlns:a16="http://schemas.microsoft.com/office/drawing/2014/main" id="{FF6B9233-8F73-4DB4-9E67-65A3FC3B9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31CF8-F041-DEC1-960A-045F1C28858A}"/>
              </a:ext>
            </a:extLst>
          </p:cNvPr>
          <p:cNvSpPr txBox="1"/>
          <p:nvPr userDrawn="1"/>
        </p:nvSpPr>
        <p:spPr>
          <a:xfrm>
            <a:off x="660403" y="1242391"/>
            <a:ext cx="1087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图片包含 大, 黑暗, 夜晚, 床&#10;&#10;描述已自动生成">
            <a:extLst>
              <a:ext uri="{FF2B5EF4-FFF2-40B4-BE49-F238E27FC236}">
                <a16:creationId xmlns:a16="http://schemas.microsoft.com/office/drawing/2014/main" id="{92F2C4D7-BEB6-4957-B5D9-1040E672B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张着嘴&#10;&#10;中度可信度描述已自动生成">
            <a:extLst>
              <a:ext uri="{FF2B5EF4-FFF2-40B4-BE49-F238E27FC236}">
                <a16:creationId xmlns:a16="http://schemas.microsoft.com/office/drawing/2014/main" id="{354B3318-6CC5-4ADB-83D6-47EEE2CC1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9774856" y="4807573"/>
            <a:ext cx="1519587" cy="1254126"/>
          </a:xfrm>
          <a:prstGeom prst="rect">
            <a:avLst/>
          </a:prstGeom>
        </p:spPr>
      </p:pic>
      <p:pic>
        <p:nvPicPr>
          <p:cNvPr id="4" name="Picture 3" descr="黑色的鱼&#10;&#10;低可信度描述已自动生成">
            <a:extLst>
              <a:ext uri="{FF2B5EF4-FFF2-40B4-BE49-F238E27FC236}">
                <a16:creationId xmlns:a16="http://schemas.microsoft.com/office/drawing/2014/main" id="{31AEDB46-ECA7-4172-B1CD-81A9F3B2A9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257" t="30996" r="7309" b="27793"/>
          <a:stretch/>
        </p:blipFill>
        <p:spPr>
          <a:xfrm>
            <a:off x="406692" y="2608316"/>
            <a:ext cx="2979175" cy="28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图片包含 播放器, 球, 男人, 站&#10;&#10;描述已自动生成">
            <a:extLst>
              <a:ext uri="{FF2B5EF4-FFF2-40B4-BE49-F238E27FC236}">
                <a16:creationId xmlns:a16="http://schemas.microsoft.com/office/drawing/2014/main" id="{D1F347DE-602F-437C-9D87-EDD251764C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9" t="17132" b="3202"/>
          <a:stretch/>
        </p:blipFill>
        <p:spPr>
          <a:xfrm>
            <a:off x="-31752" y="0"/>
            <a:ext cx="12223752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9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82576"/>
            <a:ext cx="1498339" cy="230832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altLang="zh-CN" sz="1050" b="0" dirty="0" smtClean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84" lvl="0" indent="-228584"/>
            <a:r>
              <a:rPr lang="en-US" altLang="zh-CN" dirty="0"/>
              <a:t>OfficePLUS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4441" y="6082576"/>
            <a:ext cx="3204458" cy="23083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en-US" altLang="zh-CN" sz="1050" b="0" dirty="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573" marR="0" lvl="0" indent="-228573" algn="r" defTabSz="91433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Speaker name and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8303" y="2737247"/>
            <a:ext cx="3775395" cy="138350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altLang="zh-CN" sz="8000" b="1" dirty="0">
                <a:solidFill>
                  <a:srgbClr val="FFFFFF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Thanks</a:t>
            </a:r>
          </a:p>
        </p:txBody>
      </p:sp>
      <p:pic>
        <p:nvPicPr>
          <p:cNvPr id="22" name="Picture 21" descr="背景图案&#10;&#10;中度可信度描述已自动生成">
            <a:extLst>
              <a:ext uri="{FF2B5EF4-FFF2-40B4-BE49-F238E27FC236}">
                <a16:creationId xmlns:a16="http://schemas.microsoft.com/office/drawing/2014/main" id="{CD5A6121-39B0-48C8-B002-A5872BFA3C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7649" y="1868147"/>
            <a:ext cx="2374012" cy="2153329"/>
          </a:xfrm>
          <a:prstGeom prst="rect">
            <a:avLst/>
          </a:prstGeom>
        </p:spPr>
      </p:pic>
      <p:pic>
        <p:nvPicPr>
          <p:cNvPr id="26" name="Picture 25" descr="张着嘴&#10;&#10;中度可信度描述已自动生成">
            <a:extLst>
              <a:ext uri="{FF2B5EF4-FFF2-40B4-BE49-F238E27FC236}">
                <a16:creationId xmlns:a16="http://schemas.microsoft.com/office/drawing/2014/main" id="{EB42DB93-2052-4756-9796-CC0C1E7A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94" t="51769" r="37604" b="16829"/>
          <a:stretch/>
        </p:blipFill>
        <p:spPr>
          <a:xfrm>
            <a:off x="5336206" y="4179887"/>
            <a:ext cx="1519587" cy="125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2" r:id="rId4"/>
    <p:sldLayoutId id="2147483654" r:id="rId5"/>
    <p:sldLayoutId id="2147483655" r:id="rId6"/>
    <p:sldLayoutId id="2147483660" r:id="rId7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bert.net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fuse" TargetMode="External"/><Relationship Id="rId2" Type="http://schemas.openxmlformats.org/officeDocument/2006/relationships/hyperlink" Target="https://langfuse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juejin.cn/?target=https%3A%2F%2Fplatform.openai.com%2Fdocs%2Fapi-reference%2Fparameter-details" TargetMode="External"/><Relationship Id="rId3" Type="http://schemas.openxmlformats.org/officeDocument/2006/relationships/hyperlink" Target="https://link.juejin.cn/?target=https%3A%2F%2Fplatform.openai.com%2Fdocs%2Fapi-reference%2Fmodels%2Flist" TargetMode="External"/><Relationship Id="rId7" Type="http://schemas.openxmlformats.org/officeDocument/2006/relationships/hyperlink" Target="https://link.juejin.cn/?target=https%3A%2F%2Fhelp.openai.com%2Fen%2F" TargetMode="External"/><Relationship Id="rId2" Type="http://schemas.openxmlformats.org/officeDocument/2006/relationships/hyperlink" Target="https://link.juejin.cn/?target=https%3A%2F%2Fplatform.openai.com%2Fdocs%2Fapi-reference%2Fcompletion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k.juejin.cn/?target=https%3A%2F%2Fplatform.openai.com%2Ftokenizer" TargetMode="External"/><Relationship Id="rId5" Type="http://schemas.openxmlformats.org/officeDocument/2006/relationships/hyperlink" Target="https://link.juejin.cn/?target=https%3A%2F%2Fplatform.openai.com%2Fdocs%2Fmodels%2Foverview" TargetMode="External"/><Relationship Id="rId10" Type="http://schemas.openxmlformats.org/officeDocument/2006/relationships/hyperlink" Target="https://link.juejin.cn/?target=https%3A%2F%2Fplatform.openai.com%2Fdocs%2Fguides%2Fsafety-best-practices%2Fend-user-ids" TargetMode="External"/><Relationship Id="rId4" Type="http://schemas.openxmlformats.org/officeDocument/2006/relationships/hyperlink" Target="https://link.juejin.cn/?target=https%3A%2F%2Fapi.openai.com%2Fv1%2Fmodels" TargetMode="External"/><Relationship Id="rId9" Type="http://schemas.openxmlformats.org/officeDocument/2006/relationships/hyperlink" Target="https://link.juejin.cn/?target=https%3A%2F%2Fplatform.openai.com%2Ftokenizer%3Fview%3Dbp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juejin.cn/?target=https%3A%2F%2Fplatform.openai.com%2Fdocs%2Fguides%2Fsafety-best-practices%2Fend-user-ids" TargetMode="External"/><Relationship Id="rId3" Type="http://schemas.openxmlformats.org/officeDocument/2006/relationships/hyperlink" Target="https://link.juejin.cn/?target=https%3A%2F%2Fplatform.openai.com%2Fdocs%2Fmodels%2Fmodel-endpoint-compatibility" TargetMode="External"/><Relationship Id="rId7" Type="http://schemas.openxmlformats.org/officeDocument/2006/relationships/hyperlink" Target="https://link.juejin.cn/?target=https%3A%2F%2Fplatform.openai.com%2Fdocs%2Fapi-reference%2Fparameter-details" TargetMode="External"/><Relationship Id="rId2" Type="http://schemas.openxmlformats.org/officeDocument/2006/relationships/hyperlink" Target="https://link.juejin.cn/?target=https%3A%2F%2Fplatform.openai.com%2Fdocs%2Fapi-reference%2Fcha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k.juejin.cn/?target=https%3A%2F%2Fplatform.openai.com%2Ftokenizer" TargetMode="External"/><Relationship Id="rId5" Type="http://schemas.openxmlformats.org/officeDocument/2006/relationships/hyperlink" Target="https://link.juejin.cn/?target=https%3A%2F%2Fgithub.com%2Fopenai%2Fopenai-cookbook%2Fblob%2Fmain%2Fexamples%2FHow_to_stream_completions.ipynb" TargetMode="External"/><Relationship Id="rId10" Type="http://schemas.openxmlformats.org/officeDocument/2006/relationships/hyperlink" Target="https://link.juejin.cn/?target=https%3A%2F%2Fplatform.openai.com%2Fdocs%2Fguides%2Fimages" TargetMode="External"/><Relationship Id="rId4" Type="http://schemas.openxmlformats.org/officeDocument/2006/relationships/hyperlink" Target="https://link.juejin.cn/?target=https%3A%2F%2Fdeveloper.mozilla.org%2Fen-US%2Fdocs%2FWeb%2FAPI%2FServer-sent_events%2FUsing_server-sent_events%23event_stream_format" TargetMode="External"/><Relationship Id="rId9" Type="http://schemas.openxmlformats.org/officeDocument/2006/relationships/hyperlink" Target="https://link.juejin.cn/?target=https%3A%2F%2Fplatform.openai.com%2Fdocs%2Fapi-reference%2Fimag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epwisdom.ai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6109861"/>
            <a:ext cx="3651251" cy="180659"/>
          </a:xfrm>
        </p:spPr>
        <p:txBody>
          <a:bodyPr/>
          <a:lstStyle/>
          <a:p>
            <a:endParaRPr lang="en-US" altLang="en-US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537A452-CB1F-4A35-8583-8D24767328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25021" y="4500284"/>
            <a:ext cx="3885879" cy="1139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2OXX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5055" y="5070046"/>
            <a:ext cx="3179763" cy="2694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1800" b="0" i="0" dirty="0">
                <a:effectLst/>
                <a:cs typeface="+mn-ea"/>
                <a:sym typeface="+mn-lt"/>
              </a:rPr>
              <a:t>Artificial Intelligence</a:t>
            </a:r>
            <a:endParaRPr lang="en-US" altLang="zh-CN" sz="1800" dirty="0">
              <a:cs typeface="+mn-ea"/>
              <a:sym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848" y="2977554"/>
            <a:ext cx="6415052" cy="609078"/>
          </a:xfrm>
          <a:noFill/>
          <a:ln>
            <a:noFill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知乎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AI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大模型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课程笔记</a:t>
            </a:r>
            <a:endParaRPr lang="zh-CN" altLang="en-US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7649" y="6109861"/>
            <a:ext cx="3651251" cy="180659"/>
          </a:xfrm>
        </p:spPr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期学员 火星人陈勇</a:t>
            </a:r>
            <a:endParaRPr lang="en-US" altLang="zh-CN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C0B7-C032-2B31-C97B-9B18F89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 </a:t>
            </a:r>
            <a:r>
              <a:rPr lang="en-US" altLang="zh-CN" dirty="0"/>
              <a:t>RAG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CE2D-098B-CC8E-2942-7707D6EE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47500" lnSpcReduction="20000"/>
          </a:bodyPr>
          <a:lstStyle/>
          <a:p>
            <a:r>
              <a:rPr lang="en-US" altLang="zh-CN" dirty="0"/>
              <a:t>RAG </a:t>
            </a:r>
            <a:r>
              <a:rPr lang="zh-CN" altLang="en-US" dirty="0"/>
              <a:t>检索增强生成 </a:t>
            </a:r>
            <a:r>
              <a:rPr lang="en-US" altLang="zh-CN" dirty="0"/>
              <a:t>Retrieval Augmented Generation</a:t>
            </a:r>
          </a:p>
          <a:p>
            <a:pPr lvl="1"/>
            <a:r>
              <a:rPr lang="zh-CN" altLang="en-US" dirty="0"/>
              <a:t>一个知识库（大模型不知道）</a:t>
            </a:r>
            <a:endParaRPr lang="en-US" altLang="zh-CN" dirty="0"/>
          </a:p>
          <a:p>
            <a:pPr lvl="1"/>
            <a:r>
              <a:rPr lang="zh-CN" altLang="en-US" dirty="0"/>
              <a:t>让</a:t>
            </a:r>
            <a:r>
              <a:rPr lang="en-US" altLang="zh-CN" dirty="0"/>
              <a:t>LLM</a:t>
            </a:r>
            <a:r>
              <a:rPr lang="zh-CN" altLang="en-US" dirty="0"/>
              <a:t>知道知识</a:t>
            </a:r>
            <a:endParaRPr lang="en-US" altLang="zh-CN" dirty="0"/>
          </a:p>
          <a:p>
            <a:pPr lvl="1"/>
            <a:r>
              <a:rPr lang="zh-CN" altLang="en-US" dirty="0"/>
              <a:t>降低幻觉可能性</a:t>
            </a:r>
            <a:endParaRPr lang="en-US" altLang="zh-CN" dirty="0"/>
          </a:p>
          <a:p>
            <a:pPr lvl="1"/>
            <a:r>
              <a:rPr lang="zh-CN" altLang="en-US" dirty="0"/>
              <a:t>类似开卷考试，答案是封闭的</a:t>
            </a:r>
            <a:endParaRPr lang="en-US" altLang="zh-CN" dirty="0"/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zh-CN" altLang="en-US" dirty="0"/>
              <a:t>上传一个</a:t>
            </a:r>
            <a:r>
              <a:rPr lang="en-US" altLang="zh-CN" dirty="0"/>
              <a:t>pdf</a:t>
            </a:r>
          </a:p>
          <a:p>
            <a:pPr lvl="1"/>
            <a:r>
              <a:rPr lang="zh-CN" altLang="en-US" dirty="0"/>
              <a:t>让对方基于</a:t>
            </a:r>
            <a:r>
              <a:rPr lang="en-US" altLang="zh-CN" dirty="0"/>
              <a:t>pdf</a:t>
            </a:r>
            <a:r>
              <a:rPr lang="zh-CN" altLang="en-US" dirty="0"/>
              <a:t>来回答</a:t>
            </a:r>
            <a:endParaRPr lang="en-US" altLang="zh-CN" dirty="0"/>
          </a:p>
          <a:p>
            <a:r>
              <a:rPr lang="zh-CN" altLang="en-US" dirty="0"/>
              <a:t>搭建过程</a:t>
            </a:r>
            <a:endParaRPr lang="en-US" altLang="zh-CN" dirty="0"/>
          </a:p>
          <a:p>
            <a:pPr lvl="1"/>
            <a:r>
              <a:rPr lang="zh-CN" altLang="en-US" dirty="0"/>
              <a:t>文档加载，切割成片段</a:t>
            </a:r>
            <a:endParaRPr lang="en-US" altLang="zh-CN" dirty="0"/>
          </a:p>
          <a:p>
            <a:pPr lvl="1"/>
            <a:r>
              <a:rPr lang="zh-CN" altLang="en-US" dirty="0"/>
              <a:t>讲片段灌入检索引擎</a:t>
            </a:r>
            <a:endParaRPr lang="en-US" altLang="zh-CN" dirty="0"/>
          </a:p>
          <a:p>
            <a:pPr lvl="1"/>
            <a:r>
              <a:rPr lang="zh-CN" altLang="en-US" dirty="0"/>
              <a:t>封装检索接口</a:t>
            </a:r>
            <a:endParaRPr lang="en-US" altLang="zh-CN" dirty="0"/>
          </a:p>
          <a:p>
            <a:pPr lvl="1"/>
            <a:r>
              <a:rPr lang="zh-CN" altLang="en-US" dirty="0"/>
              <a:t>构建调用流程</a:t>
            </a:r>
            <a:endParaRPr lang="en-US" altLang="zh-CN" dirty="0"/>
          </a:p>
          <a:p>
            <a:pPr lvl="2"/>
            <a:r>
              <a:rPr lang="en-US" altLang="zh-CN" dirty="0"/>
              <a:t>Query=</a:t>
            </a:r>
            <a:r>
              <a:rPr lang="zh-CN" altLang="en-US" dirty="0"/>
              <a:t>检索</a:t>
            </a:r>
            <a:r>
              <a:rPr lang="en-US" altLang="zh-CN" dirty="0"/>
              <a:t>-Prompt-LLM-</a:t>
            </a:r>
            <a:r>
              <a:rPr lang="zh-CN" altLang="en-US" dirty="0"/>
              <a:t>回复</a:t>
            </a:r>
            <a:endParaRPr lang="en-US" altLang="zh-CN" dirty="0"/>
          </a:p>
          <a:p>
            <a:r>
              <a:rPr lang="zh-CN" altLang="en-US" dirty="0"/>
              <a:t>基于搜索引擎的检索</a:t>
            </a:r>
            <a:endParaRPr lang="en-US" altLang="zh-CN" dirty="0"/>
          </a:p>
          <a:p>
            <a:pPr lvl="1"/>
            <a:r>
              <a:rPr lang="en-US" altLang="zh-CN" dirty="0"/>
              <a:t>Elasticsearch</a:t>
            </a:r>
          </a:p>
          <a:p>
            <a:pPr lvl="1"/>
            <a:r>
              <a:rPr lang="zh-CN" altLang="en-US" dirty="0"/>
              <a:t>过程</a:t>
            </a:r>
            <a:endParaRPr lang="en-US" altLang="zh-CN" dirty="0"/>
          </a:p>
          <a:p>
            <a:pPr lvl="2"/>
            <a:r>
              <a:rPr lang="zh-CN" altLang="en-US" dirty="0"/>
              <a:t>空格分割，去空格</a:t>
            </a:r>
            <a:r>
              <a:rPr lang="en-US" altLang="zh-CN" dirty="0"/>
              <a:t>……</a:t>
            </a:r>
            <a:r>
              <a:rPr lang="zh-CN" altLang="en-US" dirty="0"/>
              <a:t>（英文）</a:t>
            </a:r>
            <a:endParaRPr lang="en-US" altLang="zh-CN" dirty="0"/>
          </a:p>
          <a:p>
            <a:pPr lvl="2"/>
            <a:r>
              <a:rPr lang="zh-CN" altLang="en-US" dirty="0"/>
              <a:t>建立</a:t>
            </a:r>
            <a:r>
              <a:rPr lang="en-US" altLang="zh-CN" dirty="0"/>
              <a:t>index</a:t>
            </a:r>
            <a:r>
              <a:rPr lang="zh-CN" altLang="en-US" dirty="0"/>
              <a:t>（其实是数据库表）</a:t>
            </a:r>
            <a:endParaRPr lang="en-US" altLang="zh-CN" dirty="0"/>
          </a:p>
          <a:p>
            <a:pPr lvl="2"/>
            <a:r>
              <a:rPr lang="zh-CN" altLang="en-US" dirty="0"/>
              <a:t>把文字灌入</a:t>
            </a:r>
            <a:r>
              <a:rPr lang="en-US" altLang="zh-CN" dirty="0"/>
              <a:t>index</a:t>
            </a:r>
          </a:p>
          <a:p>
            <a:pPr lvl="2"/>
            <a:r>
              <a:rPr lang="zh-CN" altLang="en-US" dirty="0"/>
              <a:t>写一个函数基于关键字检索</a:t>
            </a:r>
            <a:endParaRPr lang="en-US" altLang="zh-CN" dirty="0"/>
          </a:p>
          <a:p>
            <a:pPr lvl="2"/>
            <a:r>
              <a:rPr lang="zh-CN" altLang="en-US" dirty="0"/>
              <a:t>检索的时候，会基于关键字找到相关的内容</a:t>
            </a:r>
            <a:endParaRPr lang="en-US" altLang="zh-CN" dirty="0"/>
          </a:p>
          <a:p>
            <a:pPr lvl="2"/>
            <a:r>
              <a:rPr lang="zh-CN" altLang="en-US" dirty="0"/>
              <a:t>编写</a:t>
            </a:r>
            <a:r>
              <a:rPr lang="en-US" altLang="zh-CN" dirty="0"/>
              <a:t>Prompt</a:t>
            </a:r>
            <a:r>
              <a:rPr lang="zh-CN" altLang="en-US" dirty="0"/>
              <a:t>，指出要根据灌入的知识来回答，不能幻觉，不能编造答案</a:t>
            </a:r>
            <a:endParaRPr lang="en-US" altLang="zh-CN" dirty="0"/>
          </a:p>
          <a:p>
            <a:pPr lvl="1"/>
            <a:r>
              <a:rPr lang="en-US" altLang="zh-CN" dirty="0"/>
              <a:t>RAG </a:t>
            </a:r>
            <a:r>
              <a:rPr lang="en-US" altLang="zh-CN" dirty="0" err="1"/>
              <a:t>Pipline</a:t>
            </a:r>
            <a:endParaRPr lang="en-US" altLang="zh-CN" dirty="0"/>
          </a:p>
          <a:p>
            <a:pPr lvl="2"/>
            <a:r>
              <a:rPr lang="zh-CN" altLang="en-US" dirty="0"/>
              <a:t>用户问题</a:t>
            </a:r>
            <a:endParaRPr lang="en-US" altLang="zh-CN" dirty="0"/>
          </a:p>
          <a:p>
            <a:pPr lvl="2"/>
            <a:r>
              <a:rPr lang="zh-CN" altLang="en-US" dirty="0"/>
              <a:t>检索知识库</a:t>
            </a:r>
            <a:endParaRPr lang="en-US" altLang="zh-CN" dirty="0"/>
          </a:p>
          <a:p>
            <a:pPr lvl="2"/>
            <a:r>
              <a:rPr lang="zh-CN" altLang="en-US" dirty="0"/>
              <a:t>问题</a:t>
            </a:r>
            <a:r>
              <a:rPr lang="en-US" altLang="zh-CN" dirty="0"/>
              <a:t>+</a:t>
            </a:r>
            <a:r>
              <a:rPr lang="zh-CN" altLang="en-US" dirty="0"/>
              <a:t>检索结果给大模型</a:t>
            </a:r>
            <a:endParaRPr lang="en-US" altLang="zh-CN" dirty="0"/>
          </a:p>
          <a:p>
            <a:pPr lvl="2"/>
            <a:r>
              <a:rPr lang="zh-CN" altLang="en-US" dirty="0"/>
              <a:t>大模型回复</a:t>
            </a:r>
            <a:endParaRPr lang="en-US" altLang="zh-CN" dirty="0"/>
          </a:p>
          <a:p>
            <a:pPr lvl="1"/>
            <a:r>
              <a:rPr lang="zh-CN" altLang="en-US" dirty="0"/>
              <a:t>关键字局限</a:t>
            </a:r>
            <a:endParaRPr lang="en-US" altLang="zh-CN" dirty="0"/>
          </a:p>
          <a:p>
            <a:pPr lvl="2"/>
            <a:r>
              <a:rPr lang="zh-CN" altLang="en-US" dirty="0"/>
              <a:t>找不到关键字就不行</a:t>
            </a:r>
            <a:endParaRPr lang="en-US" altLang="zh-CN" dirty="0"/>
          </a:p>
          <a:p>
            <a:r>
              <a:rPr lang="zh-CN" altLang="en-US" dirty="0"/>
              <a:t>基于文本向量的检索</a:t>
            </a:r>
            <a:endParaRPr lang="en-US" altLang="zh-CN" dirty="0"/>
          </a:p>
          <a:p>
            <a:pPr lvl="1"/>
            <a:r>
              <a:rPr lang="zh-CN" altLang="en-US" dirty="0"/>
              <a:t>向量</a:t>
            </a:r>
            <a:endParaRPr lang="en-US" altLang="zh-CN" dirty="0"/>
          </a:p>
          <a:p>
            <a:pPr lvl="2"/>
            <a:r>
              <a:rPr lang="zh-CN" altLang="en-US" dirty="0"/>
              <a:t>把文字变成向量，相近的意思空间距离就近</a:t>
            </a:r>
            <a:endParaRPr lang="en-US" altLang="zh-CN" dirty="0"/>
          </a:p>
          <a:p>
            <a:pPr lvl="2"/>
            <a:r>
              <a:rPr lang="zh-CN" altLang="en-US" dirty="0"/>
              <a:t>如何创建？</a:t>
            </a:r>
            <a:endParaRPr lang="en-US" altLang="zh-CN" dirty="0"/>
          </a:p>
          <a:p>
            <a:pPr lvl="3"/>
            <a:r>
              <a:rPr lang="zh-CN" altLang="en-US" dirty="0"/>
              <a:t>用大量相关、不相关的“句子对” 给双塔模型</a:t>
            </a:r>
            <a:endParaRPr lang="en-US" altLang="zh-CN" dirty="0"/>
          </a:p>
          <a:p>
            <a:pPr lvl="3"/>
            <a:r>
              <a:rPr lang="zh-CN" altLang="en-US" dirty="0"/>
              <a:t>用</a:t>
            </a:r>
            <a:r>
              <a:rPr lang="en-US" altLang="zh-CN" dirty="0"/>
              <a:t>cos</a:t>
            </a:r>
            <a:r>
              <a:rPr lang="zh-CN" altLang="en-US" dirty="0"/>
              <a:t>计算余弦距离</a:t>
            </a:r>
            <a:endParaRPr lang="en-US" altLang="zh-CN" dirty="0"/>
          </a:p>
          <a:p>
            <a:pPr lvl="4"/>
            <a:r>
              <a:rPr lang="en-US" altLang="zh-CN" dirty="0" err="1"/>
              <a:t>Cosθ</a:t>
            </a:r>
            <a:r>
              <a:rPr lang="en-US" altLang="zh-CN" dirty="0"/>
              <a:t> = &lt;v1-v2&gt;/||v1||||v2||</a:t>
            </a:r>
          </a:p>
          <a:p>
            <a:pPr lvl="3"/>
            <a:r>
              <a:rPr lang="zh-CN" altLang="en-US" dirty="0"/>
              <a:t>扩展：</a:t>
            </a:r>
            <a:r>
              <a:rPr lang="en-US" altLang="zh-CN" dirty="0">
                <a:hlinkClick r:id="rId2"/>
              </a:rPr>
              <a:t>www.sbert.net</a:t>
            </a:r>
            <a:endParaRPr lang="en-US" altLang="zh-CN" dirty="0"/>
          </a:p>
          <a:p>
            <a:pPr lvl="2"/>
            <a:r>
              <a:rPr lang="en-US" altLang="zh-CN" dirty="0"/>
              <a:t>Model=Text-embedding-ada-002</a:t>
            </a:r>
          </a:p>
          <a:p>
            <a:pPr lvl="2"/>
            <a:r>
              <a:rPr lang="zh-CN" altLang="en-US" b="1" dirty="0"/>
              <a:t>和关键字没关系，完全是语义距离；跨语言</a:t>
            </a:r>
            <a:endParaRPr lang="en-US" altLang="zh-CN" b="1" dirty="0"/>
          </a:p>
          <a:p>
            <a:pPr lvl="1"/>
            <a:r>
              <a:rPr lang="zh-CN" altLang="en-US" dirty="0"/>
              <a:t>向量数据库</a:t>
            </a:r>
            <a:endParaRPr lang="en-US" altLang="zh-CN" dirty="0"/>
          </a:p>
          <a:p>
            <a:pPr lvl="2"/>
            <a:r>
              <a:rPr lang="zh-CN" altLang="en-US" dirty="0"/>
              <a:t>可以快速搜到文档内容</a:t>
            </a:r>
            <a:endParaRPr lang="en-US" altLang="zh-CN" dirty="0"/>
          </a:p>
          <a:p>
            <a:pPr lvl="2"/>
            <a:r>
              <a:rPr lang="en-US" altLang="zh-CN" dirty="0"/>
              <a:t>Install </a:t>
            </a:r>
            <a:r>
              <a:rPr lang="en-US" altLang="zh-CN" dirty="0" err="1"/>
              <a:t>Chromadb</a:t>
            </a:r>
            <a:endParaRPr lang="en-US" altLang="zh-CN" dirty="0"/>
          </a:p>
          <a:p>
            <a:pPr lvl="2"/>
            <a:r>
              <a:rPr lang="zh-CN" altLang="en-US" dirty="0"/>
              <a:t>可以在内存里边建立一个向量数据库</a:t>
            </a:r>
            <a:endParaRPr lang="en-US" altLang="zh-CN" dirty="0"/>
          </a:p>
          <a:p>
            <a:pPr lvl="2"/>
            <a:r>
              <a:rPr lang="en-US" altLang="zh-CN" dirty="0"/>
              <a:t>Sever</a:t>
            </a:r>
            <a:r>
              <a:rPr lang="zh-CN" altLang="en-US" dirty="0"/>
              <a:t>持久数据库：</a:t>
            </a:r>
            <a:endParaRPr lang="en-US" altLang="zh-CN" dirty="0"/>
          </a:p>
          <a:p>
            <a:pPr lvl="3"/>
            <a:r>
              <a:rPr lang="en-US" altLang="zh-CN" dirty="0"/>
              <a:t>Chroma run –path /</a:t>
            </a:r>
            <a:r>
              <a:rPr lang="en-US" altLang="zh-CN" dirty="0" err="1"/>
              <a:t>db_path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3"/>
            <a:r>
              <a:rPr lang="en-US" altLang="zh-CN" dirty="0"/>
              <a:t>Import </a:t>
            </a:r>
            <a:r>
              <a:rPr lang="en-US" altLang="zh-CN" dirty="0" err="1"/>
              <a:t>chromadb</a:t>
            </a:r>
            <a:endParaRPr lang="en-US" altLang="zh-CN" dirty="0"/>
          </a:p>
          <a:p>
            <a:pPr lvl="3"/>
            <a:r>
              <a:rPr lang="en-US" altLang="zh-CN" dirty="0" err="1"/>
              <a:t>Chroma_client</a:t>
            </a:r>
            <a:r>
              <a:rPr lang="en-US" altLang="zh-CN" dirty="0"/>
              <a:t> = </a:t>
            </a:r>
            <a:r>
              <a:rPr lang="en-US" altLang="zh-CN" dirty="0" err="1"/>
              <a:t>chromadb.HttpClient</a:t>
            </a:r>
            <a:r>
              <a:rPr lang="en-US" altLang="zh-CN" dirty="0"/>
              <a:t>(host = ‘</a:t>
            </a:r>
            <a:r>
              <a:rPr lang="en-US" altLang="zh-CN" dirty="0" err="1"/>
              <a:t>locahost</a:t>
            </a:r>
            <a:r>
              <a:rPr lang="en-US" altLang="zh-CN" dirty="0"/>
              <a:t>’, port = ‘8000’</a:t>
            </a:r>
          </a:p>
          <a:p>
            <a:pPr lvl="2"/>
            <a:r>
              <a:rPr lang="zh-CN" altLang="en-US" dirty="0"/>
              <a:t>注意：有很多向量数据库</a:t>
            </a:r>
            <a:endParaRPr lang="en-US" altLang="zh-CN" dirty="0"/>
          </a:p>
          <a:p>
            <a:pPr lvl="2"/>
            <a:r>
              <a:rPr lang="zh-CN" altLang="en-US" dirty="0"/>
              <a:t>推荐：</a:t>
            </a:r>
            <a:endParaRPr lang="en-US" altLang="zh-CN" dirty="0"/>
          </a:p>
          <a:p>
            <a:pPr lvl="3"/>
            <a:r>
              <a:rPr lang="zh-CN" altLang="en-US" dirty="0"/>
              <a:t>非私有数据选</a:t>
            </a:r>
            <a:r>
              <a:rPr lang="en-US" altLang="zh-CN" dirty="0"/>
              <a:t>pinecone,</a:t>
            </a:r>
            <a:r>
              <a:rPr lang="zh-CN" altLang="en-US" dirty="0"/>
              <a:t>只有付费云服务</a:t>
            </a:r>
            <a:endParaRPr lang="en-US" altLang="zh-CN" dirty="0"/>
          </a:p>
          <a:p>
            <a:pPr lvl="3"/>
            <a:r>
              <a:rPr lang="zh-CN" altLang="en-US" dirty="0"/>
              <a:t>开源、功能强大：</a:t>
            </a:r>
            <a:r>
              <a:rPr lang="en-US" altLang="zh-CN" dirty="0"/>
              <a:t>Milvus</a:t>
            </a:r>
            <a:r>
              <a:rPr lang="zh-CN" altLang="en-US" dirty="0"/>
              <a:t>有云原生服务</a:t>
            </a:r>
            <a:endParaRPr lang="en-US" altLang="zh-CN" dirty="0"/>
          </a:p>
          <a:p>
            <a:pPr lvl="2"/>
            <a:r>
              <a:rPr lang="zh-CN" altLang="en-US" dirty="0"/>
              <a:t>向量数据库替换了关键字检索</a:t>
            </a:r>
            <a:endParaRPr lang="en-US" altLang="zh-CN" dirty="0"/>
          </a:p>
          <a:p>
            <a:pPr lvl="1"/>
            <a:r>
              <a:rPr lang="zh-CN" altLang="en-US" dirty="0"/>
              <a:t>基于向量数据库的</a:t>
            </a:r>
            <a:r>
              <a:rPr lang="en-US" altLang="zh-CN" dirty="0"/>
              <a:t>RAG</a:t>
            </a:r>
            <a:r>
              <a:rPr lang="zh-CN" altLang="en-US" dirty="0"/>
              <a:t>流程</a:t>
            </a:r>
            <a:endParaRPr lang="en-US" altLang="zh-CN" dirty="0"/>
          </a:p>
          <a:p>
            <a:pPr lvl="2"/>
            <a:r>
              <a:rPr lang="zh-CN" altLang="en-US" dirty="0"/>
              <a:t>向量数据库</a:t>
            </a:r>
            <a:r>
              <a:rPr lang="en-US" altLang="zh-CN" dirty="0"/>
              <a:t>+LLM Api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Query</a:t>
            </a:r>
            <a:r>
              <a:rPr lang="zh-CN" altLang="en-US" dirty="0"/>
              <a:t>检索向量数据库</a:t>
            </a:r>
            <a:endParaRPr lang="en-US" altLang="zh-CN" dirty="0"/>
          </a:p>
          <a:p>
            <a:pPr lvl="2"/>
            <a:r>
              <a:rPr lang="zh-CN" altLang="en-US" dirty="0"/>
              <a:t>用结果形成</a:t>
            </a:r>
            <a:r>
              <a:rPr lang="en-US" altLang="zh-CN" dirty="0"/>
              <a:t>Prompt</a:t>
            </a:r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Prompt</a:t>
            </a:r>
            <a:r>
              <a:rPr lang="zh-CN" altLang="en-US" dirty="0"/>
              <a:t>调用大模型</a:t>
            </a:r>
            <a:endParaRPr lang="en-US" altLang="zh-CN" dirty="0"/>
          </a:p>
          <a:p>
            <a:pPr lvl="1"/>
            <a:r>
              <a:rPr lang="zh-CN" altLang="en-US" dirty="0"/>
              <a:t>如果要换国产大模型</a:t>
            </a:r>
            <a:endParaRPr lang="en-US" altLang="zh-CN" dirty="0"/>
          </a:p>
          <a:p>
            <a:pPr lvl="2"/>
            <a:r>
              <a:rPr lang="zh-CN" altLang="en-US" dirty="0"/>
              <a:t>就要换</a:t>
            </a:r>
            <a:r>
              <a:rPr lang="en-US" altLang="zh-CN" dirty="0"/>
              <a:t>Embedding</a:t>
            </a:r>
          </a:p>
          <a:p>
            <a:pPr lvl="2"/>
            <a:r>
              <a:rPr lang="zh-CN" altLang="en-US" dirty="0"/>
              <a:t>换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如文心</a:t>
            </a:r>
            <a:endParaRPr lang="en-US" altLang="zh-CN" dirty="0"/>
          </a:p>
          <a:p>
            <a:pPr lvl="1"/>
            <a:r>
              <a:rPr lang="zh-CN" altLang="en-US" dirty="0"/>
              <a:t>问答</a:t>
            </a:r>
            <a:endParaRPr lang="en-US" altLang="zh-CN" dirty="0"/>
          </a:p>
          <a:p>
            <a:pPr lvl="2"/>
            <a:r>
              <a:rPr lang="zh-CN" altLang="en-US" dirty="0"/>
              <a:t>能用</a:t>
            </a:r>
            <a:r>
              <a:rPr lang="en-US" altLang="zh-CN" dirty="0"/>
              <a:t>RAG</a:t>
            </a:r>
            <a:r>
              <a:rPr lang="zh-CN" altLang="en-US" dirty="0"/>
              <a:t>解决，就不要重新训练</a:t>
            </a:r>
            <a:endParaRPr lang="en-US" altLang="zh-CN" dirty="0"/>
          </a:p>
          <a:p>
            <a:r>
              <a:rPr lang="zh-CN" altLang="en-US" dirty="0"/>
              <a:t>进阶实战</a:t>
            </a:r>
            <a:endParaRPr lang="en-US" altLang="zh-CN" dirty="0"/>
          </a:p>
          <a:p>
            <a:pPr lvl="1"/>
            <a:r>
              <a:rPr lang="zh-CN" altLang="en-US" dirty="0"/>
              <a:t>文本分割的粒度</a:t>
            </a:r>
            <a:endParaRPr lang="en-US" altLang="zh-CN" dirty="0"/>
          </a:p>
          <a:p>
            <a:pPr lvl="2"/>
            <a:r>
              <a:rPr lang="zh-CN" altLang="en-US" dirty="0"/>
              <a:t>太大不精准，太小信息不全</a:t>
            </a:r>
            <a:endParaRPr lang="en-US" altLang="zh-CN" dirty="0"/>
          </a:p>
          <a:p>
            <a:pPr lvl="2"/>
            <a:r>
              <a:rPr lang="zh-CN" altLang="en-US" dirty="0"/>
              <a:t>答案可能跨</a:t>
            </a:r>
            <a:r>
              <a:rPr lang="en-US" altLang="zh-CN" dirty="0"/>
              <a:t>2</a:t>
            </a:r>
            <a:r>
              <a:rPr lang="zh-CN" altLang="en-US" dirty="0"/>
              <a:t>个片段</a:t>
            </a:r>
            <a:endParaRPr lang="en-US" altLang="zh-CN" dirty="0"/>
          </a:p>
          <a:p>
            <a:pPr lvl="3"/>
            <a:r>
              <a:rPr lang="zh-CN" altLang="en-US" dirty="0"/>
              <a:t>取巧：每次重叠切分，多包含一些片段</a:t>
            </a:r>
            <a:endParaRPr lang="en-US" altLang="zh-CN" dirty="0"/>
          </a:p>
          <a:p>
            <a:pPr lvl="3"/>
            <a:r>
              <a:rPr lang="zh-CN" altLang="en-US" dirty="0"/>
              <a:t>比如</a:t>
            </a:r>
            <a:r>
              <a:rPr lang="en-US" altLang="zh-CN" dirty="0"/>
              <a:t>300</a:t>
            </a:r>
            <a:r>
              <a:rPr lang="zh-CN" altLang="en-US" dirty="0"/>
              <a:t>字算一个，但每次重叠一部分（</a:t>
            </a:r>
            <a:r>
              <a:rPr lang="en-US" altLang="zh-CN" dirty="0"/>
              <a:t>1~300</a:t>
            </a:r>
            <a:r>
              <a:rPr lang="zh-CN" altLang="en-US" dirty="0"/>
              <a:t>，</a:t>
            </a:r>
            <a:r>
              <a:rPr lang="en-US" altLang="zh-CN" dirty="0"/>
              <a:t>201~500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检索后排序</a:t>
            </a:r>
            <a:endParaRPr lang="en-US" altLang="zh-CN" dirty="0"/>
          </a:p>
          <a:p>
            <a:pPr lvl="2"/>
            <a:r>
              <a:rPr lang="zh-CN" altLang="en-US" dirty="0"/>
              <a:t>比如检索要返回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endParaRPr lang="en-US" altLang="zh-CN" dirty="0"/>
          </a:p>
          <a:p>
            <a:pPr lvl="2"/>
            <a:r>
              <a:rPr lang="zh-CN" altLang="en-US" dirty="0"/>
              <a:t>然后再用一个</a:t>
            </a:r>
            <a:r>
              <a:rPr lang="en-US" altLang="zh-CN" dirty="0"/>
              <a:t>Re-Ranker</a:t>
            </a:r>
            <a:r>
              <a:rPr lang="zh-CN" altLang="en-US" dirty="0"/>
              <a:t>模型重新排序</a:t>
            </a:r>
            <a:endParaRPr lang="en-US" altLang="zh-CN" dirty="0"/>
          </a:p>
          <a:p>
            <a:pPr lvl="2"/>
            <a:r>
              <a:rPr lang="zh-CN" altLang="en-US" dirty="0"/>
              <a:t>把更相关但在后面的向前排</a:t>
            </a:r>
            <a:endParaRPr lang="en-US" altLang="zh-CN" dirty="0"/>
          </a:p>
          <a:p>
            <a:pPr lvl="2"/>
            <a:r>
              <a:rPr lang="en-US" altLang="zh-CN" dirty="0"/>
              <a:t>Import </a:t>
            </a:r>
            <a:r>
              <a:rPr lang="en-US" altLang="zh-CN" dirty="0" err="1"/>
              <a:t>crossencoder</a:t>
            </a:r>
            <a:endParaRPr lang="en-US" altLang="zh-CN" dirty="0"/>
          </a:p>
          <a:p>
            <a:pPr lvl="2"/>
            <a:r>
              <a:rPr lang="zh-CN" altLang="en-US" dirty="0"/>
              <a:t>然后选排序靠前的</a:t>
            </a:r>
            <a:endParaRPr lang="en-US" altLang="zh-CN" dirty="0"/>
          </a:p>
          <a:p>
            <a:pPr lvl="1"/>
            <a:r>
              <a:rPr lang="zh-CN" altLang="en-US" dirty="0"/>
              <a:t>本地部署</a:t>
            </a:r>
            <a:endParaRPr lang="en-US" altLang="zh-CN" dirty="0"/>
          </a:p>
          <a:p>
            <a:pPr lvl="2"/>
            <a:r>
              <a:rPr lang="en-US" altLang="zh-CN" dirty="0"/>
              <a:t>From </a:t>
            </a:r>
            <a:r>
              <a:rPr lang="en-US" altLang="zh-CN" dirty="0" err="1"/>
              <a:t>sentence_tranformers</a:t>
            </a:r>
            <a:r>
              <a:rPr lang="en-US" altLang="zh-CN" dirty="0"/>
              <a:t> </a:t>
            </a:r>
            <a:r>
              <a:rPr lang="en-US" altLang="zh-CN" dirty="0" err="1"/>
              <a:t>ijmport</a:t>
            </a:r>
            <a:r>
              <a:rPr lang="en-US" altLang="zh-CN" dirty="0"/>
              <a:t> </a:t>
            </a:r>
            <a:r>
              <a:rPr lang="en-US" altLang="zh-CN" dirty="0" err="1"/>
              <a:t>SentenceTransformer</a:t>
            </a:r>
            <a:endParaRPr lang="en-US" altLang="zh-CN" dirty="0"/>
          </a:p>
          <a:p>
            <a:pPr lvl="2"/>
            <a:r>
              <a:rPr lang="en-US" altLang="zh-CN" dirty="0" err="1"/>
              <a:t>Model_name</a:t>
            </a:r>
            <a:r>
              <a:rPr lang="en-US" altLang="zh-CN" dirty="0"/>
              <a:t> = ‘BAAI/bge-lare-zh-v1.5’</a:t>
            </a:r>
            <a:r>
              <a:rPr lang="zh-CN" altLang="en-US" dirty="0"/>
              <a:t>但只支持单语言</a:t>
            </a:r>
            <a:endParaRPr lang="en-US" altLang="zh-CN" dirty="0"/>
          </a:p>
          <a:p>
            <a:r>
              <a:rPr lang="en-US" altLang="zh-CN" dirty="0" err="1"/>
              <a:t>OpenAi</a:t>
            </a:r>
            <a:r>
              <a:rPr lang="zh-CN" altLang="en-US" dirty="0"/>
              <a:t>内置了</a:t>
            </a:r>
            <a:r>
              <a:rPr lang="en-US" altLang="zh-CN" dirty="0"/>
              <a:t>Rag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下次讲</a:t>
            </a:r>
            <a:r>
              <a:rPr lang="en-US" altLang="zh-CN" dirty="0"/>
              <a:t>~~~</a:t>
            </a:r>
          </a:p>
          <a:p>
            <a:pPr lvl="1"/>
            <a:r>
              <a:rPr lang="zh-CN" altLang="en-US" dirty="0"/>
              <a:t>直接上传文件</a:t>
            </a:r>
            <a:endParaRPr lang="en-US" altLang="zh-CN" dirty="0"/>
          </a:p>
          <a:p>
            <a:pPr lvl="2"/>
            <a:r>
              <a:rPr lang="zh-CN" altLang="en-US" dirty="0"/>
              <a:t>短的话，直接放到</a:t>
            </a:r>
            <a:r>
              <a:rPr lang="en-US" altLang="zh-CN" dirty="0"/>
              <a:t>prompt</a:t>
            </a:r>
          </a:p>
          <a:p>
            <a:pPr lvl="2"/>
            <a:r>
              <a:rPr lang="zh-CN" altLang="en-US" dirty="0"/>
              <a:t>长的话，后台自动向量化</a:t>
            </a:r>
            <a:endParaRPr lang="en-US" altLang="zh-CN" dirty="0"/>
          </a:p>
          <a:p>
            <a:r>
              <a:rPr lang="zh-CN" altLang="en-US" dirty="0"/>
              <a:t>如果效果不好</a:t>
            </a:r>
            <a:endParaRPr lang="en-US" altLang="zh-CN" dirty="0"/>
          </a:p>
          <a:p>
            <a:pPr lvl="1"/>
            <a:r>
              <a:rPr lang="zh-CN" altLang="en-US" dirty="0"/>
              <a:t>检查预处理效果</a:t>
            </a:r>
            <a:endParaRPr lang="en-US" altLang="zh-CN" dirty="0"/>
          </a:p>
          <a:p>
            <a:pPr lvl="2"/>
            <a:r>
              <a:rPr lang="zh-CN" altLang="en-US" dirty="0"/>
              <a:t>文档加载是否正确，切割合理</a:t>
            </a:r>
            <a:endParaRPr lang="en-US" altLang="zh-CN" dirty="0"/>
          </a:p>
          <a:p>
            <a:pPr lvl="1"/>
            <a:r>
              <a:rPr lang="zh-CN" altLang="en-US" dirty="0"/>
              <a:t>测试检索效果：看检索回来的文本片段是否包含答案</a:t>
            </a:r>
            <a:endParaRPr lang="en-US" altLang="zh-CN" dirty="0"/>
          </a:p>
          <a:p>
            <a:pPr lvl="2"/>
            <a:r>
              <a:rPr lang="zh-CN" altLang="en-US" dirty="0"/>
              <a:t>不包含说明向量有问题（向量模型有问题，或排序在后面）</a:t>
            </a:r>
            <a:endParaRPr lang="en-US" altLang="zh-CN" dirty="0"/>
          </a:p>
          <a:p>
            <a:pPr lvl="1"/>
            <a:r>
              <a:rPr lang="zh-CN" altLang="en-US" dirty="0"/>
              <a:t>测试大模型能力</a:t>
            </a:r>
            <a:endParaRPr lang="en-US" altLang="zh-CN" dirty="0"/>
          </a:p>
          <a:p>
            <a:pPr lvl="2"/>
            <a:r>
              <a:rPr lang="zh-CN" altLang="en-US" dirty="0"/>
              <a:t>看看给定问题</a:t>
            </a:r>
            <a:r>
              <a:rPr lang="en-US" altLang="zh-CN" dirty="0"/>
              <a:t>+</a:t>
            </a:r>
            <a:r>
              <a:rPr lang="zh-CN" altLang="en-US" dirty="0"/>
              <a:t>答案片段，大模型是否可以正确回答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作业：自己做一个</a:t>
            </a:r>
            <a:r>
              <a:rPr lang="en-US" altLang="zh-CN" dirty="0" err="1"/>
              <a:t>ChatPDF</a:t>
            </a:r>
            <a:endParaRPr lang="en-US" altLang="zh-CN" dirty="0"/>
          </a:p>
          <a:p>
            <a:pPr lvl="1"/>
            <a:r>
              <a:rPr lang="zh-CN" altLang="en-US" dirty="0"/>
              <a:t>本地加载</a:t>
            </a:r>
            <a:r>
              <a:rPr lang="en-US" altLang="zh-CN" dirty="0"/>
              <a:t>Pdf</a:t>
            </a:r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前端是</a:t>
            </a:r>
            <a:r>
              <a:rPr lang="en-US" altLang="zh-CN" dirty="0" err="1"/>
              <a:t>gradio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869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5193-BCC2-CF3D-C365-0E5F624F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2024-1-2 </a:t>
            </a:r>
            <a:r>
              <a:rPr lang="en-US" dirty="0"/>
              <a:t>Assistant Api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F7D3-9B23-C30C-9114-ECB0AAA8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77500" lnSpcReduction="20000"/>
          </a:bodyPr>
          <a:lstStyle/>
          <a:p>
            <a:r>
              <a:rPr lang="en-US" dirty="0" err="1"/>
              <a:t>Gpt</a:t>
            </a:r>
            <a:r>
              <a:rPr lang="en-US" altLang="zh-CN" dirty="0" err="1"/>
              <a:t>s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en-US" dirty="0"/>
              <a:t>Store</a:t>
            </a:r>
          </a:p>
          <a:p>
            <a:pPr lvl="1"/>
            <a:r>
              <a:rPr lang="zh-CN" altLang="en-US" dirty="0"/>
              <a:t>定制过程</a:t>
            </a:r>
            <a:endParaRPr lang="en-US" altLang="zh-CN" dirty="0"/>
          </a:p>
          <a:p>
            <a:pPr lvl="2"/>
            <a:r>
              <a:rPr lang="zh-CN" altLang="en-US" dirty="0"/>
              <a:t>可以在</a:t>
            </a:r>
            <a:r>
              <a:rPr lang="en-US" altLang="zh-CN" dirty="0" err="1"/>
              <a:t>ChatGpt</a:t>
            </a:r>
            <a:r>
              <a:rPr lang="zh-CN" altLang="en-US" dirty="0"/>
              <a:t>上面建立一个机器人</a:t>
            </a:r>
            <a:endParaRPr lang="en-US" altLang="zh-CN" dirty="0"/>
          </a:p>
          <a:p>
            <a:pPr lvl="2"/>
            <a:r>
              <a:rPr lang="zh-CN" altLang="en-US" dirty="0"/>
              <a:t>产生一个链接</a:t>
            </a:r>
            <a:endParaRPr lang="en-US" altLang="zh-CN" dirty="0"/>
          </a:p>
          <a:p>
            <a:pPr lvl="2"/>
            <a:r>
              <a:rPr lang="zh-CN" altLang="en-US" dirty="0"/>
              <a:t>别人可以访问</a:t>
            </a:r>
            <a:endParaRPr lang="en-US" altLang="zh-CN" dirty="0"/>
          </a:p>
          <a:p>
            <a:pPr lvl="2"/>
            <a:r>
              <a:rPr lang="zh-CN" altLang="en-US" dirty="0"/>
              <a:t>也可以体验别人做的</a:t>
            </a:r>
            <a:endParaRPr lang="en-US" altLang="zh-CN" dirty="0"/>
          </a:p>
          <a:p>
            <a:pPr lvl="3"/>
            <a:r>
              <a:rPr lang="zh-CN" altLang="en-US" dirty="0"/>
              <a:t>包括</a:t>
            </a:r>
            <a:r>
              <a:rPr lang="en-US" altLang="zh-CN" dirty="0" err="1"/>
              <a:t>ChatGpt</a:t>
            </a:r>
            <a:endParaRPr lang="en-US" altLang="zh-CN" dirty="0"/>
          </a:p>
          <a:p>
            <a:pPr lvl="1"/>
            <a:r>
              <a:rPr lang="zh-CN" altLang="en-US" dirty="0"/>
              <a:t>限制</a:t>
            </a:r>
            <a:endParaRPr lang="en-US" altLang="zh-CN" dirty="0"/>
          </a:p>
          <a:p>
            <a:pPr lvl="2"/>
            <a:r>
              <a:rPr lang="zh-CN" altLang="en-US" dirty="0"/>
              <a:t>必须是</a:t>
            </a:r>
            <a:r>
              <a:rPr lang="en-US" altLang="zh-CN" dirty="0" err="1"/>
              <a:t>GptPlus</a:t>
            </a:r>
            <a:r>
              <a:rPr lang="zh-CN" altLang="en-US" dirty="0"/>
              <a:t>用户</a:t>
            </a:r>
            <a:endParaRPr lang="en-US" altLang="zh-CN" dirty="0"/>
          </a:p>
          <a:p>
            <a:pPr lvl="2"/>
            <a:r>
              <a:rPr lang="zh-CN" altLang="en-US" dirty="0"/>
              <a:t>限制</a:t>
            </a:r>
            <a:r>
              <a:rPr lang="en-US" altLang="zh-CN" dirty="0"/>
              <a:t>10</a:t>
            </a:r>
            <a:r>
              <a:rPr lang="zh-CN" altLang="en-US" dirty="0"/>
              <a:t>个文件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Assiant</a:t>
            </a:r>
            <a:r>
              <a:rPr lang="en-US" altLang="zh-CN" dirty="0"/>
              <a:t> Api</a:t>
            </a:r>
          </a:p>
          <a:p>
            <a:pPr lvl="1"/>
            <a:r>
              <a:rPr lang="zh-CN" altLang="en-US" dirty="0"/>
              <a:t>可定制界面</a:t>
            </a:r>
            <a:endParaRPr lang="en-US" altLang="zh-CN" dirty="0"/>
          </a:p>
          <a:p>
            <a:pPr lvl="1"/>
            <a:r>
              <a:rPr lang="zh-CN" altLang="en-US" dirty="0"/>
              <a:t>有费用</a:t>
            </a:r>
            <a:endParaRPr lang="en-US" altLang="zh-CN" dirty="0"/>
          </a:p>
          <a:p>
            <a:pPr lvl="1"/>
            <a:r>
              <a:rPr lang="zh-CN" altLang="en-US" dirty="0"/>
              <a:t>可以传大量文件</a:t>
            </a:r>
            <a:endParaRPr lang="en-US" altLang="zh-CN" dirty="0"/>
          </a:p>
          <a:p>
            <a:pPr lvl="1"/>
            <a:r>
              <a:rPr lang="zh-CN" altLang="en-US" dirty="0"/>
              <a:t>服务国内外客户均可</a:t>
            </a:r>
            <a:endParaRPr lang="en-US" altLang="zh-CN" dirty="0"/>
          </a:p>
          <a:p>
            <a:pPr lvl="1"/>
            <a:r>
              <a:rPr lang="zh-CN" altLang="en-US" dirty="0"/>
              <a:t>数据保密性要求不高（要上传</a:t>
            </a:r>
            <a:r>
              <a:rPr lang="en-US" altLang="zh-CN" dirty="0" err="1"/>
              <a:t>Gpt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Assistant Api</a:t>
            </a:r>
            <a:r>
              <a:rPr lang="zh-CN" altLang="en-US" dirty="0"/>
              <a:t>能力</a:t>
            </a:r>
            <a:endParaRPr lang="en-US" altLang="zh-CN" dirty="0"/>
          </a:p>
          <a:p>
            <a:pPr lvl="1"/>
            <a:r>
              <a:rPr lang="zh-CN" altLang="en-US" dirty="0"/>
              <a:t>创建多个</a:t>
            </a:r>
            <a:r>
              <a:rPr lang="en-US" altLang="zh-CN" dirty="0"/>
              <a:t>Assistant</a:t>
            </a:r>
            <a:r>
              <a:rPr lang="zh-CN" altLang="en-US" dirty="0"/>
              <a:t>，每个都是独立的机器人</a:t>
            </a:r>
            <a:endParaRPr lang="en-US" altLang="zh-CN" dirty="0"/>
          </a:p>
          <a:p>
            <a:pPr lvl="1"/>
            <a:r>
              <a:rPr lang="zh-CN" altLang="en-US" dirty="0"/>
              <a:t>支持无限多轮次的会话</a:t>
            </a:r>
            <a:endParaRPr lang="en-US" altLang="zh-CN" dirty="0"/>
          </a:p>
          <a:p>
            <a:pPr lvl="2"/>
            <a:r>
              <a:rPr lang="zh-CN" altLang="en-US" dirty="0"/>
              <a:t>保存在</a:t>
            </a:r>
            <a:r>
              <a:rPr lang="en-US" altLang="zh-CN" dirty="0" err="1"/>
              <a:t>OpenAi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Code Interpreter</a:t>
            </a:r>
            <a:r>
              <a:rPr lang="zh-CN" altLang="en-US" dirty="0"/>
              <a:t>（内置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支持文件</a:t>
            </a:r>
            <a:r>
              <a:rPr lang="en-US" altLang="zh-CN" dirty="0"/>
              <a:t>RAG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Function Calling</a:t>
            </a:r>
          </a:p>
          <a:p>
            <a:r>
              <a:rPr lang="zh-CN" altLang="en-US" dirty="0"/>
              <a:t>承诺未来能力</a:t>
            </a:r>
            <a:endParaRPr lang="en-US" altLang="zh-CN" dirty="0"/>
          </a:p>
          <a:p>
            <a:pPr lvl="1"/>
            <a:r>
              <a:rPr lang="zh-CN" altLang="en-US" dirty="0"/>
              <a:t>流式输出，状态推送，</a:t>
            </a:r>
            <a:r>
              <a:rPr lang="en-US" altLang="zh-CN" dirty="0"/>
              <a:t>DALL E</a:t>
            </a:r>
            <a:r>
              <a:rPr lang="zh-CN" altLang="en-US" dirty="0"/>
              <a:t>，图片</a:t>
            </a:r>
            <a:endParaRPr lang="en-US" altLang="zh-CN" dirty="0"/>
          </a:p>
          <a:p>
            <a:r>
              <a:rPr lang="zh-CN" altLang="en-US" dirty="0"/>
              <a:t>收费</a:t>
            </a:r>
            <a:endParaRPr lang="en-US" altLang="zh-CN" dirty="0"/>
          </a:p>
          <a:p>
            <a:pPr lvl="1"/>
            <a:r>
              <a:rPr lang="zh-CN" altLang="en-US" dirty="0"/>
              <a:t>对话按</a:t>
            </a:r>
            <a:r>
              <a:rPr lang="en-US" altLang="zh-CN" dirty="0"/>
              <a:t>token</a:t>
            </a:r>
          </a:p>
          <a:p>
            <a:pPr lvl="1"/>
            <a:r>
              <a:rPr lang="en-US" altLang="zh-CN" dirty="0"/>
              <a:t>1GB</a:t>
            </a:r>
            <a:r>
              <a:rPr lang="zh-CN" altLang="en-US" dirty="0"/>
              <a:t>文件存放一天</a:t>
            </a:r>
            <a:r>
              <a:rPr lang="en-US" altLang="zh-CN" dirty="0"/>
              <a:t>$0.2</a:t>
            </a:r>
          </a:p>
          <a:p>
            <a:pPr lvl="1"/>
            <a:r>
              <a:rPr lang="en-US" altLang="zh-CN" dirty="0"/>
              <a:t>Code Interpreter</a:t>
            </a:r>
            <a:r>
              <a:rPr lang="zh-CN" altLang="en-US" dirty="0"/>
              <a:t>一次</a:t>
            </a:r>
            <a:r>
              <a:rPr lang="en-US" altLang="zh-CN" dirty="0"/>
              <a:t>$0.03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Assistant</a:t>
            </a:r>
          </a:p>
          <a:p>
            <a:pPr lvl="1"/>
            <a:r>
              <a:rPr lang="zh-CN" altLang="en-US" dirty="0"/>
              <a:t>可以编写代码</a:t>
            </a:r>
            <a:endParaRPr lang="en-US" altLang="zh-CN" dirty="0"/>
          </a:p>
          <a:p>
            <a:pPr lvl="1"/>
            <a:r>
              <a:rPr lang="zh-CN" altLang="en-US" dirty="0"/>
              <a:t>也可以用网页创建</a:t>
            </a:r>
            <a:endParaRPr lang="en-US" altLang="zh-CN" dirty="0"/>
          </a:p>
          <a:p>
            <a:pPr lvl="2"/>
            <a:r>
              <a:rPr lang="en-US" altLang="zh-CN" dirty="0"/>
              <a:t>Platform.openai.com/assistants</a:t>
            </a:r>
          </a:p>
          <a:p>
            <a:pPr lvl="2"/>
            <a:r>
              <a:rPr lang="zh-CN" altLang="en-US" dirty="0"/>
              <a:t>名字，指令，模型，</a:t>
            </a:r>
            <a:r>
              <a:rPr lang="en-US" altLang="zh-CN" dirty="0"/>
              <a:t>Function</a:t>
            </a:r>
            <a:r>
              <a:rPr lang="zh-CN" altLang="en-US" dirty="0"/>
              <a:t>，</a:t>
            </a:r>
            <a:r>
              <a:rPr lang="en-US" altLang="zh-CN" dirty="0"/>
              <a:t>RAG……</a:t>
            </a:r>
          </a:p>
          <a:p>
            <a:pPr lvl="2"/>
            <a:r>
              <a:rPr lang="zh-CN" altLang="en-US" dirty="0"/>
              <a:t>可以通过</a:t>
            </a:r>
            <a:r>
              <a:rPr lang="en-US" altLang="zh-CN" dirty="0"/>
              <a:t>Id</a:t>
            </a:r>
            <a:r>
              <a:rPr lang="zh-CN" altLang="en-US" dirty="0"/>
              <a:t>来访问</a:t>
            </a:r>
            <a:endParaRPr lang="en-US" altLang="zh-CN" dirty="0"/>
          </a:p>
          <a:p>
            <a:pPr lvl="2"/>
            <a:r>
              <a:rPr lang="zh-CN" altLang="en-US" dirty="0"/>
              <a:t>可以在</a:t>
            </a:r>
            <a:r>
              <a:rPr lang="en-US" altLang="zh-CN" dirty="0"/>
              <a:t>Playground</a:t>
            </a:r>
            <a:r>
              <a:rPr lang="zh-CN" altLang="en-US" dirty="0"/>
              <a:t>里边测试</a:t>
            </a:r>
            <a:endParaRPr lang="en-US" altLang="zh-CN" dirty="0"/>
          </a:p>
          <a:p>
            <a:pPr lvl="1"/>
            <a:r>
              <a:rPr lang="zh-CN" altLang="en-US" dirty="0"/>
              <a:t>管理</a:t>
            </a:r>
            <a:r>
              <a:rPr lang="en-US" altLang="zh-CN" dirty="0"/>
              <a:t>Threads</a:t>
            </a:r>
          </a:p>
          <a:p>
            <a:pPr lvl="2"/>
            <a:r>
              <a:rPr lang="zh-CN" altLang="en-US" dirty="0"/>
              <a:t>即对话历史</a:t>
            </a:r>
            <a:endParaRPr lang="en-US" altLang="zh-CN" dirty="0"/>
          </a:p>
          <a:p>
            <a:pPr lvl="2"/>
            <a:r>
              <a:rPr lang="zh-CN" altLang="en-US" dirty="0"/>
              <a:t>创建</a:t>
            </a:r>
            <a:r>
              <a:rPr lang="en-US" altLang="zh-CN" dirty="0"/>
              <a:t>Thread</a:t>
            </a:r>
          </a:p>
          <a:p>
            <a:pPr lvl="3"/>
            <a:r>
              <a:rPr lang="en-US" dirty="0"/>
              <a:t>Thread = </a:t>
            </a:r>
            <a:r>
              <a:rPr lang="en-US" dirty="0" err="1"/>
              <a:t>client.beta.threads.create</a:t>
            </a:r>
            <a:r>
              <a:rPr lang="en-US" dirty="0"/>
              <a:t>()</a:t>
            </a:r>
          </a:p>
          <a:p>
            <a:pPr lvl="3"/>
            <a:r>
              <a:rPr lang="zh-CN" altLang="en-US" dirty="0"/>
              <a:t>可以在</a:t>
            </a:r>
            <a:r>
              <a:rPr lang="en-US" altLang="zh-CN" dirty="0"/>
              <a:t>metadata</a:t>
            </a:r>
            <a:r>
              <a:rPr lang="zh-CN" altLang="en-US" dirty="0"/>
              <a:t>里边放用户信息等</a:t>
            </a:r>
            <a:endParaRPr lang="en-US" altLang="zh-CN" dirty="0"/>
          </a:p>
          <a:p>
            <a:pPr lvl="2"/>
            <a:r>
              <a:rPr lang="zh-CN" altLang="en-US" dirty="0"/>
              <a:t>可通过</a:t>
            </a:r>
            <a:r>
              <a:rPr lang="en-US" altLang="zh-CN" dirty="0" err="1"/>
              <a:t>threadId</a:t>
            </a:r>
            <a:r>
              <a:rPr lang="zh-CN" altLang="en-US" dirty="0"/>
              <a:t>找到</a:t>
            </a:r>
            <a:r>
              <a:rPr lang="en-US" altLang="zh-CN" dirty="0"/>
              <a:t>Thread</a:t>
            </a:r>
          </a:p>
          <a:p>
            <a:pPr lvl="3"/>
            <a:r>
              <a:rPr lang="zh-CN" altLang="en-US" dirty="0"/>
              <a:t>这样就可以从本地先找到用户名，再用用户名找得到</a:t>
            </a:r>
            <a:r>
              <a:rPr lang="en-US" altLang="zh-CN" dirty="0" err="1"/>
              <a:t>ThreadId</a:t>
            </a:r>
            <a:r>
              <a:rPr lang="zh-CN" altLang="en-US" dirty="0"/>
              <a:t>， 再到</a:t>
            </a:r>
            <a:r>
              <a:rPr lang="en-US" altLang="zh-CN" dirty="0" err="1"/>
              <a:t>OpenAi</a:t>
            </a:r>
            <a:r>
              <a:rPr lang="zh-CN" altLang="en-US" dirty="0"/>
              <a:t>上找到这个</a:t>
            </a:r>
            <a:r>
              <a:rPr lang="en-US" altLang="zh-CN" dirty="0"/>
              <a:t>Thread</a:t>
            </a:r>
            <a:r>
              <a:rPr lang="zh-CN" altLang="en-US" dirty="0"/>
              <a:t>，从而建立本地应用与</a:t>
            </a:r>
            <a:r>
              <a:rPr lang="en-US" altLang="zh-CN" dirty="0" err="1"/>
              <a:t>OpenAi</a:t>
            </a:r>
            <a:r>
              <a:rPr lang="zh-CN" altLang="en-US" dirty="0"/>
              <a:t>的关联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Threads</a:t>
            </a:r>
            <a:r>
              <a:rPr lang="zh-CN" altLang="en-US" dirty="0"/>
              <a:t>使用</a:t>
            </a:r>
            <a:r>
              <a:rPr lang="en-US" altLang="zh-CN" dirty="0"/>
              <a:t>message</a:t>
            </a:r>
          </a:p>
          <a:p>
            <a:pPr lvl="3"/>
            <a:r>
              <a:rPr lang="en-US" dirty="0"/>
              <a:t>Create, retrieve, </a:t>
            </a:r>
            <a:r>
              <a:rPr lang="en-US" dirty="0" err="1"/>
              <a:t>updata</a:t>
            </a:r>
            <a:r>
              <a:rPr lang="en-US" dirty="0"/>
              <a:t>, list</a:t>
            </a:r>
          </a:p>
          <a:p>
            <a:pPr lvl="1"/>
            <a:r>
              <a:rPr lang="en-US" dirty="0"/>
              <a:t>Run</a:t>
            </a:r>
          </a:p>
          <a:p>
            <a:pPr lvl="2"/>
            <a:r>
              <a:rPr lang="zh-CN" altLang="en-US" dirty="0"/>
              <a:t>用于把</a:t>
            </a:r>
            <a:r>
              <a:rPr lang="en-US" altLang="zh-CN" dirty="0"/>
              <a:t>Assistant</a:t>
            </a:r>
            <a:r>
              <a:rPr lang="zh-CN" altLang="en-US" dirty="0"/>
              <a:t>和</a:t>
            </a:r>
            <a:r>
              <a:rPr lang="en-US" altLang="zh-CN" dirty="0"/>
              <a:t>thread</a:t>
            </a:r>
            <a:r>
              <a:rPr lang="zh-CN" altLang="en-US" dirty="0"/>
              <a:t>关联</a:t>
            </a:r>
            <a:endParaRPr lang="en-US" altLang="zh-CN" dirty="0"/>
          </a:p>
          <a:p>
            <a:pPr lvl="3"/>
            <a:r>
              <a:rPr lang="zh-CN" altLang="en-US" dirty="0"/>
              <a:t>包含</a:t>
            </a:r>
            <a:r>
              <a:rPr lang="en-US" altLang="zh-CN" dirty="0"/>
              <a:t>A,T</a:t>
            </a:r>
            <a:r>
              <a:rPr lang="zh-CN" altLang="en-US" dirty="0"/>
              <a:t>，还有上传的文件</a:t>
            </a:r>
            <a:endParaRPr lang="en-US" altLang="zh-CN" dirty="0"/>
          </a:p>
          <a:p>
            <a:pPr lvl="2"/>
            <a:r>
              <a:rPr lang="zh-CN" altLang="en-US" dirty="0"/>
              <a:t>是异步调用</a:t>
            </a:r>
            <a:endParaRPr lang="en-US" altLang="zh-CN" dirty="0"/>
          </a:p>
          <a:p>
            <a:pPr lvl="3"/>
            <a:r>
              <a:rPr lang="en-US" altLang="zh-CN" dirty="0"/>
              <a:t>Function Calling·</a:t>
            </a:r>
            <a:r>
              <a:rPr lang="zh-CN" altLang="en-US" dirty="0"/>
              <a:t>发生时会有循环，重新调用</a:t>
            </a:r>
            <a:r>
              <a:rPr lang="en-US" altLang="zh-CN" dirty="0" err="1"/>
              <a:t>Runruns.submit_tool_outputs</a:t>
            </a:r>
            <a:r>
              <a:rPr lang="en-US" altLang="zh-CN" dirty="0"/>
              <a:t>()</a:t>
            </a:r>
          </a:p>
          <a:p>
            <a:pPr lvl="3"/>
            <a:r>
              <a:rPr lang="zh-CN" altLang="en-US" dirty="0"/>
              <a:t>如果</a:t>
            </a:r>
            <a:r>
              <a:rPr lang="en-US" altLang="zh-CN" dirty="0"/>
              <a:t>Function Calling10</a:t>
            </a:r>
            <a:r>
              <a:rPr lang="zh-CN" altLang="en-US" dirty="0"/>
              <a:t>分钟未能给其返回结果，会触发超时</a:t>
            </a:r>
            <a:endParaRPr lang="en-US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Playground</a:t>
            </a:r>
            <a:r>
              <a:rPr lang="zh-CN" altLang="en-US" dirty="0"/>
              <a:t>里边可以看到整个过程（</a:t>
            </a:r>
            <a:r>
              <a:rPr lang="en-US" altLang="zh-CN" dirty="0"/>
              <a:t>Steps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Code Interpreter</a:t>
            </a:r>
          </a:p>
          <a:p>
            <a:pPr lvl="2"/>
            <a:r>
              <a:rPr lang="zh-CN" altLang="en-US" dirty="0"/>
              <a:t>当大模型感知到需要严谨科学计算等功能时，自动生成</a:t>
            </a:r>
            <a:r>
              <a:rPr lang="en-US" altLang="zh-CN" dirty="0"/>
              <a:t>python</a:t>
            </a:r>
            <a:r>
              <a:rPr lang="zh-CN" altLang="en-US" dirty="0"/>
              <a:t>代码调用数学函数</a:t>
            </a:r>
            <a:endParaRPr lang="en-US" altLang="zh-CN" dirty="0"/>
          </a:p>
          <a:p>
            <a:pPr lvl="1"/>
            <a:r>
              <a:rPr lang="en-US" dirty="0"/>
              <a:t>Function Calling</a:t>
            </a:r>
          </a:p>
          <a:p>
            <a:pPr lvl="2"/>
            <a:r>
              <a:rPr lang="zh-CN" altLang="en-US" dirty="0"/>
              <a:t>此二者都是为了精准计算、获取某些数据</a:t>
            </a:r>
            <a:endParaRPr lang="en-US" altLang="zh-CN" dirty="0"/>
          </a:p>
          <a:p>
            <a:pPr lvl="1"/>
            <a:r>
              <a:rPr lang="en-US" altLang="zh-CN" dirty="0"/>
              <a:t>RAG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2"/>
            <a:r>
              <a:rPr lang="zh-CN" altLang="en-US" dirty="0"/>
              <a:t>调用</a:t>
            </a:r>
            <a:r>
              <a:rPr lang="en-US" altLang="zh-CN" dirty="0"/>
              <a:t>retrieval</a:t>
            </a:r>
            <a:r>
              <a:rPr lang="zh-CN" altLang="en-US" dirty="0"/>
              <a:t>内置的能力（</a:t>
            </a:r>
            <a:r>
              <a:rPr lang="en-US" altLang="zh-CN" dirty="0"/>
              <a:t>how</a:t>
            </a:r>
            <a:r>
              <a:rPr lang="zh-CN" altLang="en-US" dirty="0"/>
              <a:t>？）</a:t>
            </a:r>
            <a:endParaRPr lang="en-US" altLang="zh-CN" dirty="0"/>
          </a:p>
          <a:p>
            <a:pPr lvl="1"/>
            <a:r>
              <a:rPr lang="en-US" dirty="0"/>
              <a:t>Gpt3.5-turbo-1006</a:t>
            </a:r>
            <a:r>
              <a:rPr lang="zh-CN" altLang="en-US" dirty="0"/>
              <a:t>就能用</a:t>
            </a:r>
            <a:r>
              <a:rPr lang="en-US" altLang="zh-CN" dirty="0"/>
              <a:t>Assistant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F392-6589-350E-E8CE-0C4E9701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2024-1-4 </a:t>
            </a:r>
            <a:r>
              <a:rPr lang="zh-CN" altLang="en-US" dirty="0"/>
              <a:t>大模型时代的</a:t>
            </a:r>
            <a:r>
              <a:rPr lang="en-US" altLang="zh-CN" dirty="0"/>
              <a:t>AI</a:t>
            </a:r>
            <a:r>
              <a:rPr lang="zh-CN" altLang="en-US" dirty="0"/>
              <a:t>产品新挑战，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3041-F73E-F0C6-9DBC-11ACF686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77500" lnSpcReduction="20000"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能力演进</a:t>
            </a:r>
            <a:endParaRPr lang="en-US" altLang="zh-CN" dirty="0"/>
          </a:p>
          <a:p>
            <a:pPr lvl="1"/>
            <a:r>
              <a:rPr lang="en-US" altLang="zh-CN" dirty="0"/>
              <a:t>1950</a:t>
            </a:r>
            <a:r>
              <a:rPr lang="zh-CN" altLang="en-US" dirty="0"/>
              <a:t>，规则处理</a:t>
            </a:r>
            <a:endParaRPr lang="en-US" altLang="zh-CN" dirty="0"/>
          </a:p>
          <a:p>
            <a:pPr lvl="1"/>
            <a:r>
              <a:rPr lang="en-US" altLang="zh-CN" dirty="0"/>
              <a:t>1980</a:t>
            </a:r>
            <a:r>
              <a:rPr lang="zh-CN" altLang="en-US" dirty="0"/>
              <a:t>，</a:t>
            </a:r>
            <a:r>
              <a:rPr lang="en-US" altLang="zh-CN" dirty="0"/>
              <a:t>ML</a:t>
            </a:r>
          </a:p>
          <a:p>
            <a:pPr lvl="1"/>
            <a:r>
              <a:rPr lang="en-US" altLang="zh-CN" dirty="0"/>
              <a:t>1990</a:t>
            </a:r>
            <a:r>
              <a:rPr lang="zh-CN" altLang="en-US" dirty="0"/>
              <a:t>，神经网络</a:t>
            </a:r>
            <a:endParaRPr lang="en-US" altLang="zh-CN" dirty="0"/>
          </a:p>
          <a:p>
            <a:pPr lvl="1"/>
            <a:r>
              <a:rPr lang="en-US" altLang="zh-CN" dirty="0"/>
              <a:t>2018</a:t>
            </a:r>
            <a:r>
              <a:rPr lang="zh-CN" altLang="en-US" dirty="0"/>
              <a:t>，</a:t>
            </a:r>
            <a:r>
              <a:rPr lang="en-US" altLang="zh-CN" dirty="0"/>
              <a:t>Transformer</a:t>
            </a:r>
          </a:p>
          <a:p>
            <a:pPr lvl="1"/>
            <a:r>
              <a:rPr lang="zh-CN" altLang="en-US" dirty="0"/>
              <a:t>上一代</a:t>
            </a:r>
            <a:r>
              <a:rPr lang="en-US" altLang="zh-CN" dirty="0"/>
              <a:t>AI</a:t>
            </a:r>
          </a:p>
          <a:p>
            <a:pPr lvl="2"/>
            <a:r>
              <a:rPr lang="zh-CN" altLang="en-US" dirty="0"/>
              <a:t>智能家居、交通、金融、客服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带来的变化</a:t>
            </a:r>
            <a:endParaRPr lang="en-US" altLang="zh-CN" dirty="0"/>
          </a:p>
          <a:p>
            <a:pPr lvl="2"/>
            <a:r>
              <a:rPr lang="zh-CN" altLang="en-US" dirty="0"/>
              <a:t>泛化性大幅提升</a:t>
            </a:r>
            <a:endParaRPr lang="en-US" altLang="zh-CN" dirty="0"/>
          </a:p>
          <a:p>
            <a:pPr lvl="2"/>
            <a:r>
              <a:rPr lang="en-US" altLang="zh-CN" dirty="0"/>
              <a:t>RLHF </a:t>
            </a:r>
            <a:r>
              <a:rPr lang="zh-CN" altLang="en-US" dirty="0"/>
              <a:t>人类监督的强化学习</a:t>
            </a:r>
            <a:endParaRPr lang="en-US" altLang="zh-CN" dirty="0"/>
          </a:p>
          <a:p>
            <a:pPr lvl="2"/>
            <a:r>
              <a:rPr lang="en-US" altLang="zh-CN" dirty="0" err="1"/>
              <a:t>InstructGPT</a:t>
            </a:r>
            <a:endParaRPr lang="en-US" altLang="zh-CN" dirty="0"/>
          </a:p>
          <a:p>
            <a:pPr lvl="3"/>
            <a:r>
              <a:rPr lang="en-US" altLang="zh-CN" dirty="0"/>
              <a:t>SFT</a:t>
            </a:r>
            <a:r>
              <a:rPr lang="zh-CN" altLang="en-US" dirty="0"/>
              <a:t>（有监督微调）</a:t>
            </a:r>
            <a:r>
              <a:rPr lang="en-US" altLang="zh-CN" dirty="0"/>
              <a:t>13K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3"/>
            <a:r>
              <a:rPr lang="en-US" altLang="zh-CN" dirty="0"/>
              <a:t>RM</a:t>
            </a:r>
            <a:r>
              <a:rPr lang="zh-CN" altLang="en-US" dirty="0"/>
              <a:t>（奖励模型）</a:t>
            </a:r>
            <a:r>
              <a:rPr lang="en-US" altLang="zh-CN" dirty="0"/>
              <a:t>33K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2"/>
            <a:r>
              <a:rPr lang="zh-CN" altLang="en-US" dirty="0"/>
              <a:t>现在：自回归预测，存在幻觉</a:t>
            </a:r>
            <a:endParaRPr lang="en-US" altLang="zh-CN" dirty="0"/>
          </a:p>
          <a:p>
            <a:pPr lvl="2"/>
            <a:r>
              <a:rPr lang="zh-CN" altLang="en-US" dirty="0"/>
              <a:t>未来：需要自监督学习，推理能力</a:t>
            </a:r>
            <a:r>
              <a:rPr lang="en-US" altLang="zh-CN" dirty="0"/>
              <a:t>+</a:t>
            </a:r>
            <a:r>
              <a:rPr lang="zh-CN" altLang="en-US" dirty="0"/>
              <a:t>复杂计划分层规划</a:t>
            </a:r>
            <a:endParaRPr lang="en-US" altLang="zh-CN" dirty="0"/>
          </a:p>
          <a:p>
            <a:pPr lvl="1"/>
            <a:r>
              <a:rPr lang="en-US" altLang="zh-CN" dirty="0"/>
              <a:t>LLMs</a:t>
            </a:r>
            <a:r>
              <a:rPr lang="zh-CN" altLang="en-US" dirty="0"/>
              <a:t>带来的变化</a:t>
            </a:r>
            <a:endParaRPr lang="en-US" altLang="zh-CN" dirty="0"/>
          </a:p>
          <a:p>
            <a:pPr lvl="2"/>
            <a:r>
              <a:rPr lang="zh-CN" altLang="en-US" dirty="0"/>
              <a:t>单模态</a:t>
            </a:r>
            <a:endParaRPr lang="en-US" altLang="zh-CN" dirty="0"/>
          </a:p>
          <a:p>
            <a:pPr lvl="3"/>
            <a:r>
              <a:rPr lang="zh-CN" altLang="en-US" dirty="0"/>
              <a:t>提升单模态效果上线</a:t>
            </a:r>
            <a:endParaRPr lang="en-US" altLang="zh-CN" dirty="0"/>
          </a:p>
          <a:p>
            <a:pPr lvl="4"/>
            <a:r>
              <a:rPr lang="zh-CN" altLang="en-US" dirty="0"/>
              <a:t>跨域问题，一语多义，理解上限，专有名词</a:t>
            </a:r>
            <a:endParaRPr lang="en-US" altLang="zh-CN" dirty="0"/>
          </a:p>
          <a:p>
            <a:pPr lvl="3"/>
            <a:r>
              <a:rPr lang="zh-CN" altLang="en-US" dirty="0"/>
              <a:t>很难创建新场景</a:t>
            </a:r>
            <a:endParaRPr lang="en-US" altLang="zh-CN" dirty="0"/>
          </a:p>
          <a:p>
            <a:pPr lvl="2"/>
            <a:r>
              <a:rPr lang="zh-CN" altLang="en-US" dirty="0"/>
              <a:t>多模态才是未来</a:t>
            </a:r>
            <a:endParaRPr lang="en-US" altLang="zh-CN" dirty="0"/>
          </a:p>
          <a:p>
            <a:pPr lvl="1"/>
            <a:r>
              <a:rPr lang="zh-CN" altLang="en-US" dirty="0"/>
              <a:t>大模型的需求场景在哪？</a:t>
            </a:r>
            <a:endParaRPr lang="en-US" altLang="zh-CN" dirty="0"/>
          </a:p>
          <a:p>
            <a:pPr lvl="2"/>
            <a:r>
              <a:rPr lang="zh-CN" altLang="en-US" dirty="0"/>
              <a:t>原来做了，但是做不好的地方（已经有前代</a:t>
            </a:r>
            <a:r>
              <a:rPr lang="en-US" altLang="zh-CN" dirty="0"/>
              <a:t>AI</a:t>
            </a:r>
            <a:r>
              <a:rPr lang="zh-CN" altLang="en-US" dirty="0"/>
              <a:t>的地方）</a:t>
            </a:r>
            <a:endParaRPr lang="en-US" altLang="zh-CN" dirty="0"/>
          </a:p>
          <a:p>
            <a:r>
              <a:rPr lang="zh-CN" altLang="en-US" dirty="0"/>
              <a:t>如何落地</a:t>
            </a:r>
            <a:endParaRPr lang="en-US" altLang="zh-CN" dirty="0"/>
          </a:p>
          <a:p>
            <a:pPr lvl="1"/>
            <a:r>
              <a:rPr lang="zh-CN" altLang="en-US" dirty="0"/>
              <a:t>王小川</a:t>
            </a:r>
            <a:endParaRPr lang="en-US" altLang="zh-CN" dirty="0"/>
          </a:p>
          <a:p>
            <a:pPr lvl="2"/>
            <a:r>
              <a:rPr lang="zh-CN" altLang="en-US" dirty="0"/>
              <a:t>从思考产品市场匹配，到技术与产品的匹配（也就是不需要新场景，而是新技术）</a:t>
            </a:r>
            <a:endParaRPr lang="en-US" altLang="zh-CN" dirty="0"/>
          </a:p>
          <a:p>
            <a:pPr lvl="1"/>
            <a:r>
              <a:rPr lang="zh-CN" altLang="en-US" dirty="0"/>
              <a:t>李彦宏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原生应用的三个必要条件：</a:t>
            </a:r>
            <a:endParaRPr lang="en-US" altLang="zh-CN" dirty="0"/>
          </a:p>
          <a:p>
            <a:pPr lvl="3"/>
            <a:r>
              <a:rPr lang="zh-CN" altLang="en-US" dirty="0"/>
              <a:t>自然语言交互</a:t>
            </a:r>
            <a:endParaRPr lang="en-US" altLang="zh-CN" dirty="0"/>
          </a:p>
          <a:p>
            <a:pPr lvl="3"/>
            <a:r>
              <a:rPr lang="zh-CN" altLang="en-US" dirty="0"/>
              <a:t>充分利用</a:t>
            </a:r>
            <a:r>
              <a:rPr lang="en-US" altLang="zh-CN" dirty="0"/>
              <a:t>LLM</a:t>
            </a:r>
            <a:r>
              <a:rPr lang="zh-CN" altLang="en-US" dirty="0"/>
              <a:t>理解、生成、推理、记忆的能力</a:t>
            </a:r>
            <a:endParaRPr lang="en-US" altLang="zh-CN" dirty="0"/>
          </a:p>
          <a:p>
            <a:pPr lvl="3"/>
            <a:r>
              <a:rPr lang="zh-CN" altLang="en-US" dirty="0"/>
              <a:t>应用交互不能超过</a:t>
            </a:r>
            <a:r>
              <a:rPr lang="en-US" altLang="zh-CN" dirty="0"/>
              <a:t>2</a:t>
            </a:r>
            <a:r>
              <a:rPr lang="zh-CN" altLang="en-US" dirty="0"/>
              <a:t>级菜单</a:t>
            </a:r>
            <a:endParaRPr lang="en-US" altLang="zh-CN" dirty="0"/>
          </a:p>
          <a:p>
            <a:pPr lvl="1"/>
            <a:r>
              <a:rPr lang="zh-CN" altLang="en-US" dirty="0"/>
              <a:t>陆奇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即入口</a:t>
            </a:r>
            <a:endParaRPr lang="en-US" altLang="zh-CN" dirty="0"/>
          </a:p>
          <a:p>
            <a:pPr lvl="1"/>
            <a:r>
              <a:rPr lang="zh-CN" altLang="en-US" dirty="0"/>
              <a:t>凯文凯利</a:t>
            </a:r>
            <a:endParaRPr lang="en-US" altLang="zh-CN" dirty="0"/>
          </a:p>
          <a:p>
            <a:pPr lvl="2"/>
            <a:r>
              <a:rPr lang="zh-CN" altLang="en-US" dirty="0"/>
              <a:t>更加专精于具体场景的定制型人工智能</a:t>
            </a:r>
            <a:endParaRPr lang="en-US" altLang="zh-CN" dirty="0"/>
          </a:p>
          <a:p>
            <a:pPr lvl="3"/>
            <a:r>
              <a:rPr lang="en-US" altLang="zh-CN" dirty="0"/>
              <a:t>13B</a:t>
            </a:r>
            <a:r>
              <a:rPr lang="zh-CN" altLang="en-US" dirty="0"/>
              <a:t>级别的模型</a:t>
            </a:r>
            <a:endParaRPr lang="en-US" altLang="zh-CN" dirty="0"/>
          </a:p>
          <a:p>
            <a:pPr lvl="2"/>
            <a:r>
              <a:rPr lang="zh-CN" altLang="en-US" dirty="0"/>
              <a:t>大模型的强项和价值，就是检索、生成、查找和设定范式</a:t>
            </a:r>
            <a:endParaRPr lang="en-US" altLang="zh-CN" dirty="0"/>
          </a:p>
          <a:p>
            <a:pPr lvl="2"/>
            <a:r>
              <a:rPr lang="zh-CN" altLang="en-US" dirty="0"/>
              <a:t>对话式交互是爆炸性的发明</a:t>
            </a:r>
            <a:endParaRPr lang="en-US" altLang="zh-CN" dirty="0"/>
          </a:p>
          <a:p>
            <a:pPr lvl="2"/>
            <a:r>
              <a:rPr lang="zh-CN" altLang="en-US" dirty="0"/>
              <a:t>落地场景</a:t>
            </a:r>
            <a:endParaRPr lang="en-US" altLang="zh-CN" dirty="0"/>
          </a:p>
          <a:p>
            <a:pPr lvl="3"/>
            <a:r>
              <a:rPr lang="zh-CN" altLang="en-US" dirty="0"/>
              <a:t>程序员，编程工作发生了根本性的改变</a:t>
            </a:r>
            <a:endParaRPr lang="en-US" altLang="zh-CN" dirty="0"/>
          </a:p>
          <a:p>
            <a:pPr lvl="3"/>
            <a:r>
              <a:rPr lang="zh-CN" altLang="en-US" dirty="0"/>
              <a:t>帮助台</a:t>
            </a:r>
            <a:endParaRPr lang="en-US" altLang="zh-CN" dirty="0"/>
          </a:p>
          <a:p>
            <a:pPr lvl="3"/>
            <a:r>
              <a:rPr lang="zh-CN" altLang="en-US" dirty="0"/>
              <a:t>翻译</a:t>
            </a:r>
            <a:endParaRPr lang="en-US" altLang="zh-CN" dirty="0"/>
          </a:p>
          <a:p>
            <a:pPr lvl="2"/>
            <a:r>
              <a:rPr lang="zh-CN" altLang="en-US" dirty="0"/>
              <a:t>四类职业</a:t>
            </a:r>
            <a:endParaRPr lang="en-US" altLang="zh-CN" dirty="0"/>
          </a:p>
          <a:p>
            <a:pPr lvl="3"/>
            <a:r>
              <a:rPr lang="zh-CN" altLang="en-US" dirty="0"/>
              <a:t>编程、医生、教师、客户和助手</a:t>
            </a:r>
            <a:endParaRPr lang="en-US" altLang="zh-CN" dirty="0"/>
          </a:p>
          <a:p>
            <a:pPr lvl="1"/>
            <a:r>
              <a:rPr lang="zh-CN" altLang="en-US" dirty="0"/>
              <a:t>李飞飞</a:t>
            </a:r>
            <a:r>
              <a:rPr lang="en-US" altLang="zh-CN" dirty="0"/>
              <a:t>+</a:t>
            </a:r>
            <a:r>
              <a:rPr lang="zh-CN" altLang="en-US" dirty="0"/>
              <a:t>斯坦福</a:t>
            </a:r>
            <a:endParaRPr lang="en-US" altLang="zh-CN" dirty="0"/>
          </a:p>
          <a:p>
            <a:pPr lvl="2"/>
            <a:r>
              <a:rPr lang="en-US" altLang="zh-CN" dirty="0"/>
              <a:t>Agent</a:t>
            </a:r>
            <a:r>
              <a:rPr lang="zh-CN" altLang="en-US" dirty="0"/>
              <a:t>兴起，替人类完成工作的能力（计划和预定旅程）</a:t>
            </a:r>
            <a:endParaRPr lang="en-US" altLang="zh-CN" dirty="0"/>
          </a:p>
          <a:p>
            <a:pPr lvl="1"/>
            <a:r>
              <a:rPr lang="zh-CN" altLang="en-US" dirty="0"/>
              <a:t>一站式交互</a:t>
            </a:r>
            <a:endParaRPr lang="en-US" altLang="zh-CN" dirty="0"/>
          </a:p>
          <a:p>
            <a:pPr lvl="2"/>
            <a:r>
              <a:rPr lang="zh-CN" altLang="en-US" dirty="0"/>
              <a:t>即</a:t>
            </a:r>
            <a:r>
              <a:rPr lang="en-US" altLang="zh-CN" dirty="0"/>
              <a:t>AI=</a:t>
            </a:r>
            <a:r>
              <a:rPr lang="zh-CN" altLang="en-US" dirty="0"/>
              <a:t>单一入口</a:t>
            </a:r>
            <a:r>
              <a:rPr lang="en-US" altLang="zh-CN" dirty="0"/>
              <a:t>=Agent</a:t>
            </a:r>
          </a:p>
          <a:p>
            <a:r>
              <a:rPr lang="en-US" altLang="zh-CN" dirty="0"/>
              <a:t>LLM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幻觉</a:t>
            </a:r>
            <a:endParaRPr lang="en-US" altLang="zh-CN" dirty="0"/>
          </a:p>
          <a:p>
            <a:pPr lvl="1"/>
            <a:r>
              <a:rPr lang="zh-CN" altLang="en-US" dirty="0"/>
              <a:t>价值观</a:t>
            </a:r>
            <a:endParaRPr lang="en-US" altLang="zh-CN" dirty="0"/>
          </a:p>
          <a:p>
            <a:pPr lvl="1"/>
            <a:r>
              <a:rPr lang="zh-CN" altLang="en-US" dirty="0"/>
              <a:t>不可解释性</a:t>
            </a:r>
            <a:endParaRPr lang="en-US" altLang="zh-CN" dirty="0"/>
          </a:p>
          <a:p>
            <a:r>
              <a:rPr lang="zh-CN" altLang="en-US" dirty="0"/>
              <a:t>落地三要素</a:t>
            </a:r>
            <a:endParaRPr lang="en-US" altLang="zh-CN" dirty="0"/>
          </a:p>
          <a:p>
            <a:pPr lvl="1"/>
            <a:r>
              <a:rPr lang="zh-CN" altLang="en-US" dirty="0"/>
              <a:t>实用性：执行具体任务</a:t>
            </a:r>
            <a:endParaRPr lang="en-US" altLang="zh-CN" dirty="0"/>
          </a:p>
          <a:p>
            <a:pPr lvl="1"/>
            <a:r>
              <a:rPr lang="zh-CN" altLang="en-US" dirty="0"/>
              <a:t>体验性：类似人的感觉</a:t>
            </a:r>
            <a:endParaRPr lang="en-US" altLang="zh-CN" dirty="0"/>
          </a:p>
          <a:p>
            <a:pPr lvl="1"/>
            <a:r>
              <a:rPr lang="zh-CN" altLang="en-US" dirty="0"/>
              <a:t>安全性：内容合规</a:t>
            </a:r>
            <a:endParaRPr lang="en-US" altLang="zh-CN" dirty="0"/>
          </a:p>
          <a:p>
            <a:r>
              <a:rPr lang="zh-CN" altLang="en-US" dirty="0"/>
              <a:t>中期落地的方向：</a:t>
            </a:r>
            <a:r>
              <a:rPr lang="en-US" altLang="zh-CN" dirty="0"/>
              <a:t>Agent</a:t>
            </a:r>
          </a:p>
          <a:p>
            <a:pPr lvl="1"/>
            <a:r>
              <a:rPr lang="zh-CN" altLang="en-US" dirty="0"/>
              <a:t>大模型</a:t>
            </a:r>
            <a:r>
              <a:rPr lang="en-US" altLang="zh-CN" dirty="0"/>
              <a:t>+</a:t>
            </a:r>
            <a:r>
              <a:rPr lang="zh-CN" altLang="en-US" dirty="0"/>
              <a:t>记忆</a:t>
            </a:r>
            <a:r>
              <a:rPr lang="en-US" altLang="zh-CN" dirty="0"/>
              <a:t>+</a:t>
            </a:r>
            <a:r>
              <a:rPr lang="zh-CN" altLang="en-US" dirty="0"/>
              <a:t>主动规划</a:t>
            </a:r>
            <a:r>
              <a:rPr lang="en-US" altLang="zh-CN" dirty="0"/>
              <a:t>+</a:t>
            </a:r>
            <a:r>
              <a:rPr lang="zh-CN" altLang="en-US" dirty="0"/>
              <a:t>工具使用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LLMs</a:t>
            </a:r>
            <a:r>
              <a:rPr lang="zh-CN" altLang="en-US" dirty="0"/>
              <a:t>到科罗迪应用</a:t>
            </a:r>
            <a:endParaRPr lang="en-US" altLang="zh-CN" dirty="0"/>
          </a:p>
          <a:p>
            <a:pPr lvl="1"/>
            <a:r>
              <a:rPr lang="zh-CN" altLang="en-US" dirty="0"/>
              <a:t>应用</a:t>
            </a:r>
            <a:r>
              <a:rPr lang="en-US" altLang="zh-CN" dirty="0"/>
              <a:t>——</a:t>
            </a:r>
            <a:r>
              <a:rPr lang="zh-CN" altLang="en-US" dirty="0"/>
              <a:t>导航、客服、助手</a:t>
            </a:r>
            <a:endParaRPr lang="en-US" altLang="zh-CN" dirty="0"/>
          </a:p>
          <a:p>
            <a:pPr lvl="2"/>
            <a:r>
              <a:rPr lang="en-US" altLang="zh-CN" dirty="0"/>
              <a:t>GPTs</a:t>
            </a:r>
            <a:r>
              <a:rPr lang="zh-CN" altLang="en-US" dirty="0"/>
              <a:t>，星河社区大模型</a:t>
            </a:r>
            <a:endParaRPr lang="en-US" altLang="zh-CN" dirty="0"/>
          </a:p>
          <a:p>
            <a:pPr lvl="1"/>
            <a:r>
              <a:rPr lang="zh-CN" altLang="en-US" dirty="0"/>
              <a:t>中间件</a:t>
            </a:r>
            <a:r>
              <a:rPr lang="en-US" altLang="zh-CN" dirty="0"/>
              <a:t>——</a:t>
            </a:r>
            <a:r>
              <a:rPr lang="zh-CN" altLang="en-US" dirty="0"/>
              <a:t>记忆，工具调用，调度规划</a:t>
            </a:r>
            <a:endParaRPr lang="en-US" altLang="zh-CN" dirty="0"/>
          </a:p>
          <a:p>
            <a:pPr lvl="2"/>
            <a:r>
              <a:rPr lang="en-US" altLang="zh-CN" dirty="0"/>
              <a:t>Assistant Api</a:t>
            </a:r>
            <a:r>
              <a:rPr lang="zh-CN" altLang="en-US" dirty="0"/>
              <a:t>，百度</a:t>
            </a:r>
            <a:r>
              <a:rPr lang="en-US" altLang="zh-CN" dirty="0"/>
              <a:t>AI</a:t>
            </a:r>
            <a:r>
              <a:rPr lang="zh-CN" altLang="en-US" dirty="0"/>
              <a:t>应用工作台</a:t>
            </a:r>
            <a:endParaRPr lang="en-US" altLang="zh-CN" dirty="0"/>
          </a:p>
          <a:p>
            <a:pPr lvl="1"/>
            <a:r>
              <a:rPr lang="en-US" altLang="zh-CN" dirty="0"/>
              <a:t>Maas——</a:t>
            </a:r>
            <a:r>
              <a:rPr lang="zh-CN" altLang="en-US" dirty="0"/>
              <a:t>微调，</a:t>
            </a:r>
            <a:r>
              <a:rPr lang="en-US" altLang="zh-CN" dirty="0"/>
              <a:t>SFT/RLHF</a:t>
            </a:r>
            <a:r>
              <a:rPr lang="zh-CN" altLang="en-US" dirty="0"/>
              <a:t>，数据标注</a:t>
            </a:r>
            <a:endParaRPr lang="en-US" altLang="zh-CN" dirty="0"/>
          </a:p>
          <a:p>
            <a:pPr lvl="2"/>
            <a:r>
              <a:rPr lang="zh-CN" altLang="en-US" dirty="0"/>
              <a:t>文心千帆平台，字节方舟平台</a:t>
            </a:r>
            <a:endParaRPr lang="en-US" altLang="zh-CN" dirty="0"/>
          </a:p>
          <a:p>
            <a:pPr lvl="1"/>
            <a:r>
              <a:rPr lang="zh-CN" altLang="en-US" dirty="0"/>
              <a:t>底层模型</a:t>
            </a:r>
            <a:r>
              <a:rPr lang="en-US" altLang="zh-CN" dirty="0"/>
              <a:t>——</a:t>
            </a:r>
            <a:r>
              <a:rPr lang="zh-CN" altLang="en-US" dirty="0"/>
              <a:t>自然语言处理，语音，</a:t>
            </a:r>
            <a:r>
              <a:rPr lang="en-US" altLang="zh-CN" dirty="0"/>
              <a:t>CV</a:t>
            </a:r>
          </a:p>
          <a:p>
            <a:pPr lvl="2"/>
            <a:r>
              <a:rPr lang="en-US" altLang="zh-CN" dirty="0"/>
              <a:t>GPT</a:t>
            </a:r>
            <a:r>
              <a:rPr lang="zh-CN" altLang="en-US" dirty="0"/>
              <a:t>，文心一言，星火大模型，通义千问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8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70D-A867-9F40-83DB-EB306450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2024-1-9 </a:t>
            </a:r>
            <a:r>
              <a:rPr lang="en-US" dirty="0"/>
              <a:t>Semantic Kernel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1C64-741E-8C11-13E9-426EA43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55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大语言开发框架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SDK</a:t>
            </a:r>
            <a:r>
              <a:rPr lang="zh-CN" altLang="en-US" dirty="0"/>
              <a:t>可以降低开发维护成本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比如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可以让大模型可切换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可以让</a:t>
            </a:r>
            <a:r>
              <a:rPr lang="en-US" altLang="zh-CN" dirty="0"/>
              <a:t>prompt</a:t>
            </a:r>
            <a:r>
              <a:rPr lang="zh-CN" altLang="en-US" dirty="0"/>
              <a:t>分离出来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线程安全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方便调试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部署工具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微软开发的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支持</a:t>
            </a:r>
            <a:r>
              <a:rPr lang="en-US" altLang="zh-CN" dirty="0"/>
              <a:t>C#/Python/Java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基于</a:t>
            </a:r>
            <a:r>
              <a:rPr lang="en-US" altLang="zh-CN" dirty="0" err="1"/>
              <a:t>OpenAi</a:t>
            </a:r>
            <a:r>
              <a:rPr lang="en-US" altLang="zh-CN" dirty="0"/>
              <a:t> Api/Azure OpenAI Api/</a:t>
            </a:r>
            <a:r>
              <a:rPr lang="en-US" altLang="zh-CN" dirty="0" err="1"/>
              <a:t>Huggingface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Github.com/Microsoft/semantic-kernel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生态位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整套的</a:t>
            </a:r>
            <a:r>
              <a:rPr lang="en-US" altLang="zh-CN" dirty="0"/>
              <a:t>Copilot Stack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Plugin </a:t>
            </a:r>
            <a:r>
              <a:rPr lang="en-US" altLang="zh-CN" dirty="0" err="1"/>
              <a:t>extensionbility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Coilots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AI orchestration </a:t>
            </a:r>
            <a:r>
              <a:rPr lang="zh-CN" altLang="en-US" dirty="0"/>
              <a:t>编排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调用</a:t>
            </a:r>
            <a:r>
              <a:rPr lang="en-US" altLang="zh-CN" dirty="0"/>
              <a:t>LLM</a:t>
            </a:r>
            <a:r>
              <a:rPr lang="zh-CN" altLang="en-US" dirty="0"/>
              <a:t>像调用函数一样简单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Prompt</a:t>
            </a:r>
            <a:r>
              <a:rPr lang="zh-CN" altLang="en-US" dirty="0"/>
              <a:t>与函数可互相嵌套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让</a:t>
            </a:r>
            <a:r>
              <a:rPr lang="en-US" altLang="zh-CN" dirty="0"/>
              <a:t>LLM</a:t>
            </a:r>
            <a:r>
              <a:rPr lang="zh-CN" altLang="en-US" dirty="0"/>
              <a:t>能力与应用解耦，高度可复用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与微软的整个</a:t>
            </a:r>
            <a:r>
              <a:rPr lang="en-US" altLang="zh-CN" dirty="0"/>
              <a:t>Copilot</a:t>
            </a:r>
            <a:r>
              <a:rPr lang="zh-CN" altLang="en-US" dirty="0"/>
              <a:t>生态紧密结合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Foundation models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</a:t>
            </a:r>
            <a:r>
              <a:rPr lang="en-US" altLang="zh-CN" dirty="0" err="1"/>
              <a:t>ChatGpt</a:t>
            </a:r>
            <a:r>
              <a:rPr lang="zh-CN" altLang="en-US" dirty="0"/>
              <a:t>，文心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AI infrastructure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架构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Models and Memory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Memory</a:t>
            </a:r>
            <a:r>
              <a:rPr lang="zh-CN" altLang="en-US" dirty="0"/>
              <a:t>指向量数据库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大脑部分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Connectors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类似驱动程序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Plugins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用来连接内部技能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Triggers and actions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手脚部分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环境搭建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安装</a:t>
            </a:r>
            <a:r>
              <a:rPr lang="en-US" altLang="zh-CN" dirty="0"/>
              <a:t>Python3.x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安装</a:t>
            </a:r>
            <a:r>
              <a:rPr lang="en-US" altLang="zh-CN" dirty="0"/>
              <a:t>pip install semantic-kernel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配置</a:t>
            </a:r>
            <a:r>
              <a:rPr lang="en-US" altLang="zh-CN" dirty="0"/>
              <a:t>.env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代码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kernel = </a:t>
            </a:r>
            <a:r>
              <a:rPr lang="en-US" altLang="zh-CN" dirty="0" err="1"/>
              <a:t>sk.Kernel</a:t>
            </a:r>
            <a:r>
              <a:rPr lang="en-US" altLang="zh-CN" dirty="0"/>
              <a:t>()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构造</a:t>
            </a:r>
            <a:r>
              <a:rPr lang="en-US" altLang="zh-CN" dirty="0"/>
              <a:t>kernel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model = </a:t>
            </a:r>
            <a:r>
              <a:rPr lang="en-US" altLang="zh-CN" dirty="0" err="1"/>
              <a:t>OpenAiChatCompletion</a:t>
            </a:r>
            <a:r>
              <a:rPr lang="en-US" altLang="zh-CN" dirty="0"/>
              <a:t>(…)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创建</a:t>
            </a:r>
            <a:r>
              <a:rPr lang="en-US" altLang="zh-CN" dirty="0"/>
              <a:t>Semantic Function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运行</a:t>
            </a:r>
            <a:r>
              <a:rPr lang="en-US" altLang="zh-CN" dirty="0"/>
              <a:t>Function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Semantic Function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用纯数据定义的，不需要写代码，因此与编程语言无关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一个</a:t>
            </a:r>
            <a:r>
              <a:rPr lang="en-US" altLang="zh-CN" dirty="0"/>
              <a:t>sf</a:t>
            </a:r>
            <a:r>
              <a:rPr lang="zh-CN" altLang="en-US" dirty="0"/>
              <a:t>包含两部分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Skprompt.txt</a:t>
            </a:r>
            <a:r>
              <a:rPr lang="zh-CN" altLang="en-US" dirty="0"/>
              <a:t>，存在</a:t>
            </a:r>
            <a:r>
              <a:rPr lang="en-US" altLang="zh-CN" dirty="0"/>
              <a:t>prompt</a:t>
            </a:r>
            <a:r>
              <a:rPr lang="zh-CN" altLang="en-US" dirty="0"/>
              <a:t>，可以包含参数，还可以调用其他函数</a:t>
            </a:r>
            <a:endParaRPr lang="en-US" altLang="zh-CN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如以下内容：将用户输入变成</a:t>
            </a:r>
            <a:r>
              <a:rPr lang="en-US" altLang="zh-CN" dirty="0" err="1"/>
              <a:t>linux</a:t>
            </a:r>
            <a:r>
              <a:rPr lang="zh-CN" altLang="en-US" dirty="0"/>
              <a:t>可执行的命令 </a:t>
            </a:r>
            <a:r>
              <a:rPr lang="en-US" altLang="zh-CN" dirty="0"/>
              <a:t>{{input}}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Config.json</a:t>
            </a:r>
            <a:r>
              <a:rPr lang="zh-CN" altLang="en-US" dirty="0"/>
              <a:t>，存放配置，包括函数类型什么的</a:t>
            </a:r>
            <a:endParaRPr lang="en-US" altLang="zh-CN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如以下内容：</a:t>
            </a:r>
            <a:br>
              <a:rPr lang="en-US" altLang="zh-CN" dirty="0"/>
            </a:br>
            <a:r>
              <a:rPr lang="en-US" altLang="zh-CN" dirty="0"/>
              <a:t>schema:1,</a:t>
            </a:r>
            <a:br>
              <a:rPr lang="en-US" altLang="zh-CN" dirty="0"/>
            </a:br>
            <a:r>
              <a:rPr lang="en-US" altLang="zh-CN" dirty="0" err="1"/>
              <a:t>type:completion</a:t>
            </a:r>
            <a:br>
              <a:rPr lang="en-US" altLang="zh-CN" dirty="0"/>
            </a:br>
            <a:r>
              <a:rPr lang="en-US" altLang="zh-CN" dirty="0"/>
              <a:t>description,</a:t>
            </a:r>
            <a:br>
              <a:rPr lang="en-US" altLang="zh-CN" dirty="0"/>
            </a:br>
            <a:r>
              <a:rPr lang="en-US" altLang="zh-CN" dirty="0"/>
              <a:t>input: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两个文件放在</a:t>
            </a:r>
            <a:r>
              <a:rPr lang="en-US" altLang="zh-CN" dirty="0" err="1"/>
              <a:t>sk_samples</a:t>
            </a:r>
            <a:r>
              <a:rPr lang="en-US" altLang="zh-CN" dirty="0"/>
              <a:t>/</a:t>
            </a:r>
            <a:r>
              <a:rPr lang="en-US" altLang="zh-CN" dirty="0" err="1"/>
              <a:t>SamplePlugins</a:t>
            </a:r>
            <a:r>
              <a:rPr lang="en-US" altLang="zh-CN" dirty="0"/>
              <a:t>/</a:t>
            </a:r>
            <a:r>
              <a:rPr lang="en-US" altLang="zh-CN" dirty="0" err="1"/>
              <a:t>GenerateCommand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最后这个</a:t>
            </a:r>
            <a:r>
              <a:rPr lang="en-US" altLang="zh-CN" dirty="0" err="1"/>
              <a:t>GenerateCommand</a:t>
            </a:r>
            <a:r>
              <a:rPr lang="zh-CN" altLang="en-US" dirty="0"/>
              <a:t>就是最后的函数名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可以利用词典输入多个变量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Variables = </a:t>
            </a:r>
            <a:r>
              <a:rPr lang="en-US" altLang="zh-CN" dirty="0" err="1"/>
              <a:t>sk.ContextVariables</a:t>
            </a:r>
            <a:r>
              <a:rPr lang="en-US" altLang="zh-CN" dirty="0"/>
              <a:t>()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Variables[“request”] = request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Native Functions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类似</a:t>
            </a:r>
            <a:r>
              <a:rPr lang="en-US" altLang="zh-CN" dirty="0"/>
              <a:t>Function Calling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Class </a:t>
            </a:r>
            <a:r>
              <a:rPr lang="en-US" altLang="zh-CN" dirty="0" err="1"/>
              <a:t>CommandVerifier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Verify_skill</a:t>
            </a:r>
            <a:r>
              <a:rPr lang="en-US" altLang="zh-CN" dirty="0"/>
              <a:t> = </a:t>
            </a:r>
            <a:r>
              <a:rPr lang="en-US" altLang="zh-CN" dirty="0" err="1"/>
              <a:t>kernel.import_skill</a:t>
            </a:r>
            <a:r>
              <a:rPr lang="en-US" altLang="zh-CN" dirty="0"/>
              <a:t>(</a:t>
            </a:r>
            <a:r>
              <a:rPr lang="en-US" altLang="zh-CN" dirty="0" err="1"/>
              <a:t>CommandVerifier</a:t>
            </a:r>
            <a:r>
              <a:rPr lang="en-US" altLang="zh-CN" dirty="0"/>
              <a:t>(), “Verifier”)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总结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Skills/Plugins</a:t>
            </a:r>
            <a:r>
              <a:rPr lang="zh-CN" altLang="en-US" dirty="0"/>
              <a:t>就是一组函数的集合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的</a:t>
            </a:r>
            <a:r>
              <a:rPr lang="en-US" altLang="zh-CN" dirty="0"/>
              <a:t>plugins</a:t>
            </a:r>
            <a:r>
              <a:rPr lang="zh-CN" altLang="en-US" dirty="0"/>
              <a:t>未来可以和</a:t>
            </a:r>
            <a:r>
              <a:rPr lang="en-US" altLang="zh-CN" dirty="0" err="1"/>
              <a:t>ChatGpt</a:t>
            </a:r>
            <a:r>
              <a:rPr lang="zh-CN" altLang="en-US" dirty="0"/>
              <a:t>、</a:t>
            </a:r>
            <a:r>
              <a:rPr lang="en-US" altLang="zh-CN" dirty="0"/>
              <a:t>Office</a:t>
            </a:r>
            <a:r>
              <a:rPr lang="zh-CN" altLang="en-US" dirty="0"/>
              <a:t>无缝衔接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内置的</a:t>
            </a:r>
            <a:r>
              <a:rPr lang="en-US" altLang="zh-CN" dirty="0"/>
              <a:t>Plugins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From </a:t>
            </a:r>
            <a:r>
              <a:rPr lang="en-US" dirty="0" err="1"/>
              <a:t>semantic_kernel.core_skills</a:t>
            </a:r>
            <a:r>
              <a:rPr lang="en-US" dirty="0"/>
              <a:t> import  </a:t>
            </a:r>
            <a:r>
              <a:rPr lang="en-US" dirty="0" err="1"/>
              <a:t>SkillName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读写文件、摘要、等待时间、在互联网上搜索</a:t>
            </a:r>
            <a:r>
              <a:rPr lang="en-US" altLang="zh-CN" dirty="0"/>
              <a:t>……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函数调用</a:t>
            </a:r>
            <a:r>
              <a:rPr lang="en-US" altLang="zh-CN" dirty="0"/>
              <a:t>Pipeline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Kenel</a:t>
            </a:r>
            <a:r>
              <a:rPr lang="zh-CN" altLang="en-US" dirty="0"/>
              <a:t>可以把</a:t>
            </a:r>
            <a:r>
              <a:rPr lang="en-US" altLang="zh-CN" dirty="0"/>
              <a:t>SK</a:t>
            </a:r>
            <a:r>
              <a:rPr lang="zh-CN" altLang="en-US" dirty="0"/>
              <a:t>的</a:t>
            </a:r>
            <a:r>
              <a:rPr lang="en-US" altLang="zh-CN" dirty="0"/>
              <a:t>function</a:t>
            </a:r>
            <a:r>
              <a:rPr lang="zh-CN" altLang="en-US" dirty="0"/>
              <a:t>、本地的</a:t>
            </a:r>
            <a:r>
              <a:rPr lang="en-US" altLang="zh-CN" dirty="0"/>
              <a:t>Function</a:t>
            </a:r>
            <a:r>
              <a:rPr lang="zh-CN" altLang="en-US" dirty="0"/>
              <a:t>不加区分的调用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嵌套调用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允许在</a:t>
            </a:r>
            <a:r>
              <a:rPr lang="en-US" altLang="zh-CN" dirty="0" err="1"/>
              <a:t>promprt</a:t>
            </a:r>
            <a:r>
              <a:rPr lang="zh-CN" altLang="en-US" dirty="0"/>
              <a:t>模板中直接箱采用一个函数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{{</a:t>
            </a:r>
            <a:r>
              <a:rPr lang="en-US" dirty="0" err="1"/>
              <a:t>ChartHistorySkill.summarize</a:t>
            </a:r>
            <a:r>
              <a:rPr lang="en-US" dirty="0"/>
              <a:t> $history}}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Memory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Kenel.add_text_embedding_generation_service</a:t>
            </a:r>
            <a:r>
              <a:rPr lang="zh-CN" altLang="en-US" dirty="0"/>
              <a:t>添加一个文本向量生成服务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Reginster_memory_store</a:t>
            </a:r>
            <a:r>
              <a:rPr lang="en-US" dirty="0"/>
              <a:t>()</a:t>
            </a:r>
            <a:r>
              <a:rPr lang="zh-CN" altLang="en-US" dirty="0"/>
              <a:t>注册</a:t>
            </a:r>
            <a:r>
              <a:rPr lang="en-US" altLang="zh-CN" dirty="0"/>
              <a:t>store</a:t>
            </a:r>
            <a:r>
              <a:rPr lang="zh-CN" altLang="en-US" dirty="0"/>
              <a:t>，可以存储内存、文件、向量数据库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Memory.save_informatoin_async</a:t>
            </a:r>
            <a:r>
              <a:rPr lang="en-US" dirty="0"/>
              <a:t>()</a:t>
            </a:r>
            <a:r>
              <a:rPr lang="zh-CN" altLang="en-US" dirty="0"/>
              <a:t>包含信息到</a:t>
            </a:r>
            <a:r>
              <a:rPr lang="en-US" altLang="zh-CN" dirty="0"/>
              <a:t>store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dirty="0" err="1"/>
              <a:t>Memory.search_async</a:t>
            </a:r>
            <a:r>
              <a:rPr lang="en-US" dirty="0"/>
              <a:t>)</a:t>
            </a:r>
            <a:r>
              <a:rPr lang="zh-CN" altLang="en-US" dirty="0"/>
              <a:t> 搜索信息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{{Recall $input}}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可以自动完成文档分片、向量化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/>
              <a:t>Planner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目的是</a:t>
            </a:r>
            <a:r>
              <a:rPr lang="en-US" altLang="zh-CN" dirty="0"/>
              <a:t>Agent</a:t>
            </a:r>
            <a:r>
              <a:rPr lang="zh-CN" altLang="en-US" dirty="0"/>
              <a:t>开发。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什么是智能体？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把</a:t>
            </a:r>
            <a:r>
              <a:rPr lang="en-US" altLang="zh-CN" dirty="0"/>
              <a:t>LLM</a:t>
            </a:r>
            <a:r>
              <a:rPr lang="zh-CN" altLang="en-US" dirty="0"/>
              <a:t>当做一个推理引擎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给定一个任务，智能体自动生成完成任务所需的步骤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执行相应的动作（例如选择并调用工具）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直到任务完成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SequentialPlanner</a:t>
            </a:r>
            <a:r>
              <a:rPr lang="en-US" altLang="zh-CN" dirty="0"/>
              <a:t> </a:t>
            </a:r>
            <a:r>
              <a:rPr lang="zh-CN" altLang="en-US" dirty="0"/>
              <a:t>一系列步骤的计划，互相连接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ActionPlanner</a:t>
            </a:r>
            <a:r>
              <a:rPr lang="en-US" altLang="zh-CN" dirty="0"/>
              <a:t> </a:t>
            </a:r>
            <a:r>
              <a:rPr lang="zh-CN" altLang="en-US" dirty="0"/>
              <a:t>类似于</a:t>
            </a:r>
            <a:r>
              <a:rPr lang="en-US" altLang="zh-CN" dirty="0"/>
              <a:t>Function Calling</a:t>
            </a:r>
            <a:r>
              <a:rPr lang="zh-CN" altLang="en-US" dirty="0"/>
              <a:t>，从注册的</a:t>
            </a:r>
            <a:r>
              <a:rPr lang="en-US" altLang="zh-CN" dirty="0"/>
              <a:t>plugin</a:t>
            </a:r>
            <a:r>
              <a:rPr lang="zh-CN" altLang="en-US" dirty="0"/>
              <a:t>中找到一个执行函数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StepWisePlanner</a:t>
            </a:r>
            <a:r>
              <a:rPr lang="en-US" altLang="zh-CN" dirty="0"/>
              <a:t> </a:t>
            </a:r>
            <a:r>
              <a:rPr lang="zh-CN" altLang="en-US" dirty="0"/>
              <a:t>执行一步就做一下复盘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对</a:t>
            </a:r>
            <a:r>
              <a:rPr lang="en-US" altLang="zh-CN" dirty="0"/>
              <a:t>Assistants API</a:t>
            </a:r>
            <a:r>
              <a:rPr lang="zh-CN" altLang="en-US" dirty="0"/>
              <a:t>的支持计划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如何选择</a:t>
            </a:r>
            <a:r>
              <a:rPr lang="en-US" altLang="zh-CN" dirty="0"/>
              <a:t>SK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经常换</a:t>
            </a:r>
            <a:r>
              <a:rPr lang="en-US" altLang="zh-CN" dirty="0"/>
              <a:t>LLM</a:t>
            </a:r>
            <a:r>
              <a:rPr lang="zh-CN" altLang="en-US" dirty="0"/>
              <a:t>，大量的</a:t>
            </a:r>
            <a:r>
              <a:rPr lang="en-US" altLang="zh-CN" dirty="0" err="1"/>
              <a:t>Promprt</a:t>
            </a:r>
            <a:r>
              <a:rPr lang="zh-CN" altLang="en-US" dirty="0"/>
              <a:t>调试需求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 err="1"/>
              <a:t>Promprt</a:t>
            </a:r>
            <a:r>
              <a:rPr lang="zh-CN" altLang="en-US" dirty="0"/>
              <a:t>中有大量嵌套调用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dirty="0"/>
              <a:t>SK</a:t>
            </a:r>
            <a:r>
              <a:rPr lang="zh-CN" altLang="en-US" dirty="0"/>
              <a:t>是使用</a:t>
            </a:r>
            <a:r>
              <a:rPr lang="en-US" altLang="zh-CN" dirty="0"/>
              <a:t>C#/Java</a:t>
            </a:r>
            <a:r>
              <a:rPr lang="zh-CN" altLang="en-US" dirty="0"/>
              <a:t>做技术栈的唯一选择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dirty="0"/>
              <a:t>如果用</a:t>
            </a:r>
            <a:r>
              <a:rPr lang="en-US" altLang="zh-CN" dirty="0"/>
              <a:t>Python</a:t>
            </a:r>
            <a:r>
              <a:rPr lang="zh-CN" altLang="en-US" dirty="0"/>
              <a:t>，则还可以选择</a:t>
            </a:r>
            <a:r>
              <a:rPr lang="en-US" altLang="zh-CN" dirty="0" err="1"/>
              <a:t>Langchain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70D-A867-9F40-83DB-EB306450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2024-01-11 </a:t>
            </a:r>
            <a:r>
              <a:rPr lang="en-US" dirty="0" err="1"/>
              <a:t>Langchain</a:t>
            </a:r>
            <a:r>
              <a:rPr lang="zh-CN" altLang="en-US" dirty="0"/>
              <a:t>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1C64-741E-8C11-13E9-426EA43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000" dirty="0" err="1"/>
              <a:t>Langchain</a:t>
            </a:r>
            <a:endParaRPr lang="en-US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一套在大模型能力是封装的工具框架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AGI</a:t>
            </a:r>
            <a:r>
              <a:rPr lang="zh-CN" altLang="en-US" sz="1000" dirty="0"/>
              <a:t>时代软件工程的一个探索和原型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迭代迅速（几乎每日一版）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核心组件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模型</a:t>
            </a:r>
            <a:r>
              <a:rPr lang="en-US" altLang="zh-CN" sz="1000" dirty="0"/>
              <a:t>IO</a:t>
            </a:r>
            <a:r>
              <a:rPr lang="zh-CN" altLang="en-US" sz="1000" dirty="0"/>
              <a:t>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LLMs</a:t>
            </a:r>
            <a:r>
              <a:rPr lang="zh-CN" altLang="en-US" sz="1000" dirty="0"/>
              <a:t>大语言模型切换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Chat Models </a:t>
            </a:r>
            <a:r>
              <a:rPr lang="zh-CN" altLang="en-US" sz="1000" dirty="0"/>
              <a:t>基于</a:t>
            </a:r>
            <a:r>
              <a:rPr lang="en-US" altLang="zh-CN" sz="1000" dirty="0"/>
              <a:t>LLMs</a:t>
            </a:r>
            <a:r>
              <a:rPr lang="zh-CN" altLang="en-US" sz="1000" dirty="0"/>
              <a:t>，但按对话结构重新封装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PromptTemple</a:t>
            </a:r>
            <a:r>
              <a:rPr lang="zh-CN" altLang="en-US" sz="1000" dirty="0"/>
              <a:t>提示词模板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模板变量的管理进行了封装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OutputParser</a:t>
            </a:r>
            <a:r>
              <a:rPr lang="zh-CN" altLang="en-US" sz="1000" dirty="0"/>
              <a:t>解析输出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输出的是人类语言，此处可以快速把输出的实质性内容找出来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数据连接封装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Document Loaders</a:t>
            </a:r>
            <a:r>
              <a:rPr lang="zh-CN" altLang="en-US" sz="1000" dirty="0"/>
              <a:t>各种格式文件的加载器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Document Transformers</a:t>
            </a:r>
            <a:r>
              <a:rPr lang="zh-CN" altLang="en-US" sz="1000" dirty="0"/>
              <a:t>文档的常规操作，如</a:t>
            </a:r>
            <a:r>
              <a:rPr lang="en-US" altLang="zh-CN" sz="1000" dirty="0"/>
              <a:t>split, filter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Retrievers </a:t>
            </a:r>
            <a:r>
              <a:rPr lang="zh-CN" altLang="en-US" sz="1000" dirty="0"/>
              <a:t>向量检索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Memory</a:t>
            </a:r>
            <a:r>
              <a:rPr lang="zh-CN" altLang="en-US" sz="1000" dirty="0"/>
              <a:t>记忆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框架封装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</a:t>
            </a:r>
            <a:r>
              <a:rPr lang="zh-CN" altLang="en-US" sz="1000" dirty="0"/>
              <a:t>：实现一个功能或一系列顺序功能组合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Agent</a:t>
            </a:r>
            <a:r>
              <a:rPr lang="zh-CN" altLang="en-US" sz="1000" dirty="0"/>
              <a:t>：根据用户输入，自动规划执行步骤，自动选择每步所需要的工具，最终完成用户制定的功能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Tools</a:t>
            </a:r>
            <a:r>
              <a:rPr lang="zh-CN" altLang="en-US" sz="1000" dirty="0"/>
              <a:t>：外部函数，如</a:t>
            </a:r>
            <a:r>
              <a:rPr lang="en-US" altLang="zh-CN" sz="1000" dirty="0"/>
              <a:t>google</a:t>
            </a:r>
            <a:r>
              <a:rPr lang="zh-CN" altLang="en-US" sz="1000" dirty="0"/>
              <a:t>搜索、文件</a:t>
            </a:r>
            <a:r>
              <a:rPr lang="en-US" altLang="zh-CN" sz="1000" dirty="0"/>
              <a:t>IO</a:t>
            </a:r>
            <a:r>
              <a:rPr lang="zh-CN" altLang="en-US" sz="1000" dirty="0"/>
              <a:t>、</a:t>
            </a:r>
            <a:r>
              <a:rPr lang="en-US" altLang="zh-CN" sz="1000" dirty="0"/>
              <a:t>Linux Shell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Toolkits</a:t>
            </a:r>
            <a:r>
              <a:rPr lang="zh-CN" altLang="en-US" sz="1000" dirty="0"/>
              <a:t>：操作某软件的一组工具集，如操作</a:t>
            </a:r>
            <a:r>
              <a:rPr lang="en-US" altLang="zh-CN" sz="1000" dirty="0"/>
              <a:t>DB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安装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Pip install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Chat Models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单轮</a:t>
            </a:r>
            <a:endParaRPr lang="en-US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langchain_openai</a:t>
            </a:r>
            <a:r>
              <a:rPr lang="en-US" sz="1000" dirty="0"/>
              <a:t> import </a:t>
            </a:r>
            <a:r>
              <a:rPr lang="en-US" sz="1000" dirty="0" err="1"/>
              <a:t>ChatOpenAI</a:t>
            </a:r>
            <a:endParaRPr lang="en-US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 err="1"/>
              <a:t>Llm</a:t>
            </a:r>
            <a:r>
              <a:rPr lang="en-US" sz="1000" dirty="0"/>
              <a:t> = </a:t>
            </a:r>
            <a:r>
              <a:rPr lang="en-US" sz="1000" dirty="0" err="1"/>
              <a:t>ChatOpenAI</a:t>
            </a:r>
            <a:r>
              <a:rPr lang="en-US" sz="1000" dirty="0"/>
              <a:t>(model=“gpt-3.5-turbo”)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Response=</a:t>
            </a:r>
            <a:r>
              <a:rPr lang="en-US" sz="1000" dirty="0" err="1"/>
              <a:t>llm.invoke</a:t>
            </a:r>
            <a:r>
              <a:rPr lang="en-US" sz="1000" dirty="0"/>
              <a:t>(“</a:t>
            </a:r>
            <a:r>
              <a:rPr lang="zh-CN" altLang="en-US" sz="1000" dirty="0"/>
              <a:t>你是谁”）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Print(</a:t>
            </a:r>
            <a:r>
              <a:rPr lang="en-US" sz="1000" dirty="0" err="1"/>
              <a:t>response.content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多轮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langchain.schema</a:t>
            </a:r>
            <a:r>
              <a:rPr lang="en-US" sz="1000" dirty="0"/>
              <a:t> </a:t>
            </a:r>
            <a:r>
              <a:rPr lang="en-US" sz="1000" dirty="0" err="1"/>
              <a:t>iport</a:t>
            </a:r>
            <a:r>
              <a:rPr lang="en-US" sz="1000" dirty="0"/>
              <a:t>(</a:t>
            </a:r>
            <a:br>
              <a:rPr lang="en-US" sz="1000" dirty="0"/>
            </a:br>
            <a:r>
              <a:rPr lang="en-US" altLang="zh-CN" sz="1000" dirty="0" err="1"/>
              <a:t>SystemM</a:t>
            </a:r>
            <a:r>
              <a:rPr lang="en-US" sz="1000" dirty="0" err="1"/>
              <a:t>essage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 err="1"/>
              <a:t>HumanMessage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 err="1"/>
              <a:t>AiMessage</a:t>
            </a:r>
            <a:r>
              <a:rPr lang="en-US" sz="1000" dirty="0"/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Prompt</a:t>
            </a:r>
            <a:r>
              <a:rPr lang="zh-CN" altLang="en-US" sz="1000" dirty="0"/>
              <a:t>模板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000" dirty="0"/>
              <a:t>From </a:t>
            </a:r>
            <a:r>
              <a:rPr lang="en-US" sz="1000" dirty="0" err="1"/>
              <a:t>lanchain.p</a:t>
            </a:r>
            <a:endParaRPr lang="en-US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快速形成问答模板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支持</a:t>
            </a:r>
            <a:r>
              <a:rPr lang="en-US" altLang="zh-CN" sz="1000" dirty="0" err="1"/>
              <a:t>Yaml</a:t>
            </a:r>
            <a:r>
              <a:rPr lang="zh-CN" altLang="en-US" sz="1000" dirty="0"/>
              <a:t>、</a:t>
            </a:r>
            <a:r>
              <a:rPr lang="en-US" altLang="zh-CN" sz="1000" dirty="0"/>
              <a:t>Json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Template_path</a:t>
            </a:r>
            <a:r>
              <a:rPr lang="en-US" altLang="zh-CN" sz="1000" dirty="0"/>
              <a:t>: xxxtemplate.txt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Template</a:t>
            </a:r>
            <a:r>
              <a:rPr lang="zh-CN" altLang="en-US" sz="1000" dirty="0"/>
              <a:t>可以单独存放在一个文件里边，方便随意写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OutputParser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自动把</a:t>
            </a:r>
            <a:r>
              <a:rPr lang="en-US" altLang="zh-CN" sz="1000" dirty="0"/>
              <a:t>LLM</a:t>
            </a:r>
            <a:r>
              <a:rPr lang="zh-CN" altLang="en-US" sz="1000" dirty="0"/>
              <a:t>输出的字符串按指定格式加载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内置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List</a:t>
            </a:r>
            <a:r>
              <a:rPr lang="zh-CN" altLang="en-US" sz="1000" dirty="0"/>
              <a:t>，</a:t>
            </a:r>
            <a:r>
              <a:rPr lang="en-US" altLang="zh-CN" sz="1000" dirty="0"/>
              <a:t>Datetime</a:t>
            </a:r>
            <a:r>
              <a:rPr lang="zh-CN" altLang="en-US" sz="1000" dirty="0"/>
              <a:t>，</a:t>
            </a:r>
            <a:r>
              <a:rPr lang="en-US" altLang="zh-CN" sz="1000" dirty="0" err="1"/>
              <a:t>pydantic</a:t>
            </a:r>
            <a:r>
              <a:rPr lang="zh-CN" altLang="en-US" sz="1000" dirty="0"/>
              <a:t>，</a:t>
            </a:r>
            <a:r>
              <a:rPr lang="en-US" altLang="zh-CN" sz="1000" dirty="0"/>
              <a:t>XML….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Auto-Fixing Parser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From </a:t>
            </a:r>
            <a:r>
              <a:rPr lang="en-US" altLang="zh-CN" sz="1000" dirty="0" err="1"/>
              <a:t>langchain.output_parser</a:t>
            </a:r>
            <a:r>
              <a:rPr lang="en-US" altLang="zh-CN" sz="1000" dirty="0"/>
              <a:t> import </a:t>
            </a:r>
            <a:r>
              <a:rPr lang="en-US" altLang="zh-CN" sz="1000" dirty="0" err="1"/>
              <a:t>OutputFixingParser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可以在解析失败时，根据错误猜测并自动修复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文档加载器 </a:t>
            </a:r>
            <a:r>
              <a:rPr lang="en-US" altLang="zh-CN" sz="1000" dirty="0"/>
              <a:t>Document Loaders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!pip install </a:t>
            </a:r>
            <a:r>
              <a:rPr lang="en-US" altLang="zh-CN" sz="1000" dirty="0" err="1"/>
              <a:t>pypdf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Loader = </a:t>
            </a:r>
            <a:r>
              <a:rPr lang="en-US" altLang="zh-CN" sz="1000" dirty="0" err="1"/>
              <a:t>PyPDFLoader</a:t>
            </a:r>
            <a:r>
              <a:rPr lang="en-US" altLang="zh-CN" sz="1000" dirty="0"/>
              <a:t>(“x.pdf”)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Pages = </a:t>
            </a:r>
            <a:r>
              <a:rPr lang="en-US" altLang="zh-CN" sz="1000" dirty="0" err="1"/>
              <a:t>loader.load_and_split</a:t>
            </a:r>
            <a:r>
              <a:rPr lang="en-US" altLang="zh-CN" sz="1000" dirty="0"/>
              <a:t>() #</a:t>
            </a:r>
            <a:r>
              <a:rPr lang="zh-CN" altLang="en-US" sz="1000" dirty="0"/>
              <a:t>按页分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切片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还提供了切片的函数，切片的尺寸、重叠尺寸等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RAG !pip install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Memory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From </a:t>
            </a:r>
            <a:r>
              <a:rPr lang="en-US" altLang="zh-CN" sz="1000" dirty="0" err="1"/>
              <a:t>langchain.memory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History.save_context</a:t>
            </a:r>
            <a:r>
              <a:rPr lang="en-US" altLang="zh-CN" sz="1000" dirty="0"/>
              <a:t>(input:, output:)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History.load_memory_variabels</a:t>
            </a:r>
            <a:r>
              <a:rPr lang="en-US" altLang="zh-CN" sz="1000" dirty="0"/>
              <a:t>({})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可以用</a:t>
            </a:r>
            <a:r>
              <a:rPr lang="en-US" altLang="zh-CN" sz="1000" dirty="0" err="1"/>
              <a:t>windowMemory</a:t>
            </a:r>
            <a:r>
              <a:rPr lang="zh-CN" altLang="en-US" sz="1000" dirty="0"/>
              <a:t>来保留一定轮次的历史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可以用</a:t>
            </a:r>
            <a:r>
              <a:rPr lang="en-US" altLang="zh-CN" sz="1000" dirty="0" err="1"/>
              <a:t>tokenMemory</a:t>
            </a:r>
            <a:r>
              <a:rPr lang="zh-CN" altLang="en-US" sz="1000" dirty="0"/>
              <a:t>来控制上下文长短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</a:t>
            </a:r>
            <a:r>
              <a:rPr lang="zh-CN" altLang="en-US" sz="1000" dirty="0"/>
              <a:t>和</a:t>
            </a:r>
            <a:r>
              <a:rPr lang="en-US" altLang="zh-CN" sz="1000" dirty="0" err="1"/>
              <a:t>Langchain</a:t>
            </a:r>
            <a:r>
              <a:rPr lang="en-US" altLang="zh-CN" sz="1000" dirty="0"/>
              <a:t> Expression Language</a:t>
            </a:r>
            <a:r>
              <a:rPr lang="zh-CN" altLang="en-US" sz="1000" dirty="0"/>
              <a:t>（</a:t>
            </a:r>
            <a:r>
              <a:rPr lang="en-US" altLang="zh-CN" sz="1000" dirty="0"/>
              <a:t>LCEL</a:t>
            </a:r>
            <a:r>
              <a:rPr lang="zh-CN" altLang="en-US" sz="1000" dirty="0"/>
              <a:t>），精髓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是一种声明式语言，可以组合不同的调用顺序组合成</a:t>
            </a:r>
            <a:r>
              <a:rPr lang="en-US" altLang="zh-CN" sz="1000" dirty="0"/>
              <a:t>Chain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亮点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流支持，异步，重试与回退，中间结果保存，输入输出格式等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Runable</a:t>
            </a:r>
            <a:r>
              <a:rPr lang="en-US" altLang="zh-CN" sz="1000" dirty="0"/>
              <a:t> = ({“query”:</a:t>
            </a:r>
            <a:r>
              <a:rPr lang="en-US" altLang="zh-CN" sz="1000" dirty="0" err="1"/>
              <a:t>RunnablePassthrought</a:t>
            </a:r>
            <a:r>
              <a:rPr lang="en-US" altLang="zh-CN" sz="1000" dirty="0"/>
              <a:t>()} | prompt | model | parser)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配置运行时变量、故障回退、并行调用、逻辑分支</a:t>
            </a:r>
            <a:r>
              <a:rPr lang="en-US" altLang="zh-CN" sz="1000" dirty="0"/>
              <a:t>……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可以省很多代码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智能体架构 </a:t>
            </a:r>
            <a:r>
              <a:rPr lang="en-US" altLang="zh-CN" sz="1000" dirty="0"/>
              <a:t>Agent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智能体：给定任务，智能体自动生成完成任务所需的步骤，执行相应动作，直到任务完成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r>
              <a:rPr lang="zh-CN" altLang="en-US" sz="1000" dirty="0"/>
              <a:t>的实现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先定义一些</a:t>
            </a:r>
            <a:r>
              <a:rPr lang="en-US" altLang="zh-CN" sz="1000" dirty="0"/>
              <a:t>Tools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类似</a:t>
            </a:r>
            <a:r>
              <a:rPr lang="en-US" altLang="zh-CN" sz="1000" dirty="0"/>
              <a:t>SK</a:t>
            </a:r>
            <a:r>
              <a:rPr lang="zh-CN" altLang="en-US" sz="1000" dirty="0"/>
              <a:t>的</a:t>
            </a:r>
            <a:r>
              <a:rPr lang="en-US" altLang="zh-CN" sz="1000" dirty="0"/>
              <a:t>function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可以从网上拉现成的</a:t>
            </a:r>
            <a:r>
              <a:rPr lang="en-US" altLang="zh-CN" sz="1000" dirty="0"/>
              <a:t>prompt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Agent = </a:t>
            </a:r>
            <a:r>
              <a:rPr lang="en-US" altLang="zh-CN" sz="1000" dirty="0" err="1"/>
              <a:t>create_react_agent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llm</a:t>
            </a:r>
            <a:r>
              <a:rPr lang="en-US" altLang="zh-CN" sz="1000" dirty="0"/>
              <a:t>, tools, prompt)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智能体类型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ReAct</a:t>
            </a:r>
            <a:r>
              <a:rPr lang="zh-CN" altLang="en-US" sz="1000" dirty="0"/>
              <a:t>型（上面那个例子）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SelfAskWithSearch</a:t>
            </a:r>
            <a:r>
              <a:rPr lang="zh-CN" altLang="en-US" sz="1000" dirty="0"/>
              <a:t>反复发问型的</a:t>
            </a:r>
            <a:r>
              <a:rPr lang="en-US" altLang="zh-CN" sz="1000" dirty="0"/>
              <a:t>+</a:t>
            </a:r>
            <a:r>
              <a:rPr lang="zh-CN" altLang="en-US" sz="1000" dirty="0"/>
              <a:t>搜索引擎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？</a:t>
            </a:r>
            <a:r>
              <a:rPr lang="en-US" altLang="zh-CN" sz="1000" dirty="0"/>
              <a:t>	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支持了</a:t>
            </a:r>
            <a:r>
              <a:rPr lang="en-US" altLang="zh-CN" sz="1000" dirty="0"/>
              <a:t>OpenAI Assistant Api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LangServe</a:t>
            </a:r>
            <a:r>
              <a:rPr lang="zh-CN" altLang="en-US" sz="1000" dirty="0"/>
              <a:t>部署框架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!pip install “</a:t>
            </a:r>
            <a:r>
              <a:rPr lang="en-US" altLang="zh-CN" sz="1000" dirty="0" err="1"/>
              <a:t>langserve</a:t>
            </a:r>
            <a:r>
              <a:rPr lang="en-US" altLang="zh-CN" sz="1000" dirty="0"/>
              <a:t>…”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可以部署一个本地的</a:t>
            </a:r>
            <a:r>
              <a:rPr lang="en-US" altLang="zh-CN" sz="1000" dirty="0"/>
              <a:t>http</a:t>
            </a:r>
            <a:r>
              <a:rPr lang="zh-CN" altLang="en-US" sz="1000" dirty="0"/>
              <a:t>的服务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客户端就可以用</a:t>
            </a:r>
            <a:r>
              <a:rPr lang="en-US" altLang="zh-CN" sz="1000" dirty="0" err="1"/>
              <a:t>httppost</a:t>
            </a:r>
            <a:r>
              <a:rPr lang="zh-CN" altLang="en-US" sz="1000" dirty="0"/>
              <a:t>调用这个服务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Langchain.js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总结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LC</a:t>
            </a:r>
            <a:r>
              <a:rPr lang="zh-CN" altLang="en-US" sz="1000" dirty="0"/>
              <a:t>随着版本迭代可用于明显提升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LC</a:t>
            </a:r>
            <a:r>
              <a:rPr lang="zh-CN" altLang="en-US" sz="1000" dirty="0"/>
              <a:t>要避开大段的</a:t>
            </a:r>
            <a:r>
              <a:rPr lang="en-US" altLang="zh-CN" sz="1000" dirty="0"/>
              <a:t>Prompt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415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70D-A867-9F40-83DB-EB306450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2024-01-16 LLM</a:t>
            </a:r>
            <a:r>
              <a:rPr lang="zh-CN" altLang="en-US" dirty="0"/>
              <a:t>应用开发工具链，王卓然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1C64-741E-8C11-13E9-426EA433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rmAutofit fontScale="925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生产级</a:t>
            </a:r>
            <a:r>
              <a:rPr lang="en-US" altLang="zh-CN" sz="1000" dirty="0"/>
              <a:t>LLM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指标监控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调试</a:t>
            </a:r>
            <a:r>
              <a:rPr lang="en-US" altLang="zh-CN" sz="1000" dirty="0"/>
              <a:t>Prompt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测试验证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数据集管理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Prompt</a:t>
            </a:r>
            <a:r>
              <a:rPr lang="zh-CN" altLang="en-US" sz="1000" dirty="0"/>
              <a:t>版本管理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LangFuse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开源，支持</a:t>
            </a:r>
            <a:r>
              <a:rPr lang="en-US" altLang="zh-CN" sz="1000" dirty="0" err="1"/>
              <a:t>Langchain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OpenAi</a:t>
            </a:r>
            <a:r>
              <a:rPr lang="en-US" altLang="zh-CN" sz="1000" dirty="0"/>
              <a:t> Api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hlinkClick r:id="rId2"/>
              </a:rPr>
              <a:t>https://Langfuse.com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>
                <a:hlinkClick r:id="rId3"/>
              </a:rPr>
              <a:t>https://github.com/langfuse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注册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云服务，拿到公钥私钥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本地部署有方案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公钥私钥放在</a:t>
            </a:r>
            <a:r>
              <a:rPr lang="en-US" altLang="zh-CN" sz="1000" dirty="0"/>
              <a:t>.env</a:t>
            </a:r>
            <a:r>
              <a:rPr lang="zh-CN" altLang="en-US" sz="1000" dirty="0"/>
              <a:t>里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!pip install </a:t>
            </a:r>
            <a:r>
              <a:rPr lang="en-US" altLang="zh-CN" sz="1000" dirty="0" err="1"/>
              <a:t>langfuse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Dashboard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次数，</a:t>
            </a:r>
            <a:r>
              <a:rPr lang="en-US" altLang="zh-CN" sz="1000" dirty="0" err="1"/>
              <a:t>tokeen</a:t>
            </a:r>
            <a:r>
              <a:rPr lang="zh-CN" altLang="en-US" sz="1000" dirty="0"/>
              <a:t>，</a:t>
            </a:r>
            <a:r>
              <a:rPr lang="en-US" altLang="zh-CN" sz="1000" dirty="0"/>
              <a:t>cost</a:t>
            </a:r>
            <a:r>
              <a:rPr lang="zh-CN" altLang="en-US" sz="1000" dirty="0"/>
              <a:t>，响应时长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Tracking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可以看到</a:t>
            </a:r>
            <a:r>
              <a:rPr lang="en-US" altLang="zh-CN" sz="1000" dirty="0" err="1"/>
              <a:t>Langchain</a:t>
            </a:r>
            <a:r>
              <a:rPr lang="zh-CN" altLang="en-US" sz="1000" dirty="0"/>
              <a:t>整个过程的不同的步骤的时长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过程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Pip install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原生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Trace = </a:t>
            </a:r>
            <a:r>
              <a:rPr lang="en-US" altLang="zh-CN" sz="1000" dirty="0" err="1"/>
              <a:t>Languse</a:t>
            </a:r>
            <a:r>
              <a:rPr lang="en-US" altLang="zh-CN" sz="1000" dirty="0"/>
              <a:t>().trace(Name, </a:t>
            </a:r>
            <a:r>
              <a:rPr lang="en-US" altLang="zh-CN" sz="1000" dirty="0" err="1"/>
              <a:t>useId</a:t>
            </a:r>
            <a:r>
              <a:rPr lang="en-US" altLang="zh-CN" sz="1000" dirty="0"/>
              <a:t>, release)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Completion = </a:t>
            </a:r>
            <a:r>
              <a:rPr lang="en-US" altLang="zh-CN" sz="1000" dirty="0" err="1"/>
              <a:t>openai.chat</a:t>
            </a:r>
            <a:r>
              <a:rPr lang="en-US" altLang="zh-CN" sz="1000" dirty="0"/>
              <a:t>…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r>
              <a:rPr lang="zh-CN" altLang="en-US" sz="1000" dirty="0"/>
              <a:t>有一个回调函数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Handler = </a:t>
            </a:r>
            <a:r>
              <a:rPr lang="en-US" altLang="zh-CN" sz="1000" dirty="0" err="1"/>
              <a:t>CallbackHandler</a:t>
            </a:r>
            <a:r>
              <a:rPr lang="en-US" altLang="zh-CN" sz="1000" dirty="0"/>
              <a:t>(</a:t>
            </a:r>
            <a:r>
              <a:rPr lang="en-US" altLang="zh-CN" sz="1000" dirty="0" err="1"/>
              <a:t>trace_name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userId</a:t>
            </a:r>
            <a:r>
              <a:rPr lang="en-US" altLang="zh-CN" sz="1000" dirty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Model = …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 = (|||)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Chain.invoke</a:t>
            </a:r>
            <a:r>
              <a:rPr lang="en-US" altLang="zh-CN" sz="1000" dirty="0"/>
              <a:t>(input=“</a:t>
            </a:r>
            <a:r>
              <a:rPr lang="en-US" altLang="zh-CN" sz="1000" dirty="0" err="1"/>
              <a:t>AGIClass</a:t>
            </a:r>
            <a:r>
              <a:rPr lang="en-US" altLang="zh-CN" sz="1000" dirty="0"/>
              <a:t>”, config = {</a:t>
            </a:r>
            <a:r>
              <a:rPr lang="zh-CN" altLang="en-US" sz="1000" dirty="0"/>
              <a:t>“</a:t>
            </a:r>
            <a:r>
              <a:rPr lang="en-US" altLang="zh-CN" sz="1000" dirty="0"/>
              <a:t>callback</a:t>
            </a:r>
            <a:r>
              <a:rPr lang="zh-CN" altLang="en-US" sz="1000" dirty="0"/>
              <a:t>”</a:t>
            </a:r>
            <a:r>
              <a:rPr lang="en-US" altLang="zh-CN" sz="1000" dirty="0"/>
              <a:t> : [handler]}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1.3 </a:t>
            </a:r>
            <a:r>
              <a:rPr lang="zh-CN" altLang="en-US" sz="1000" dirty="0"/>
              <a:t>构建一个实际应用（课程问题助手）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Need_answer</a:t>
            </a:r>
            <a:r>
              <a:rPr lang="en-US" altLang="zh-CN" sz="1000" dirty="0"/>
              <a:t> = 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Check_duplicated</a:t>
            </a:r>
            <a:r>
              <a:rPr lang="en-US" altLang="zh-CN" sz="1000" dirty="0"/>
              <a:t> = 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Outlines = </a:t>
            </a:r>
            <a:r>
              <a:rPr lang="zh-CN" altLang="en-US" sz="1000" dirty="0"/>
              <a:t>课程大纲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步骤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创建</a:t>
            </a:r>
            <a:r>
              <a:rPr lang="en-US" altLang="zh-CN" sz="1000" dirty="0"/>
              <a:t>trace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生成</a:t>
            </a:r>
            <a:r>
              <a:rPr lang="en-US" altLang="zh-CN" sz="1000" dirty="0"/>
              <a:t>handler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Chain1.invoke</a:t>
            </a:r>
            <a:r>
              <a:rPr lang="zh-CN" altLang="en-US" sz="1000" dirty="0"/>
              <a:t>，传入</a:t>
            </a:r>
            <a:r>
              <a:rPr lang="en-US" altLang="zh-CN" sz="1000" dirty="0"/>
              <a:t>handler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Chain2.invoke, </a:t>
            </a:r>
            <a:r>
              <a:rPr lang="zh-CN" altLang="en-US" sz="1000" dirty="0"/>
              <a:t>传入</a:t>
            </a:r>
            <a:r>
              <a:rPr lang="en-US" altLang="zh-CN" sz="1000" dirty="0"/>
              <a:t>handler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反复对话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Session = </a:t>
            </a:r>
            <a:r>
              <a:rPr lang="zh-CN" altLang="en-US" sz="1000" dirty="0"/>
              <a:t>一个用户的多轮对话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Session</a:t>
            </a:r>
            <a:r>
              <a:rPr lang="zh-CN" altLang="en-US" sz="1000" dirty="0"/>
              <a:t>下有多个</a:t>
            </a:r>
            <a:r>
              <a:rPr lang="en-US" altLang="zh-CN" sz="1000" dirty="0"/>
              <a:t>trace</a:t>
            </a:r>
            <a:r>
              <a:rPr lang="zh-CN" altLang="en-US" sz="1000" dirty="0"/>
              <a:t>（每轮一次）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Session_id</a:t>
            </a:r>
            <a:r>
              <a:rPr lang="zh-CN" altLang="en-US" sz="1000" dirty="0"/>
              <a:t>唯一，会被当做同一个</a:t>
            </a:r>
            <a:r>
              <a:rPr lang="en-US" altLang="zh-CN" sz="1000" dirty="0"/>
              <a:t>session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1.4 </a:t>
            </a:r>
            <a:r>
              <a:rPr lang="zh-CN" altLang="en-US" sz="1000" dirty="0"/>
              <a:t>做一些数据集用于回归测试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数据应该是真实数据，且被标注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提前创建数据集 </a:t>
            </a:r>
            <a:r>
              <a:rPr lang="en-US" altLang="zh-CN" sz="1000" dirty="0"/>
              <a:t>Dataset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在</a:t>
            </a:r>
            <a:r>
              <a:rPr lang="en-US" altLang="zh-CN" sz="1000" dirty="0" err="1"/>
              <a:t>LangFuse</a:t>
            </a:r>
            <a:r>
              <a:rPr lang="zh-CN" altLang="en-US" sz="1000" dirty="0"/>
              <a:t>的</a:t>
            </a:r>
            <a:r>
              <a:rPr lang="en-US" altLang="zh-CN" sz="1000" dirty="0"/>
              <a:t>Trace Details</a:t>
            </a:r>
            <a:r>
              <a:rPr lang="zh-CN" altLang="en-US" sz="1000" dirty="0"/>
              <a:t>里边，可以给每个实际问答的效果打分（</a:t>
            </a:r>
            <a:r>
              <a:rPr lang="en-US" altLang="zh-CN" sz="1000" dirty="0"/>
              <a:t>-1~1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Add Score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Add to  dataset</a:t>
            </a:r>
          </a:p>
          <a:p>
            <a:pPr lvl="4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Input – </a:t>
            </a:r>
            <a:r>
              <a:rPr lang="en-US" altLang="zh-CN" sz="1000" dirty="0" err="1"/>
              <a:t>Expected_output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上传</a:t>
            </a:r>
            <a:r>
              <a:rPr lang="en-US" altLang="zh-CN" sz="1000" dirty="0" err="1"/>
              <a:t>DataSet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Lanfuse.create_dataset_item</a:t>
            </a:r>
            <a:r>
              <a:rPr lang="en-US" altLang="zh-CN" sz="1000" dirty="0"/>
              <a:t>(</a:t>
            </a:r>
            <a:r>
              <a:rPr lang="en-US" altLang="zh-CN" sz="1000" dirty="0" err="1"/>
              <a:t>dataset_name</a:t>
            </a:r>
            <a:r>
              <a:rPr lang="en-US" altLang="zh-CN" sz="1000" dirty="0"/>
              <a:t>, input, </a:t>
            </a:r>
            <a:r>
              <a:rPr lang="en-US" altLang="zh-CN" sz="1000" dirty="0" err="1"/>
              <a:t>expected_output</a:t>
            </a:r>
            <a:r>
              <a:rPr lang="en-US" altLang="zh-CN" sz="1000" dirty="0"/>
              <a:t>)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评估函数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If (output == </a:t>
            </a:r>
            <a:r>
              <a:rPr lang="en-US" altLang="zh-CN" sz="1000" dirty="0" err="1"/>
              <a:t>expected_output</a:t>
            </a:r>
            <a:r>
              <a:rPr lang="en-US" altLang="zh-CN" sz="1000" dirty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Handler = …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Outpu</a:t>
            </a:r>
            <a:r>
              <a:rPr lang="en-US" altLang="zh-CN" sz="1000" dirty="0"/>
              <a:t> = </a:t>
            </a:r>
            <a:r>
              <a:rPr lang="en-US" altLang="zh-CN" sz="1000" dirty="0" err="1"/>
              <a:t>chain.invoke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Handler.root_span.score</a:t>
            </a:r>
            <a:r>
              <a:rPr lang="en-US" altLang="zh-CN" sz="1000" dirty="0"/>
              <a:t>(name=“accuracy”, value = </a:t>
            </a:r>
            <a:r>
              <a:rPr lang="en-US" altLang="zh-CN" sz="1000" dirty="0" err="1"/>
              <a:t>simple_evaluation</a:t>
            </a:r>
            <a:r>
              <a:rPr lang="en-US" altLang="zh-CN" sz="1000" dirty="0"/>
              <a:t>(output, </a:t>
            </a:r>
            <a:r>
              <a:rPr lang="en-US" altLang="zh-CN" sz="1000" dirty="0" err="1"/>
              <a:t>item.expected_output</a:t>
            </a:r>
            <a:r>
              <a:rPr lang="en-US" altLang="zh-CN" sz="1000" dirty="0"/>
              <a:t>)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跑完就可以得到平均分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调整</a:t>
            </a:r>
            <a:r>
              <a:rPr lang="en-US" altLang="zh-CN" sz="1000" dirty="0"/>
              <a:t>prompt</a:t>
            </a:r>
            <a:r>
              <a:rPr lang="zh-CN" altLang="en-US" sz="1000" dirty="0"/>
              <a:t>，让平均分提升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1.5 </a:t>
            </a:r>
            <a:r>
              <a:rPr lang="zh-CN" altLang="en-US" sz="1000" dirty="0"/>
              <a:t>调试</a:t>
            </a:r>
            <a:r>
              <a:rPr lang="en-US" altLang="zh-CN" sz="1000" dirty="0"/>
              <a:t>Prompt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线上可以创建、命名</a:t>
            </a:r>
            <a:r>
              <a:rPr lang="en-US" altLang="zh-CN" sz="1000" dirty="0"/>
              <a:t>prompt</a:t>
            </a:r>
            <a:r>
              <a:rPr lang="zh-CN" altLang="en-US" sz="1000" dirty="0"/>
              <a:t>，可以有版本号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在代码中可以加载线上的</a:t>
            </a:r>
            <a:r>
              <a:rPr lang="en-US" altLang="zh-CN" sz="1000" dirty="0"/>
              <a:t>prompt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1.6 </a:t>
            </a:r>
            <a:r>
              <a:rPr lang="zh-CN" altLang="en-US" sz="1000" dirty="0"/>
              <a:t>比较两个句子的相似性（</a:t>
            </a:r>
            <a:r>
              <a:rPr lang="en-US" altLang="zh-CN" sz="1000" dirty="0"/>
              <a:t>NLP</a:t>
            </a:r>
            <a:r>
              <a:rPr lang="zh-CN" altLang="en-US" sz="1000" dirty="0"/>
              <a:t>评测）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编辑距离（修改多少次变成对方）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BLEU Score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计算输出与参照句之间的</a:t>
            </a:r>
            <a:r>
              <a:rPr lang="en-US" altLang="zh-CN" sz="1000" dirty="0"/>
              <a:t>n-gram</a:t>
            </a:r>
            <a:r>
              <a:rPr lang="zh-CN" altLang="en-US" sz="1000" dirty="0"/>
              <a:t>准确率（</a:t>
            </a:r>
            <a:r>
              <a:rPr lang="en-US" altLang="zh-CN" sz="1000" dirty="0"/>
              <a:t>n = 1…4</a:t>
            </a:r>
            <a:r>
              <a:rPr lang="zh-CN" altLang="en-US" sz="1000" dirty="0"/>
              <a:t>）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基于机器翻译的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倾向于句子的通顺性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Rouge Score</a:t>
            </a:r>
            <a:r>
              <a:rPr lang="zh-CN" altLang="en-US" sz="1000" dirty="0"/>
              <a:t>，计算召回率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参考句中多少内容被生成的句子包含（召回）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METEOR</a:t>
            </a:r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考虑了同义词、词干匹配、词序</a:t>
            </a:r>
            <a:endParaRPr lang="en-US" altLang="zh-CN" sz="1000" dirty="0"/>
          </a:p>
          <a:p>
            <a:pPr lvl="3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对语言学和予以此表有依赖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1.7 LLM</a:t>
            </a:r>
            <a:r>
              <a:rPr lang="zh-CN" altLang="en-US" sz="1000" dirty="0"/>
              <a:t>自动化测试标准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让</a:t>
            </a:r>
            <a:r>
              <a:rPr lang="en-US" altLang="zh-CN" sz="1000" dirty="0"/>
              <a:t>LLM</a:t>
            </a:r>
            <a:r>
              <a:rPr lang="zh-CN" altLang="en-US" sz="1000" dirty="0"/>
              <a:t>自己去打分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LangSmith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 err="1"/>
              <a:t>Langchain</a:t>
            </a:r>
            <a:r>
              <a:rPr lang="zh-CN" altLang="en-US" sz="1000" dirty="0"/>
              <a:t>官方，不开源，申请要排队，暂时不可用</a:t>
            </a:r>
            <a:endParaRPr lang="en-US" altLang="zh-CN" sz="1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可视化指标更多</a:t>
            </a:r>
            <a:endParaRPr lang="en-US" altLang="zh-CN" sz="10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Prompt Flow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微软，开源</a:t>
            </a:r>
            <a:r>
              <a:rPr lang="en-US" altLang="zh-CN" sz="1000" dirty="0"/>
              <a:t>+Azure AI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分四个步骤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Initialization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Experimentation 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Evaluation &amp; refinement</a:t>
            </a:r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en-US" altLang="zh-CN" sz="1000" dirty="0"/>
              <a:t>Production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有</a:t>
            </a:r>
            <a:r>
              <a:rPr lang="en-US" altLang="zh-CN" sz="1000" dirty="0" err="1"/>
              <a:t>VsCode</a:t>
            </a:r>
            <a:r>
              <a:rPr lang="zh-CN" altLang="en-US" sz="1000" dirty="0"/>
              <a:t>插件</a:t>
            </a:r>
            <a:endParaRPr lang="en-US" altLang="zh-CN" sz="1000" dirty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zh-CN" altLang="en-US" sz="1000" dirty="0"/>
              <a:t>可视化流程，可配置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76347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C5AA9F-C90C-4603-8A80-EADE9802C9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6082576"/>
            <a:ext cx="1498339" cy="230832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OfficePLUS</a:t>
            </a:r>
            <a:endParaRPr lang="en-US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2960-A104-4257-AF87-F1ADAC822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14441" y="6082576"/>
            <a:ext cx="3204458" cy="230832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83E9D6-0C9A-4DDE-9CE9-F265BE4BE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8303" y="2737247"/>
            <a:ext cx="3775395" cy="13835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Thanks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E65B-9124-4410-B0FB-686C8C06ABB7}"/>
              </a:ext>
            </a:extLst>
          </p:cNvPr>
          <p:cNvSpPr txBox="1"/>
          <p:nvPr/>
        </p:nvSpPr>
        <p:spPr>
          <a:xfrm>
            <a:off x="660400" y="60047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LOGO H</a:t>
            </a:r>
            <a:r>
              <a:rPr lang="en-US" altLang="zh-CN" sz="133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AI</a:t>
            </a:r>
            <a:r>
              <a:rPr lang="zh-CN" altLang="en-US" dirty="0"/>
              <a:t>概述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92500" lnSpcReduction="20000"/>
          </a:bodyPr>
          <a:lstStyle/>
          <a:p>
            <a:r>
              <a:rPr lang="en-US" altLang="zh-CN" sz="1100" dirty="0"/>
              <a:t>AI</a:t>
            </a:r>
            <a:r>
              <a:rPr lang="zh-CN" altLang="en-US" sz="1100" dirty="0"/>
              <a:t>时代最重要的人</a:t>
            </a:r>
            <a:endParaRPr lang="en-US" altLang="zh-CN" sz="1100" dirty="0"/>
          </a:p>
          <a:p>
            <a:pPr lvl="1"/>
            <a:r>
              <a:rPr lang="en-US" altLang="zh-CN" sz="1100" dirty="0"/>
              <a:t>AI</a:t>
            </a:r>
            <a:r>
              <a:rPr lang="zh-CN" altLang="en-US" sz="1100" dirty="0"/>
              <a:t>全栈工程师</a:t>
            </a:r>
            <a:endParaRPr lang="en-US" altLang="zh-CN" sz="1100" dirty="0"/>
          </a:p>
          <a:p>
            <a:pPr lvl="2"/>
            <a:r>
              <a:rPr lang="zh-CN" altLang="en-US" sz="1100" dirty="0"/>
              <a:t>懂</a:t>
            </a:r>
            <a:r>
              <a:rPr lang="en-US" altLang="zh-CN" sz="1100" dirty="0"/>
              <a:t>AI</a:t>
            </a:r>
            <a:r>
              <a:rPr lang="zh-CN" altLang="en-US" sz="1100" dirty="0"/>
              <a:t>，懂业务，懂技术</a:t>
            </a:r>
            <a:endParaRPr lang="en-US" altLang="zh-CN" sz="1100" dirty="0"/>
          </a:p>
          <a:p>
            <a:pPr lvl="2"/>
            <a:r>
              <a:rPr lang="zh-CN" altLang="en-US" sz="1100" dirty="0"/>
              <a:t>三个发力方向</a:t>
            </a:r>
            <a:endParaRPr lang="en-US" altLang="zh-CN" sz="1100" dirty="0"/>
          </a:p>
          <a:p>
            <a:pPr lvl="3"/>
            <a:r>
              <a:rPr lang="zh-CN" altLang="en-US" sz="1100" dirty="0"/>
              <a:t>原理，实践，认知</a:t>
            </a:r>
            <a:endParaRPr lang="en-US" altLang="zh-CN" sz="1100" dirty="0"/>
          </a:p>
          <a:p>
            <a:r>
              <a:rPr lang="zh-CN" altLang="en-US" sz="1100" dirty="0"/>
              <a:t>大模型</a:t>
            </a:r>
            <a:endParaRPr lang="en-US" altLang="zh-CN" sz="1100" dirty="0"/>
          </a:p>
          <a:p>
            <a:pPr lvl="1"/>
            <a:r>
              <a:rPr lang="en-US" sz="1100" dirty="0"/>
              <a:t>Large Language Model</a:t>
            </a:r>
            <a:r>
              <a:rPr lang="zh-CN" altLang="en-US" sz="1100" dirty="0"/>
              <a:t>大语言模型</a:t>
            </a:r>
            <a:endParaRPr lang="en-US" altLang="zh-CN" sz="1100" dirty="0"/>
          </a:p>
          <a:p>
            <a:pPr lvl="2"/>
            <a:r>
              <a:rPr lang="en-US" altLang="zh-CN" sz="1100" dirty="0"/>
              <a:t>OpenAI </a:t>
            </a:r>
            <a:r>
              <a:rPr lang="en-US" altLang="zh-CN" sz="1100" dirty="0" err="1"/>
              <a:t>ChatGpt</a:t>
            </a:r>
            <a:r>
              <a:rPr lang="en-US" altLang="zh-CN" sz="1100" dirty="0"/>
              <a:t>, GPT4</a:t>
            </a:r>
          </a:p>
          <a:p>
            <a:pPr lvl="2"/>
            <a:r>
              <a:rPr lang="en-US" sz="1100" dirty="0"/>
              <a:t>MS Copilot, GPT4</a:t>
            </a:r>
          </a:p>
          <a:p>
            <a:pPr lvl="2"/>
            <a:r>
              <a:rPr lang="en-US" sz="1100" dirty="0"/>
              <a:t>Google Bard, </a:t>
            </a:r>
            <a:r>
              <a:rPr lang="en-US" sz="1100" dirty="0" err="1"/>
              <a:t>PaLM</a:t>
            </a:r>
            <a:r>
              <a:rPr lang="en-US" sz="1100" dirty="0"/>
              <a:t>/Gemini</a:t>
            </a:r>
          </a:p>
          <a:p>
            <a:pPr lvl="1"/>
            <a:r>
              <a:rPr lang="zh-CN" altLang="en-US" sz="1100" dirty="0"/>
              <a:t>用途</a:t>
            </a:r>
            <a:endParaRPr lang="en-US" altLang="zh-CN" sz="1100" dirty="0"/>
          </a:p>
          <a:p>
            <a:pPr lvl="2"/>
            <a:r>
              <a:rPr lang="zh-CN" altLang="en-US" sz="1100" dirty="0"/>
              <a:t>按格式输出</a:t>
            </a:r>
            <a:endParaRPr lang="en-US" altLang="zh-CN" sz="1100" dirty="0"/>
          </a:p>
          <a:p>
            <a:pPr lvl="3"/>
            <a:r>
              <a:rPr lang="zh-CN" altLang="en-US" sz="1100" dirty="0"/>
              <a:t>如提取地址信息</a:t>
            </a:r>
            <a:endParaRPr lang="en-US" altLang="zh-CN" sz="1100" dirty="0"/>
          </a:p>
          <a:p>
            <a:pPr lvl="2"/>
            <a:r>
              <a:rPr lang="zh-CN" altLang="en-US" sz="1100" dirty="0"/>
              <a:t>分类</a:t>
            </a:r>
            <a:endParaRPr lang="en-US" altLang="zh-CN" sz="1100" dirty="0"/>
          </a:p>
          <a:p>
            <a:pPr lvl="3"/>
            <a:r>
              <a:rPr lang="zh-CN" altLang="en-US" sz="1100" dirty="0"/>
              <a:t>如把一句话分类到政治、科技</a:t>
            </a:r>
            <a:r>
              <a:rPr lang="en-US" altLang="zh-CN" sz="1100" dirty="0"/>
              <a:t>……</a:t>
            </a:r>
          </a:p>
          <a:p>
            <a:pPr lvl="2"/>
            <a:r>
              <a:rPr lang="zh-CN" altLang="en-US" sz="1100" dirty="0"/>
              <a:t>聚类</a:t>
            </a:r>
            <a:endParaRPr lang="en-US" altLang="zh-CN" sz="1100" dirty="0"/>
          </a:p>
          <a:p>
            <a:pPr lvl="3"/>
            <a:r>
              <a:rPr lang="zh-CN" altLang="en-US" sz="1100" dirty="0"/>
              <a:t>把相同的内容归类</a:t>
            </a:r>
            <a:endParaRPr lang="en-US" altLang="zh-CN" sz="1100" dirty="0"/>
          </a:p>
          <a:p>
            <a:pPr lvl="2"/>
            <a:r>
              <a:rPr lang="zh-CN" altLang="en-US" sz="1100" dirty="0"/>
              <a:t>持续互动</a:t>
            </a:r>
            <a:endParaRPr lang="en-US" altLang="zh-CN" sz="1100" dirty="0"/>
          </a:p>
          <a:p>
            <a:pPr lvl="3"/>
            <a:r>
              <a:rPr lang="zh-CN" altLang="en-US" sz="1100" dirty="0"/>
              <a:t>下棋，聊天</a:t>
            </a:r>
            <a:endParaRPr lang="en-US" altLang="zh-CN" sz="1100" dirty="0"/>
          </a:p>
          <a:p>
            <a:pPr lvl="2"/>
            <a:r>
              <a:rPr lang="zh-CN" altLang="en-US" sz="1100" dirty="0"/>
              <a:t>问技术问题</a:t>
            </a:r>
            <a:endParaRPr lang="en-US" altLang="zh-CN" sz="1100" dirty="0"/>
          </a:p>
          <a:p>
            <a:pPr lvl="3"/>
            <a:r>
              <a:rPr lang="zh-CN" altLang="en-US" sz="1100" dirty="0"/>
              <a:t>技术术语</a:t>
            </a:r>
            <a:endParaRPr lang="en-US" altLang="zh-CN" sz="1100" dirty="0"/>
          </a:p>
          <a:p>
            <a:pPr lvl="3"/>
            <a:r>
              <a:rPr lang="zh-CN" altLang="en-US" sz="1100" dirty="0"/>
              <a:t>代码编写</a:t>
            </a:r>
            <a:endParaRPr lang="en-US" altLang="zh-CN" sz="1100" dirty="0"/>
          </a:p>
          <a:p>
            <a:pPr lvl="3"/>
            <a:r>
              <a:rPr lang="zh-CN" altLang="en-US" sz="1100" dirty="0"/>
              <a:t>命令行操作</a:t>
            </a:r>
            <a:endParaRPr lang="en-US" altLang="zh-CN" sz="1100" dirty="0"/>
          </a:p>
          <a:p>
            <a:pPr lvl="2"/>
            <a:r>
              <a:rPr lang="zh-CN" altLang="en-US" sz="1100" dirty="0"/>
              <a:t>其他</a:t>
            </a:r>
            <a:endParaRPr lang="en-US" altLang="zh-CN" sz="1100" dirty="0"/>
          </a:p>
          <a:p>
            <a:pPr lvl="3"/>
            <a:r>
              <a:rPr lang="zh-CN" altLang="en-US" sz="1100" dirty="0"/>
              <a:t>舆情分析</a:t>
            </a:r>
            <a:endParaRPr lang="en-US" altLang="zh-CN" sz="1100" dirty="0"/>
          </a:p>
          <a:p>
            <a:pPr lvl="3"/>
            <a:r>
              <a:rPr lang="zh-CN" altLang="en-US" sz="1100" dirty="0"/>
              <a:t>坐席质检</a:t>
            </a:r>
            <a:endParaRPr lang="en-US" altLang="zh-CN" sz="1100" dirty="0"/>
          </a:p>
          <a:p>
            <a:pPr lvl="3"/>
            <a:r>
              <a:rPr lang="zh-CN" altLang="en-US" sz="1100" dirty="0"/>
              <a:t>故障解释</a:t>
            </a:r>
            <a:endParaRPr lang="en-US" altLang="zh-CN" sz="1100" dirty="0"/>
          </a:p>
          <a:p>
            <a:pPr lvl="3"/>
            <a:r>
              <a:rPr lang="zh-CN" altLang="en-US" sz="1100" dirty="0"/>
              <a:t>零代码开发</a:t>
            </a:r>
            <a:r>
              <a:rPr lang="en-US" altLang="zh-CN" sz="1100" dirty="0"/>
              <a:t>/</a:t>
            </a:r>
            <a:r>
              <a:rPr lang="zh-CN" altLang="en-US" sz="1100" dirty="0"/>
              <a:t>运维</a:t>
            </a:r>
            <a:endParaRPr lang="en-US" altLang="zh-CN" sz="1100" dirty="0"/>
          </a:p>
          <a:p>
            <a:pPr lvl="3"/>
            <a:r>
              <a:rPr lang="zh-CN" altLang="en-US" sz="1100" dirty="0"/>
              <a:t>生成业务逻辑</a:t>
            </a:r>
            <a:endParaRPr lang="en-US" altLang="zh-CN" sz="1100" dirty="0"/>
          </a:p>
          <a:p>
            <a:pPr lvl="1"/>
            <a:r>
              <a:rPr lang="zh-CN" altLang="en-US" sz="1100" dirty="0"/>
              <a:t>未来</a:t>
            </a:r>
            <a:endParaRPr lang="en-US" altLang="zh-CN" sz="1100" dirty="0"/>
          </a:p>
          <a:p>
            <a:pPr lvl="2"/>
            <a:r>
              <a:rPr lang="zh-CN" altLang="en-US" sz="1100" dirty="0"/>
              <a:t>一切问题都可以用一个大模型解决，所以称之为</a:t>
            </a:r>
            <a:r>
              <a:rPr lang="en-US" altLang="zh-CN" sz="1100" dirty="0"/>
              <a:t>AGI</a:t>
            </a:r>
          </a:p>
          <a:p>
            <a:pPr lvl="3"/>
            <a:r>
              <a:rPr lang="en-US" altLang="zh-CN" sz="1100" dirty="0"/>
              <a:t>AGI</a:t>
            </a:r>
            <a:r>
              <a:rPr lang="zh-CN" altLang="en-US" sz="1100" dirty="0"/>
              <a:t>是一个函数，输入产生输出</a:t>
            </a:r>
            <a:endParaRPr lang="en-US" altLang="zh-CN" sz="1100" dirty="0"/>
          </a:p>
          <a:p>
            <a:pPr lvl="3"/>
            <a:r>
              <a:rPr lang="zh-CN" altLang="en-US" sz="1100" dirty="0"/>
              <a:t>能用语言描述，就能输入大模型</a:t>
            </a:r>
            <a:endParaRPr lang="en-US" altLang="zh-CN" sz="1100" dirty="0"/>
          </a:p>
          <a:p>
            <a:pPr lvl="3"/>
            <a:r>
              <a:rPr lang="zh-CN" altLang="en-US" sz="1100" dirty="0"/>
              <a:t>大任务分解为子任务，即可分别解决</a:t>
            </a:r>
            <a:endParaRPr lang="en-US" altLang="zh-CN" sz="1100" dirty="0"/>
          </a:p>
          <a:p>
            <a:r>
              <a:rPr lang="zh-CN" altLang="en-US" sz="1100" dirty="0"/>
              <a:t>大模型工作原理</a:t>
            </a:r>
            <a:endParaRPr lang="en-US" altLang="zh-CN" sz="1100" dirty="0"/>
          </a:p>
          <a:p>
            <a:pPr lvl="1"/>
            <a:r>
              <a:rPr lang="zh-CN" altLang="en-US" sz="1100" dirty="0"/>
              <a:t>浅：根据上文，猜测下一个词的概率</a:t>
            </a:r>
            <a:endParaRPr lang="en-US" altLang="zh-CN" sz="1100" dirty="0"/>
          </a:p>
          <a:p>
            <a:pPr lvl="1"/>
            <a:r>
              <a:rPr lang="zh-CN" altLang="en-US" sz="1100" dirty="0"/>
              <a:t>深：</a:t>
            </a:r>
            <a:endParaRPr lang="en-US" altLang="zh-CN" sz="1100" dirty="0"/>
          </a:p>
          <a:p>
            <a:pPr lvl="2"/>
            <a:r>
              <a:rPr lang="zh-CN" altLang="en-US" sz="1100" dirty="0"/>
              <a:t>大模型阅读了人类所有的话（机器学习，训练）</a:t>
            </a:r>
            <a:endParaRPr lang="en-US" altLang="zh-CN" sz="1100" dirty="0"/>
          </a:p>
          <a:p>
            <a:pPr lvl="2"/>
            <a:r>
              <a:rPr lang="zh-CN" altLang="en-US" sz="1100" dirty="0"/>
              <a:t>记录一串</a:t>
            </a:r>
            <a:r>
              <a:rPr lang="en-US" altLang="zh-CN" sz="1100" dirty="0"/>
              <a:t>token</a:t>
            </a:r>
            <a:r>
              <a:rPr lang="zh-CN" altLang="en-US" sz="1100" dirty="0"/>
              <a:t>后面的</a:t>
            </a:r>
            <a:r>
              <a:rPr lang="en-US" altLang="zh-CN" sz="1100" dirty="0"/>
              <a:t>token</a:t>
            </a:r>
            <a:r>
              <a:rPr lang="zh-CN" altLang="en-US" sz="1100" dirty="0"/>
              <a:t>的概率记忆下来（参数，权重）</a:t>
            </a:r>
            <a:endParaRPr lang="en-US" altLang="zh-CN" sz="1100" dirty="0"/>
          </a:p>
          <a:p>
            <a:pPr lvl="2"/>
            <a:r>
              <a:rPr lang="zh-CN" altLang="en-US" sz="1100" dirty="0"/>
              <a:t>给定</a:t>
            </a:r>
            <a:r>
              <a:rPr lang="en-US" altLang="zh-CN" sz="1100" dirty="0"/>
              <a:t>token</a:t>
            </a:r>
            <a:r>
              <a:rPr lang="zh-CN" altLang="en-US" sz="1100" dirty="0"/>
              <a:t>，就能推算概率最高的下一个</a:t>
            </a:r>
            <a:r>
              <a:rPr lang="en-US" altLang="zh-CN" sz="1100" dirty="0"/>
              <a:t>token</a:t>
            </a:r>
            <a:r>
              <a:rPr lang="zh-CN" altLang="en-US" sz="1100" dirty="0"/>
              <a:t>（生成，推理）</a:t>
            </a:r>
            <a:endParaRPr lang="en-US" altLang="zh-CN" sz="1100" dirty="0"/>
          </a:p>
          <a:p>
            <a:pPr lvl="2"/>
            <a:r>
              <a:rPr lang="zh-CN" altLang="en-US" sz="1100" dirty="0"/>
              <a:t>用生成的</a:t>
            </a:r>
            <a:r>
              <a:rPr lang="en-US" altLang="zh-CN" sz="1100" dirty="0"/>
              <a:t>token</a:t>
            </a:r>
            <a:r>
              <a:rPr lang="zh-CN" altLang="en-US" sz="1100" dirty="0"/>
              <a:t>，加上上文，持续生成下一个</a:t>
            </a:r>
            <a:r>
              <a:rPr lang="en-US" altLang="zh-CN" sz="1100" dirty="0"/>
              <a:t>token</a:t>
            </a:r>
            <a:r>
              <a:rPr lang="zh-CN" altLang="en-US" sz="1100" dirty="0"/>
              <a:t>，以此类推</a:t>
            </a:r>
            <a:endParaRPr lang="en-US" altLang="zh-CN" sz="1100" dirty="0"/>
          </a:p>
          <a:p>
            <a:pPr lvl="2"/>
            <a:r>
              <a:rPr lang="zh-CN" altLang="en-US" sz="1100" dirty="0"/>
              <a:t>什么是</a:t>
            </a:r>
            <a:r>
              <a:rPr lang="en-US" altLang="zh-CN" sz="1100" dirty="0"/>
              <a:t>Token</a:t>
            </a:r>
            <a:r>
              <a:rPr lang="zh-CN" altLang="en-US" sz="1100" dirty="0"/>
              <a:t>：</a:t>
            </a:r>
            <a:endParaRPr lang="en-US" altLang="zh-CN" sz="1100" dirty="0"/>
          </a:p>
          <a:p>
            <a:pPr lvl="3"/>
            <a:r>
              <a:rPr lang="zh-CN" altLang="en-US" sz="1100" dirty="0"/>
              <a:t>可能是</a:t>
            </a:r>
            <a:r>
              <a:rPr lang="en-US" altLang="zh-CN" sz="1100" dirty="0"/>
              <a:t>【</a:t>
            </a:r>
            <a:r>
              <a:rPr lang="zh-CN" altLang="en-US" sz="1100" dirty="0"/>
              <a:t>整个</a:t>
            </a:r>
            <a:r>
              <a:rPr lang="en-US" altLang="zh-CN" sz="1100" dirty="0"/>
              <a:t>|</a:t>
            </a:r>
            <a:r>
              <a:rPr lang="zh-CN" altLang="en-US" sz="1100" dirty="0"/>
              <a:t>半个</a:t>
            </a:r>
            <a:r>
              <a:rPr lang="en-US" altLang="zh-CN" sz="1100" dirty="0"/>
              <a:t>|</a:t>
            </a:r>
            <a:r>
              <a:rPr lang="zh-CN" altLang="en-US" sz="1100" dirty="0"/>
              <a:t>三分之一个</a:t>
            </a:r>
            <a:r>
              <a:rPr lang="en-US" altLang="zh-CN" sz="1100" dirty="0"/>
              <a:t>】【</a:t>
            </a:r>
            <a:r>
              <a:rPr lang="zh-CN" altLang="en-US" sz="1100" dirty="0"/>
              <a:t>英文单词</a:t>
            </a:r>
            <a:r>
              <a:rPr lang="en-US" altLang="zh-CN" sz="1100" dirty="0"/>
              <a:t>|</a:t>
            </a:r>
            <a:r>
              <a:rPr lang="zh-CN" altLang="en-US" sz="1100" dirty="0"/>
              <a:t>中文词</a:t>
            </a:r>
            <a:r>
              <a:rPr lang="en-US" altLang="zh-CN" sz="1100" dirty="0"/>
              <a:t>|</a:t>
            </a:r>
            <a:r>
              <a:rPr lang="zh-CN" altLang="en-US" sz="1100" dirty="0"/>
              <a:t>汉字</a:t>
            </a:r>
            <a:r>
              <a:rPr lang="en-US" altLang="zh-CN" sz="1100" dirty="0"/>
              <a:t>】</a:t>
            </a:r>
          </a:p>
          <a:p>
            <a:pPr lvl="3"/>
            <a:r>
              <a:rPr lang="zh-CN" altLang="en-US" sz="1100" dirty="0"/>
              <a:t>开训前，需要先训练一个</a:t>
            </a:r>
            <a:r>
              <a:rPr lang="en-US" altLang="zh-CN" sz="1100" dirty="0"/>
              <a:t>tokenizer</a:t>
            </a:r>
            <a:r>
              <a:rPr lang="zh-CN" altLang="en-US" sz="1100" dirty="0"/>
              <a:t>，用来把所有文本切成</a:t>
            </a:r>
            <a:r>
              <a:rPr lang="en-US" altLang="zh-CN" sz="1100" dirty="0"/>
              <a:t>token</a:t>
            </a:r>
          </a:p>
          <a:p>
            <a:pPr lvl="1"/>
            <a:r>
              <a:rPr lang="zh-CN" altLang="en-US" sz="1100" dirty="0"/>
              <a:t>更深：内核是</a:t>
            </a:r>
            <a:endParaRPr lang="en-US" altLang="zh-CN" sz="1100" dirty="0"/>
          </a:p>
          <a:p>
            <a:pPr lvl="2"/>
            <a:r>
              <a:rPr lang="en-US" altLang="zh-CN" sz="1100" dirty="0"/>
              <a:t>Transformer by Google</a:t>
            </a:r>
            <a:r>
              <a:rPr lang="zh-CN" altLang="en-US" sz="1100" dirty="0"/>
              <a:t>：当前最流行</a:t>
            </a:r>
            <a:endParaRPr lang="en-US" altLang="zh-CN" sz="1100" dirty="0"/>
          </a:p>
          <a:p>
            <a:pPr lvl="2"/>
            <a:r>
              <a:rPr lang="en-US" altLang="zh-CN" sz="1100" dirty="0"/>
              <a:t>RWKV by PENG Bo</a:t>
            </a:r>
            <a:r>
              <a:rPr lang="zh-CN" altLang="en-US" sz="1100" dirty="0"/>
              <a:t>：并行，性能好，普通手机、电脑可用</a:t>
            </a:r>
            <a:endParaRPr lang="en-US" altLang="zh-CN" sz="1100" dirty="0"/>
          </a:p>
          <a:p>
            <a:pPr lvl="2"/>
            <a:r>
              <a:rPr lang="en-US" altLang="zh-CN" sz="1100" dirty="0"/>
              <a:t>Mamba by CMU</a:t>
            </a:r>
            <a:r>
              <a:rPr lang="zh-CN" altLang="en-US" sz="1100" dirty="0"/>
              <a:t>：性能更佳，尤其适合长文本生成</a:t>
            </a:r>
            <a:endParaRPr lang="en-US" altLang="zh-CN" sz="1100" dirty="0"/>
          </a:p>
          <a:p>
            <a:r>
              <a:rPr lang="zh-CN" altLang="en-US" sz="1100" dirty="0"/>
              <a:t>用好</a:t>
            </a:r>
            <a:r>
              <a:rPr lang="en-US" altLang="zh-CN" sz="1100" dirty="0"/>
              <a:t>AI</a:t>
            </a:r>
            <a:r>
              <a:rPr lang="zh-CN" altLang="en-US" sz="1100" dirty="0"/>
              <a:t>的核心心法</a:t>
            </a:r>
            <a:endParaRPr lang="en-US" altLang="zh-CN" sz="1100" dirty="0"/>
          </a:p>
          <a:p>
            <a:pPr lvl="1"/>
            <a:r>
              <a:rPr lang="zh-CN" altLang="en-US" sz="1100" dirty="0"/>
              <a:t>“把</a:t>
            </a:r>
            <a:r>
              <a:rPr lang="en-US" altLang="zh-CN" sz="1100" dirty="0"/>
              <a:t>AI</a:t>
            </a:r>
            <a:r>
              <a:rPr lang="zh-CN" altLang="en-US" sz="1100" dirty="0"/>
              <a:t>当人看”</a:t>
            </a:r>
            <a:endParaRPr lang="en-US" altLang="zh-CN" sz="1100" dirty="0"/>
          </a:p>
          <a:p>
            <a:pPr lvl="2"/>
            <a:r>
              <a:rPr lang="zh-CN" altLang="en-US" sz="1100" dirty="0"/>
              <a:t>数字神经网络和人脑的神经网络，在数学原理上是一样的</a:t>
            </a:r>
            <a:endParaRPr lang="en-US" altLang="zh-CN" sz="1100" dirty="0"/>
          </a:p>
          <a:p>
            <a:pPr lvl="2"/>
            <a:r>
              <a:rPr lang="zh-CN" altLang="en-US" sz="1100" dirty="0"/>
              <a:t>以对待人的方式对待</a:t>
            </a:r>
            <a:r>
              <a:rPr lang="en-US" altLang="zh-CN" sz="1100" dirty="0"/>
              <a:t>AI</a:t>
            </a:r>
          </a:p>
          <a:p>
            <a:r>
              <a:rPr lang="zh-CN" altLang="en-US" sz="1100" dirty="0"/>
              <a:t>大模型应用架构</a:t>
            </a:r>
            <a:endParaRPr lang="en-US" altLang="zh-CN" sz="1100" dirty="0"/>
          </a:p>
          <a:p>
            <a:pPr lvl="1"/>
            <a:r>
              <a:rPr lang="zh-CN" altLang="en-US" sz="1100" dirty="0"/>
              <a:t>训练模型：全世界</a:t>
            </a:r>
            <a:r>
              <a:rPr lang="en-US" altLang="zh-CN" sz="1100" dirty="0"/>
              <a:t>1000</a:t>
            </a:r>
            <a:r>
              <a:rPr lang="zh-CN" altLang="en-US" sz="1100" dirty="0"/>
              <a:t>人足够</a:t>
            </a:r>
            <a:endParaRPr lang="en-US" altLang="zh-CN" sz="1100" dirty="0"/>
          </a:p>
          <a:p>
            <a:pPr lvl="1"/>
            <a:r>
              <a:rPr lang="zh-CN" altLang="en-US" sz="1100" dirty="0"/>
              <a:t>构建应用：所有人</a:t>
            </a:r>
            <a:endParaRPr lang="en-US" altLang="zh-CN" sz="1100" dirty="0"/>
          </a:p>
          <a:p>
            <a:pPr lvl="2"/>
            <a:r>
              <a:rPr lang="zh-CN" altLang="en-US" sz="1100" dirty="0"/>
              <a:t>门槛低，天花板高</a:t>
            </a:r>
            <a:endParaRPr lang="en-US" altLang="zh-CN" sz="1100" dirty="0"/>
          </a:p>
          <a:p>
            <a:pPr lvl="1"/>
            <a:r>
              <a:rPr lang="zh-CN" altLang="en-US" sz="1100" dirty="0"/>
              <a:t>典型业务架构</a:t>
            </a:r>
            <a:endParaRPr lang="en-US" altLang="zh-CN" sz="1100" dirty="0"/>
          </a:p>
          <a:p>
            <a:pPr lvl="2"/>
            <a:r>
              <a:rPr lang="en-US" altLang="zh-CN" sz="1100" dirty="0"/>
              <a:t>AI </a:t>
            </a:r>
            <a:r>
              <a:rPr lang="en-US" altLang="zh-CN" sz="1100" dirty="0" err="1"/>
              <a:t>Enbedded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人类工作，在普通应用中加入一个</a:t>
            </a:r>
            <a:r>
              <a:rPr lang="en-US" altLang="zh-CN" sz="1100" dirty="0"/>
              <a:t>AI</a:t>
            </a:r>
            <a:r>
              <a:rPr lang="zh-CN" altLang="en-US" sz="1100" dirty="0"/>
              <a:t>环节</a:t>
            </a:r>
            <a:endParaRPr lang="en-US" altLang="zh-CN" sz="1100" dirty="0"/>
          </a:p>
          <a:p>
            <a:pPr lvl="2"/>
            <a:r>
              <a:rPr lang="en-US" altLang="zh-CN" sz="1100" dirty="0"/>
              <a:t>AI Copilot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人类工作，</a:t>
            </a:r>
            <a:r>
              <a:rPr lang="en-US" altLang="zh-CN" sz="1100" dirty="0"/>
              <a:t>AI</a:t>
            </a:r>
            <a:r>
              <a:rPr lang="zh-CN" altLang="en-US" sz="1100" dirty="0"/>
              <a:t>参与所有环节</a:t>
            </a:r>
            <a:endParaRPr lang="en-US" altLang="zh-CN" sz="1100" dirty="0"/>
          </a:p>
          <a:p>
            <a:pPr lvl="2"/>
            <a:r>
              <a:rPr lang="en-US" altLang="zh-CN" sz="1100" dirty="0"/>
              <a:t>AI Agent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lvl="3"/>
            <a:r>
              <a:rPr lang="zh-CN" altLang="en-US" sz="1100" dirty="0"/>
              <a:t>人类直接问</a:t>
            </a:r>
            <a:r>
              <a:rPr lang="en-US" altLang="zh-CN" sz="1100" dirty="0"/>
              <a:t>AI</a:t>
            </a:r>
            <a:r>
              <a:rPr lang="zh-CN" altLang="en-US" sz="1100" dirty="0"/>
              <a:t>，</a:t>
            </a:r>
            <a:r>
              <a:rPr lang="en-US" altLang="zh-CN" sz="1100" dirty="0"/>
              <a:t>AI</a:t>
            </a:r>
            <a:r>
              <a:rPr lang="zh-CN" altLang="en-US" sz="1100" dirty="0"/>
              <a:t>工作</a:t>
            </a:r>
            <a:endParaRPr lang="en-US" sz="1100" dirty="0"/>
          </a:p>
          <a:p>
            <a:pPr lvl="1"/>
            <a:r>
              <a:rPr lang="zh-CN" altLang="en-US" sz="1100" dirty="0"/>
              <a:t>技术架构</a:t>
            </a:r>
            <a:endParaRPr lang="en-US" altLang="zh-CN" sz="1100" dirty="0"/>
          </a:p>
          <a:p>
            <a:pPr lvl="2"/>
            <a:r>
              <a:rPr lang="zh-CN" altLang="en-US" sz="1100" dirty="0"/>
              <a:t>纯</a:t>
            </a:r>
            <a:r>
              <a:rPr lang="en-US" altLang="zh-CN" sz="1100" dirty="0"/>
              <a:t>Prompt</a:t>
            </a:r>
            <a:r>
              <a:rPr lang="zh-CN" altLang="en-US" sz="1100" dirty="0"/>
              <a:t>（交互聊天）</a:t>
            </a:r>
            <a:endParaRPr lang="en-US" altLang="zh-CN" sz="1100" dirty="0"/>
          </a:p>
          <a:p>
            <a:pPr lvl="2"/>
            <a:r>
              <a:rPr lang="en-US" altLang="zh-CN" sz="1100" dirty="0"/>
              <a:t>Agent</a:t>
            </a:r>
            <a:r>
              <a:rPr lang="zh-CN" altLang="en-US" sz="1100" dirty="0"/>
              <a:t> </a:t>
            </a:r>
            <a:r>
              <a:rPr lang="en-US" altLang="zh-CN" sz="1100" dirty="0"/>
              <a:t>+</a:t>
            </a:r>
            <a:r>
              <a:rPr lang="zh-CN" altLang="en-US" sz="1100" dirty="0"/>
              <a:t> </a:t>
            </a:r>
            <a:r>
              <a:rPr lang="en-US" altLang="zh-CN" sz="1100" dirty="0"/>
              <a:t>Function Calling</a:t>
            </a:r>
          </a:p>
          <a:p>
            <a:pPr lvl="3"/>
            <a:r>
              <a:rPr lang="en-US" altLang="zh-CN" sz="1100" dirty="0"/>
              <a:t>Agent</a:t>
            </a:r>
            <a:r>
              <a:rPr lang="zh-CN" altLang="en-US" sz="1100" dirty="0"/>
              <a:t>：</a:t>
            </a:r>
            <a:r>
              <a:rPr lang="en-US" altLang="zh-CN" sz="1100" dirty="0"/>
              <a:t>AI</a:t>
            </a:r>
            <a:r>
              <a:rPr lang="zh-CN" altLang="en-US" sz="1100" dirty="0"/>
              <a:t>主动提要求</a:t>
            </a:r>
            <a:endParaRPr lang="en-US" altLang="zh-CN" sz="1100" dirty="0"/>
          </a:p>
          <a:p>
            <a:pPr lvl="3"/>
            <a:r>
              <a:rPr lang="en-US" altLang="zh-CN" sz="1100" dirty="0"/>
              <a:t>Function Calling</a:t>
            </a:r>
            <a:r>
              <a:rPr lang="zh-CN" altLang="en-US" sz="1100" dirty="0"/>
              <a:t>：</a:t>
            </a:r>
            <a:r>
              <a:rPr lang="en-US" altLang="zh-CN" sz="1100" dirty="0"/>
              <a:t>AI</a:t>
            </a:r>
            <a:r>
              <a:rPr lang="zh-CN" altLang="en-US" sz="1100" dirty="0"/>
              <a:t>要求执行某个功能</a:t>
            </a:r>
            <a:endParaRPr lang="en-US" altLang="zh-CN" sz="1100" dirty="0"/>
          </a:p>
          <a:p>
            <a:pPr lvl="2"/>
            <a:r>
              <a:rPr lang="en-US" altLang="zh-CN" sz="1100" dirty="0"/>
              <a:t>RAG </a:t>
            </a:r>
            <a:r>
              <a:rPr lang="zh-CN" altLang="en-US" sz="1100" dirty="0"/>
              <a:t>检索增强生成</a:t>
            </a:r>
            <a:endParaRPr lang="en-US" altLang="zh-CN" sz="1100" dirty="0"/>
          </a:p>
          <a:p>
            <a:pPr lvl="3"/>
            <a:r>
              <a:rPr lang="zh-CN" altLang="en-US" sz="1100" dirty="0"/>
              <a:t>问问题的时候，顺便把一些“小抄”给</a:t>
            </a:r>
            <a:r>
              <a:rPr lang="en-US" altLang="zh-CN" sz="1100" dirty="0"/>
              <a:t>AI</a:t>
            </a:r>
            <a:r>
              <a:rPr lang="zh-CN" altLang="en-US" sz="1100" dirty="0"/>
              <a:t>，协助</a:t>
            </a:r>
            <a:endParaRPr lang="en-US" altLang="zh-CN" sz="1100" dirty="0"/>
          </a:p>
          <a:p>
            <a:pPr lvl="2"/>
            <a:r>
              <a:rPr lang="en-US" altLang="zh-CN" sz="1100" dirty="0"/>
              <a:t>Fine Tuning</a:t>
            </a:r>
          </a:p>
          <a:p>
            <a:pPr lvl="3"/>
            <a:r>
              <a:rPr lang="zh-CN" altLang="en-US" sz="1100" dirty="0"/>
              <a:t>对模型进行微调、训练，给模型新知识，不用每次给小抄了</a:t>
            </a:r>
            <a:endParaRPr lang="en-US" altLang="zh-CN" sz="1100" dirty="0"/>
          </a:p>
          <a:p>
            <a:r>
              <a:rPr lang="zh-CN" altLang="en-US" sz="1100" dirty="0"/>
              <a:t>编程调用</a:t>
            </a:r>
            <a:r>
              <a:rPr lang="en-US" altLang="zh-CN" sz="1100" dirty="0"/>
              <a:t>OpenAI Api</a:t>
            </a:r>
          </a:p>
          <a:p>
            <a:pPr lvl="1"/>
            <a:r>
              <a:rPr lang="zh-CN" altLang="en-US" sz="1100" dirty="0"/>
              <a:t>本课程主要讲</a:t>
            </a:r>
            <a:r>
              <a:rPr lang="en-US" altLang="zh-CN" sz="1100" dirty="0"/>
              <a:t>OpenAI</a:t>
            </a:r>
            <a:r>
              <a:rPr lang="zh-CN" altLang="en-US" sz="1100" dirty="0"/>
              <a:t>的</a:t>
            </a:r>
            <a:r>
              <a:rPr lang="en-US" altLang="zh-CN" sz="1100" dirty="0"/>
              <a:t>GPT</a:t>
            </a:r>
            <a:r>
              <a:rPr lang="zh-CN" altLang="en-US" sz="1100" dirty="0"/>
              <a:t>系列大模型使用</a:t>
            </a:r>
            <a:endParaRPr lang="en-US" altLang="zh-CN" sz="1100" dirty="0"/>
          </a:p>
          <a:p>
            <a:pPr lvl="1"/>
            <a:r>
              <a:rPr lang="zh-CN" altLang="en-US" sz="1100" dirty="0"/>
              <a:t>编程语言：</a:t>
            </a:r>
            <a:r>
              <a:rPr lang="en-US" altLang="zh-CN" sz="1100" dirty="0"/>
              <a:t>Python</a:t>
            </a:r>
            <a:r>
              <a:rPr lang="zh-CN" altLang="en-US" sz="1100" dirty="0"/>
              <a:t>（绑定</a:t>
            </a:r>
            <a:r>
              <a:rPr lang="en-US" altLang="zh-CN" sz="1100" dirty="0"/>
              <a:t>AI</a:t>
            </a:r>
            <a:r>
              <a:rPr lang="zh-CN" altLang="en-US" sz="1100" dirty="0"/>
              <a:t>，最容易学）</a:t>
            </a:r>
            <a:endParaRPr lang="en-US" altLang="zh-CN" sz="1100" dirty="0"/>
          </a:p>
          <a:p>
            <a:r>
              <a:rPr lang="zh-CN" altLang="en-US" sz="1100" dirty="0"/>
              <a:t>作业</a:t>
            </a:r>
            <a:endParaRPr lang="en-US" altLang="zh-CN" sz="1100" dirty="0"/>
          </a:p>
          <a:p>
            <a:pPr lvl="1"/>
            <a:r>
              <a:rPr lang="zh-CN" altLang="en-US" sz="1100" dirty="0"/>
              <a:t>能正常使用</a:t>
            </a:r>
            <a:r>
              <a:rPr lang="en-US" altLang="zh-CN" sz="1100" dirty="0" err="1"/>
              <a:t>ChatGpt</a:t>
            </a:r>
            <a:r>
              <a:rPr lang="zh-CN" altLang="en-US" sz="1100" dirty="0"/>
              <a:t>或</a:t>
            </a:r>
            <a:r>
              <a:rPr lang="en-US" altLang="zh-CN" sz="1100" dirty="0"/>
              <a:t>Copilot</a:t>
            </a:r>
            <a:r>
              <a:rPr lang="zh-CN" altLang="en-US" sz="1100" dirty="0"/>
              <a:t>之一</a:t>
            </a:r>
            <a:endParaRPr lang="en-US" altLang="zh-CN" sz="1100" dirty="0"/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GitHub</a:t>
            </a:r>
            <a:r>
              <a:rPr lang="zh-CN" altLang="en-US" sz="1100" dirty="0"/>
              <a:t>下载</a:t>
            </a:r>
            <a:r>
              <a:rPr lang="en-US" altLang="zh-CN" sz="1100" dirty="0" err="1"/>
              <a:t>ChatAll</a:t>
            </a:r>
            <a:endParaRPr lang="en-US" altLang="zh-CN" sz="1100" dirty="0"/>
          </a:p>
          <a:p>
            <a:pPr lvl="1"/>
            <a:r>
              <a:rPr lang="zh-CN" altLang="en-US" sz="1100" dirty="0"/>
              <a:t>给</a:t>
            </a:r>
            <a:r>
              <a:rPr lang="en-US" altLang="zh-CN" sz="1100" dirty="0" err="1"/>
              <a:t>ChatAll</a:t>
            </a:r>
            <a:r>
              <a:rPr lang="zh-CN" altLang="en-US" sz="1100" dirty="0"/>
              <a:t>一个星星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586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Prompt Engineering </a:t>
            </a:r>
            <a:r>
              <a:rPr lang="zh-CN" altLang="en-US" dirty="0"/>
              <a:t>提示工程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62500" lnSpcReduction="20000"/>
          </a:bodyPr>
          <a:lstStyle/>
          <a:p>
            <a:r>
              <a:rPr lang="zh-CN" altLang="en-US" sz="1100" dirty="0"/>
              <a:t>核心内容</a:t>
            </a:r>
            <a:endParaRPr lang="en-US" altLang="zh-CN" sz="1100" dirty="0"/>
          </a:p>
          <a:p>
            <a:pPr lvl="1"/>
            <a:r>
              <a:rPr lang="zh-CN" altLang="en-US" sz="1100" dirty="0"/>
              <a:t>如何使用</a:t>
            </a:r>
            <a:r>
              <a:rPr lang="en-US" altLang="zh-CN" sz="1100" dirty="0"/>
              <a:t>Prompt</a:t>
            </a:r>
            <a:r>
              <a:rPr lang="zh-CN" altLang="en-US" sz="1100" dirty="0"/>
              <a:t>与大模型对接</a:t>
            </a:r>
            <a:endParaRPr lang="en-US" altLang="zh-CN" sz="1100" dirty="0"/>
          </a:p>
          <a:p>
            <a:r>
              <a:rPr lang="zh-CN" altLang="en-US" sz="1100" dirty="0"/>
              <a:t>提示工程</a:t>
            </a:r>
            <a:endParaRPr lang="en-US" altLang="zh-CN" sz="1100" dirty="0"/>
          </a:p>
          <a:p>
            <a:pPr lvl="1"/>
            <a:r>
              <a:rPr lang="en-US" altLang="zh-CN" sz="1100" dirty="0"/>
              <a:t>Prompt</a:t>
            </a:r>
            <a:r>
              <a:rPr lang="zh-CN" altLang="en-US" sz="1100" dirty="0"/>
              <a:t>就是发出的指令</a:t>
            </a:r>
            <a:endParaRPr lang="en-US" altLang="zh-CN" sz="1100" dirty="0"/>
          </a:p>
          <a:p>
            <a:pPr lvl="2"/>
            <a:r>
              <a:rPr lang="zh-CN" altLang="en-US" sz="1100" dirty="0"/>
              <a:t>是</a:t>
            </a:r>
            <a:r>
              <a:rPr lang="en-US" altLang="zh-CN" sz="1100" dirty="0"/>
              <a:t>AGI</a:t>
            </a:r>
            <a:r>
              <a:rPr lang="zh-CN" altLang="en-US" sz="1100" dirty="0"/>
              <a:t>时代的编程语言</a:t>
            </a:r>
            <a:endParaRPr lang="en-US" altLang="zh-CN" sz="1100" dirty="0"/>
          </a:p>
          <a:p>
            <a:pPr lvl="2"/>
            <a:r>
              <a:rPr lang="zh-CN" altLang="en-US" sz="1100" dirty="0"/>
              <a:t>提示工程师 </a:t>
            </a:r>
            <a:r>
              <a:rPr lang="en-US" altLang="zh-CN" sz="1100" dirty="0"/>
              <a:t>= AI</a:t>
            </a:r>
            <a:r>
              <a:rPr lang="zh-CN" altLang="en-US" sz="1100" dirty="0"/>
              <a:t>程序员</a:t>
            </a:r>
            <a:endParaRPr lang="en-US" altLang="zh-CN" sz="1100" dirty="0"/>
          </a:p>
          <a:p>
            <a:pPr lvl="3"/>
            <a:r>
              <a:rPr lang="zh-CN" altLang="en-US" sz="1100" dirty="0"/>
              <a:t>门槛低，天花板高</a:t>
            </a:r>
            <a:endParaRPr lang="en-US" altLang="zh-CN" sz="1100" dirty="0"/>
          </a:p>
          <a:p>
            <a:pPr lvl="3"/>
            <a:r>
              <a:rPr lang="zh-CN" altLang="en-US" sz="1100" dirty="0"/>
              <a:t>把相同的内容归类</a:t>
            </a:r>
            <a:endParaRPr lang="en-US" altLang="zh-CN" sz="1100" dirty="0"/>
          </a:p>
          <a:p>
            <a:pPr lvl="1"/>
            <a:r>
              <a:rPr lang="zh-CN" altLang="en-US" sz="1100" dirty="0"/>
              <a:t>建立个人优势</a:t>
            </a:r>
            <a:endParaRPr lang="en-US" altLang="zh-CN" sz="1100" dirty="0"/>
          </a:p>
          <a:p>
            <a:pPr lvl="2"/>
            <a:r>
              <a:rPr lang="zh-CN" altLang="en-US" sz="1100" dirty="0"/>
              <a:t>懂原理</a:t>
            </a:r>
            <a:endParaRPr lang="en-US" altLang="zh-CN" sz="1100" dirty="0"/>
          </a:p>
          <a:p>
            <a:pPr lvl="3"/>
            <a:r>
              <a:rPr lang="zh-CN" altLang="en-US" sz="1100" dirty="0"/>
              <a:t>提升指令概率</a:t>
            </a:r>
            <a:endParaRPr lang="en-US" altLang="zh-CN" sz="1100" dirty="0"/>
          </a:p>
          <a:p>
            <a:pPr lvl="2"/>
            <a:r>
              <a:rPr lang="zh-CN" altLang="en-US" sz="1100" dirty="0"/>
              <a:t>懂编程</a:t>
            </a:r>
            <a:endParaRPr lang="en-US" altLang="zh-CN" sz="1100" dirty="0"/>
          </a:p>
          <a:p>
            <a:pPr lvl="3"/>
            <a:r>
              <a:rPr lang="en-US" altLang="zh-CN" sz="1100" dirty="0"/>
              <a:t>AI</a:t>
            </a:r>
            <a:r>
              <a:rPr lang="zh-CN" altLang="en-US" sz="1100" dirty="0"/>
              <a:t>与业务系统对接</a:t>
            </a:r>
            <a:endParaRPr lang="en-US" altLang="zh-CN" sz="1100" dirty="0"/>
          </a:p>
          <a:p>
            <a:pPr lvl="1"/>
            <a:r>
              <a:rPr lang="zh-CN" altLang="en-US" sz="1100" dirty="0"/>
              <a:t>目的</a:t>
            </a:r>
            <a:endParaRPr lang="en-US" altLang="zh-CN" sz="1100" dirty="0"/>
          </a:p>
          <a:p>
            <a:pPr lvl="2"/>
            <a:r>
              <a:rPr lang="zh-CN" altLang="en-US" sz="1100" dirty="0"/>
              <a:t>获得单个具体问题的具体结果</a:t>
            </a:r>
            <a:endParaRPr lang="en-US" altLang="zh-CN" sz="1100" dirty="0"/>
          </a:p>
          <a:p>
            <a:pPr lvl="2"/>
            <a:r>
              <a:rPr lang="zh-CN" altLang="en-US" sz="1100" dirty="0"/>
              <a:t>固化一套</a:t>
            </a:r>
            <a:r>
              <a:rPr lang="en-US" altLang="zh-CN" sz="1100" dirty="0"/>
              <a:t>Prompt</a:t>
            </a:r>
            <a:r>
              <a:rPr lang="zh-CN" altLang="en-US" sz="1100" dirty="0"/>
              <a:t>，成为系统功能的一部分（重点）</a:t>
            </a:r>
            <a:endParaRPr lang="en-US" altLang="zh-CN" sz="1100" dirty="0"/>
          </a:p>
          <a:p>
            <a:r>
              <a:rPr lang="en-US" altLang="zh-CN" sz="1100" dirty="0"/>
              <a:t>Prompt</a:t>
            </a:r>
            <a:r>
              <a:rPr lang="zh-CN" altLang="en-US" sz="1100" dirty="0"/>
              <a:t>调优</a:t>
            </a:r>
            <a:endParaRPr lang="en-US" altLang="zh-CN" sz="1100" dirty="0"/>
          </a:p>
          <a:p>
            <a:pPr lvl="1"/>
            <a:r>
              <a:rPr lang="zh-CN" altLang="en-US" sz="1100" dirty="0"/>
              <a:t>如果知道训练数据，更容易调优</a:t>
            </a:r>
            <a:endParaRPr lang="en-US" altLang="zh-CN" sz="1100" dirty="0"/>
          </a:p>
          <a:p>
            <a:pPr lvl="1"/>
            <a:r>
              <a:rPr lang="zh-CN" altLang="en-US" sz="1100" dirty="0"/>
              <a:t>不知道，可以查、试验</a:t>
            </a:r>
            <a:endParaRPr lang="en-US" altLang="zh-CN" sz="1100" dirty="0"/>
          </a:p>
          <a:p>
            <a:pPr lvl="2"/>
            <a:r>
              <a:rPr lang="zh-CN" altLang="en-US" sz="1100" dirty="0"/>
              <a:t>如</a:t>
            </a:r>
            <a:r>
              <a:rPr lang="en-US" altLang="zh-CN" sz="1100" dirty="0" err="1"/>
              <a:t>OpenAi</a:t>
            </a:r>
            <a:r>
              <a:rPr lang="zh-CN" altLang="en-US" sz="1100" dirty="0"/>
              <a:t>对</a:t>
            </a:r>
            <a:r>
              <a:rPr lang="en-US" altLang="zh-CN" sz="1100" dirty="0"/>
              <a:t>Markdown</a:t>
            </a:r>
            <a:r>
              <a:rPr lang="zh-CN" altLang="en-US" sz="1100" dirty="0"/>
              <a:t>友好</a:t>
            </a:r>
            <a:endParaRPr lang="en-US" altLang="zh-CN" sz="1100" dirty="0"/>
          </a:p>
          <a:p>
            <a:pPr lvl="1"/>
            <a:r>
              <a:rPr lang="zh-CN" altLang="en-US" sz="1100" dirty="0"/>
              <a:t>高质量</a:t>
            </a:r>
            <a:r>
              <a:rPr lang="en-US" altLang="zh-CN" sz="1100" dirty="0"/>
              <a:t>Prompt</a:t>
            </a:r>
            <a:r>
              <a:rPr lang="zh-CN" altLang="en-US" sz="1100" dirty="0"/>
              <a:t>核心特点</a:t>
            </a:r>
            <a:endParaRPr lang="en-US" altLang="zh-CN" sz="1100" dirty="0"/>
          </a:p>
          <a:p>
            <a:pPr lvl="2"/>
            <a:r>
              <a:rPr lang="zh-CN" altLang="en-US" sz="1100" dirty="0"/>
              <a:t>具体，丰富，少歧义</a:t>
            </a:r>
            <a:endParaRPr lang="en-US" altLang="zh-CN" sz="1100" dirty="0"/>
          </a:p>
          <a:p>
            <a:pPr lvl="2"/>
            <a:r>
              <a:rPr lang="zh-CN" altLang="en-US" sz="1100" dirty="0"/>
              <a:t>反例：短句，口语</a:t>
            </a:r>
            <a:endParaRPr lang="en-US" altLang="zh-CN" sz="1100" dirty="0"/>
          </a:p>
          <a:p>
            <a:pPr lvl="1"/>
            <a:r>
              <a:rPr lang="zh-CN" altLang="en-US" sz="1100" dirty="0"/>
              <a:t>典型构成</a:t>
            </a:r>
            <a:endParaRPr lang="en-US" altLang="zh-CN" sz="1100" dirty="0"/>
          </a:p>
          <a:p>
            <a:pPr lvl="2"/>
            <a:r>
              <a:rPr lang="zh-CN" altLang="en-US" sz="1100" dirty="0"/>
              <a:t>角色</a:t>
            </a:r>
            <a:endParaRPr lang="en-US" altLang="zh-CN" sz="1100" dirty="0"/>
          </a:p>
          <a:p>
            <a:pPr lvl="3"/>
            <a:r>
              <a:rPr lang="zh-CN" altLang="en-US" sz="1100" dirty="0"/>
              <a:t>“你是一个工程师”</a:t>
            </a:r>
            <a:endParaRPr lang="en-US" altLang="zh-CN" sz="1100" dirty="0"/>
          </a:p>
          <a:p>
            <a:pPr lvl="3"/>
            <a:r>
              <a:rPr lang="zh-CN" altLang="en-US" sz="1100" dirty="0"/>
              <a:t>训练数据里有角色</a:t>
            </a:r>
            <a:endParaRPr lang="en-US" altLang="zh-CN" sz="1100" dirty="0"/>
          </a:p>
          <a:p>
            <a:pPr lvl="3"/>
            <a:r>
              <a:rPr lang="zh-CN" altLang="en-US" sz="1100" dirty="0"/>
              <a:t>原理</a:t>
            </a:r>
            <a:endParaRPr lang="en-US" altLang="zh-CN" sz="1100" dirty="0"/>
          </a:p>
          <a:p>
            <a:pPr lvl="4"/>
            <a:r>
              <a:rPr lang="en-US" altLang="zh-CN" sz="1100" dirty="0"/>
              <a:t>Prompt</a:t>
            </a:r>
            <a:r>
              <a:rPr lang="zh-CN" altLang="en-US" sz="1100" dirty="0"/>
              <a:t>首尾内容更敏感</a:t>
            </a:r>
            <a:endParaRPr lang="en-US" altLang="zh-CN" sz="1100" dirty="0"/>
          </a:p>
          <a:p>
            <a:pPr lvl="4"/>
            <a:r>
              <a:rPr lang="zh-CN" altLang="en-US" sz="1100" dirty="0"/>
              <a:t>定义角色有效收窄问题域</a:t>
            </a:r>
            <a:endParaRPr lang="en-US" altLang="zh-CN" sz="1100" dirty="0"/>
          </a:p>
          <a:p>
            <a:pPr lvl="3"/>
            <a:r>
              <a:rPr lang="zh-CN" altLang="en-US" sz="1100" dirty="0"/>
              <a:t>分类</a:t>
            </a:r>
            <a:endParaRPr lang="en-US" altLang="zh-CN" sz="1100" dirty="0"/>
          </a:p>
          <a:p>
            <a:pPr lvl="4"/>
            <a:r>
              <a:rPr lang="en-US" altLang="zh-CN" sz="1100" dirty="0"/>
              <a:t>System </a:t>
            </a:r>
            <a:r>
              <a:rPr lang="zh-CN" altLang="en-US" sz="1100" dirty="0"/>
              <a:t>系统定义的宇宙真相</a:t>
            </a:r>
            <a:endParaRPr lang="en-US" altLang="zh-CN" sz="1100" dirty="0"/>
          </a:p>
          <a:p>
            <a:pPr lvl="4"/>
            <a:r>
              <a:rPr lang="en-US" altLang="zh-CN" sz="1100" dirty="0"/>
              <a:t>User </a:t>
            </a:r>
            <a:r>
              <a:rPr lang="zh-CN" altLang="en-US" sz="1100" dirty="0"/>
              <a:t>用户说的话</a:t>
            </a:r>
            <a:endParaRPr lang="en-US" altLang="zh-CN" sz="1100" dirty="0"/>
          </a:p>
          <a:p>
            <a:pPr lvl="4"/>
            <a:r>
              <a:rPr lang="en-US" altLang="zh-CN" sz="1100" dirty="0"/>
              <a:t>Assistant AI</a:t>
            </a:r>
            <a:r>
              <a:rPr lang="zh-CN" altLang="en-US" sz="1100" dirty="0"/>
              <a:t>之前说的话</a:t>
            </a:r>
            <a:endParaRPr lang="en-US" altLang="zh-CN" sz="1100" dirty="0"/>
          </a:p>
          <a:p>
            <a:pPr lvl="1"/>
            <a:r>
              <a:rPr lang="zh-CN" altLang="en-US" sz="1100" dirty="0"/>
              <a:t>案例：流量包推荐功能</a:t>
            </a:r>
            <a:endParaRPr lang="en-US" altLang="zh-CN" sz="1100" dirty="0"/>
          </a:p>
          <a:p>
            <a:pPr lvl="2"/>
            <a:r>
              <a:rPr lang="zh-CN" altLang="en-US" sz="1100" dirty="0"/>
              <a:t>名称，流量，价格，人群</a:t>
            </a:r>
            <a:endParaRPr lang="en-US" altLang="zh-CN" sz="1100" dirty="0"/>
          </a:p>
          <a:p>
            <a:pPr lvl="2"/>
            <a:r>
              <a:rPr lang="zh-CN" altLang="en-US" sz="1100" dirty="0"/>
              <a:t>过程</a:t>
            </a:r>
            <a:endParaRPr lang="en-US" altLang="zh-CN" sz="1100" dirty="0"/>
          </a:p>
          <a:p>
            <a:pPr lvl="3"/>
            <a:r>
              <a:rPr lang="zh-CN" altLang="en-US" sz="1100" dirty="0"/>
              <a:t>用户提问</a:t>
            </a:r>
            <a:endParaRPr lang="en-US" altLang="zh-CN" sz="1100" dirty="0"/>
          </a:p>
          <a:p>
            <a:pPr lvl="3"/>
            <a:r>
              <a:rPr lang="en-US" altLang="zh-CN" sz="1100" dirty="0"/>
              <a:t>NLU </a:t>
            </a:r>
            <a:r>
              <a:rPr lang="zh-CN" altLang="en-US" sz="1100" dirty="0"/>
              <a:t>自然语言理解</a:t>
            </a:r>
            <a:endParaRPr lang="en-US" altLang="zh-CN" sz="1100" dirty="0"/>
          </a:p>
          <a:p>
            <a:pPr lvl="4"/>
            <a:r>
              <a:rPr lang="zh-CN" altLang="en-US" sz="1100" dirty="0"/>
              <a:t>结构化表述</a:t>
            </a:r>
            <a:endParaRPr lang="en-US" altLang="zh-CN" sz="1100" dirty="0"/>
          </a:p>
          <a:p>
            <a:pPr lvl="3"/>
            <a:r>
              <a:rPr lang="en-US" altLang="zh-CN" sz="1100" dirty="0"/>
              <a:t>DST </a:t>
            </a:r>
            <a:r>
              <a:rPr lang="zh-CN" altLang="en-US" sz="1100" dirty="0"/>
              <a:t>数据状态跟踪</a:t>
            </a:r>
            <a:endParaRPr lang="en-US" altLang="zh-CN" sz="1100" dirty="0"/>
          </a:p>
          <a:p>
            <a:pPr lvl="3"/>
            <a:r>
              <a:rPr lang="en-US" altLang="zh-CN" sz="1100" dirty="0"/>
              <a:t>Policy</a:t>
            </a:r>
            <a:r>
              <a:rPr lang="zh-CN" altLang="en-US" sz="1100" dirty="0"/>
              <a:t>确定策略</a:t>
            </a:r>
            <a:endParaRPr lang="en-US" altLang="zh-CN" sz="1100" dirty="0"/>
          </a:p>
          <a:p>
            <a:pPr lvl="3"/>
            <a:r>
              <a:rPr lang="en-US" altLang="zh-CN" sz="1100" dirty="0"/>
              <a:t>NLG</a:t>
            </a:r>
            <a:r>
              <a:rPr lang="zh-CN" altLang="en-US" sz="1100" dirty="0"/>
              <a:t>自然语言生成</a:t>
            </a:r>
            <a:endParaRPr lang="en-US" altLang="zh-CN" sz="1100" dirty="0"/>
          </a:p>
          <a:p>
            <a:pPr lvl="2"/>
            <a:r>
              <a:rPr lang="zh-CN" altLang="en-US" sz="1100" dirty="0"/>
              <a:t>方案</a:t>
            </a:r>
            <a:endParaRPr lang="en-US" altLang="zh-CN" sz="1100" dirty="0"/>
          </a:p>
          <a:p>
            <a:pPr lvl="3"/>
            <a:r>
              <a:rPr lang="zh-CN" altLang="en-US" sz="1100" dirty="0"/>
              <a:t>编程</a:t>
            </a:r>
            <a:r>
              <a:rPr lang="en-US" altLang="zh-CN" sz="1100" dirty="0"/>
              <a:t>+</a:t>
            </a:r>
            <a:r>
              <a:rPr lang="en-US" altLang="zh-CN" sz="1100" dirty="0" err="1"/>
              <a:t>OpenAi</a:t>
            </a:r>
            <a:endParaRPr lang="en-US" altLang="zh-CN" sz="1100" dirty="0"/>
          </a:p>
          <a:p>
            <a:pPr lvl="4"/>
            <a:r>
              <a:rPr lang="zh-CN" altLang="en-US" sz="1100" dirty="0"/>
              <a:t>可控，复杂</a:t>
            </a:r>
            <a:endParaRPr lang="en-US" altLang="zh-CN" sz="1100" dirty="0"/>
          </a:p>
          <a:p>
            <a:pPr lvl="3"/>
            <a:r>
              <a:rPr lang="zh-CN" altLang="en-US" sz="1100" dirty="0"/>
              <a:t>纯</a:t>
            </a:r>
            <a:r>
              <a:rPr lang="en-US" altLang="zh-CN" sz="1100" dirty="0" err="1"/>
              <a:t>OpenAi</a:t>
            </a:r>
            <a:endParaRPr lang="en-US" altLang="zh-CN" sz="1100" dirty="0"/>
          </a:p>
          <a:p>
            <a:pPr lvl="4"/>
            <a:r>
              <a:rPr lang="zh-CN" altLang="en-US" sz="1100" dirty="0"/>
              <a:t>不可控，简单，快速</a:t>
            </a:r>
            <a:endParaRPr lang="en-US" altLang="zh-CN" sz="1100" dirty="0"/>
          </a:p>
          <a:p>
            <a:pPr lvl="1"/>
            <a:r>
              <a:rPr lang="zh-CN" altLang="en-US" sz="1100" dirty="0"/>
              <a:t>注意</a:t>
            </a:r>
            <a:endParaRPr lang="en-US" altLang="zh-CN" sz="1100" dirty="0"/>
          </a:p>
          <a:p>
            <a:pPr lvl="2"/>
            <a:r>
              <a:rPr lang="en-US" altLang="zh-CN" sz="1100" dirty="0"/>
              <a:t>LLM</a:t>
            </a:r>
            <a:r>
              <a:rPr lang="zh-CN" altLang="en-US" sz="1100" dirty="0"/>
              <a:t>不会记忆以往的数据</a:t>
            </a:r>
            <a:endParaRPr lang="en-US" altLang="zh-CN" sz="1100" dirty="0"/>
          </a:p>
          <a:p>
            <a:pPr lvl="2"/>
            <a:r>
              <a:rPr lang="zh-CN" altLang="en-US" sz="1100" dirty="0"/>
              <a:t>发给</a:t>
            </a:r>
            <a:r>
              <a:rPr lang="en-US" altLang="zh-CN" sz="1100" dirty="0"/>
              <a:t>LLM</a:t>
            </a:r>
            <a:r>
              <a:rPr lang="zh-CN" altLang="en-US" sz="1100" dirty="0"/>
              <a:t>的</a:t>
            </a:r>
            <a:r>
              <a:rPr lang="en-US" altLang="zh-CN" sz="1100" dirty="0"/>
              <a:t>Prompt</a:t>
            </a:r>
            <a:r>
              <a:rPr lang="zh-CN" altLang="en-US" sz="1100" dirty="0"/>
              <a:t>也不会被改变</a:t>
            </a:r>
            <a:r>
              <a:rPr lang="en-US" altLang="zh-CN" sz="1100" dirty="0"/>
              <a:t>LLM</a:t>
            </a:r>
            <a:r>
              <a:rPr lang="zh-CN" altLang="en-US" sz="1100" dirty="0"/>
              <a:t>参数</a:t>
            </a:r>
            <a:endParaRPr lang="en-US" altLang="zh-CN" sz="1100" dirty="0"/>
          </a:p>
          <a:p>
            <a:pPr lvl="3"/>
            <a:r>
              <a:rPr lang="zh-CN" altLang="en-US" sz="1100" dirty="0"/>
              <a:t>对话的历史数据，可能会被用于训练大模型</a:t>
            </a:r>
            <a:endParaRPr lang="en-US" altLang="zh-CN" sz="1100" dirty="0"/>
          </a:p>
          <a:p>
            <a:r>
              <a:rPr lang="zh-CN" altLang="en-US" sz="1100" dirty="0"/>
              <a:t>进阶技巧</a:t>
            </a:r>
            <a:endParaRPr lang="en-US" altLang="zh-CN" sz="1100" dirty="0"/>
          </a:p>
          <a:p>
            <a:pPr lvl="1"/>
            <a:r>
              <a:rPr lang="zh-CN" altLang="en-US" sz="1100" dirty="0"/>
              <a:t>思维链</a:t>
            </a:r>
            <a:endParaRPr lang="en-US" altLang="zh-CN" sz="1100" dirty="0"/>
          </a:p>
          <a:p>
            <a:pPr lvl="2"/>
            <a:r>
              <a:rPr lang="zh-CN" altLang="en-US" sz="1100" dirty="0"/>
              <a:t>若提问时，以</a:t>
            </a:r>
            <a:r>
              <a:rPr lang="en-US" altLang="zh-CN" sz="1100" dirty="0"/>
              <a:t>Let’s think step by step</a:t>
            </a:r>
            <a:r>
              <a:rPr lang="zh-CN" altLang="en-US" sz="1100" dirty="0"/>
              <a:t>开头，</a:t>
            </a:r>
            <a:r>
              <a:rPr lang="en-US" altLang="zh-CN" sz="1100" dirty="0"/>
              <a:t>AI</a:t>
            </a:r>
            <a:r>
              <a:rPr lang="zh-CN" altLang="en-US" sz="1100" dirty="0"/>
              <a:t>会分步骤解决，结果更加准确</a:t>
            </a:r>
            <a:endParaRPr lang="en-US" altLang="zh-CN" sz="1100" dirty="0"/>
          </a:p>
          <a:p>
            <a:pPr lvl="2"/>
            <a:r>
              <a:rPr lang="zh-CN" altLang="en-US" sz="1100" dirty="0"/>
              <a:t>比如算算数，分步骤就会更准</a:t>
            </a:r>
            <a:endParaRPr lang="en-US" altLang="zh-CN" sz="1100" dirty="0"/>
          </a:p>
          <a:p>
            <a:pPr lvl="2"/>
            <a:r>
              <a:rPr lang="zh-CN" altLang="en-US" sz="1100" dirty="0"/>
              <a:t>例如</a:t>
            </a:r>
            <a:endParaRPr lang="en-US" altLang="zh-CN" sz="1100" dirty="0"/>
          </a:p>
          <a:p>
            <a:pPr lvl="3"/>
            <a:r>
              <a:rPr lang="zh-CN" altLang="en-US" sz="1100" dirty="0"/>
              <a:t>客服质检（检查客服回答是否符合规范）</a:t>
            </a:r>
            <a:endParaRPr lang="en-US" altLang="zh-CN" sz="1100" dirty="0"/>
          </a:p>
          <a:p>
            <a:pPr lvl="4"/>
            <a:r>
              <a:rPr lang="zh-CN" altLang="en-US" sz="1100" dirty="0"/>
              <a:t>比如要求必须提及流量、价格</a:t>
            </a:r>
            <a:endParaRPr lang="en-US" altLang="zh-CN" sz="1100" dirty="0"/>
          </a:p>
          <a:p>
            <a:pPr lvl="3"/>
            <a:r>
              <a:rPr lang="zh-CN" altLang="en-US" sz="1100" dirty="0"/>
              <a:t>把规则告诉</a:t>
            </a:r>
            <a:r>
              <a:rPr lang="en-US" altLang="zh-CN" sz="1100" dirty="0"/>
              <a:t>AI</a:t>
            </a:r>
            <a:r>
              <a:rPr lang="zh-CN" altLang="en-US" sz="1100" dirty="0"/>
              <a:t>，让</a:t>
            </a:r>
            <a:r>
              <a:rPr lang="en-US" altLang="zh-CN" sz="1100" dirty="0" err="1"/>
              <a:t>OpenAi</a:t>
            </a:r>
            <a:r>
              <a:rPr lang="zh-CN" altLang="en-US" sz="1100" dirty="0"/>
              <a:t>来</a:t>
            </a:r>
            <a:endParaRPr lang="en-US" altLang="zh-CN" sz="1100" dirty="0"/>
          </a:p>
          <a:p>
            <a:pPr lvl="1"/>
            <a:r>
              <a:rPr lang="zh-CN" altLang="en-US" sz="1100" dirty="0"/>
              <a:t>自洽性</a:t>
            </a:r>
            <a:endParaRPr lang="en-US" altLang="zh-CN" sz="1100" dirty="0"/>
          </a:p>
          <a:p>
            <a:pPr lvl="2"/>
            <a:r>
              <a:rPr lang="zh-CN" altLang="en-US" sz="1100" dirty="0"/>
              <a:t>同一个</a:t>
            </a:r>
            <a:r>
              <a:rPr lang="en-US" altLang="zh-CN" sz="1100" dirty="0"/>
              <a:t>Prompt</a:t>
            </a:r>
            <a:r>
              <a:rPr lang="zh-CN" altLang="en-US" sz="1100" dirty="0"/>
              <a:t>跑多次，看结果是否相同</a:t>
            </a:r>
            <a:endParaRPr lang="en-US" altLang="zh-CN" sz="1100" dirty="0"/>
          </a:p>
          <a:p>
            <a:pPr lvl="3"/>
            <a:r>
              <a:rPr lang="zh-CN" altLang="en-US" sz="1100" dirty="0"/>
              <a:t>如果不同，则少数服从多数可能更正确</a:t>
            </a:r>
            <a:endParaRPr lang="en-US" altLang="zh-CN" sz="1100" dirty="0"/>
          </a:p>
          <a:p>
            <a:pPr lvl="1"/>
            <a:r>
              <a:rPr lang="zh-CN" altLang="en-US" sz="1100" dirty="0"/>
              <a:t>思维树</a:t>
            </a:r>
            <a:endParaRPr lang="en-US" altLang="zh-CN" sz="1100" dirty="0"/>
          </a:p>
          <a:p>
            <a:pPr lvl="2"/>
            <a:r>
              <a:rPr lang="zh-CN" altLang="en-US" sz="1100" dirty="0"/>
              <a:t>类似决策树，分析不同的情况</a:t>
            </a:r>
            <a:endParaRPr lang="en-US" altLang="zh-CN" sz="1100" dirty="0"/>
          </a:p>
          <a:p>
            <a:pPr lvl="2"/>
            <a:r>
              <a:rPr lang="zh-CN" altLang="en-US" sz="1100" dirty="0"/>
              <a:t>例如</a:t>
            </a:r>
            <a:endParaRPr lang="en-US" altLang="zh-CN" sz="1100" dirty="0"/>
          </a:p>
          <a:p>
            <a:pPr lvl="3"/>
            <a:r>
              <a:rPr lang="zh-CN" altLang="en-US" sz="1100" dirty="0"/>
              <a:t>已知小明的短跑、长跑、铅球</a:t>
            </a:r>
            <a:r>
              <a:rPr lang="en-US" altLang="zh-CN" sz="1100" dirty="0"/>
              <a:t>……</a:t>
            </a:r>
            <a:r>
              <a:rPr lang="zh-CN" altLang="en-US" sz="1100" dirty="0"/>
              <a:t>成绩，问适合哪种搏击</a:t>
            </a:r>
            <a:endParaRPr lang="en-US" altLang="zh-CN" sz="1100" dirty="0"/>
          </a:p>
          <a:p>
            <a:pPr lvl="3"/>
            <a:r>
              <a:rPr lang="en-US" sz="1100" dirty="0"/>
              <a:t>1. </a:t>
            </a:r>
            <a:r>
              <a:rPr lang="zh-CN" altLang="en-US" sz="1100" dirty="0"/>
              <a:t>先给速度、耐力、力量打分</a:t>
            </a:r>
            <a:endParaRPr lang="en-US" altLang="zh-CN" sz="1100" dirty="0"/>
          </a:p>
          <a:p>
            <a:pPr lvl="3"/>
            <a:r>
              <a:rPr lang="en-US" altLang="zh-CN" sz="1100" dirty="0"/>
              <a:t>2. </a:t>
            </a:r>
            <a:r>
              <a:rPr lang="zh-CN" altLang="en-US" sz="1100" dirty="0"/>
              <a:t>再看不同的运动需要</a:t>
            </a:r>
            <a:endParaRPr lang="en-US" altLang="zh-CN" sz="1100" dirty="0"/>
          </a:p>
          <a:p>
            <a:pPr lvl="3"/>
            <a:r>
              <a:rPr lang="en-US" sz="1100" dirty="0"/>
              <a:t>3. </a:t>
            </a:r>
            <a:r>
              <a:rPr lang="zh-CN" altLang="en-US" sz="1100" dirty="0"/>
              <a:t>最后按三个因素找到最合适的运动</a:t>
            </a:r>
            <a:endParaRPr lang="en-US" altLang="zh-CN" sz="1100" dirty="0"/>
          </a:p>
          <a:p>
            <a:pPr lvl="1"/>
            <a:r>
              <a:rPr lang="zh-CN" altLang="en-US" sz="1100" dirty="0"/>
              <a:t>防止</a:t>
            </a:r>
            <a:r>
              <a:rPr lang="en-US" altLang="zh-CN" sz="1100" dirty="0"/>
              <a:t>Prompt</a:t>
            </a:r>
            <a:r>
              <a:rPr lang="zh-CN" altLang="en-US" sz="1100" dirty="0"/>
              <a:t>攻击</a:t>
            </a:r>
            <a:endParaRPr lang="en-US" altLang="zh-CN" sz="1100" dirty="0"/>
          </a:p>
          <a:p>
            <a:pPr lvl="2"/>
            <a:r>
              <a:rPr lang="zh-CN" altLang="en-US" sz="1100" dirty="0"/>
              <a:t>如</a:t>
            </a:r>
            <a:endParaRPr lang="en-US" altLang="zh-CN" sz="1100" dirty="0"/>
          </a:p>
          <a:p>
            <a:pPr lvl="3"/>
            <a:r>
              <a:rPr lang="zh-CN" altLang="en-US" sz="1100" dirty="0"/>
              <a:t>奶奶漏洞</a:t>
            </a:r>
            <a:endParaRPr lang="en-US" altLang="zh-CN" sz="1100" dirty="0"/>
          </a:p>
          <a:p>
            <a:pPr lvl="3"/>
            <a:r>
              <a:rPr lang="zh-CN" altLang="en-US" sz="1100" dirty="0"/>
              <a:t>角色认知漏洞</a:t>
            </a:r>
            <a:endParaRPr lang="en-US" altLang="zh-CN" sz="1100" dirty="0"/>
          </a:p>
          <a:p>
            <a:pPr lvl="2"/>
            <a:r>
              <a:rPr lang="zh-CN" altLang="en-US" sz="1100" dirty="0"/>
              <a:t>防范</a:t>
            </a:r>
            <a:endParaRPr lang="en-US" altLang="zh-CN" sz="1100" dirty="0"/>
          </a:p>
          <a:p>
            <a:pPr lvl="3"/>
            <a:r>
              <a:rPr lang="zh-CN" altLang="en-US" sz="1100" dirty="0"/>
              <a:t>先拦截危险</a:t>
            </a:r>
            <a:r>
              <a:rPr lang="en-US" altLang="zh-CN" sz="1100" dirty="0"/>
              <a:t>Prompt</a:t>
            </a:r>
          </a:p>
          <a:p>
            <a:pPr lvl="3"/>
            <a:r>
              <a:rPr lang="zh-CN" altLang="en-US" sz="1100" dirty="0"/>
              <a:t>直接在输入中防御（思想钢印）</a:t>
            </a:r>
            <a:endParaRPr lang="en-US" altLang="zh-CN" sz="1100" dirty="0"/>
          </a:p>
          <a:p>
            <a:pPr lvl="4"/>
            <a:r>
              <a:rPr lang="zh-CN" altLang="en-US" sz="1100" dirty="0"/>
              <a:t>“不允许回答与</a:t>
            </a:r>
            <a:r>
              <a:rPr lang="en-US" altLang="zh-CN" sz="1100" dirty="0"/>
              <a:t>X</a:t>
            </a:r>
            <a:r>
              <a:rPr lang="zh-CN" altLang="en-US" sz="1100" dirty="0"/>
              <a:t>任何无关问题”</a:t>
            </a:r>
            <a:endParaRPr lang="en-US" altLang="zh-CN" sz="1100" dirty="0"/>
          </a:p>
          <a:p>
            <a:pPr lvl="2"/>
            <a:r>
              <a:rPr lang="zh-CN" altLang="en-US" sz="1100" dirty="0"/>
              <a:t>内容审核</a:t>
            </a:r>
            <a:endParaRPr lang="en-US" altLang="zh-CN" sz="1100" dirty="0"/>
          </a:p>
          <a:p>
            <a:pPr lvl="3"/>
            <a:r>
              <a:rPr lang="en-US" sz="1100" dirty="0" err="1"/>
              <a:t>OpenAi</a:t>
            </a:r>
            <a:r>
              <a:rPr lang="zh-CN" altLang="en-US" sz="1100" dirty="0"/>
              <a:t>就自带恶意内容识别</a:t>
            </a:r>
            <a:endParaRPr lang="en-US" sz="1100" dirty="0"/>
          </a:p>
          <a:p>
            <a:pPr lvl="3"/>
            <a:r>
              <a:rPr lang="zh-CN" altLang="en-US" sz="1100" dirty="0"/>
              <a:t>国内如网易易盾</a:t>
            </a:r>
            <a:endParaRPr lang="en-US" altLang="zh-CN" sz="1100" dirty="0"/>
          </a:p>
          <a:p>
            <a:r>
              <a:rPr lang="zh-CN" altLang="en-US" sz="1100" dirty="0"/>
              <a:t>总结</a:t>
            </a:r>
            <a:endParaRPr lang="en-US" altLang="zh-CN" sz="1100" dirty="0"/>
          </a:p>
          <a:p>
            <a:pPr lvl="1"/>
            <a:r>
              <a:rPr lang="zh-CN" altLang="en-US" sz="1100" dirty="0"/>
              <a:t>先别上代码，先用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别迷信</a:t>
            </a:r>
            <a:endParaRPr lang="en-US" altLang="zh-CN" sz="1100" dirty="0"/>
          </a:p>
          <a:p>
            <a:pPr lvl="1"/>
            <a:r>
              <a:rPr lang="zh-CN" altLang="en-US" sz="1100" dirty="0"/>
              <a:t>定义角色</a:t>
            </a:r>
            <a:endParaRPr lang="en-US" altLang="zh-CN" sz="1100" dirty="0"/>
          </a:p>
          <a:p>
            <a:pPr lvl="1"/>
            <a:r>
              <a:rPr lang="zh-CN" altLang="en-US" sz="1100" dirty="0"/>
              <a:t>用好思维链</a:t>
            </a:r>
            <a:endParaRPr lang="en-US" altLang="zh-CN" sz="1100" dirty="0"/>
          </a:p>
          <a:p>
            <a:pPr lvl="1"/>
            <a:r>
              <a:rPr lang="zh-CN" altLang="en-US" sz="1100" dirty="0"/>
              <a:t>防御攻击</a:t>
            </a:r>
            <a:endParaRPr lang="en-US" altLang="zh-CN" sz="1100" dirty="0"/>
          </a:p>
          <a:p>
            <a:r>
              <a:rPr lang="en-US" altLang="zh-CN" sz="1100" dirty="0" err="1"/>
              <a:t>OpenAi</a:t>
            </a:r>
            <a:r>
              <a:rPr lang="en-US" altLang="zh-CN" sz="1100" dirty="0"/>
              <a:t> </a:t>
            </a:r>
            <a:r>
              <a:rPr lang="zh-CN" altLang="en-US" sz="1100" dirty="0"/>
              <a:t>的</a:t>
            </a:r>
            <a:r>
              <a:rPr lang="en-US" altLang="zh-CN" sz="1100" dirty="0"/>
              <a:t>Api</a:t>
            </a:r>
          </a:p>
          <a:p>
            <a:pPr lvl="1"/>
            <a:r>
              <a:rPr lang="en-US" altLang="zh-CN" sz="1100" dirty="0"/>
              <a:t>Completion Api</a:t>
            </a:r>
            <a:r>
              <a:rPr lang="zh-CN" altLang="en-US" sz="1100" dirty="0"/>
              <a:t>续写文本，用于不全场景</a:t>
            </a:r>
            <a:endParaRPr lang="en-US" altLang="zh-CN" sz="1100" dirty="0"/>
          </a:p>
          <a:p>
            <a:pPr lvl="2"/>
            <a:r>
              <a:rPr lang="zh-CN" altLang="en-US" sz="1100" dirty="0"/>
              <a:t>不会思考</a:t>
            </a:r>
            <a:endParaRPr lang="en-US" altLang="zh-CN" sz="1100" dirty="0"/>
          </a:p>
          <a:p>
            <a:pPr lvl="1"/>
            <a:r>
              <a:rPr lang="en-US" altLang="zh-CN" sz="1100" dirty="0"/>
              <a:t>Chat Api</a:t>
            </a:r>
            <a:r>
              <a:rPr lang="zh-CN" altLang="en-US" sz="1100" dirty="0"/>
              <a:t>，多轮对话，可以用对话逻辑完成任何任务，包括续写文本</a:t>
            </a:r>
            <a:endParaRPr lang="en-US" altLang="zh-CN" sz="1100" dirty="0"/>
          </a:p>
          <a:p>
            <a:pPr lvl="2"/>
            <a:r>
              <a:rPr lang="zh-CN" altLang="en-US" sz="1100" dirty="0"/>
              <a:t>更多才多艺、听话</a:t>
            </a:r>
            <a:endParaRPr lang="en-US" altLang="zh-CN" sz="1100" dirty="0"/>
          </a:p>
          <a:p>
            <a:pPr lvl="1"/>
            <a:r>
              <a:rPr lang="zh-CN" altLang="en-US" sz="1100" dirty="0"/>
              <a:t>参数</a:t>
            </a:r>
            <a:endParaRPr lang="en-US" altLang="zh-CN" sz="1100" dirty="0"/>
          </a:p>
          <a:p>
            <a:pPr lvl="2"/>
            <a:r>
              <a:rPr lang="en-US" altLang="zh-CN" sz="1100" dirty="0"/>
              <a:t>temperature</a:t>
            </a:r>
            <a:r>
              <a:rPr lang="zh-CN" altLang="en-US" sz="1100" dirty="0"/>
              <a:t>：</a:t>
            </a:r>
            <a:r>
              <a:rPr lang="en-US" altLang="zh-CN" sz="1100" dirty="0"/>
              <a:t>0</a:t>
            </a:r>
            <a:r>
              <a:rPr lang="zh-CN" altLang="en-US" sz="1100" dirty="0"/>
              <a:t>低随机，</a:t>
            </a:r>
            <a:r>
              <a:rPr lang="en-US" altLang="zh-CN" sz="1100" dirty="0"/>
              <a:t>1</a:t>
            </a:r>
            <a:r>
              <a:rPr lang="zh-CN" altLang="en-US" sz="1100" dirty="0"/>
              <a:t>以上就很乱</a:t>
            </a:r>
            <a:endParaRPr lang="en-US" altLang="zh-CN" sz="1100" dirty="0"/>
          </a:p>
          <a:p>
            <a:pPr lvl="3"/>
            <a:r>
              <a:rPr lang="zh-CN" altLang="en-US" sz="1100" dirty="0"/>
              <a:t>执行任务</a:t>
            </a:r>
            <a:r>
              <a:rPr lang="en-US" altLang="zh-CN" sz="1100" dirty="0"/>
              <a:t>0</a:t>
            </a:r>
          </a:p>
          <a:p>
            <a:pPr lvl="3"/>
            <a:r>
              <a:rPr lang="zh-CN" altLang="en-US" sz="1100" dirty="0"/>
              <a:t>文本生成</a:t>
            </a:r>
            <a:r>
              <a:rPr lang="en-US" altLang="zh-CN" sz="1100" dirty="0"/>
              <a:t>0.7~0.9</a:t>
            </a:r>
          </a:p>
          <a:p>
            <a:pPr lvl="2"/>
            <a:r>
              <a:rPr lang="en-US" altLang="zh-CN" sz="1100" dirty="0"/>
              <a:t>Seed</a:t>
            </a:r>
            <a:r>
              <a:rPr lang="zh-CN" altLang="en-US" sz="1100" dirty="0"/>
              <a:t>：随机种子，</a:t>
            </a:r>
            <a:r>
              <a:rPr lang="en-US" altLang="zh-CN" sz="1100" dirty="0"/>
              <a:t>seed</a:t>
            </a:r>
            <a:r>
              <a:rPr lang="zh-CN" altLang="en-US" sz="1100" dirty="0"/>
              <a:t>和</a:t>
            </a:r>
            <a:r>
              <a:rPr lang="en-US" altLang="zh-CN" sz="1100" dirty="0"/>
              <a:t>temperature</a:t>
            </a:r>
            <a:r>
              <a:rPr lang="zh-CN" altLang="en-US" sz="1100" dirty="0"/>
              <a:t>都固定，则多次问题结果相同</a:t>
            </a:r>
            <a:endParaRPr lang="en-US" altLang="zh-CN" sz="1100" dirty="0"/>
          </a:p>
          <a:p>
            <a:pPr lvl="2"/>
            <a:r>
              <a:rPr lang="en-US" sz="1100" dirty="0"/>
              <a:t>St</a:t>
            </a:r>
            <a:r>
              <a:rPr lang="en-US" altLang="zh-CN" sz="1100" dirty="0"/>
              <a:t>r</a:t>
            </a:r>
            <a:r>
              <a:rPr lang="en-US" sz="1100" dirty="0"/>
              <a:t>eam</a:t>
            </a:r>
            <a:r>
              <a:rPr lang="zh-CN" altLang="en-US" sz="1100" dirty="0"/>
              <a:t>：一个一个字出来，还是连续</a:t>
            </a:r>
            <a:endParaRPr lang="en-US" altLang="zh-CN" sz="1100" dirty="0"/>
          </a:p>
          <a:p>
            <a:pPr lvl="2"/>
            <a:r>
              <a:rPr lang="en-US" sz="1100" dirty="0" err="1"/>
              <a:t>Top_p</a:t>
            </a:r>
            <a:r>
              <a:rPr lang="zh-CN" altLang="en-US" sz="1100" dirty="0"/>
              <a:t>：只要大概率的</a:t>
            </a:r>
            <a:r>
              <a:rPr lang="en-US" altLang="zh-CN" sz="1100" dirty="0"/>
              <a:t>toke</a:t>
            </a:r>
          </a:p>
          <a:p>
            <a:pPr lvl="2"/>
            <a:r>
              <a:rPr lang="en-US" altLang="zh-CN" sz="1100" dirty="0"/>
              <a:t>N: </a:t>
            </a:r>
            <a:r>
              <a:rPr lang="zh-CN" altLang="en-US" sz="1100" dirty="0"/>
              <a:t>是否返回多个结果</a:t>
            </a:r>
            <a:endParaRPr lang="en-US" altLang="zh-CN" sz="1100" dirty="0"/>
          </a:p>
          <a:p>
            <a:pPr lvl="2"/>
            <a:r>
              <a:rPr lang="en-US" sz="1100" dirty="0" err="1"/>
              <a:t>Max_tokens</a:t>
            </a:r>
            <a:r>
              <a:rPr lang="en-US" sz="1100" dirty="0"/>
              <a:t>=100</a:t>
            </a:r>
            <a:r>
              <a:rPr lang="zh-CN" altLang="en-US" sz="1100" dirty="0"/>
              <a:t>：限制省钱</a:t>
            </a:r>
            <a:endParaRPr lang="en-US" altLang="zh-CN" sz="1100" dirty="0"/>
          </a:p>
          <a:p>
            <a:pPr lvl="2"/>
            <a:r>
              <a:rPr lang="en-US" sz="1100" dirty="0"/>
              <a:t>Penalty</a:t>
            </a:r>
            <a:r>
              <a:rPr lang="zh-CN" altLang="en-US" sz="1100" dirty="0"/>
              <a:t>：防止重复说话</a:t>
            </a:r>
            <a:endParaRPr lang="en-US" altLang="zh-CN" sz="1100" dirty="0"/>
          </a:p>
          <a:p>
            <a:pPr lvl="2"/>
            <a:r>
              <a:rPr lang="en-US" sz="1100" dirty="0" err="1"/>
              <a:t>Logit_bias</a:t>
            </a:r>
            <a:r>
              <a:rPr lang="zh-CN" altLang="en-US" sz="1100" dirty="0"/>
              <a:t>：制定</a:t>
            </a:r>
            <a:r>
              <a:rPr lang="en-US" altLang="zh-CN" sz="1100" dirty="0"/>
              <a:t>token</a:t>
            </a:r>
            <a:r>
              <a:rPr lang="zh-CN" altLang="en-US" sz="1100" dirty="0"/>
              <a:t>降权</a:t>
            </a:r>
            <a:endParaRPr lang="en-US" altLang="zh-CN" sz="1100" dirty="0"/>
          </a:p>
          <a:p>
            <a:pPr lvl="1"/>
            <a:r>
              <a:rPr lang="zh-CN" altLang="en-US" sz="1100" dirty="0"/>
              <a:t>网页</a:t>
            </a:r>
            <a:endParaRPr lang="en-US" altLang="zh-CN" sz="1100" dirty="0"/>
          </a:p>
          <a:p>
            <a:pPr lvl="2"/>
            <a:r>
              <a:rPr lang="zh-CN" altLang="en-US" sz="1100" dirty="0"/>
              <a:t>最近对话可以自动引用</a:t>
            </a:r>
            <a:endParaRPr lang="en-US" altLang="zh-CN" sz="1100" dirty="0"/>
          </a:p>
          <a:p>
            <a:pPr lvl="2"/>
            <a:r>
              <a:rPr lang="zh-CN" altLang="en-US" sz="1100" dirty="0"/>
              <a:t>找到好的</a:t>
            </a:r>
            <a:r>
              <a:rPr lang="en-US" altLang="zh-CN" sz="1100" dirty="0"/>
              <a:t>Prompt</a:t>
            </a:r>
            <a:r>
              <a:rPr lang="zh-CN" altLang="en-US" sz="1100" dirty="0"/>
              <a:t>，新开</a:t>
            </a:r>
            <a:r>
              <a:rPr lang="en-US" altLang="zh-CN" sz="1100" dirty="0"/>
              <a:t>chat</a:t>
            </a:r>
            <a:r>
              <a:rPr lang="zh-CN" altLang="en-US" sz="1100" dirty="0"/>
              <a:t>防止干扰</a:t>
            </a:r>
            <a:endParaRPr lang="en-US" altLang="zh-CN" sz="1100" dirty="0"/>
          </a:p>
          <a:p>
            <a:r>
              <a:rPr lang="zh-CN" altLang="en-US" sz="1100" dirty="0"/>
              <a:t>用</a:t>
            </a:r>
            <a:r>
              <a:rPr lang="en-US" altLang="zh-CN" sz="1100" dirty="0"/>
              <a:t>GPTs</a:t>
            </a:r>
            <a:r>
              <a:rPr lang="zh-CN" altLang="en-US" sz="1100" dirty="0"/>
              <a:t>写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无需编程创建</a:t>
            </a:r>
            <a:r>
              <a:rPr lang="en-US" altLang="zh-CN" sz="1100" dirty="0"/>
              <a:t>App</a:t>
            </a:r>
          </a:p>
          <a:p>
            <a:pPr lvl="2"/>
            <a:r>
              <a:rPr lang="zh-CN" altLang="en-US" sz="1100" dirty="0"/>
              <a:t>通过问答方式，形成一个完整的</a:t>
            </a:r>
            <a:r>
              <a:rPr lang="en-US" altLang="zh-CN" sz="1100" dirty="0"/>
              <a:t>Prompt</a:t>
            </a:r>
          </a:p>
          <a:p>
            <a:pPr lvl="1"/>
            <a:r>
              <a:rPr lang="zh-CN" altLang="en-US" sz="1100" dirty="0"/>
              <a:t>注意：英文省钱、准确率高</a:t>
            </a:r>
            <a:endParaRPr lang="en-US" altLang="zh-CN" sz="1100" dirty="0"/>
          </a:p>
          <a:p>
            <a:pPr lvl="1"/>
            <a:r>
              <a:rPr lang="zh-CN" altLang="en-US" sz="1100" dirty="0"/>
              <a:t>需要</a:t>
            </a:r>
            <a:r>
              <a:rPr lang="en-US" altLang="zh-CN" sz="1100" dirty="0" err="1"/>
              <a:t>ChatGptPlus</a:t>
            </a:r>
            <a:endParaRPr lang="en-US" altLang="zh-CN" sz="1100" dirty="0"/>
          </a:p>
          <a:p>
            <a:pPr lvl="2"/>
            <a:r>
              <a:rPr lang="zh-CN" altLang="en-US" sz="1100" dirty="0"/>
              <a:t>但是：有咒语让</a:t>
            </a:r>
            <a:r>
              <a:rPr lang="en-US" altLang="zh-CN" sz="1100" dirty="0"/>
              <a:t>3.5</a:t>
            </a:r>
            <a:r>
              <a:rPr lang="zh-CN" altLang="en-US" sz="1100" dirty="0"/>
              <a:t>也这样工作</a:t>
            </a:r>
            <a:endParaRPr lang="en-US" altLang="zh-CN" sz="1100" dirty="0"/>
          </a:p>
          <a:p>
            <a:r>
              <a:rPr lang="zh-CN" altLang="en-US" sz="1100" dirty="0"/>
              <a:t>其他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645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F0E9-A727-4418-D67F-5C5B4BCB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Gpts</a:t>
            </a:r>
            <a:r>
              <a:rPr lang="zh-CN" altLang="en-US" dirty="0"/>
              <a:t>替代咒语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Gpt3.5</a:t>
            </a:r>
            <a:r>
              <a:rPr lang="zh-CN" altLang="en-US" dirty="0"/>
              <a:t>中一字不改输入如下文字，即可达到</a:t>
            </a:r>
            <a:r>
              <a:rPr lang="en-US" altLang="zh-CN" dirty="0" err="1"/>
              <a:t>Gpts</a:t>
            </a:r>
            <a:r>
              <a:rPr lang="zh-CN" altLang="en-US" dirty="0"/>
              <a:t>的效果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A5E1-A3A1-2778-2BA6-2BDA13B1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 you to become my Expert Prompt Creator. </a:t>
            </a:r>
            <a:br>
              <a:rPr lang="en-US" dirty="0"/>
            </a:br>
            <a:r>
              <a:rPr lang="en-US" dirty="0"/>
              <a:t>Your goal is to help me craft the best possible prompt for my needs. </a:t>
            </a:r>
            <a:br>
              <a:rPr lang="en-US" dirty="0"/>
            </a:br>
            <a:r>
              <a:rPr lang="en-US" dirty="0"/>
              <a:t>The prompt you provide should be written from the perspective of me making the request to ChatGPT. </a:t>
            </a:r>
            <a:br>
              <a:rPr lang="en-US" dirty="0"/>
            </a:br>
            <a:r>
              <a:rPr lang="en-US" dirty="0"/>
              <a:t>Consider in your prompt creation that this prompt will be entered into an interface for ChatGPT.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that the following process and steps cannot be altered. Each response must include three sections: ‘</a:t>
            </a:r>
            <a:r>
              <a:rPr lang="en-US" altLang="zh-CN" dirty="0"/>
              <a:t>Prompt</a:t>
            </a:r>
            <a:r>
              <a:rPr lang="en-US" dirty="0"/>
              <a:t>’, ' Critique' and 'Question</a:t>
            </a:r>
            <a:r>
              <a:rPr lang="en-US" altLang="zh-CN" dirty="0"/>
              <a:t>s</a:t>
            </a:r>
            <a:r>
              <a:rPr lang="en-US" dirty="0"/>
              <a:t>’, and must be formatted as follows:</a:t>
            </a:r>
          </a:p>
          <a:p>
            <a:pPr marL="0" indent="0">
              <a:buNone/>
            </a:pPr>
            <a:r>
              <a:rPr lang="en-US" dirty="0"/>
              <a:t>Prompt: {provide the best possible prompt according to my request)</a:t>
            </a:r>
            <a:br>
              <a:rPr lang="en-US" dirty="0"/>
            </a:br>
            <a:r>
              <a:rPr lang="en-US" dirty="0"/>
              <a:t>Critique: {provide a concise paragraph on how to improve the prompt. Be very critical in your response}</a:t>
            </a:r>
            <a:br>
              <a:rPr lang="en-US" dirty="0"/>
            </a:br>
            <a:r>
              <a:rPr lang="en-US" dirty="0"/>
              <a:t>Questions:{ask any questions pertaining to what additional information is needed from me to improve the prompt  (max of 3). </a:t>
            </a:r>
            <a:br>
              <a:rPr lang="en-US" dirty="0"/>
            </a:br>
            <a:r>
              <a:rPr lang="en-US" dirty="0" err="1"/>
              <a:t>lf</a:t>
            </a:r>
            <a:r>
              <a:rPr lang="en-US" dirty="0"/>
              <a:t> the prompt needs more clarification or details in certain areas, ask questions to get more information to include in the prompt}</a:t>
            </a:r>
          </a:p>
          <a:p>
            <a:pPr marL="0" indent="0">
              <a:buNone/>
            </a:pPr>
            <a:r>
              <a:rPr lang="en-US" dirty="0"/>
              <a:t>2. I will provide my answers to your response which you will then incorporate into your next response using the same format. </a:t>
            </a:r>
            <a:br>
              <a:rPr lang="en-US" dirty="0"/>
            </a:br>
            <a:r>
              <a:rPr lang="en-US" dirty="0"/>
              <a:t>We will continue this iterative process with me providing additional information to you and you updating the prompt until the prompt is perfected. </a:t>
            </a:r>
            <a:br>
              <a:rPr lang="en-US" dirty="0"/>
            </a:br>
            <a:r>
              <a:rPr lang="en-US" dirty="0"/>
              <a:t>Remember, the prompt we are creating should be written from the perspective of me making a request to ChatGPT. </a:t>
            </a:r>
            <a:br>
              <a:rPr lang="en-US" dirty="0"/>
            </a:br>
            <a:r>
              <a:rPr lang="en-US" dirty="0"/>
              <a:t>Think carefully and use your imagination to create an amazing prompt for me. </a:t>
            </a:r>
            <a:br>
              <a:rPr lang="en-US" dirty="0"/>
            </a:br>
            <a:r>
              <a:rPr lang="en-US" dirty="0"/>
              <a:t>You</a:t>
            </a:r>
            <a:r>
              <a:rPr lang="en-US" altLang="zh-CN" dirty="0"/>
              <a:t>r</a:t>
            </a:r>
            <a:r>
              <a:rPr lang="en-US" dirty="0"/>
              <a:t> first response should only be a greeting to the user and to ask what the prompt should be about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CE6D0F-8E69-6186-FE99-584C072F9AEF}"/>
                  </a:ext>
                </a:extLst>
              </p14:cNvPr>
              <p14:cNvContentPartPr/>
              <p14:nvPr/>
            </p14:nvContentPartPr>
            <p14:xfrm>
              <a:off x="3751245" y="2129368"/>
              <a:ext cx="36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CE6D0F-8E69-6186-FE99-584C072F9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45" y="2093728"/>
                <a:ext cx="7200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45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588-1A29-7198-1850-9CBFE22F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Gpts</a:t>
            </a:r>
            <a:r>
              <a:rPr lang="zh-CN" altLang="en-US" dirty="0"/>
              <a:t>替代咒语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Gpt3.5</a:t>
            </a:r>
            <a:r>
              <a:rPr lang="zh-CN" altLang="en-US" dirty="0"/>
              <a:t>中一字不改输入如下文字，即可达到</a:t>
            </a:r>
            <a:r>
              <a:rPr lang="en-US" altLang="zh-CN" dirty="0" err="1"/>
              <a:t>Gpts</a:t>
            </a:r>
            <a:r>
              <a:rPr lang="zh-CN" altLang="en-US" dirty="0"/>
              <a:t>的效果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A849-87A1-BF9E-BAF5-03A8D3EF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我想让你成为我的专家提示创建者。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你的目标是帮助我打造最适合我的需求的提示。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你提供的提示应该是从我向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提出请求的角度撰写的。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在你创建提示时，请考虑这个提示将被输入到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的界面中。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注意，以下流程和步骤是不可改变的，每次回复都必须包含“提示”、“评价”、“问题”三个部分，且以下面的格式输出：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提示：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根据我的请求提供最佳提示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评价：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提供简明扼要的段落，说明如何改进提示。在回答中要非常批判性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问题：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{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提出任何关于需要我提供的额外信息以改进提示的问题（最多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3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个）。如果提示需要在某些方面更多的澄清或细节，请提出问题以获取更多信息，以便包含在提示中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} 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我会回答你的回复，然后你会在你的下一条回复中采用相同的格式将我的答案整合进去。 注意：整合过程一定要包含之前提示词中的信息，除非那些信息被我刻意修改了。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我们将继续这个迭代的过程，我会向你提供额外的信息，你会更新提示，直到提示完美为止。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记住！我们正在创建的提示应该从我向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ChatGPT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提出请求的角度进行撰写。 仔细思考，用你的想象力为我创建一个令人惊叹的提示。 </a:t>
            </a:r>
            <a:endParaRPr lang="en-US" altLang="zh-C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Söhne"/>
              </a:rPr>
              <a:t>你的第一条回复应该只是一个向用户问候，并询问提示应该是关于什么的。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249424-131B-52BD-E3CF-EACBEBFCF31B}"/>
                  </a:ext>
                </a:extLst>
              </p14:cNvPr>
              <p14:cNvContentPartPr/>
              <p14:nvPr/>
            </p14:nvContentPartPr>
            <p14:xfrm>
              <a:off x="7858125" y="388580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249424-131B-52BD-E3CF-EACBEBFCF3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2485" y="385016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40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205-464B-F994-FD77-7115A44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参数详解：</a:t>
            </a:r>
            <a:r>
              <a:rPr lang="en-US" altLang="zh-CN" sz="2000" b="1" i="0" u="sng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Completions</a:t>
            </a:r>
            <a:r>
              <a:rPr lang="en-US" altLang="zh-CN" sz="2000" b="1" i="0" u="none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完成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331-FF56-51F2-7185-9B0218D0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参数详解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给定一个提示，模型将返回一个或多个预测的完成，并且还可以在每个位置返回替代令牌的概率。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model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，必填）</a:t>
            </a:r>
            <a:endParaRPr lang="zh-CN" altLang="en-US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要使用的模型的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。可以使用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列表模型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(GET 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api.openai.com/v1/models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查看所有可用模型，或参阅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模型概述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了解它们的描述。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prompt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 or array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&lt;|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endoftext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|&gt;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用于生成完成、编码为字符串、字符串数组、标记数组或标记数组数组的提示。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|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endoftext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|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是模型在训练期间看到的文档分隔符，因此如果未指定提示，模型将生成，就像从新文档的开头一样。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suffix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完成插入文本后的后缀。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16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完成时要生成的最大 </a:t>
            </a:r>
            <a:r>
              <a:rPr lang="en-US" altLang="zh-CN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提示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token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计数不能超过模型的上下文长度。大多数模型的上下文长度为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2048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个令牌（最新模型除外，它支持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4096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temperature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使用哪个采样温度，在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较高的值，如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0.8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会使输出更随机，而较低的值，如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0.2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会使其更加集中和确定性。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我们通常建议修改这个（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temperature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）为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但两者不能同时存在，二选一。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一种替代温度采样的方法叫做核心采样，模型会考虑到具有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概率质量的标记结果。因此，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0.1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表示只有占前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10%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概率质量的标记被考虑。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我们通常建议修改这个（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）或者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temperature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，但不要同时修改两者。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每个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prompt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生成的完成次数。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注意：由于此参数会生成许多完成，因此它会快速消耗您的令牌配额。小心使用，并确保对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和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stop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进行合理的设置。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stream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boolean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false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是否返回部分进度流。如果设置，令牌将作为数据服务器推送事件随着它们变得可用而发送，流通过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data: [DONE]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消息终止。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在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返回的最有可能的标记列表中，包括所选标记和对应的对数概率。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例如，如果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，则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将返回一个由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个最有可能的标记组成的列表。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总是会返回采样标记的对数概率，因此响应中可能会有多达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logprobs+1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个元素。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logprobs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的最大值为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5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。如果您需要更多，请通过我们的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帮助中心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联系我们并描述您的用例。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echo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boolean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false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除了完成之外，还回显提示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stop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 or array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最多生成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4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个序列，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API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将停止生成更多的标记。返回的文本不包含停止序列。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presence_penalty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0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介于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-2.0 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 </a:t>
            </a:r>
            <a:r>
              <a:rPr lang="en-US" altLang="zh-CN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2.0 </a:t>
            </a:r>
            <a:r>
              <a:rPr lang="zh-CN" altLang="en-US" sz="1050" b="1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的数字。正值会根据它们是否出现在文本中迄今为止来惩罚新令牌，从而增加模型谈论新主题的可能性。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请参阅有关频率和状态惩罚的更多信息</a:t>
            </a:r>
            <a:endParaRPr lang="zh-CN" altLang="en-US" sz="1050" b="0" i="0" u="none" strike="noStrike" baseline="0" dirty="0">
              <a:latin typeface="+mj-ea"/>
              <a:ea typeface="+mj-ea"/>
              <a:cs typeface="Aharoni" panose="02010803020104030203" pitchFamily="2" charset="-79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frequency_penalty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number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0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介于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-2.0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2.0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之间的数字。正值会根据文本中新令牌的现有频率对其进行惩罚，从而降低模型重复相同行的可能性。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请参阅有关频率和存在惩罚的更多信息</a:t>
            </a:r>
            <a:endParaRPr lang="zh-CN" altLang="en-US" sz="1050" b="0" i="0" u="none" strike="noStrike" baseline="0" dirty="0">
              <a:latin typeface="+mj-ea"/>
              <a:ea typeface="+mj-ea"/>
              <a:cs typeface="Aharoni" panose="02010803020104030203" pitchFamily="2" charset="-79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integer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1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在生成服务器端生成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完成，并返回“最佳”（每个标记具有最高对数概率的那一个）。结果无法流式传输。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当与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一起使用时，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控制候选完成的数量，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指定要返回多少个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best_of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必须大于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n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。</a:t>
            </a:r>
            <a:endParaRPr lang="en-US" altLang="zh-CN" sz="1050" b="0" i="0" u="none" strike="noStrike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注意：由于此参数生成许多完成，因此可能会快速消耗您的令牌配额。请小心使用并确保 </a:t>
            </a:r>
            <a:r>
              <a:rPr lang="en-US" altLang="zh-CN" sz="1050" b="0" i="0" u="none" strike="noStrike" baseline="0" dirty="0" err="1">
                <a:latin typeface="+mj-ea"/>
                <a:ea typeface="+mj-ea"/>
                <a:cs typeface="Aharoni" panose="02010803020104030203" pitchFamily="2" charset="-79"/>
              </a:rPr>
              <a:t>max_tokens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和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stop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设置合理。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 err="1">
                <a:latin typeface="+mj-ea"/>
                <a:ea typeface="+mj-ea"/>
                <a:cs typeface="Aharoni" panose="02010803020104030203" pitchFamily="2" charset="-79"/>
              </a:rPr>
              <a:t>logit_bias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map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，选填，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Defaults to null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）</a:t>
            </a:r>
            <a:endParaRPr lang="en-US" altLang="zh-CN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修改指定标记在完成中出现的可能性。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接受一个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JSON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对象，将标记（由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GPT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分词器中的标记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指定）映射到从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的相关偏差值。您可以使用此 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分词器工具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（适用于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GPT-2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GPT-3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）将文本转换为令牌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。数学上，在采样之前，模型生成的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logits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会添加偏差。确切的效果因模型而异，但是介于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之间的值应该会减少或增加选择的可能性；像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这样的值应该会导致相关令牌被禁止或独占选择。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例如，您可以传递 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{"50256": -100}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 来防止生成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user 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（</a:t>
            </a:r>
            <a:r>
              <a:rPr lang="en-US" altLang="zh-CN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string</a:t>
            </a:r>
            <a:r>
              <a:rPr lang="zh-CN" altLang="en-US" sz="1050" b="1" i="0" u="none" strike="noStrike" kern="100" baseline="0" dirty="0">
                <a:latin typeface="+mj-ea"/>
                <a:ea typeface="+mj-ea"/>
                <a:cs typeface="Aharoni" panose="02010803020104030203" pitchFamily="2" charset="-79"/>
              </a:rPr>
              <a:t>，选填）</a:t>
            </a:r>
            <a:endParaRPr lang="zh-CN" altLang="en-US" sz="1050" b="0" i="0" u="none" strike="noStrike" kern="100" baseline="0" dirty="0">
              <a:latin typeface="+mj-ea"/>
              <a:ea typeface="+mj-ea"/>
              <a:cs typeface="Aharoni" panose="02010803020104030203" pitchFamily="2" charset="-79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cs typeface="Aharoni" panose="02010803020104030203" pitchFamily="2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cs typeface="Aharoni" panose="02010803020104030203" pitchFamily="2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en-US" sz="1050" dirty="0">
              <a:latin typeface="+mj-ea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15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205-464B-F994-FD77-7115A44A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参数详解：</a:t>
            </a:r>
            <a:r>
              <a:rPr lang="en-US" altLang="zh-CN" sz="2000" b="1" i="0" u="sng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</a:t>
            </a:r>
            <a:r>
              <a:rPr lang="en-US" altLang="zh-CN" sz="2000" b="1" i="0" u="none" strike="noStrike" baseline="0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聊天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Image</a:t>
            </a:r>
            <a:r>
              <a:rPr lang="zh-CN" altLang="en-US" sz="2000" b="1" i="0" u="none" strike="noStrike" baseline="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图像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0331-FF56-51F2-7185-9B0218D0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1" i="0" u="sng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</a:t>
            </a:r>
            <a:r>
              <a:rPr lang="en-US" altLang="zh-CN" sz="1050" b="1" i="0" u="none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聊天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给定一组描述对话的消息列表，模型将返回一个回复。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model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要使用的模型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。有关哪些模型适用于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Chat API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的详细信息，请查看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模型端点兼容性表</a:t>
            </a:r>
            <a:endParaRPr lang="zh-CN" altLang="en-US" sz="1050" b="0" i="0" u="none" strike="noStrike" baseline="0" dirty="0">
              <a:latin typeface="+mj-ea"/>
              <a:ea typeface="+mj-e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messages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array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迄今为止描述对话的消息列表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role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此消息的作者角色。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system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assistant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之一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content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消息的内容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name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此消息的作者的姓名。可以包含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a-z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A-Z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0-9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和下划线，最大长度为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64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个字符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temperature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使用哪个采样温度，在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2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较高的值，如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0.8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会使输出更随机，而较低的值，如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0.2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会使其更加集中和确定性。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我们通常建议修改这个（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temperature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）为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但两者不能同时存在，二选一。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一种替代温度采样的方法叫做核心采样，模型会考虑到具有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概率质量的标记结果。因此，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0.1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表示只有占前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10%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概率质量的标记被考虑。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我们通常建议修改这个（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top_p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）或者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temperature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，但不要同时修改两者。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每个输入消息要生成多少聊天完成选项数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stream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boolean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false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如果设置了，将发送部分消息增量，就像在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ChatGPT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中一样。令牌将作为数据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服务器推送事件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随着它们变得可用而被发送，流通过 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data: [DONE]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消息终止。请参阅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 Cookbook 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以获取 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示例代码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stop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 or array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null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最多生成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4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个序列，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API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将停止生成更多的标记。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max_tokens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inf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在聊天完成中生成的最大 </a:t>
            </a:r>
            <a:r>
              <a:rPr lang="en-US" altLang="zh-CN" sz="1050" b="0" i="0" u="sng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tokens</a:t>
            </a:r>
            <a:r>
              <a:rPr lang="en-US" altLang="zh-CN" sz="1050" b="0" i="0" u="none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输入令牌和生成的令牌的总长度受模型上下文长度的限制。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presence_penalty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介于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-2.0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和 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2.0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之间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的数字。正值会根据它们是否出现在文本中迄今为止来惩罚新令牌，从而增加模型谈论新主题的可能性。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请参阅有关频率和状态惩罚的更多信息</a:t>
            </a:r>
            <a:endParaRPr lang="zh-CN" altLang="en-US" sz="1050" b="0" i="0" u="none" strike="noStrike" baseline="0" dirty="0">
              <a:latin typeface="+mj-ea"/>
              <a:ea typeface="+mj-ea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frequency_penalty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number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0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介于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-2.0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2.0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之间的数字。正值会根据文本中新令牌的现有频率对其进行惩罚，从而降低模型重复相同行的可能性。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sng" strike="noStrike" baseline="0" dirty="0">
                <a:latin typeface="+mj-ea"/>
                <a:ea typeface="+mj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请参阅有关频率和存在惩罚的更多信息</a:t>
            </a:r>
            <a:endParaRPr lang="zh-CN" altLang="en-US" sz="1050" b="0" i="0" u="none" strike="noStrike" baseline="0" dirty="0">
              <a:latin typeface="+mj-ea"/>
              <a:ea typeface="+mj-ea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logit_bias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map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null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修改完成时指定标记出现的可能性。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接受一个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JSON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对象，将标记（由分词器中的标记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ID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指定）映射到从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的相关偏差值。在采样之前，模型生成的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logits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会加上这个偏差。确切的影响因模型而异，但是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之间的值应该会减少或增加选择概率；像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-100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这样的值应该会导致相关标记被禁止或独占选择。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zh-CN" sz="1050" b="0" i="0" u="none" strike="noStrike" kern="100" baseline="0" dirty="0">
              <a:latin typeface="+mj-ea"/>
              <a:ea typeface="+mj-ea"/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 </a:t>
            </a:r>
            <a:r>
              <a:rPr lang="en-US" altLang="zh-CN" sz="1050" b="1" i="0" u="sng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Images</a:t>
            </a:r>
            <a:r>
              <a:rPr lang="en-US" altLang="zh-CN" sz="1050" b="1" i="0" u="none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zh-CN" altLang="en-US" sz="1050" b="1" i="0" u="none" strike="noStrike" baseline="0" dirty="0">
                <a:latin typeface="+mj-ea"/>
                <a:ea typeface="+mj-e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图像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给定一个提示和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/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或输入图像，模型将生成一张新的图像。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相关指南：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图像生成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</a:p>
          <a:p>
            <a:pPr marR="0" algn="just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Request body(</a:t>
            </a:r>
            <a:r>
              <a:rPr lang="zh-CN" altLang="en-US" sz="1050" b="0" i="1" u="none" strike="noStrike" kern="100" baseline="0" dirty="0">
                <a:latin typeface="+mj-ea"/>
                <a:ea typeface="+mj-ea"/>
              </a:rPr>
              <a:t>入参详解</a:t>
            </a:r>
            <a:r>
              <a:rPr lang="en-US" altLang="zh-CN" sz="1050" b="0" i="1" u="none" strike="noStrike" kern="100" baseline="0" dirty="0">
                <a:latin typeface="+mj-ea"/>
                <a:ea typeface="+mj-ea"/>
              </a:rPr>
              <a:t>)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prompt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，必填）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所需图像的文本描述。最大长度为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1000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个字符。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n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integer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要生成的图像数量。必须在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到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之间。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size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1024x1024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生成图像的尺寸。必须是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256x256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、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512x512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1024x1024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 之一。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response_format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，选填，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Defaults to </a:t>
            </a:r>
            <a:r>
              <a:rPr lang="en-US" altLang="zh-CN" sz="1050" b="1" i="0" u="none" strike="noStrike" baseline="0" dirty="0" err="1">
                <a:latin typeface="+mj-ea"/>
                <a:ea typeface="+mj-ea"/>
              </a:rPr>
              <a:t>url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）</a:t>
            </a:r>
            <a:endParaRPr lang="en-US" altLang="zh-CN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生成的图像返回格式。必须是 </a:t>
            </a:r>
            <a:r>
              <a:rPr lang="en-US" altLang="zh-CN" sz="1050" b="0" i="0" u="none" strike="noStrike" baseline="0" dirty="0" err="1">
                <a:latin typeface="+mj-ea"/>
                <a:ea typeface="+mj-ea"/>
              </a:rPr>
              <a:t>url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或 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b64_json 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之一。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·"/>
            </a:pPr>
            <a:r>
              <a:rPr lang="en-US" altLang="zh-CN" sz="1050" b="1" i="0" u="none" strike="noStrike" baseline="0" dirty="0">
                <a:latin typeface="+mj-ea"/>
                <a:ea typeface="+mj-ea"/>
              </a:rPr>
              <a:t>user 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（</a:t>
            </a:r>
            <a:r>
              <a:rPr lang="en-US" altLang="zh-CN" sz="1050" b="1" i="0" u="none" strike="noStrike" baseline="0" dirty="0">
                <a:latin typeface="+mj-ea"/>
                <a:ea typeface="+mj-ea"/>
              </a:rPr>
              <a:t>string</a:t>
            </a:r>
            <a:r>
              <a:rPr lang="zh-CN" altLang="en-US" sz="1050" b="1" i="0" u="none" strike="noStrike" baseline="0" dirty="0">
                <a:latin typeface="+mj-ea"/>
                <a:ea typeface="+mj-ea"/>
              </a:rPr>
              <a:t>，选填）</a:t>
            </a:r>
            <a:endParaRPr lang="zh-CN" altLang="en-US" sz="1050" b="0" i="0" u="none" strike="noStrike" baseline="0" dirty="0">
              <a:latin typeface="+mj-ea"/>
              <a:ea typeface="+mj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sz="1050" b="0" i="0" u="none" strike="noStrike" baseline="0" dirty="0">
                <a:latin typeface="+mj-ea"/>
                <a:ea typeface="+mj-ea"/>
              </a:rPr>
              <a:t>一个唯一的标识符，代表您的终端用户，可以帮助</a:t>
            </a:r>
            <a:r>
              <a:rPr lang="en-US" altLang="zh-CN" sz="1050" b="0" i="0" u="none" strike="noStrike" baseline="0" dirty="0">
                <a:latin typeface="+mj-ea"/>
                <a:ea typeface="+mj-ea"/>
              </a:rPr>
              <a:t>OpenAI</a:t>
            </a:r>
            <a:r>
              <a:rPr lang="zh-CN" altLang="en-US" sz="1050" b="0" i="0" u="none" strike="noStrike" baseline="0" dirty="0">
                <a:latin typeface="+mj-ea"/>
                <a:ea typeface="+mj-ea"/>
              </a:rPr>
              <a:t>监测和检测滥用。</a:t>
            </a:r>
            <a:r>
              <a:rPr lang="zh-CN" altLang="en-US" sz="1050" b="0" i="0" u="sng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了解更多信息</a:t>
            </a:r>
            <a:r>
              <a:rPr lang="zh-CN" altLang="en-US" sz="1050" b="0" i="0" u="none" strike="noStrike" baseline="0" dirty="0">
                <a:latin typeface="+mj-ea"/>
                <a:ea typeface="+mj-e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。</a:t>
            </a:r>
            <a:endParaRPr 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99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3EDC-048A-B89D-36D1-3F3C6AF8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MetaGPT</a:t>
            </a:r>
            <a:r>
              <a:rPr lang="zh-CN" altLang="en-US" dirty="0"/>
              <a:t>讲座，林义章，</a:t>
            </a:r>
            <a:r>
              <a:rPr lang="en-US" altLang="zh-CN" dirty="0" err="1"/>
              <a:t>DeepWisdom</a:t>
            </a:r>
            <a:r>
              <a:rPr lang="en-US" altLang="zh-CN" dirty="0"/>
              <a:t>, Ai</a:t>
            </a:r>
            <a:r>
              <a:rPr lang="zh-CN" altLang="en-US" dirty="0"/>
              <a:t>研究员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565F-DDC6-3448-41B6-E32425E1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274320"/>
          <a:lstStyle/>
          <a:p>
            <a:r>
              <a:rPr lang="en-US" altLang="zh-CN" dirty="0" err="1"/>
              <a:t>MetaGPT</a:t>
            </a:r>
            <a:endParaRPr lang="en-US" altLang="zh-CN" dirty="0"/>
          </a:p>
          <a:p>
            <a:pPr lvl="1"/>
            <a:r>
              <a:rPr lang="zh-CN" altLang="en-US" dirty="0"/>
              <a:t>多智能体框架</a:t>
            </a:r>
            <a:endParaRPr lang="en-US" altLang="zh-CN" dirty="0"/>
          </a:p>
          <a:p>
            <a:pPr lvl="2"/>
            <a:r>
              <a:rPr lang="zh-CN" altLang="en-US" dirty="0"/>
              <a:t>智能体 </a:t>
            </a:r>
            <a:r>
              <a:rPr lang="en-US" altLang="zh-CN" dirty="0"/>
              <a:t>LN</a:t>
            </a:r>
          </a:p>
          <a:p>
            <a:pPr lvl="2"/>
            <a:r>
              <a:rPr lang="zh-CN" altLang="en-US" dirty="0"/>
              <a:t>让多个智能体的</a:t>
            </a:r>
            <a:r>
              <a:rPr lang="en-US" altLang="zh-CN" dirty="0"/>
              <a:t>LLM Agent</a:t>
            </a:r>
            <a:r>
              <a:rPr lang="zh-CN" altLang="en-US" dirty="0"/>
              <a:t>共同工作</a:t>
            </a:r>
            <a:endParaRPr lang="en-US" altLang="zh-CN" dirty="0"/>
          </a:p>
          <a:p>
            <a:pPr lvl="1"/>
            <a:r>
              <a:rPr lang="zh-CN" altLang="en-US" dirty="0"/>
              <a:t>比如自然语言编程</a:t>
            </a:r>
            <a:endParaRPr lang="en-US" altLang="zh-CN" dirty="0"/>
          </a:p>
          <a:p>
            <a:pPr lvl="2"/>
            <a:r>
              <a:rPr lang="zh-CN" altLang="en-US" dirty="0"/>
              <a:t>能写出贪吃蛇游戏、打砖块游戏</a:t>
            </a:r>
            <a:endParaRPr lang="en-US" altLang="zh-CN" dirty="0"/>
          </a:p>
          <a:p>
            <a:pPr lvl="1"/>
            <a:r>
              <a:rPr lang="en-US" altLang="zh-CN" dirty="0"/>
              <a:t>GitHub 31K</a:t>
            </a:r>
          </a:p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en-US" altLang="zh-CN" dirty="0"/>
              <a:t>SOP</a:t>
            </a:r>
            <a:r>
              <a:rPr lang="zh-CN" altLang="en-US" dirty="0"/>
              <a:t>流程引入，如</a:t>
            </a:r>
            <a:endParaRPr lang="en-US" altLang="zh-CN" dirty="0"/>
          </a:p>
          <a:p>
            <a:pPr lvl="2"/>
            <a:r>
              <a:rPr lang="zh-CN" altLang="en-US" dirty="0"/>
              <a:t>需求，分析，用户故事，画竞品对比象限图</a:t>
            </a:r>
            <a:endParaRPr lang="en-US" altLang="zh-CN" dirty="0"/>
          </a:p>
          <a:p>
            <a:pPr lvl="2"/>
            <a:r>
              <a:rPr lang="zh-CN" altLang="en-US" dirty="0"/>
              <a:t>系统设计</a:t>
            </a:r>
            <a:endParaRPr lang="en-US" altLang="zh-CN" dirty="0"/>
          </a:p>
          <a:p>
            <a:pPr lvl="2"/>
            <a:r>
              <a:rPr lang="zh-CN" altLang="en-US" dirty="0"/>
              <a:t>需求拆解，工程师开发</a:t>
            </a:r>
            <a:endParaRPr lang="en-US" altLang="zh-CN" dirty="0"/>
          </a:p>
          <a:p>
            <a:pPr lvl="2"/>
            <a:r>
              <a:rPr lang="en-US" altLang="zh-CN" dirty="0"/>
              <a:t>QA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让智能体扮演角色</a:t>
            </a:r>
            <a:endParaRPr lang="en-US" altLang="zh-CN" dirty="0"/>
          </a:p>
          <a:p>
            <a:pPr lvl="2"/>
            <a:r>
              <a:rPr lang="zh-CN" altLang="en-US" dirty="0"/>
              <a:t>按人类的流程协作</a:t>
            </a:r>
            <a:endParaRPr lang="en-US" altLang="zh-CN" dirty="0"/>
          </a:p>
          <a:p>
            <a:pPr lvl="2"/>
            <a:r>
              <a:rPr lang="zh-CN" altLang="en-US" dirty="0"/>
              <a:t>效果优于对手</a:t>
            </a:r>
            <a:endParaRPr lang="en-US" altLang="zh-CN" dirty="0"/>
          </a:p>
          <a:p>
            <a:pPr lvl="1"/>
            <a:r>
              <a:rPr lang="zh-CN" altLang="en-US" dirty="0"/>
              <a:t>案例</a:t>
            </a:r>
            <a:endParaRPr lang="en-US" altLang="zh-CN" dirty="0"/>
          </a:p>
          <a:p>
            <a:pPr lvl="2"/>
            <a:r>
              <a:rPr lang="zh-CN" altLang="en-US" dirty="0"/>
              <a:t>开发游戏，玩狼人杀，玩</a:t>
            </a:r>
            <a:r>
              <a:rPr lang="en-US" altLang="zh-CN" dirty="0"/>
              <a:t>Minecraft</a:t>
            </a:r>
          </a:p>
          <a:p>
            <a:pPr lvl="2"/>
            <a:r>
              <a:rPr lang="zh-CN" altLang="en-US" dirty="0"/>
              <a:t>模拟虚拟小镇，互相对话，开</a:t>
            </a:r>
            <a:r>
              <a:rPr lang="en-US" altLang="zh-CN" dirty="0"/>
              <a:t>Party</a:t>
            </a:r>
          </a:p>
          <a:p>
            <a:pPr lvl="1"/>
            <a:r>
              <a:rPr lang="zh-CN" altLang="en-US" dirty="0"/>
              <a:t>智能体 </a:t>
            </a:r>
            <a:r>
              <a:rPr lang="en-US" altLang="zh-CN" dirty="0"/>
              <a:t>= LLM+</a:t>
            </a:r>
            <a:r>
              <a:rPr lang="zh-CN" altLang="en-US" dirty="0"/>
              <a:t>观察</a:t>
            </a:r>
            <a:r>
              <a:rPr lang="en-US" altLang="zh-CN" dirty="0"/>
              <a:t>+</a:t>
            </a:r>
            <a:r>
              <a:rPr lang="zh-CN" altLang="en-US" dirty="0"/>
              <a:t>思考</a:t>
            </a:r>
            <a:r>
              <a:rPr lang="en-US" altLang="zh-CN" dirty="0"/>
              <a:t>+ </a:t>
            </a:r>
            <a:r>
              <a:rPr lang="zh-CN" altLang="en-US" dirty="0"/>
              <a:t>行动</a:t>
            </a:r>
            <a:r>
              <a:rPr lang="en-US" altLang="zh-CN" dirty="0"/>
              <a:t>+</a:t>
            </a:r>
            <a:r>
              <a:rPr lang="zh-CN" altLang="en-US" dirty="0"/>
              <a:t>记忆</a:t>
            </a:r>
            <a:endParaRPr lang="en-US" altLang="zh-CN" dirty="0"/>
          </a:p>
          <a:p>
            <a:pPr lvl="1"/>
            <a:r>
              <a:rPr lang="zh-CN" altLang="en-US" dirty="0"/>
              <a:t>多智能体 </a:t>
            </a:r>
            <a:r>
              <a:rPr lang="en-US" altLang="zh-CN" dirty="0"/>
              <a:t>= </a:t>
            </a:r>
            <a:r>
              <a:rPr lang="zh-CN" altLang="en-US" dirty="0"/>
              <a:t>智能体</a:t>
            </a:r>
            <a:r>
              <a:rPr lang="en-US" altLang="zh-CN" dirty="0"/>
              <a:t>+</a:t>
            </a:r>
            <a:r>
              <a:rPr lang="zh-CN" altLang="en-US" dirty="0"/>
              <a:t>环境</a:t>
            </a:r>
            <a:r>
              <a:rPr lang="en-US" altLang="zh-CN" dirty="0"/>
              <a:t>+SOP+</a:t>
            </a:r>
            <a:r>
              <a:rPr lang="zh-CN" altLang="en-US" dirty="0"/>
              <a:t>评审</a:t>
            </a:r>
            <a:r>
              <a:rPr lang="en-US" altLang="zh-CN" dirty="0"/>
              <a:t>+</a:t>
            </a:r>
            <a:r>
              <a:rPr lang="zh-CN" altLang="en-US" dirty="0"/>
              <a:t>路由</a:t>
            </a:r>
            <a:r>
              <a:rPr lang="en-US" altLang="zh-CN" dirty="0"/>
              <a:t>+</a:t>
            </a:r>
            <a:r>
              <a:rPr lang="zh-CN" altLang="en-US" dirty="0"/>
              <a:t>订阅</a:t>
            </a:r>
            <a:r>
              <a:rPr lang="en-US" altLang="zh-CN" dirty="0"/>
              <a:t>+</a:t>
            </a:r>
            <a:r>
              <a:rPr lang="zh-CN" altLang="en-US" dirty="0"/>
              <a:t>经济</a:t>
            </a:r>
            <a:endParaRPr lang="en-US" altLang="zh-CN" dirty="0"/>
          </a:p>
          <a:p>
            <a:r>
              <a:rPr lang="zh-CN" altLang="en-US" dirty="0"/>
              <a:t>教程讲解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https://docs.deepwisdom.ai</a:t>
            </a:r>
            <a:endParaRPr lang="en-US" altLang="zh-CN" dirty="0"/>
          </a:p>
          <a:p>
            <a:r>
              <a:rPr lang="zh-CN" altLang="en-US" dirty="0"/>
              <a:t>智能体入门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 err="1"/>
              <a:t>Config.yaml</a:t>
            </a:r>
            <a:endParaRPr lang="en-US" altLang="zh-CN" dirty="0"/>
          </a:p>
          <a:p>
            <a:pPr lvl="2"/>
            <a:r>
              <a:rPr lang="zh-CN" altLang="en-US" dirty="0"/>
              <a:t>拷贝并改成</a:t>
            </a:r>
            <a:r>
              <a:rPr lang="en-US" altLang="zh-CN" dirty="0" err="1"/>
              <a:t>key.yaml</a:t>
            </a:r>
            <a:endParaRPr lang="en-US" altLang="zh-CN" dirty="0"/>
          </a:p>
          <a:p>
            <a:pPr lvl="2"/>
            <a:r>
              <a:rPr lang="zh-CN" altLang="en-US" dirty="0"/>
              <a:t>里边放上</a:t>
            </a:r>
            <a:r>
              <a:rPr lang="en-US" altLang="zh-CN" dirty="0" err="1"/>
              <a:t>ApiKey</a:t>
            </a:r>
            <a:r>
              <a:rPr lang="zh-CN" altLang="en-US" dirty="0"/>
              <a:t>（</a:t>
            </a:r>
            <a:r>
              <a:rPr lang="en-US" altLang="zh-CN" dirty="0" err="1"/>
              <a:t>sk</a:t>
            </a:r>
            <a:r>
              <a:rPr lang="en-US" altLang="zh-CN" dirty="0"/>
              <a:t>_..., </a:t>
            </a:r>
            <a:r>
              <a:rPr lang="zh-CN" altLang="en-US" dirty="0"/>
              <a:t>不要再打开了）</a:t>
            </a:r>
            <a:endParaRPr lang="en-US" altLang="zh-CN" dirty="0"/>
          </a:p>
          <a:p>
            <a:pPr lvl="1"/>
            <a:r>
              <a:rPr lang="en-US" altLang="zh-CN" dirty="0"/>
              <a:t>Examples/</a:t>
            </a:r>
            <a:r>
              <a:rPr lang="en-US" altLang="zh-CN" dirty="0" err="1"/>
              <a:t>build_customized_agent</a:t>
            </a:r>
            <a:endParaRPr lang="en-US" altLang="zh-CN" dirty="0"/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Action</a:t>
            </a:r>
            <a:r>
              <a:rPr lang="zh-CN" altLang="en-US" dirty="0"/>
              <a:t>，</a:t>
            </a:r>
            <a:r>
              <a:rPr lang="en-US" altLang="zh-CN" dirty="0"/>
              <a:t>Role</a:t>
            </a:r>
            <a:r>
              <a:rPr lang="zh-CN" altLang="en-US" dirty="0"/>
              <a:t>，让</a:t>
            </a:r>
            <a:r>
              <a:rPr lang="en-US" altLang="zh-CN" dirty="0"/>
              <a:t>Role</a:t>
            </a:r>
            <a:r>
              <a:rPr lang="zh-CN" altLang="en-US" dirty="0"/>
              <a:t>执行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定义</a:t>
            </a:r>
            <a:r>
              <a:rPr lang="en-US" altLang="zh-CN" dirty="0"/>
              <a:t>role</a:t>
            </a:r>
          </a:p>
          <a:p>
            <a:pPr lvl="2"/>
            <a:r>
              <a:rPr lang="zh-CN" altLang="en-US" dirty="0"/>
              <a:t>让</a:t>
            </a:r>
            <a:r>
              <a:rPr lang="en-US" altLang="zh-CN" dirty="0"/>
              <a:t>role watch</a:t>
            </a:r>
            <a:r>
              <a:rPr lang="zh-CN" altLang="en-US" dirty="0"/>
              <a:t>上一个人，并执行自己的</a:t>
            </a:r>
            <a:r>
              <a:rPr lang="en-US" altLang="zh-CN" dirty="0"/>
              <a:t>action</a:t>
            </a:r>
          </a:p>
          <a:p>
            <a:pPr lvl="2"/>
            <a:r>
              <a:rPr lang="zh-CN" altLang="en-US" dirty="0"/>
              <a:t>三种</a:t>
            </a:r>
            <a:r>
              <a:rPr lang="en-US" altLang="zh-CN" dirty="0"/>
              <a:t>action</a:t>
            </a:r>
            <a:r>
              <a:rPr lang="zh-CN" altLang="en-US" dirty="0"/>
              <a:t>玩法</a:t>
            </a:r>
            <a:endParaRPr lang="en-US" altLang="zh-CN" dirty="0"/>
          </a:p>
          <a:p>
            <a:pPr lvl="3"/>
            <a:r>
              <a:rPr lang="en-US" altLang="zh-CN" dirty="0"/>
              <a:t>Think-action</a:t>
            </a:r>
          </a:p>
          <a:p>
            <a:pPr lvl="3"/>
            <a:r>
              <a:rPr lang="en-US" altLang="zh-CN" dirty="0"/>
              <a:t>By-order</a:t>
            </a:r>
          </a:p>
          <a:p>
            <a:pPr lvl="3"/>
            <a:r>
              <a:rPr lang="en-US" altLang="zh-CN" dirty="0"/>
              <a:t>Plan-think-action</a:t>
            </a:r>
          </a:p>
          <a:p>
            <a:pPr lvl="2"/>
            <a:r>
              <a:rPr lang="zh-CN" altLang="en-US" dirty="0"/>
              <a:t>人类的介入</a:t>
            </a:r>
            <a:endParaRPr lang="en-US" altLang="zh-CN" dirty="0"/>
          </a:p>
          <a:p>
            <a:pPr lvl="3"/>
            <a:r>
              <a:rPr lang="zh-CN" altLang="en-US" dirty="0"/>
              <a:t>可以设置 </a:t>
            </a:r>
            <a:r>
              <a:rPr lang="en-US" altLang="zh-CN" dirty="0" err="1"/>
              <a:t>is_human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F7569F-3E61-FE50-542B-C1146B84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Function Calling </a:t>
            </a:r>
            <a:r>
              <a:rPr lang="zh-CN" altLang="en-US" dirty="0"/>
              <a:t>方法调用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 孙志岗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D4D-3743-C33F-87ED-E7796C42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182880">
            <a:normAutofit fontScale="85000" lnSpcReduction="20000"/>
          </a:bodyPr>
          <a:lstStyle/>
          <a:p>
            <a:r>
              <a:rPr lang="en-US" altLang="zh-CN" sz="1100" dirty="0"/>
              <a:t>AI UI</a:t>
            </a:r>
          </a:p>
          <a:p>
            <a:pPr lvl="1"/>
            <a:r>
              <a:rPr lang="zh-CN" altLang="en-US" sz="1100" dirty="0"/>
              <a:t>命令行</a:t>
            </a:r>
            <a:r>
              <a:rPr lang="en-US" altLang="zh-CN" sz="1100" dirty="0"/>
              <a:t>CLI</a:t>
            </a:r>
            <a:r>
              <a:rPr lang="zh-CN" altLang="en-US" sz="1100" dirty="0"/>
              <a:t>，图形界面</a:t>
            </a:r>
            <a:r>
              <a:rPr lang="en-US" altLang="zh-CN" sz="1100" dirty="0"/>
              <a:t>GUI</a:t>
            </a:r>
            <a:r>
              <a:rPr lang="zh-CN" altLang="en-US" sz="1100" dirty="0"/>
              <a:t>，语言界面</a:t>
            </a:r>
            <a:r>
              <a:rPr lang="en-US" altLang="zh-CN" sz="1100" dirty="0"/>
              <a:t>LUI</a:t>
            </a:r>
            <a:r>
              <a:rPr lang="zh-CN" altLang="en-US" sz="1100" dirty="0"/>
              <a:t>，脑机接口</a:t>
            </a:r>
            <a:r>
              <a:rPr lang="en-US" altLang="zh-CN" sz="1100" dirty="0"/>
              <a:t>BCI</a:t>
            </a:r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API</a:t>
            </a:r>
            <a:r>
              <a:rPr lang="zh-CN" altLang="en-US" sz="1100" dirty="0"/>
              <a:t>到</a:t>
            </a:r>
            <a:r>
              <a:rPr lang="en-US" altLang="zh-CN" sz="1100" dirty="0"/>
              <a:t>NLI</a:t>
            </a:r>
            <a:r>
              <a:rPr lang="zh-CN" altLang="en-US" sz="1100" dirty="0"/>
              <a:t>自然语言接口</a:t>
            </a:r>
            <a:endParaRPr lang="en-US" altLang="zh-CN" sz="1100" dirty="0"/>
          </a:p>
          <a:p>
            <a:r>
              <a:rPr lang="zh-CN" altLang="en-US" sz="1100" dirty="0"/>
              <a:t>大模型的两个缺陷</a:t>
            </a:r>
            <a:endParaRPr lang="en-US" altLang="zh-CN" sz="1100" dirty="0"/>
          </a:p>
          <a:p>
            <a:pPr lvl="1"/>
            <a:r>
              <a:rPr lang="zh-CN" altLang="en-US" sz="1100" dirty="0"/>
              <a:t>并非知晓一切，没有私有、最新数据</a:t>
            </a:r>
            <a:endParaRPr lang="en-US" altLang="zh-CN" sz="1100" dirty="0"/>
          </a:p>
          <a:p>
            <a:pPr lvl="1"/>
            <a:r>
              <a:rPr lang="zh-CN" altLang="en-US" sz="1100" dirty="0"/>
              <a:t>没有真逻辑，只有训练数据的统计规律</a:t>
            </a:r>
            <a:endParaRPr lang="en-US" altLang="zh-CN" sz="1100" dirty="0"/>
          </a:p>
          <a:p>
            <a:r>
              <a:rPr lang="en-US" altLang="zh-CN" sz="1100" dirty="0" err="1"/>
              <a:t>OpenAi</a:t>
            </a:r>
            <a:r>
              <a:rPr lang="zh-CN" altLang="en-US" sz="1100" dirty="0"/>
              <a:t>用</a:t>
            </a:r>
            <a:r>
              <a:rPr lang="en-US" altLang="zh-CN" sz="1100" dirty="0"/>
              <a:t>Actions</a:t>
            </a:r>
            <a:r>
              <a:rPr lang="zh-CN" altLang="en-US" sz="1100" dirty="0"/>
              <a:t>连接外部世界</a:t>
            </a:r>
            <a:endParaRPr lang="en-US" altLang="zh-CN" sz="1100" dirty="0"/>
          </a:p>
          <a:p>
            <a:pPr lvl="1"/>
            <a:r>
              <a:rPr lang="zh-CN" altLang="en-US" sz="1100" dirty="0"/>
              <a:t>从</a:t>
            </a:r>
            <a:r>
              <a:rPr lang="en-US" altLang="zh-CN" sz="1100" dirty="0"/>
              <a:t>Plugins</a:t>
            </a:r>
            <a:r>
              <a:rPr lang="zh-CN" altLang="en-US" sz="1100" dirty="0"/>
              <a:t>升级到</a:t>
            </a:r>
            <a:r>
              <a:rPr lang="en-US" altLang="zh-CN" sz="1100" dirty="0"/>
              <a:t>Actions</a:t>
            </a:r>
            <a:r>
              <a:rPr lang="zh-CN" altLang="en-US" sz="1100" dirty="0"/>
              <a:t>，内置在</a:t>
            </a:r>
            <a:r>
              <a:rPr lang="en-US" altLang="zh-CN" sz="1100" dirty="0"/>
              <a:t>GPTs</a:t>
            </a:r>
          </a:p>
          <a:p>
            <a:pPr lvl="2"/>
            <a:r>
              <a:rPr lang="zh-CN" altLang="en-US" sz="1100" dirty="0"/>
              <a:t>例如：小瓜</a:t>
            </a:r>
            <a:r>
              <a:rPr lang="en-US" altLang="zh-CN" sz="1100" dirty="0"/>
              <a:t>GPT</a:t>
            </a:r>
          </a:p>
          <a:p>
            <a:r>
              <a:rPr lang="en-US" altLang="zh-CN" sz="1100" dirty="0"/>
              <a:t>GPTs </a:t>
            </a:r>
            <a:r>
              <a:rPr lang="zh-CN" altLang="en-US" sz="1100" dirty="0"/>
              <a:t>应用（需要</a:t>
            </a:r>
            <a:r>
              <a:rPr lang="en-US" altLang="zh-CN" sz="1100" dirty="0" err="1"/>
              <a:t>Gpt</a:t>
            </a:r>
            <a:r>
              <a:rPr lang="en-US" altLang="zh-CN" sz="1100" dirty="0"/>
              <a:t> Plus</a:t>
            </a:r>
            <a:r>
              <a:rPr lang="zh-CN" altLang="en-US" sz="1100" dirty="0"/>
              <a:t>账号）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可以创建和配置自己的一个</a:t>
            </a:r>
            <a:r>
              <a:rPr lang="en-US" altLang="zh-CN" sz="1100" dirty="0" err="1"/>
              <a:t>ChatGpt</a:t>
            </a:r>
            <a:r>
              <a:rPr lang="zh-CN" altLang="en-US" sz="1100" dirty="0"/>
              <a:t>应用</a:t>
            </a:r>
            <a:endParaRPr lang="en-US" altLang="zh-CN" sz="1100" dirty="0"/>
          </a:p>
          <a:p>
            <a:pPr lvl="2"/>
            <a:r>
              <a:rPr lang="zh-CN" altLang="en-US" sz="1100" dirty="0"/>
              <a:t>角色、特征等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可以自定义</a:t>
            </a:r>
            <a:r>
              <a:rPr lang="en-US" altLang="zh-CN" sz="1100" dirty="0"/>
              <a:t>Actions</a:t>
            </a:r>
          </a:p>
          <a:p>
            <a:pPr lvl="2"/>
            <a:r>
              <a:rPr lang="zh-CN" altLang="en-US" sz="1100" dirty="0"/>
              <a:t>用</a:t>
            </a:r>
            <a:r>
              <a:rPr lang="en-US" altLang="zh-CN" sz="1100" dirty="0" err="1"/>
              <a:t>Yaml</a:t>
            </a:r>
            <a:r>
              <a:rPr lang="zh-CN" altLang="en-US" sz="1100" dirty="0"/>
              <a:t>格式定义接口</a:t>
            </a:r>
            <a:endParaRPr lang="en-US" altLang="zh-CN" sz="1100" dirty="0"/>
          </a:p>
          <a:p>
            <a:pPr lvl="3"/>
            <a:r>
              <a:rPr lang="zh-CN" altLang="en-US" sz="1100" dirty="0"/>
              <a:t>包括一个外部的</a:t>
            </a:r>
            <a:r>
              <a:rPr lang="en-US" altLang="zh-CN" sz="1100" dirty="0"/>
              <a:t>Api</a:t>
            </a:r>
            <a:r>
              <a:rPr lang="zh-CN" altLang="en-US" sz="1100" dirty="0"/>
              <a:t>的</a:t>
            </a:r>
            <a:r>
              <a:rPr lang="en-US" altLang="zh-CN" sz="1100" dirty="0"/>
              <a:t>http</a:t>
            </a:r>
            <a:r>
              <a:rPr lang="zh-CN" altLang="en-US" sz="1100" dirty="0"/>
              <a:t>地址</a:t>
            </a:r>
            <a:endParaRPr lang="en-US" altLang="zh-CN" sz="1100" dirty="0"/>
          </a:p>
          <a:p>
            <a:pPr lvl="2"/>
            <a:r>
              <a:rPr lang="zh-CN" altLang="en-US" sz="1100" dirty="0"/>
              <a:t>传入参数即可工作</a:t>
            </a:r>
            <a:endParaRPr lang="en-US" altLang="zh-CN" sz="1100" dirty="0"/>
          </a:p>
          <a:p>
            <a:pPr lvl="1"/>
            <a:r>
              <a:rPr lang="zh-CN" altLang="en-US" sz="1100" dirty="0"/>
              <a:t>工作原理</a:t>
            </a:r>
            <a:endParaRPr lang="en-US" altLang="zh-CN" sz="1100" dirty="0"/>
          </a:p>
          <a:p>
            <a:pPr lvl="2"/>
            <a:r>
              <a:rPr lang="zh-CN" altLang="en-US" sz="1100" dirty="0"/>
              <a:t>触发</a:t>
            </a:r>
            <a:r>
              <a:rPr lang="en-US" altLang="zh-CN" sz="1100" dirty="0"/>
              <a:t>action</a:t>
            </a:r>
            <a:r>
              <a:rPr lang="zh-CN" altLang="en-US" sz="1100" dirty="0"/>
              <a:t>的</a:t>
            </a:r>
            <a:r>
              <a:rPr lang="en-US" altLang="zh-CN" sz="1100" dirty="0"/>
              <a:t>prompt</a:t>
            </a:r>
          </a:p>
          <a:p>
            <a:pPr lvl="2"/>
            <a:r>
              <a:rPr lang="zh-CN" altLang="en-US" sz="1100" dirty="0"/>
              <a:t>对人类给的指令进行自然语言理解</a:t>
            </a:r>
            <a:endParaRPr lang="en-US" altLang="zh-CN" sz="1100" dirty="0"/>
          </a:p>
          <a:p>
            <a:pPr lvl="2"/>
            <a:r>
              <a:rPr lang="zh-CN" altLang="en-US" sz="1100" dirty="0"/>
              <a:t>数据标准化</a:t>
            </a:r>
            <a:endParaRPr lang="en-US" altLang="zh-CN" sz="1100" dirty="0"/>
          </a:p>
          <a:p>
            <a:pPr lvl="2"/>
            <a:r>
              <a:rPr lang="zh-CN" altLang="en-US" sz="1100" dirty="0"/>
              <a:t>把</a:t>
            </a:r>
            <a:r>
              <a:rPr lang="en-US" altLang="zh-CN" sz="1100" dirty="0" err="1"/>
              <a:t>prompt+function</a:t>
            </a:r>
            <a:r>
              <a:rPr lang="zh-CN" altLang="en-US" sz="1100" dirty="0"/>
              <a:t>一起给</a:t>
            </a:r>
            <a:r>
              <a:rPr lang="en-US" altLang="zh-CN" sz="1100" dirty="0"/>
              <a:t>AI</a:t>
            </a:r>
          </a:p>
          <a:p>
            <a:pPr lvl="2"/>
            <a:r>
              <a:rPr lang="en-US" altLang="zh-CN" sz="1100" dirty="0"/>
              <a:t>AI</a:t>
            </a:r>
            <a:r>
              <a:rPr lang="zh-CN" altLang="en-US" sz="1100" dirty="0"/>
              <a:t>把数据传入外部</a:t>
            </a:r>
            <a:r>
              <a:rPr lang="en-US" altLang="zh-CN" sz="1100" dirty="0" err="1"/>
              <a:t>api</a:t>
            </a:r>
            <a:endParaRPr lang="en-US" altLang="zh-CN" sz="1100" dirty="0"/>
          </a:p>
          <a:p>
            <a:pPr lvl="2"/>
            <a:r>
              <a:rPr lang="zh-CN" altLang="en-US" sz="1100" dirty="0"/>
              <a:t>获得数据</a:t>
            </a:r>
            <a:endParaRPr lang="en-US" altLang="zh-CN" sz="1100" dirty="0"/>
          </a:p>
          <a:p>
            <a:pPr lvl="2"/>
            <a:r>
              <a:rPr lang="zh-CN" altLang="en-US" sz="1100" dirty="0"/>
              <a:t>转换为自然语言</a:t>
            </a:r>
            <a:endParaRPr lang="en-US" altLang="zh-CN" sz="1100" dirty="0"/>
          </a:p>
          <a:p>
            <a:pPr lvl="1"/>
            <a:r>
              <a:rPr lang="zh-CN" altLang="en-US" sz="1100" dirty="0"/>
              <a:t>其他</a:t>
            </a:r>
            <a:endParaRPr lang="en-US" altLang="zh-CN" sz="1100" dirty="0"/>
          </a:p>
          <a:p>
            <a:pPr lvl="2"/>
            <a:r>
              <a:rPr lang="zh-CN" altLang="en-US" sz="1100" dirty="0"/>
              <a:t>需要提供</a:t>
            </a:r>
            <a:r>
              <a:rPr lang="en-US" altLang="zh-CN" sz="1100" dirty="0" err="1"/>
              <a:t>api</a:t>
            </a:r>
            <a:r>
              <a:rPr lang="zh-CN" altLang="en-US" sz="1100" dirty="0"/>
              <a:t>的鉴权（如高德的</a:t>
            </a:r>
            <a:r>
              <a:rPr lang="en-US" altLang="zh-CN" sz="1100" dirty="0"/>
              <a:t>key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pPr lvl="2"/>
            <a:r>
              <a:rPr lang="zh-CN" altLang="en-US" sz="1100" dirty="0"/>
              <a:t>为何还是要用</a:t>
            </a:r>
            <a:r>
              <a:rPr lang="en-US" altLang="zh-CN" sz="1100" dirty="0" err="1"/>
              <a:t>Yaml</a:t>
            </a:r>
            <a:r>
              <a:rPr lang="zh-CN" altLang="en-US" sz="1100" dirty="0"/>
              <a:t>而非</a:t>
            </a:r>
            <a:r>
              <a:rPr lang="en-US" altLang="zh-CN" sz="1100" dirty="0"/>
              <a:t>NL</a:t>
            </a:r>
            <a:r>
              <a:rPr lang="zh-CN" altLang="en-US" sz="1100" dirty="0"/>
              <a:t>？</a:t>
            </a:r>
            <a:endParaRPr lang="en-US" altLang="zh-CN" sz="1100" dirty="0"/>
          </a:p>
          <a:p>
            <a:pPr lvl="3"/>
            <a:r>
              <a:rPr lang="zh-CN" altLang="en-US" sz="1100" dirty="0"/>
              <a:t>提高准确度</a:t>
            </a:r>
            <a:endParaRPr lang="en-US" altLang="zh-CN" sz="1100" dirty="0"/>
          </a:p>
          <a:p>
            <a:r>
              <a:rPr lang="en-US" altLang="zh-CN" sz="1100" dirty="0"/>
              <a:t>GPTs</a:t>
            </a:r>
            <a:r>
              <a:rPr lang="zh-CN" altLang="en-US" sz="1100" dirty="0"/>
              <a:t>及其平替们</a:t>
            </a:r>
            <a:endParaRPr lang="en-US" altLang="zh-CN" sz="1100" dirty="0"/>
          </a:p>
          <a:p>
            <a:pPr lvl="1"/>
            <a:r>
              <a:rPr lang="en-US" altLang="zh-CN" sz="1100" dirty="0" err="1"/>
              <a:t>OpenAi</a:t>
            </a:r>
            <a:r>
              <a:rPr lang="en-US" altLang="zh-CN" sz="1100" dirty="0"/>
              <a:t> GPTs</a:t>
            </a:r>
          </a:p>
          <a:p>
            <a:pPr lvl="2"/>
            <a:r>
              <a:rPr lang="zh-CN" altLang="en-US" sz="1100" dirty="0"/>
              <a:t>不用编程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可以放自己的知识库，实现</a:t>
            </a:r>
            <a:r>
              <a:rPr lang="en-US" altLang="zh-CN" sz="1100" dirty="0"/>
              <a:t>RAG</a:t>
            </a:r>
          </a:p>
          <a:p>
            <a:pPr lvl="2"/>
            <a:r>
              <a:rPr lang="zh-CN" altLang="en-US" sz="1100" dirty="0"/>
              <a:t>可以对接</a:t>
            </a:r>
            <a:r>
              <a:rPr lang="en-US" altLang="zh-CN" sz="1100" dirty="0"/>
              <a:t>actions</a:t>
            </a:r>
          </a:p>
          <a:p>
            <a:pPr lvl="2"/>
            <a:r>
              <a:rPr lang="zh-CN" altLang="en-US" sz="1100" dirty="0"/>
              <a:t>内置</a:t>
            </a:r>
            <a:r>
              <a:rPr lang="en-US" altLang="zh-CN" sz="1100" dirty="0"/>
              <a:t>DALLE3</a:t>
            </a:r>
            <a:r>
              <a:rPr lang="zh-CN" altLang="en-US" sz="1100" dirty="0"/>
              <a:t>文生图和</a:t>
            </a:r>
            <a:r>
              <a:rPr lang="en-US" altLang="zh-CN" sz="1100" dirty="0"/>
              <a:t>Code Interpreter</a:t>
            </a:r>
            <a:r>
              <a:rPr lang="zh-CN" altLang="en-US" sz="1100" dirty="0"/>
              <a:t>能力</a:t>
            </a:r>
            <a:endParaRPr lang="en-US" altLang="zh-CN" sz="1100" dirty="0"/>
          </a:p>
          <a:p>
            <a:pPr lvl="2"/>
            <a:r>
              <a:rPr lang="en-US" altLang="zh-CN" sz="1100" dirty="0"/>
              <a:t>X</a:t>
            </a:r>
            <a:r>
              <a:rPr lang="zh-CN" altLang="en-US" sz="1100" dirty="0"/>
              <a:t>只有</a:t>
            </a:r>
            <a:r>
              <a:rPr lang="en-US" altLang="zh-CN" sz="1100" dirty="0"/>
              <a:t>Plus</a:t>
            </a:r>
            <a:r>
              <a:rPr lang="zh-CN" altLang="en-US" sz="1100" dirty="0"/>
              <a:t>会员可用</a:t>
            </a:r>
            <a:endParaRPr lang="en-US" altLang="zh-CN" sz="1100" dirty="0"/>
          </a:p>
          <a:p>
            <a:pPr lvl="1"/>
            <a:r>
              <a:rPr lang="zh-CN" altLang="en-US" sz="1100" dirty="0"/>
              <a:t>字节跳动 </a:t>
            </a:r>
            <a:r>
              <a:rPr lang="en-US" altLang="zh-CN" sz="1100" dirty="0" err="1"/>
              <a:t>Coze</a:t>
            </a:r>
            <a:endParaRPr lang="en-US" altLang="zh-CN" sz="1100" dirty="0"/>
          </a:p>
          <a:p>
            <a:pPr lvl="2"/>
            <a:r>
              <a:rPr lang="zh-CN" altLang="en-US" sz="1100" dirty="0"/>
              <a:t>需要科学上网，但可以免费使用</a:t>
            </a:r>
            <a:r>
              <a:rPr lang="en-US" altLang="zh-CN" sz="1100" dirty="0"/>
              <a:t>GPT4</a:t>
            </a:r>
          </a:p>
          <a:p>
            <a:pPr lvl="2"/>
            <a:r>
              <a:rPr lang="zh-CN" altLang="en-US" sz="1100" dirty="0"/>
              <a:t>英文界面但对中文更友好</a:t>
            </a:r>
            <a:endParaRPr lang="en-US" altLang="zh-CN" sz="1100" dirty="0"/>
          </a:p>
          <a:p>
            <a:pPr lvl="2"/>
            <a:r>
              <a:rPr lang="en-US" altLang="zh-CN" sz="1100" dirty="0"/>
              <a:t>Prompt</a:t>
            </a:r>
            <a:r>
              <a:rPr lang="zh-CN" altLang="en-US" sz="1100" dirty="0"/>
              <a:t>优化功能更简单（自带）</a:t>
            </a:r>
            <a:endParaRPr lang="en-US" sz="1100" dirty="0"/>
          </a:p>
          <a:p>
            <a:pPr lvl="1"/>
            <a:r>
              <a:rPr lang="en-US" altLang="zh-CN" sz="1100" dirty="0" err="1"/>
              <a:t>Dify</a:t>
            </a:r>
            <a:endParaRPr lang="en-US" altLang="zh-CN" sz="1100" dirty="0"/>
          </a:p>
          <a:p>
            <a:pPr lvl="2"/>
            <a:r>
              <a:rPr lang="zh-CN" altLang="en-US" sz="1100" dirty="0"/>
              <a:t>开源，中国开发</a:t>
            </a:r>
            <a:endParaRPr lang="en-US" altLang="zh-CN" sz="1100" dirty="0"/>
          </a:p>
          <a:p>
            <a:pPr lvl="2"/>
            <a:r>
              <a:rPr lang="zh-CN" altLang="en-US" sz="1100" dirty="0"/>
              <a:t>功能最丰富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可以本地部署，支持非常多的大模型</a:t>
            </a:r>
            <a:endParaRPr lang="en-US" altLang="zh-CN" sz="1100" dirty="0"/>
          </a:p>
          <a:p>
            <a:pPr lvl="2"/>
            <a:r>
              <a:rPr lang="zh-CN" altLang="en-US" sz="1100" dirty="0"/>
              <a:t>有</a:t>
            </a:r>
            <a:r>
              <a:rPr lang="en-US" altLang="zh-CN" sz="1100" dirty="0"/>
              <a:t>GUI</a:t>
            </a:r>
            <a:r>
              <a:rPr lang="zh-CN" altLang="en-US" sz="1100" dirty="0"/>
              <a:t>，也有</a:t>
            </a:r>
            <a:r>
              <a:rPr lang="en-US" altLang="zh-CN" sz="1100" dirty="0"/>
              <a:t>API</a:t>
            </a:r>
          </a:p>
          <a:p>
            <a:pPr lvl="1"/>
            <a:r>
              <a:rPr lang="zh-CN" altLang="en-US" sz="1100" dirty="0"/>
              <a:t>但是上述都不能完成极致调优</a:t>
            </a:r>
            <a:endParaRPr lang="en-US" altLang="zh-CN" sz="1100" dirty="0"/>
          </a:p>
          <a:p>
            <a:r>
              <a:rPr lang="zh-CN" altLang="en-US" sz="1100" dirty="0"/>
              <a:t>开发代码调用自己写的</a:t>
            </a:r>
            <a:r>
              <a:rPr lang="en-US" altLang="zh-CN" sz="1100" dirty="0"/>
              <a:t>Function</a:t>
            </a:r>
          </a:p>
          <a:p>
            <a:pPr lvl="1"/>
            <a:r>
              <a:rPr lang="zh-CN" altLang="en-US" sz="1100" dirty="0"/>
              <a:t>在</a:t>
            </a:r>
            <a:r>
              <a:rPr lang="en-US" altLang="zh-CN" sz="1100" dirty="0"/>
              <a:t>create</a:t>
            </a:r>
            <a:r>
              <a:rPr lang="zh-CN" altLang="en-US" sz="1100" dirty="0"/>
              <a:t>时，给一个</a:t>
            </a:r>
            <a:r>
              <a:rPr lang="en-US" altLang="zh-CN" sz="1100" dirty="0"/>
              <a:t>tools</a:t>
            </a:r>
            <a:r>
              <a:rPr lang="zh-CN" altLang="en-US" sz="1100" dirty="0"/>
              <a:t>数组</a:t>
            </a:r>
            <a:endParaRPr lang="en-US" altLang="zh-CN" sz="1100" dirty="0"/>
          </a:p>
          <a:p>
            <a:pPr lvl="1"/>
            <a:r>
              <a:rPr lang="zh-CN" altLang="en-US" sz="1100" dirty="0"/>
              <a:t>每个元素都是一组</a:t>
            </a:r>
            <a:r>
              <a:rPr lang="en-US" altLang="zh-CN" sz="1100" dirty="0" err="1"/>
              <a:t>json</a:t>
            </a:r>
            <a:endParaRPr lang="en-US" altLang="zh-CN" sz="1100" dirty="0"/>
          </a:p>
          <a:p>
            <a:pPr lvl="2"/>
            <a:r>
              <a:rPr lang="en-US" sz="1100" dirty="0" err="1"/>
              <a:t>Type:fuction</a:t>
            </a:r>
            <a:endParaRPr lang="en-US" sz="1100" dirty="0"/>
          </a:p>
          <a:p>
            <a:pPr lvl="2"/>
            <a:r>
              <a:rPr lang="en-US" sz="1100" dirty="0" err="1"/>
              <a:t>Name:sum</a:t>
            </a:r>
            <a:endParaRPr lang="en-US" sz="1100" dirty="0"/>
          </a:p>
          <a:p>
            <a:pPr lvl="1"/>
            <a:r>
              <a:rPr lang="zh-CN" altLang="en-US" sz="1100" dirty="0"/>
              <a:t>调用时，</a:t>
            </a:r>
            <a:r>
              <a:rPr lang="en-US" altLang="zh-CN" sz="1100" dirty="0" err="1"/>
              <a:t>gpt</a:t>
            </a:r>
            <a:r>
              <a:rPr lang="zh-CN" altLang="en-US" sz="1100" dirty="0"/>
              <a:t>会理解何时使用此</a:t>
            </a:r>
            <a:r>
              <a:rPr lang="en-US" altLang="zh-CN" sz="1100" dirty="0"/>
              <a:t>function</a:t>
            </a:r>
          </a:p>
          <a:p>
            <a:pPr lvl="2"/>
            <a:r>
              <a:rPr lang="zh-CN" altLang="en-US" sz="1100" dirty="0"/>
              <a:t>判断是否需要</a:t>
            </a:r>
            <a:r>
              <a:rPr lang="en-US" altLang="zh-CN" sz="1100" dirty="0"/>
              <a:t>call function</a:t>
            </a:r>
          </a:p>
          <a:p>
            <a:pPr lvl="2"/>
            <a:r>
              <a:rPr lang="zh-CN" altLang="en-US" sz="1100" dirty="0"/>
              <a:t>判断需要</a:t>
            </a:r>
            <a:r>
              <a:rPr lang="en-US" altLang="zh-CN" sz="1100" dirty="0"/>
              <a:t>call</a:t>
            </a:r>
            <a:r>
              <a:rPr lang="zh-CN" altLang="en-US" sz="1100" dirty="0"/>
              <a:t>哪个</a:t>
            </a:r>
            <a:endParaRPr lang="en-US" altLang="zh-CN" sz="1100" dirty="0"/>
          </a:p>
          <a:p>
            <a:pPr lvl="2"/>
            <a:r>
              <a:rPr lang="zh-CN" altLang="en-US" sz="1100" dirty="0"/>
              <a:t>实现</a:t>
            </a:r>
            <a:r>
              <a:rPr lang="en-US" altLang="zh-CN" sz="1100" dirty="0"/>
              <a:t>function</a:t>
            </a:r>
            <a:r>
              <a:rPr lang="zh-CN" altLang="en-US" sz="1100" dirty="0"/>
              <a:t>代码</a:t>
            </a:r>
            <a:endParaRPr lang="en-US" altLang="zh-CN" sz="1100" dirty="0"/>
          </a:p>
          <a:p>
            <a:pPr lvl="2"/>
            <a:r>
              <a:rPr lang="zh-CN" altLang="en-US" sz="1100" dirty="0"/>
              <a:t>把调用结果加入到对话历史</a:t>
            </a:r>
            <a:endParaRPr lang="en-US" altLang="zh-CN" sz="1100" dirty="0"/>
          </a:p>
          <a:p>
            <a:pPr lvl="2"/>
            <a:r>
              <a:rPr lang="zh-CN" altLang="en-US" sz="1100" dirty="0"/>
              <a:t>再次调用大模型，形成自然语言</a:t>
            </a:r>
            <a:endParaRPr lang="en-US" altLang="zh-CN" sz="1100" dirty="0"/>
          </a:p>
          <a:p>
            <a:pPr lvl="1"/>
            <a:r>
              <a:rPr lang="en-US" altLang="zh-CN" sz="1100" dirty="0"/>
              <a:t>Function Calling</a:t>
            </a:r>
            <a:r>
              <a:rPr lang="zh-CN" altLang="en-US" sz="1100" dirty="0"/>
              <a:t>的描述也要调优</a:t>
            </a:r>
            <a:endParaRPr lang="en-US" altLang="zh-CN" sz="1100" dirty="0"/>
          </a:p>
          <a:p>
            <a:pPr lvl="2"/>
            <a:r>
              <a:rPr lang="zh-CN" altLang="en-US" sz="1100" dirty="0"/>
              <a:t>防止幻觉</a:t>
            </a:r>
            <a:endParaRPr lang="en-US" altLang="zh-CN" sz="1100" dirty="0"/>
          </a:p>
          <a:p>
            <a:r>
              <a:rPr lang="zh-CN" altLang="en-US" sz="1100" dirty="0"/>
              <a:t>多函数调用</a:t>
            </a:r>
            <a:endParaRPr lang="en-US" altLang="zh-CN" sz="1100" dirty="0"/>
          </a:p>
          <a:p>
            <a:r>
              <a:rPr lang="zh-CN" altLang="en-US" sz="1100" dirty="0"/>
              <a:t>用</a:t>
            </a:r>
            <a:r>
              <a:rPr lang="en-US" altLang="zh-CN" sz="1100" dirty="0"/>
              <a:t>Function Calling</a:t>
            </a:r>
            <a:r>
              <a:rPr lang="zh-CN" altLang="en-US" sz="1100" dirty="0"/>
              <a:t>获取</a:t>
            </a:r>
            <a:r>
              <a:rPr lang="en-US" altLang="zh-CN" sz="1100" dirty="0"/>
              <a:t>JSON</a:t>
            </a:r>
            <a:r>
              <a:rPr lang="zh-CN" altLang="en-US" sz="1100" dirty="0"/>
              <a:t>结构</a:t>
            </a:r>
            <a:endParaRPr lang="en-US" altLang="zh-CN" sz="1100" dirty="0"/>
          </a:p>
          <a:p>
            <a:pPr lvl="1"/>
            <a:r>
              <a:rPr lang="zh-CN" altLang="en-US" sz="1100" dirty="0"/>
              <a:t>类似地址提取</a:t>
            </a:r>
            <a:endParaRPr lang="en-US" altLang="zh-CN" sz="1100" dirty="0"/>
          </a:p>
          <a:p>
            <a:pPr lvl="1"/>
            <a:r>
              <a:rPr lang="zh-CN" altLang="en-US" sz="1100" dirty="0"/>
              <a:t>或：用</a:t>
            </a:r>
            <a:r>
              <a:rPr lang="en-US" altLang="zh-CN" sz="1100" dirty="0"/>
              <a:t>JSON Mode</a:t>
            </a:r>
            <a:r>
              <a:rPr lang="zh-CN" altLang="en-US" sz="1100" dirty="0"/>
              <a:t>来不写代码获得</a:t>
            </a:r>
            <a:r>
              <a:rPr lang="en-US" altLang="zh-CN" sz="1100" dirty="0"/>
              <a:t>Json</a:t>
            </a:r>
          </a:p>
          <a:p>
            <a:r>
              <a:rPr lang="zh-CN" altLang="en-US" sz="1100" dirty="0"/>
              <a:t>使用</a:t>
            </a:r>
            <a:r>
              <a:rPr lang="en-US" altLang="zh-CN" sz="1100" dirty="0"/>
              <a:t>FC</a:t>
            </a:r>
            <a:r>
              <a:rPr lang="zh-CN" altLang="en-US" sz="1100" dirty="0"/>
              <a:t>查询数据库</a:t>
            </a:r>
            <a:endParaRPr lang="en-US" altLang="zh-CN" sz="1100" dirty="0"/>
          </a:p>
          <a:p>
            <a:pPr lvl="1"/>
            <a:r>
              <a:rPr lang="en-US" sz="1100" dirty="0"/>
              <a:t>Name=</a:t>
            </a:r>
            <a:r>
              <a:rPr lang="en-US" sz="1100" dirty="0" err="1"/>
              <a:t>ask_database</a:t>
            </a:r>
            <a:endParaRPr lang="en-US" sz="1100" dirty="0"/>
          </a:p>
          <a:p>
            <a:pPr lvl="1"/>
            <a:r>
              <a:rPr lang="en-US" sz="1100" dirty="0"/>
              <a:t>Description: </a:t>
            </a:r>
            <a:r>
              <a:rPr lang="zh-CN" altLang="en-US" sz="1100" dirty="0"/>
              <a:t>“用这个函数回答客户的问题。输出应该是一个正式的</a:t>
            </a:r>
            <a:r>
              <a:rPr lang="en-US" altLang="zh-CN" sz="1100" dirty="0"/>
              <a:t>SQL</a:t>
            </a:r>
            <a:r>
              <a:rPr lang="zh-CN" altLang="en-US" sz="1100" dirty="0"/>
              <a:t>语句”</a:t>
            </a:r>
            <a:endParaRPr lang="en-US" altLang="zh-CN" sz="1100" dirty="0"/>
          </a:p>
          <a:p>
            <a:pPr lvl="1"/>
            <a:r>
              <a:rPr lang="zh-CN" altLang="en-US" sz="1100" dirty="0"/>
              <a:t>要给一个</a:t>
            </a:r>
            <a:r>
              <a:rPr lang="en-US" altLang="zh-CN" sz="1100" dirty="0" err="1"/>
              <a:t>database_schema_string</a:t>
            </a:r>
            <a:r>
              <a:rPr lang="zh-CN" altLang="en-US" sz="1100" dirty="0"/>
              <a:t>，里边放着</a:t>
            </a:r>
            <a:endParaRPr lang="en-US" altLang="zh-CN" sz="1100" dirty="0"/>
          </a:p>
          <a:p>
            <a:pPr lvl="2"/>
            <a:r>
              <a:rPr lang="zh-CN" altLang="en-US" sz="1100" dirty="0"/>
              <a:t>字段，类型，</a:t>
            </a:r>
            <a:r>
              <a:rPr lang="en-US" altLang="zh-CN" sz="1100" dirty="0"/>
              <a:t>——</a:t>
            </a:r>
            <a:r>
              <a:rPr lang="zh-CN" altLang="en-US" sz="1100" dirty="0"/>
              <a:t>注释</a:t>
            </a:r>
            <a:endParaRPr lang="en-US" altLang="zh-CN" sz="1100" dirty="0"/>
          </a:p>
          <a:p>
            <a:pPr lvl="2"/>
            <a:r>
              <a:rPr lang="zh-CN" altLang="en-US" sz="1100" dirty="0"/>
              <a:t>注意注释非常重要，帮助</a:t>
            </a:r>
            <a:r>
              <a:rPr lang="en-US" altLang="zh-CN" sz="1100" dirty="0"/>
              <a:t>AI</a:t>
            </a:r>
            <a:r>
              <a:rPr lang="zh-CN" altLang="en-US" sz="1100" dirty="0"/>
              <a:t>理解自然语言与数据的对应关系。</a:t>
            </a:r>
            <a:endParaRPr lang="en-US" altLang="zh-CN" sz="1100" dirty="0"/>
          </a:p>
          <a:p>
            <a:pPr lvl="2"/>
            <a:r>
              <a:rPr lang="zh-CN" altLang="en-US" sz="1100" dirty="0"/>
              <a:t>可以多表查询</a:t>
            </a:r>
            <a:endParaRPr lang="en-US" altLang="zh-CN" sz="1100" dirty="0"/>
          </a:p>
          <a:p>
            <a:r>
              <a:rPr lang="zh-CN" altLang="en-US" sz="1100" dirty="0"/>
              <a:t>流式输出</a:t>
            </a:r>
            <a:endParaRPr lang="en-US" altLang="zh-CN" sz="1100" dirty="0"/>
          </a:p>
          <a:p>
            <a:pPr lvl="1"/>
            <a:r>
              <a:rPr lang="zh-CN" altLang="en-US" sz="1100" dirty="0"/>
              <a:t>调用时如果参数</a:t>
            </a:r>
            <a:r>
              <a:rPr lang="en-US" altLang="zh-CN" sz="1100" dirty="0"/>
              <a:t>stream=true</a:t>
            </a:r>
            <a:r>
              <a:rPr lang="zh-CN" altLang="en-US" sz="1100" dirty="0"/>
              <a:t>，则后面的</a:t>
            </a:r>
            <a:r>
              <a:rPr lang="en-US" altLang="zh-CN" sz="1100" dirty="0"/>
              <a:t>JSON</a:t>
            </a:r>
            <a:r>
              <a:rPr lang="zh-CN" altLang="en-US" sz="1100" dirty="0"/>
              <a:t>必须拼接后才能用</a:t>
            </a:r>
            <a:endParaRPr lang="en-US" altLang="zh-CN" sz="1100" dirty="0"/>
          </a:p>
          <a:p>
            <a:r>
              <a:rPr lang="zh-CN" altLang="en-US" sz="1100" dirty="0"/>
              <a:t>注意事项</a:t>
            </a:r>
            <a:endParaRPr lang="en-US" altLang="zh-CN" sz="1100" dirty="0"/>
          </a:p>
          <a:p>
            <a:pPr lvl="1"/>
            <a:r>
              <a:rPr lang="zh-CN" altLang="en-US" sz="1100" dirty="0"/>
              <a:t>只有</a:t>
            </a:r>
            <a:r>
              <a:rPr lang="en-US" altLang="zh-CN" sz="1100" dirty="0"/>
              <a:t>gpt-3.5-turbo-1106 &amp; </a:t>
            </a:r>
            <a:r>
              <a:rPr lang="en-US" sz="1100" dirty="0"/>
              <a:t>Gpt-4-1106-preview</a:t>
            </a:r>
            <a:r>
              <a:rPr lang="zh-CN" altLang="en-US" sz="1100" dirty="0"/>
              <a:t>支持</a:t>
            </a:r>
            <a:r>
              <a:rPr lang="en-US" altLang="zh-CN" sz="1100" dirty="0"/>
              <a:t>FC</a:t>
            </a:r>
          </a:p>
          <a:p>
            <a:pPr lvl="1"/>
            <a:r>
              <a:rPr lang="en-US" sz="1100" dirty="0"/>
              <a:t>Gpt-4 </a:t>
            </a:r>
            <a:r>
              <a:rPr lang="zh-CN" altLang="en-US" sz="1100" dirty="0"/>
              <a:t>≠ </a:t>
            </a:r>
            <a:r>
              <a:rPr lang="en-US" altLang="zh-CN" sz="1100" dirty="0"/>
              <a:t>gpt-4-1106-preview</a:t>
            </a:r>
            <a:endParaRPr lang="en-US" sz="1100" dirty="0"/>
          </a:p>
          <a:p>
            <a:pPr lvl="1"/>
            <a:r>
              <a:rPr lang="zh-CN" altLang="en-US" sz="1100" dirty="0"/>
              <a:t>函数声明也占用</a:t>
            </a:r>
            <a:r>
              <a:rPr lang="en-US" altLang="zh-CN" sz="1100" dirty="0"/>
              <a:t>token</a:t>
            </a:r>
          </a:p>
          <a:p>
            <a:pPr lvl="1"/>
            <a:r>
              <a:rPr lang="en-US" altLang="zh-CN" sz="1100" dirty="0"/>
              <a:t>FC</a:t>
            </a:r>
            <a:r>
              <a:rPr lang="zh-CN" altLang="en-US" sz="1100" dirty="0"/>
              <a:t>写数据库很危险，有可能产生幻觉</a:t>
            </a:r>
            <a:endParaRPr lang="en-US" sz="1100" dirty="0"/>
          </a:p>
          <a:p>
            <a:r>
              <a:rPr lang="zh-CN" altLang="en-US" sz="1100" dirty="0"/>
              <a:t>国产支持</a:t>
            </a:r>
            <a:r>
              <a:rPr lang="en-US" altLang="zh-CN" sz="1100" dirty="0"/>
              <a:t>FC</a:t>
            </a:r>
            <a:r>
              <a:rPr lang="zh-CN" altLang="en-US" sz="1100" dirty="0"/>
              <a:t>的模型</a:t>
            </a:r>
            <a:endParaRPr lang="en-US" altLang="zh-CN" sz="1100" dirty="0"/>
          </a:p>
          <a:p>
            <a:pPr lvl="1"/>
            <a:r>
              <a:rPr lang="zh-CN" altLang="en-US" sz="1100" dirty="0"/>
              <a:t>文心一言，</a:t>
            </a:r>
            <a:r>
              <a:rPr lang="en-US" altLang="zh-CN" sz="1100" dirty="0" err="1"/>
              <a:t>MiniMax</a:t>
            </a:r>
            <a:r>
              <a:rPr lang="zh-CN" altLang="en-US" sz="1100" dirty="0"/>
              <a:t>，</a:t>
            </a:r>
            <a:r>
              <a:rPr lang="en-US" altLang="zh-CN" sz="1100" dirty="0"/>
              <a:t>ChatGLM-6B</a:t>
            </a:r>
            <a:r>
              <a:rPr lang="zh-CN" altLang="en-US" sz="1100" dirty="0"/>
              <a:t>，讯飞星火</a:t>
            </a:r>
            <a:r>
              <a:rPr lang="en-US" altLang="zh-CN" sz="1100" dirty="0"/>
              <a:t>3.0</a:t>
            </a:r>
          </a:p>
          <a:p>
            <a:r>
              <a:rPr lang="en-US" altLang="zh-CN" sz="1100" dirty="0"/>
              <a:t>FC</a:t>
            </a:r>
            <a:r>
              <a:rPr lang="zh-CN" altLang="en-US" sz="1100" dirty="0"/>
              <a:t>的想象空间</a:t>
            </a:r>
            <a:endParaRPr lang="en-US" altLang="zh-CN" sz="1100" dirty="0"/>
          </a:p>
          <a:p>
            <a:pPr lvl="1"/>
            <a:r>
              <a:rPr lang="zh-CN" altLang="en-US" sz="1100" dirty="0"/>
              <a:t>可以在多数软件中实现自然语言驱动业务</a:t>
            </a:r>
            <a:endParaRPr lang="en-US" altLang="zh-CN" sz="1100" dirty="0"/>
          </a:p>
          <a:p>
            <a:pPr lvl="1"/>
            <a:r>
              <a:rPr lang="en-US" altLang="zh-CN" sz="1100" dirty="0"/>
              <a:t>NLP</a:t>
            </a:r>
            <a:r>
              <a:rPr lang="zh-CN" altLang="en-US" sz="1100" dirty="0"/>
              <a:t>算法工程师视角</a:t>
            </a:r>
            <a:endParaRPr lang="en-US" altLang="zh-CN" sz="1100" dirty="0"/>
          </a:p>
          <a:p>
            <a:pPr lvl="2"/>
            <a:r>
              <a:rPr lang="zh-CN" altLang="en-US" sz="1100" dirty="0"/>
              <a:t>模型砍大面，规则修细节</a:t>
            </a:r>
            <a:endParaRPr lang="en-US" altLang="zh-CN" sz="1100" dirty="0"/>
          </a:p>
          <a:p>
            <a:pPr lvl="2"/>
            <a:r>
              <a:rPr lang="zh-CN" altLang="en-US" sz="1100" dirty="0"/>
              <a:t>一个模型搞不定的问题，拆成多个解决</a:t>
            </a:r>
            <a:endParaRPr lang="en-US" altLang="zh-CN" sz="1100" dirty="0"/>
          </a:p>
          <a:p>
            <a:pPr lvl="2"/>
            <a:r>
              <a:rPr lang="zh-CN" altLang="en-US" sz="1100" dirty="0"/>
              <a:t>评估算法的准确率（先要有测试集，否则别问“能不能做”）</a:t>
            </a:r>
            <a:endParaRPr lang="en-US" altLang="zh-CN" sz="1100" dirty="0"/>
          </a:p>
          <a:p>
            <a:pPr lvl="2"/>
            <a:r>
              <a:rPr lang="zh-CN" altLang="en-US" sz="1100" dirty="0"/>
              <a:t>评估</a:t>
            </a:r>
            <a:r>
              <a:rPr lang="en-US" altLang="zh-CN" sz="1100" dirty="0"/>
              <a:t>Bad case</a:t>
            </a:r>
            <a:r>
              <a:rPr lang="zh-CN" altLang="en-US" sz="1100" dirty="0"/>
              <a:t>的影响面</a:t>
            </a:r>
            <a:endParaRPr lang="en-US" altLang="zh-CN" sz="1100" dirty="0"/>
          </a:p>
          <a:p>
            <a:pPr lvl="2"/>
            <a:r>
              <a:rPr lang="zh-CN" altLang="en-US" sz="1100" dirty="0"/>
              <a:t>算法的结果永远不能</a:t>
            </a:r>
            <a:r>
              <a:rPr lang="en-US" altLang="zh-CN" sz="1100" dirty="0"/>
              <a:t>100%</a:t>
            </a:r>
            <a:r>
              <a:rPr lang="zh-CN" altLang="en-US" sz="1100" dirty="0"/>
              <a:t>正确，建立在这个假设基础上推敲产品的可行性</a:t>
            </a:r>
            <a:endParaRPr lang="en-US" altLang="zh-CN" sz="1100" dirty="0"/>
          </a:p>
          <a:p>
            <a:r>
              <a:rPr lang="zh-CN" altLang="en-US" sz="1100" dirty="0"/>
              <a:t>其他</a:t>
            </a:r>
            <a:endParaRPr lang="en-US" altLang="zh-CN" sz="1100" dirty="0"/>
          </a:p>
          <a:p>
            <a:pPr lvl="1"/>
            <a:r>
              <a:rPr lang="zh-CN" altLang="en-US" sz="1100" dirty="0"/>
              <a:t>画图软件：</a:t>
            </a:r>
            <a:r>
              <a:rPr lang="en-US" altLang="zh-CN" sz="1100" dirty="0"/>
              <a:t>Draw.io</a:t>
            </a:r>
          </a:p>
          <a:p>
            <a:pPr lvl="1"/>
            <a:endParaRPr lang="en-US" altLang="zh-CN" sz="1100" dirty="0"/>
          </a:p>
          <a:p>
            <a:pPr lvl="2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6888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69076;"/>
  <p:tag name="ISLIDE.PICTURE" val="#VCG41525126413;#VCG41165696026;#VCG41N867002494;"/>
</p:tagLst>
</file>

<file path=ppt/theme/theme1.xml><?xml version="1.0" encoding="utf-8"?>
<a:theme xmlns:a="http://schemas.openxmlformats.org/drawingml/2006/main" name="OfficePLUS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95DDB"/>
      </a:accent1>
      <a:accent2>
        <a:srgbClr val="17B4D1"/>
      </a:accent2>
      <a:accent3>
        <a:srgbClr val="7D29D1"/>
      </a:accent3>
      <a:accent4>
        <a:srgbClr val="263BCE"/>
      </a:accent4>
      <a:accent5>
        <a:srgbClr val="263BCE"/>
      </a:accent5>
      <a:accent6>
        <a:srgbClr val="263BCE"/>
      </a:accent6>
      <a:hlink>
        <a:srgbClr val="4472C4"/>
      </a:hlink>
      <a:folHlink>
        <a:srgbClr val="BFBFBF"/>
      </a:folHlink>
    </a:clrScheme>
    <a:fontScheme name="n1vfzu3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95DDB"/>
    </a:accent1>
    <a:accent2>
      <a:srgbClr val="17B4D1"/>
    </a:accent2>
    <a:accent3>
      <a:srgbClr val="7D29D1"/>
    </a:accent3>
    <a:accent4>
      <a:srgbClr val="263BCE"/>
    </a:accent4>
    <a:accent5>
      <a:srgbClr val="263BCE"/>
    </a:accent5>
    <a:accent6>
      <a:srgbClr val="263BCE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FD3A2D-9ACF-4CE0-AD5C-D8BFB731DF21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86BF683-1E58-4095-AB56-31070FA8B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EF7CA2-EC42-4E6A-98B2-DF875A7FA32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48908</TotalTime>
  <Words>10751</Words>
  <Application>Microsoft Office PowerPoint</Application>
  <PresentationFormat>Widescreen</PresentationFormat>
  <Paragraphs>956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Söhne</vt:lpstr>
      <vt:lpstr>微软雅黑</vt:lpstr>
      <vt:lpstr>等线</vt:lpstr>
      <vt:lpstr>Arial</vt:lpstr>
      <vt:lpstr>Courier New</vt:lpstr>
      <vt:lpstr>Symbol</vt:lpstr>
      <vt:lpstr>Wingdings</vt:lpstr>
      <vt:lpstr>OfficePLUS主题</vt:lpstr>
      <vt:lpstr>知乎AI大模型 课程笔记</vt:lpstr>
      <vt:lpstr>AI概述 2023年12月12日 孙志岗</vt:lpstr>
      <vt:lpstr>Prompt Engineering 提示工程 2023年12月14日 孙志岗</vt:lpstr>
      <vt:lpstr>Gpts替代咒语:在Gpt3.5中一字不改输入如下文字，即可达到Gpts的效果</vt:lpstr>
      <vt:lpstr>Gpts替代咒语:在Gpt3.5中一字不改输入如下文字，即可达到Gpts的效果</vt:lpstr>
      <vt:lpstr>参数详解：Completions 完成</vt:lpstr>
      <vt:lpstr>参数详解：Chat 聊天，Image图像</vt:lpstr>
      <vt:lpstr>MetaGPT讲座，林义章，DeepWisdom, Ai研究员</vt:lpstr>
      <vt:lpstr>Function Calling 方法调用 2023年12月21日 孙志岗</vt:lpstr>
      <vt:lpstr>2023年12月28日 RAG，王卓然</vt:lpstr>
      <vt:lpstr>2024-1-2 Assistant Api，王卓然</vt:lpstr>
      <vt:lpstr>2024-1-4 大模型时代的AI产品新挑战，</vt:lpstr>
      <vt:lpstr>2024-1-9 Semantic Kernel，王卓然</vt:lpstr>
      <vt:lpstr>2024-01-11 Langchain，王卓然</vt:lpstr>
      <vt:lpstr>2024-01-16 LLM应用开发工具链，王卓然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牟姝彦</dc:creator>
  <cp:lastModifiedBy>Chen Martin</cp:lastModifiedBy>
  <cp:revision>422</cp:revision>
  <dcterms:created xsi:type="dcterms:W3CDTF">2021-01-18T05:36:37Z</dcterms:created>
  <dcterms:modified xsi:type="dcterms:W3CDTF">2024-01-16T14:39:45Z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</Properties>
</file>