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gl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gl-E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s-ES" sz="5400" spc="-100" strike="noStrike" cap="all">
                <a:solidFill>
                  <a:srgbClr val="d2533c"/>
                </a:solidFill>
                <a:latin typeface="Arial"/>
              </a:rPr>
              <a:t>Haga clic para modificar el estilo de título del patrón</a:t>
            </a:r>
            <a:endParaRPr b="0" lang="gl-ES" sz="5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2728408-FE21-452A-AE1E-71F8031AB868}" type="datetime">
              <a:rPr b="0" lang="gl-ES" sz="1200" spc="-1" strike="noStrike">
                <a:solidFill>
                  <a:srgbClr val="ffffff"/>
                </a:solidFill>
                <a:latin typeface="Arial"/>
              </a:rPr>
              <a:t>20/10/20</a:t>
            </a:fld>
            <a:endParaRPr b="0" lang="gl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gl-E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C0BCE18-99BA-48DA-B433-88223117F1DA}" type="slidenum">
              <a:rPr b="1" lang="gl-ES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gl-ES" sz="1400" spc="-1" strike="noStrike">
              <a:latin typeface="Times New Roman"/>
            </a:endParaRPr>
          </a:p>
        </p:txBody>
      </p:sp>
      <p:sp>
        <p:nvSpPr>
          <p:cNvPr id="6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5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2400" spc="-1" strike="noStrike">
                <a:solidFill>
                  <a:srgbClr val="292934"/>
                </a:solidFill>
                <a:latin typeface="Arial"/>
              </a:rPr>
              <a:t>Prema para editar o formato de texto do esquema</a:t>
            </a:r>
            <a:endParaRPr b="0" lang="gl-ES" sz="2400" spc="-1" strike="noStrike">
              <a:solidFill>
                <a:srgbClr val="29293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gl-ES" sz="1800" spc="-1" strike="noStrike">
                <a:solidFill>
                  <a:srgbClr val="292934"/>
                </a:solidFill>
                <a:latin typeface="Arial"/>
              </a:rPr>
              <a:t>Segundo nivel do esquema</a:t>
            </a:r>
            <a:endParaRPr b="0" lang="gl-ES" sz="1800" spc="-1" strike="noStrike">
              <a:solidFill>
                <a:srgbClr val="292934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1600" spc="-1" strike="noStrike">
                <a:solidFill>
                  <a:srgbClr val="292934"/>
                </a:solidFill>
                <a:latin typeface="Arial"/>
              </a:rPr>
              <a:t>Terceiro nivel do esquema</a:t>
            </a:r>
            <a:endParaRPr b="0" lang="gl-ES" sz="1600" spc="-1" strike="noStrike">
              <a:solidFill>
                <a:srgbClr val="292934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gl-ES" sz="1400" spc="-1" strike="noStrike">
                <a:solidFill>
                  <a:srgbClr val="292934"/>
                </a:solidFill>
                <a:latin typeface="Arial"/>
              </a:rPr>
              <a:t>Cuarto nivel do esquema</a:t>
            </a:r>
            <a:endParaRPr b="0" lang="gl-ES" sz="1400" spc="-1" strike="noStrike">
              <a:solidFill>
                <a:srgbClr val="292934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2000" spc="-1" strike="noStrike">
                <a:solidFill>
                  <a:srgbClr val="292934"/>
                </a:solidFill>
                <a:latin typeface="Arial"/>
              </a:rPr>
              <a:t>Quinto nivel do esquema</a:t>
            </a:r>
            <a:endParaRPr b="0" lang="gl-ES" sz="2000" spc="-1" strike="noStrike">
              <a:solidFill>
                <a:srgbClr val="292934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2000" spc="-1" strike="noStrike">
                <a:solidFill>
                  <a:srgbClr val="292934"/>
                </a:solidFill>
                <a:latin typeface="Arial"/>
              </a:rPr>
              <a:t>Sexto nivel do esquema</a:t>
            </a:r>
            <a:endParaRPr b="0" lang="gl-ES" sz="2000" spc="-1" strike="noStrike">
              <a:solidFill>
                <a:srgbClr val="292934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2000" spc="-1" strike="noStrike">
                <a:solidFill>
                  <a:srgbClr val="292934"/>
                </a:solidFill>
                <a:latin typeface="Arial"/>
              </a:rPr>
              <a:t>Sétimo nivel do esquema</a:t>
            </a:r>
            <a:endParaRPr b="0" lang="gl-E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</a:rPr>
              <a:t>Haga clic para modificar el estilo de título del patrón</a:t>
            </a:r>
            <a:endParaRPr b="0" lang="gl-E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23F01FF-B3E1-40E1-99C9-D5840484ED11}" type="datetime">
              <a:rPr b="0" lang="gl-ES" sz="1200" spc="-1" strike="noStrike">
                <a:solidFill>
                  <a:srgbClr val="ffffff"/>
                </a:solidFill>
                <a:latin typeface="Arial"/>
              </a:rPr>
              <a:t>20/10/20</a:t>
            </a:fld>
            <a:endParaRPr b="0" lang="gl-ES" sz="12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gl-ES" sz="2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EB4BB39-CE2A-4051-B383-1E55759CD036}" type="slidenum">
              <a:rPr b="1" lang="gl-ES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gl-ES" sz="1400" spc="-1" strike="noStrike"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2400" spc="-1" strike="noStrike">
                <a:solidFill>
                  <a:srgbClr val="292934"/>
                </a:solidFill>
                <a:latin typeface="Arial"/>
              </a:rPr>
              <a:t>Prema para editar o formato de texto do esquema</a:t>
            </a:r>
            <a:endParaRPr b="0" lang="gl-ES" sz="2400" spc="-1" strike="noStrike">
              <a:solidFill>
                <a:srgbClr val="29293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gl-ES" sz="1800" spc="-1" strike="noStrike">
                <a:solidFill>
                  <a:srgbClr val="292934"/>
                </a:solidFill>
                <a:latin typeface="Arial"/>
              </a:rPr>
              <a:t>Segundo nivel do esquema</a:t>
            </a:r>
            <a:endParaRPr b="0" lang="gl-ES" sz="1800" spc="-1" strike="noStrike">
              <a:solidFill>
                <a:srgbClr val="292934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1600" spc="-1" strike="noStrike">
                <a:solidFill>
                  <a:srgbClr val="292934"/>
                </a:solidFill>
                <a:latin typeface="Arial"/>
              </a:rPr>
              <a:t>Terceiro nivel do esquema</a:t>
            </a:r>
            <a:endParaRPr b="0" lang="gl-ES" sz="1600" spc="-1" strike="noStrike">
              <a:solidFill>
                <a:srgbClr val="292934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gl-ES" sz="1400" spc="-1" strike="noStrike">
                <a:solidFill>
                  <a:srgbClr val="292934"/>
                </a:solidFill>
                <a:latin typeface="Arial"/>
              </a:rPr>
              <a:t>Cuarto nivel do esquema</a:t>
            </a:r>
            <a:endParaRPr b="0" lang="gl-ES" sz="1400" spc="-1" strike="noStrike">
              <a:solidFill>
                <a:srgbClr val="292934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2000" spc="-1" strike="noStrike">
                <a:solidFill>
                  <a:srgbClr val="292934"/>
                </a:solidFill>
                <a:latin typeface="Arial"/>
              </a:rPr>
              <a:t>Quinto nivel do esquema</a:t>
            </a:r>
            <a:endParaRPr b="0" lang="gl-ES" sz="2000" spc="-1" strike="noStrike">
              <a:solidFill>
                <a:srgbClr val="292934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2000" spc="-1" strike="noStrike">
                <a:solidFill>
                  <a:srgbClr val="292934"/>
                </a:solidFill>
                <a:latin typeface="Arial"/>
              </a:rPr>
              <a:t>Sexto nivel do esquema</a:t>
            </a:r>
            <a:endParaRPr b="0" lang="gl-ES" sz="2000" spc="-1" strike="noStrike">
              <a:solidFill>
                <a:srgbClr val="292934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gl-ES" sz="2000" spc="-1" strike="noStrike">
                <a:solidFill>
                  <a:srgbClr val="292934"/>
                </a:solidFill>
                <a:latin typeface="Arial"/>
              </a:rPr>
              <a:t>Sétimo nivel do esquema</a:t>
            </a:r>
            <a:endParaRPr b="0" lang="gl-E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</a:rPr>
              <a:t>Haga clic para modificar el estilo de título del patrón</a:t>
            </a:r>
            <a:endParaRPr b="0" lang="gl-E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latin typeface="Arial"/>
              </a:rPr>
              <a:t>Haga clic para modificar el estilo de texto del patrón</a:t>
            </a:r>
            <a:endParaRPr b="0" lang="gl-E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000" spc="-1" strike="noStrike">
                <a:solidFill>
                  <a:srgbClr val="292934"/>
                </a:solidFill>
                <a:latin typeface="Arial"/>
              </a:rPr>
              <a:t>Segundo nivel</a:t>
            </a:r>
            <a:endParaRPr b="0" lang="gl-ES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</a:rPr>
              <a:t>Tercer nivel</a:t>
            </a:r>
            <a:endParaRPr b="0" lang="gl-ES" sz="18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520">
              <a:lnSpc>
                <a:spcPct val="10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292934"/>
                </a:solidFill>
                <a:latin typeface="Arial"/>
              </a:rPr>
              <a:t>Cuarto nivel</a:t>
            </a:r>
            <a:endParaRPr b="0" lang="gl-ES" sz="1600" spc="-1" strike="noStrike">
              <a:solidFill>
                <a:srgbClr val="292934"/>
              </a:solidFill>
              <a:latin typeface="Arial"/>
            </a:endParaRPr>
          </a:p>
          <a:p>
            <a:pPr lvl="4" marL="1188720" indent="-13680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292934"/>
                </a:solidFill>
                <a:latin typeface="Arial"/>
              </a:rPr>
              <a:t>Quinto nivel</a:t>
            </a:r>
            <a:endParaRPr b="0" lang="gl-ES" sz="1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35C29E8-032D-4A55-A54C-EA343518B473}" type="datetime">
              <a:rPr b="0" lang="gl-ES" sz="1200" spc="-1" strike="noStrike">
                <a:solidFill>
                  <a:srgbClr val="ffffff"/>
                </a:solidFill>
                <a:latin typeface="Arial"/>
              </a:rPr>
              <a:t>20/10/20</a:t>
            </a:fld>
            <a:endParaRPr b="0" lang="gl-ES" sz="12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gl-ES" sz="2400" spc="-1" strike="noStrike">
              <a:latin typeface="Times New Roman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88F99B3-9D00-475E-B4C0-798071BDE394}" type="slidenum">
              <a:rPr b="1" lang="gl-ES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gl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developer.mozilla.org/en-US/docs/Web/JavaScript/Reference/Global_Objects/Array" TargetMode="External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5800" y="1371600"/>
            <a:ext cx="7848360" cy="1926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s-ES" sz="4400" spc="-100" strike="noStrike" cap="all">
                <a:solidFill>
                  <a:srgbClr val="d2533c"/>
                </a:solidFill>
                <a:latin typeface="Arial"/>
              </a:rPr>
              <a:t>Estructuras definidas por el usuario en javaScript</a:t>
            </a:r>
            <a:endParaRPr b="0" lang="gl-ES" sz="4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85800" y="350532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57576e"/>
                </a:solidFill>
                <a:latin typeface="Arial"/>
              </a:rPr>
              <a:t>Unidad didáctica 4 - Parte 2</a:t>
            </a:r>
            <a:endParaRPr b="0" lang="gl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</a:rPr>
              <a:t>Mapa conceptual</a:t>
            </a:r>
            <a:endParaRPr b="0" lang="gl-ES" sz="40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33" name="Imagen 2" descr=""/>
          <p:cNvPicPr/>
          <p:nvPr/>
        </p:nvPicPr>
        <p:blipFill>
          <a:blip r:embed="rId1"/>
          <a:stretch/>
        </p:blipFill>
        <p:spPr>
          <a:xfrm>
            <a:off x="0" y="2418840"/>
            <a:ext cx="9143640" cy="201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gl-ES" sz="4000" spc="-100" strike="noStrike">
                <a:solidFill>
                  <a:srgbClr val="d2533c"/>
                </a:solidFill>
                <a:latin typeface="Arial"/>
              </a:rPr>
              <a:t>Propiedades del objeto Array</a:t>
            </a:r>
            <a:endParaRPr b="0" lang="gl-ES" sz="4000" spc="-1" strike="noStrike">
              <a:solidFill>
                <a:srgbClr val="292934"/>
              </a:solidFill>
              <a:latin typeface="Arial"/>
            </a:endParaRPr>
          </a:p>
        </p:txBody>
      </p:sp>
      <p:graphicFrame>
        <p:nvGraphicFramePr>
          <p:cNvPr id="135" name="Table 2"/>
          <p:cNvGraphicFramePr/>
          <p:nvPr/>
        </p:nvGraphicFramePr>
        <p:xfrm>
          <a:off x="251640" y="1484640"/>
          <a:ext cx="8640720" cy="2453400"/>
        </p:xfrm>
        <a:graphic>
          <a:graphicData uri="http://schemas.openxmlformats.org/drawingml/2006/table">
            <a:tbl>
              <a:tblPr/>
              <a:tblGrid>
                <a:gridCol w="2139480"/>
                <a:gridCol w="6501240"/>
              </a:tblGrid>
              <a:tr h="504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Propiedad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Descripción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79463d"/>
                    </a:solidFill>
                  </a:tcPr>
                </a:tc>
              </a:tr>
              <a:tr h="649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constructor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Devuelve la función que creó el prototipo del objeto array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  <a:tr h="649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length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Ajusta o devuelve el número de elementos en un array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9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prototype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ES" sz="14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Permite añadir propiedades y métodos a un objeto</a:t>
                      </a:r>
                      <a:endParaRPr b="0" lang="gl-E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79463d"/>
                      </a:solidFill>
                    </a:lnL>
                    <a:lnR w="12240">
                      <a:solidFill>
                        <a:srgbClr val="79463d"/>
                      </a:solidFill>
                    </a:lnR>
                    <a:lnT w="12240">
                      <a:solidFill>
                        <a:srgbClr val="79463d"/>
                      </a:solidFill>
                    </a:lnT>
                    <a:lnB w="12240">
                      <a:solidFill>
                        <a:srgbClr val="79463d"/>
                      </a:solidFill>
                    </a:lnB>
                    <a:solidFill>
                      <a:srgbClr val="ebe8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gl-ES" sz="4000" spc="-100" strike="noStrike">
                <a:solidFill>
                  <a:srgbClr val="d2533c"/>
                </a:solidFill>
                <a:latin typeface="Arial"/>
              </a:rPr>
              <a:t>Métodos del objeto Array</a:t>
            </a:r>
            <a:endParaRPr b="0" lang="gl-ES" sz="40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37" name="3 Imagen" descr="Recorte de pantalla"/>
          <p:cNvPicPr/>
          <p:nvPr/>
        </p:nvPicPr>
        <p:blipFill>
          <a:blip r:embed="rId1"/>
          <a:stretch/>
        </p:blipFill>
        <p:spPr>
          <a:xfrm>
            <a:off x="3600" y="1628640"/>
            <a:ext cx="9232560" cy="520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gl-ES" sz="4000" spc="-100" strike="noStrike">
                <a:solidFill>
                  <a:srgbClr val="d2533c"/>
                </a:solidFill>
                <a:latin typeface="Arial"/>
              </a:rPr>
              <a:t>Métodos del objeto Array</a:t>
            </a:r>
            <a:endParaRPr b="0" lang="gl-ES" sz="40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39" name="2 Imagen" descr="Recorte de pantalla"/>
          <p:cNvPicPr/>
          <p:nvPr/>
        </p:nvPicPr>
        <p:blipFill>
          <a:blip r:embed="rId1"/>
          <a:stretch/>
        </p:blipFill>
        <p:spPr>
          <a:xfrm>
            <a:off x="43200" y="2057040"/>
            <a:ext cx="9100440" cy="4800600"/>
          </a:xfrm>
          <a:prstGeom prst="rect">
            <a:avLst/>
          </a:prstGeom>
          <a:ln w="0">
            <a:noFill/>
          </a:ln>
        </p:spPr>
      </p:pic>
      <p:pic>
        <p:nvPicPr>
          <p:cNvPr id="140" name="3 Imagen" descr="Recorte de pantalla"/>
          <p:cNvPicPr/>
          <p:nvPr/>
        </p:nvPicPr>
        <p:blipFill>
          <a:blip r:embed="rId2"/>
          <a:stretch/>
        </p:blipFill>
        <p:spPr>
          <a:xfrm>
            <a:off x="36360" y="1628640"/>
            <a:ext cx="9143640" cy="40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gl-ES" sz="4000" spc="-100" strike="noStrike">
                <a:solidFill>
                  <a:srgbClr val="d2533c"/>
                </a:solidFill>
                <a:latin typeface="Arial"/>
              </a:rPr>
              <a:t>Métodos del objeto Array</a:t>
            </a:r>
            <a:endParaRPr b="0" lang="gl-ES" sz="4000" spc="-1" strike="noStrike">
              <a:solidFill>
                <a:srgbClr val="292934"/>
              </a:solidFill>
              <a:latin typeface="Arial"/>
            </a:endParaRPr>
          </a:p>
        </p:txBody>
      </p:sp>
      <p:graphicFrame>
        <p:nvGraphicFramePr>
          <p:cNvPr id="142" name="Table 2"/>
          <p:cNvGraphicFramePr/>
          <p:nvPr/>
        </p:nvGraphicFramePr>
        <p:xfrm>
          <a:off x="107640" y="2349000"/>
          <a:ext cx="8712720" cy="2448000"/>
        </p:xfrm>
        <a:graphic>
          <a:graphicData uri="http://schemas.openxmlformats.org/drawingml/2006/table">
            <a:tbl>
              <a:tblPr/>
              <a:tblGrid>
                <a:gridCol w="8712720"/>
              </a:tblGrid>
              <a:tr h="2448000">
                <a:tc>
                  <a:txBody>
                    <a:bodyPr lIns="68400" rIns="68400" tIns="0" bIns="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s-ES" sz="1400" spc="-1" strike="noStrike">
                          <a:solidFill>
                            <a:srgbClr val="002060"/>
                          </a:solidFill>
                          <a:latin typeface="Courier New"/>
                          <a:ea typeface="Times New Roman"/>
                        </a:rPr>
                        <a:t>  </a:t>
                      </a:r>
                      <a:r>
                        <a:rPr b="1" lang="es-ES" sz="1400" spc="-1" strike="noStrike">
                          <a:solidFill>
                            <a:srgbClr val="002060"/>
                          </a:solidFill>
                          <a:latin typeface="Courier New"/>
                          <a:ea typeface="Times New Roman"/>
                        </a:rPr>
                        <a:t>var frutas = ["Plátano", "Naranja", "Manzana", "Melocotón"];</a:t>
                      </a:r>
                      <a:endParaRPr b="0" lang="gl-ES" sz="14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s-ES" sz="1400" spc="-1" strike="noStrike">
                          <a:solidFill>
                            <a:srgbClr val="002060"/>
                          </a:solidFill>
                          <a:latin typeface="Courier New"/>
                          <a:ea typeface="Times New Roman"/>
                        </a:rPr>
                        <a:t>  </a:t>
                      </a:r>
                      <a:r>
                        <a:rPr b="1" lang="es-ES" sz="1400" spc="-1" strike="noStrike">
                          <a:solidFill>
                            <a:srgbClr val="002060"/>
                          </a:solidFill>
                          <a:latin typeface="Courier New"/>
                          <a:ea typeface="Times New Roman"/>
                        </a:rPr>
                        <a:t>document.write(frutas .slice(0,1)); </a:t>
                      </a:r>
                      <a:r>
                        <a:rPr b="0" lang="es-ES" sz="1200" spc="-1" strike="noStrike">
                          <a:solidFill>
                            <a:srgbClr val="002060"/>
                          </a:solidFill>
                          <a:latin typeface="Courier New"/>
                          <a:ea typeface="Times New Roman"/>
                        </a:rPr>
                        <a:t>// resultado: Plátano</a:t>
                      </a:r>
                      <a:endParaRPr b="0" lang="gl-ES" sz="12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s-ES" sz="1400" spc="-1" strike="noStrike">
                          <a:solidFill>
                            <a:srgbClr val="002060"/>
                          </a:solidFill>
                          <a:latin typeface="Courier New"/>
                          <a:ea typeface="Times New Roman"/>
                        </a:rPr>
                        <a:t>  </a:t>
                      </a:r>
                      <a:r>
                        <a:rPr b="1" lang="es-ES" sz="1400" spc="-1" strike="noStrike">
                          <a:solidFill>
                            <a:srgbClr val="002060"/>
                          </a:solidFill>
                          <a:latin typeface="Courier New"/>
                          <a:ea typeface="Times New Roman"/>
                        </a:rPr>
                        <a:t>document.write(frutas .slice(1));   </a:t>
                      </a:r>
                      <a:r>
                        <a:rPr b="0" lang="es-ES" sz="1200" spc="-1" strike="noStrike">
                          <a:solidFill>
                            <a:srgbClr val="002060"/>
                          </a:solidFill>
                          <a:latin typeface="Courier New"/>
                          <a:ea typeface="Times New Roman"/>
                        </a:rPr>
                        <a:t>// resultado: Naranja,Manzana,Melocotón</a:t>
                      </a:r>
                      <a:endParaRPr b="0" lang="gl-ES" sz="12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s-ES" sz="1400" spc="-1" strike="noStrike">
                          <a:solidFill>
                            <a:srgbClr val="002060"/>
                          </a:solidFill>
                          <a:latin typeface="Courier New"/>
                          <a:ea typeface="Times New Roman"/>
                        </a:rPr>
                        <a:t>  </a:t>
                      </a:r>
                      <a:r>
                        <a:rPr b="1" lang="es-ES" sz="1400" spc="-1" strike="noStrike">
                          <a:solidFill>
                            <a:srgbClr val="002060"/>
                          </a:solidFill>
                          <a:latin typeface="Courier New"/>
                          <a:ea typeface="Times New Roman"/>
                        </a:rPr>
                        <a:t>document.write(frutas .slice(-2));  </a:t>
                      </a:r>
                      <a:r>
                        <a:rPr b="0" lang="es-ES" sz="1200" spc="-1" strike="noStrike">
                          <a:solidFill>
                            <a:srgbClr val="002060"/>
                          </a:solidFill>
                          <a:latin typeface="Courier New"/>
                          <a:ea typeface="Times New Roman"/>
                        </a:rPr>
                        <a:t>// resultado: Manzana, Melocotón</a:t>
                      </a:r>
                      <a:endParaRPr b="0" lang="gl-ES" sz="12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s-ES" sz="1400" spc="-1" strike="noStrike">
                          <a:solidFill>
                            <a:srgbClr val="002060"/>
                          </a:solidFill>
                          <a:latin typeface="Courier New"/>
                          <a:ea typeface="Times New Roman"/>
                        </a:rPr>
                        <a:t>  </a:t>
                      </a:r>
                      <a:r>
                        <a:rPr b="1" lang="es-ES" sz="1400" spc="-1" strike="noStrike">
                          <a:solidFill>
                            <a:srgbClr val="002060"/>
                          </a:solidFill>
                          <a:latin typeface="Courier New"/>
                          <a:ea typeface="Times New Roman"/>
                        </a:rPr>
                        <a:t>document.write(frutas);             </a:t>
                      </a:r>
                      <a:r>
                        <a:rPr b="0" lang="es-ES" sz="1200" spc="-1" strike="noStrike">
                          <a:solidFill>
                            <a:srgbClr val="002060"/>
                          </a:solidFill>
                          <a:latin typeface="Courier New"/>
                          <a:ea typeface="Times New Roman"/>
                        </a:rPr>
                        <a:t>// resultado: Plátano,Naranja,Manzana,Melocotón</a:t>
                      </a:r>
                      <a:endParaRPr b="0" lang="gl-ES" sz="12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s-ES" sz="1400" spc="-1" strike="noStrike">
                          <a:solidFill>
                            <a:srgbClr val="002060"/>
                          </a:solidFill>
                          <a:latin typeface="Courier New"/>
                          <a:ea typeface="Times New Roman"/>
                        </a:rPr>
                        <a:t>  </a:t>
                      </a:r>
                      <a:r>
                        <a:rPr b="1" lang="es-ES" sz="1400" spc="-1" strike="noStrike">
                          <a:solidFill>
                            <a:srgbClr val="002060"/>
                          </a:solidFill>
                          <a:latin typeface="Courier New"/>
                          <a:ea typeface="Times New Roman"/>
                        </a:rPr>
                        <a:t>document.write(frutas.reverse());   </a:t>
                      </a:r>
                      <a:r>
                        <a:rPr b="0" lang="es-ES" sz="1200" spc="-1" strike="noStrike">
                          <a:solidFill>
                            <a:srgbClr val="002060"/>
                          </a:solidFill>
                          <a:latin typeface="Courier New"/>
                          <a:ea typeface="Times New Roman"/>
                        </a:rPr>
                        <a:t>// resultado: Melocotón,Manzana,Naranja,Plátano </a:t>
                      </a:r>
                      <a:endParaRPr b="0" lang="gl-ES" sz="12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s-ES" sz="1400" spc="-1" strike="noStrike">
                          <a:solidFill>
                            <a:srgbClr val="002060"/>
                          </a:solidFill>
                          <a:latin typeface="Courier New"/>
                          <a:ea typeface="Times New Roman"/>
                        </a:rPr>
                        <a:t>  </a:t>
                      </a:r>
                      <a:r>
                        <a:rPr b="1" lang="es-ES" sz="1400" spc="-1" strike="noStrike">
                          <a:solidFill>
                            <a:srgbClr val="002060"/>
                          </a:solidFill>
                          <a:latin typeface="Courier New"/>
                          <a:ea typeface="Times New Roman"/>
                        </a:rPr>
                        <a:t>document.write(frutas.splice(1,2,"Pera")  </a:t>
                      </a:r>
                      <a:r>
                        <a:rPr b="0" lang="es-ES" sz="1200" spc="-1" strike="noStrike">
                          <a:solidFill>
                            <a:srgbClr val="002060"/>
                          </a:solidFill>
                          <a:latin typeface="Courier New"/>
                          <a:ea typeface="Times New Roman"/>
                        </a:rPr>
                        <a:t>// resultado: Melocotón,Pera,Plátano </a:t>
                      </a:r>
                      <a:endParaRPr b="0" lang="gl-ES" sz="1200" spc="-1" strike="noStrike">
                        <a:latin typeface="Arial"/>
                      </a:endParaRPr>
                    </a:p>
                  </a:txBody>
                  <a:tcPr marL="68400" marR="68400">
                    <a:pattFill prst="lgGrid">
                      <a:fgClr>
                        <a:srgbClr val="daeef3"/>
                      </a:fgClr>
                      <a:bgClr>
                        <a:srgbClr val="f0f8fa"/>
                      </a:bgClr>
                    </a:patt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-100" strike="noStrike">
                <a:solidFill>
                  <a:srgbClr val="d2533c"/>
                </a:solidFill>
                <a:latin typeface="Arial"/>
              </a:rPr>
              <a:t>Actividad</a:t>
            </a:r>
            <a:endParaRPr b="0" lang="gl-E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60000" y="142344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</a:rPr>
              <a:t>Haz una lista con los métodos que funcionan en todos los tipos de arrays y otra con los que sólo  funcionan en los arrays con índices numéricos.</a:t>
            </a:r>
            <a:endParaRPr b="0" lang="gl-E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gl-E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92934"/>
                </a:solidFill>
                <a:latin typeface="Arial"/>
              </a:rPr>
              <a:t>Crea en un archivo .js varios arrays de diferente tipo y comprueba el funcionamiento de los métodos con cada uno de los tipos.</a:t>
            </a:r>
            <a:endParaRPr b="0" lang="gl-E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gl-E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gl-E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gl-ES" sz="18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145" name="4 Imagen" descr="Recorte de pantalla"/>
          <p:cNvPicPr/>
          <p:nvPr/>
        </p:nvPicPr>
        <p:blipFill>
          <a:blip r:embed="rId1"/>
          <a:stretch/>
        </p:blipFill>
        <p:spPr>
          <a:xfrm>
            <a:off x="828360" y="3780000"/>
            <a:ext cx="2771640" cy="466560"/>
          </a:xfrm>
          <a:prstGeom prst="rect">
            <a:avLst/>
          </a:prstGeom>
          <a:ln w="0">
            <a:noFill/>
          </a:ln>
        </p:spPr>
      </p:pic>
      <p:sp>
        <p:nvSpPr>
          <p:cNvPr id="146" name="TextShape 3"/>
          <p:cNvSpPr txBox="1"/>
          <p:nvPr/>
        </p:nvSpPr>
        <p:spPr>
          <a:xfrm>
            <a:off x="4320000" y="5123880"/>
            <a:ext cx="3240000" cy="45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gl-ES" sz="2400" spc="-1" strike="noStrike">
                <a:latin typeface="Times New Roman"/>
                <a:hlinkClick r:id="rId2"/>
              </a:rPr>
              <a:t>MDN web docs Moz://a</a:t>
            </a:r>
            <a:endParaRPr b="0" lang="gl-E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1245</TotalTime>
  <Application>LibreOffice/7.0.1.2$Windows_X86_64 LibreOffice_project/7cbcfc562f6eb6708b5ff7d7397325de9e764452</Application>
  <Words>188</Words>
  <Paragraphs>27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2012-10-04T10:12:16Z</dcterms:created>
  <dc:creator>Beatriz</dc:creator>
  <dc:description/>
  <dc:language>gl-ES</dc:language>
  <cp:lastModifiedBy/>
  <dcterms:modified xsi:type="dcterms:W3CDTF">2020-10-20T08:47:54Z</dcterms:modified>
  <cp:revision>120</cp:revision>
  <dc:subject/>
  <dc:title>Fundamentos de JavaScript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