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302" r:id="rId4"/>
    <p:sldId id="303" r:id="rId5"/>
    <p:sldId id="304" r:id="rId6"/>
    <p:sldId id="305" r:id="rId7"/>
    <p:sldId id="306" r:id="rId8"/>
    <p:sldId id="307" r:id="rId9"/>
  </p:sldIdLst>
  <p:sldSz cx="9144000" cy="6858000" type="screen4x3"/>
  <p:notesSz cx="6858000" cy="9144000"/>
  <p:defaultTextStyle>
    <a:defPPr>
      <a:defRPr lang="gl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/>
              <a:t>18/10/2018</a:t>
            </a:fld>
            <a:endParaRPr lang="gl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/>
              <a:t>‹Nº›</a:t>
            </a:fld>
            <a:endParaRPr lang="gl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/>
              <a:t>18/10/2018</a:t>
            </a:fld>
            <a:endParaRPr lang="gl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/>
              <a:t>18/10/2018</a:t>
            </a:fld>
            <a:endParaRPr lang="gl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/>
              <a:t>18/10/2018</a:t>
            </a:fld>
            <a:endParaRPr lang="gl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/>
              <a:t>18/10/2018</a:t>
            </a:fld>
            <a:endParaRPr lang="gl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/>
              <a:t>‹Nº›</a:t>
            </a:fld>
            <a:endParaRPr lang="gl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/>
              <a:t>18/10/2018</a:t>
            </a:fld>
            <a:endParaRPr lang="gl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/>
              <a:t>18/10/2018</a:t>
            </a:fld>
            <a:endParaRPr lang="gl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/>
              <a:t>‹Nº›</a:t>
            </a:fld>
            <a:endParaRPr lang="gl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/>
              <a:t>18/10/2018</a:t>
            </a:fld>
            <a:endParaRPr lang="gl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/>
              <a:t>18/10/2018</a:t>
            </a:fld>
            <a:endParaRPr lang="gl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/>
              <a:t>18/10/2018</a:t>
            </a:fld>
            <a:endParaRPr lang="gl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/>
              <a:t>‹Nº›</a:t>
            </a:fld>
            <a:endParaRPr lang="gl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/>
              <a:t>18/10/2018</a:t>
            </a:fld>
            <a:endParaRPr lang="gl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D6537AC-69DE-4107-8E47-3FEBFB81B383}" type="datetimeFigureOut">
              <a:rPr lang="gl-ES" smtClean="0"/>
              <a:t>18/10/2018</a:t>
            </a:fld>
            <a:endParaRPr lang="gl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gl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23B8498-79D0-451B-92A9-684A7ED663FC}" type="slidenum">
              <a:rPr lang="gl-ES" smtClean="0"/>
              <a:t>‹Nº›</a:t>
            </a:fld>
            <a:endParaRPr lang="gl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3schools.com/jsref/jsref_obj_global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400" dirty="0" smtClean="0"/>
              <a:t>Estructuras definidas por el usuario en </a:t>
            </a:r>
            <a:r>
              <a:rPr lang="es-ES" sz="4400" dirty="0" err="1" smtClean="0"/>
              <a:t>javaScript</a:t>
            </a:r>
            <a:endParaRPr lang="gl-ES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Unidad didáctica 4 - Parte 3</a:t>
            </a:r>
            <a:endParaRPr lang="gl-ES" dirty="0"/>
          </a:p>
        </p:txBody>
      </p:sp>
    </p:spTree>
    <p:extLst>
      <p:ext uri="{BB962C8B-B14F-4D97-AF65-F5344CB8AC3E}">
        <p14:creationId xmlns:p14="http://schemas.microsoft.com/office/powerpoint/2010/main" val="37585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l-ES" dirty="0" err="1" smtClean="0"/>
              <a:t>Arrays</a:t>
            </a:r>
            <a:r>
              <a:rPr lang="gl-ES" dirty="0" smtClean="0"/>
              <a:t> paralelos</a:t>
            </a:r>
            <a:endParaRPr lang="gl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</a:t>
            </a:r>
            <a:r>
              <a:rPr lang="es-ES" dirty="0" smtClean="0"/>
              <a:t>os </a:t>
            </a:r>
            <a:r>
              <a:rPr lang="es-ES" dirty="0"/>
              <a:t>o más </a:t>
            </a:r>
            <a:r>
              <a:rPr lang="es-ES" dirty="0" err="1"/>
              <a:t>arrays</a:t>
            </a:r>
            <a:r>
              <a:rPr lang="es-ES" dirty="0"/>
              <a:t> que utilizan el mismo índice para referirse a datos distintos pero que guardan una relación entre </a:t>
            </a:r>
            <a:r>
              <a:rPr lang="es-ES" dirty="0" smtClean="0"/>
              <a:t>ellos.</a:t>
            </a:r>
          </a:p>
          <a:p>
            <a:endParaRPr lang="es-ES" dirty="0"/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47471"/>
              </p:ext>
            </p:extLst>
          </p:nvPr>
        </p:nvGraphicFramePr>
        <p:xfrm>
          <a:off x="755576" y="3068961"/>
          <a:ext cx="7992888" cy="100811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992888">
                  <a:extLst>
                    <a:ext uri="{9D8B030D-6E8A-4147-A177-3AD203B41FA5}">
                      <a16:colId xmlns:a16="http://schemas.microsoft.com/office/drawing/2014/main" val="220607110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dirty="0" err="1">
                          <a:effectLst/>
                        </a:rPr>
                        <a:t>var</a:t>
                      </a:r>
                      <a:r>
                        <a:rPr lang="es-ES" sz="1600" dirty="0">
                          <a:effectLst/>
                        </a:rPr>
                        <a:t> profesores = ["Cristina","Catalina","</a:t>
                      </a:r>
                      <a:r>
                        <a:rPr lang="es-ES" sz="1600" dirty="0" err="1">
                          <a:effectLst/>
                        </a:rPr>
                        <a:t>Vieites</a:t>
                      </a:r>
                      <a:r>
                        <a:rPr lang="es-ES" sz="1600" dirty="0">
                          <a:effectLst/>
                        </a:rPr>
                        <a:t>","</a:t>
                      </a:r>
                      <a:r>
                        <a:rPr lang="es-ES" sz="1600" dirty="0" err="1">
                          <a:effectLst/>
                        </a:rPr>
                        <a:t>Benjamin</a:t>
                      </a:r>
                      <a:r>
                        <a:rPr lang="es-ES" sz="1600" dirty="0">
                          <a:effectLst/>
                        </a:rPr>
                        <a:t>"];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dirty="0" err="1">
                          <a:effectLst/>
                        </a:rPr>
                        <a:t>var</a:t>
                      </a:r>
                      <a:r>
                        <a:rPr lang="es-ES" sz="1600" dirty="0">
                          <a:effectLst/>
                        </a:rPr>
                        <a:t> </a:t>
                      </a:r>
                      <a:r>
                        <a:rPr lang="es-ES" sz="1600" dirty="0" err="1">
                          <a:effectLst/>
                        </a:rPr>
                        <a:t>modulos</a:t>
                      </a:r>
                      <a:r>
                        <a:rPr lang="es-ES" sz="1600" dirty="0">
                          <a:effectLst/>
                        </a:rPr>
                        <a:t>=["</a:t>
                      </a:r>
                      <a:r>
                        <a:rPr lang="es-ES" sz="1600" dirty="0" err="1">
                          <a:effectLst/>
                        </a:rPr>
                        <a:t>Seguridad","Bases</a:t>
                      </a:r>
                      <a:r>
                        <a:rPr lang="es-ES" sz="1600" dirty="0">
                          <a:effectLst/>
                        </a:rPr>
                        <a:t> de </a:t>
                      </a:r>
                      <a:r>
                        <a:rPr lang="es-ES" sz="1600" dirty="0" err="1">
                          <a:effectLst/>
                        </a:rPr>
                        <a:t>Datos","Sistemas</a:t>
                      </a:r>
                      <a:r>
                        <a:rPr lang="es-ES" sz="1600" dirty="0">
                          <a:effectLst/>
                        </a:rPr>
                        <a:t> </a:t>
                      </a:r>
                      <a:r>
                        <a:rPr lang="es-ES" sz="1600" dirty="0" err="1">
                          <a:effectLst/>
                        </a:rPr>
                        <a:t>Informáticos","Redes</a:t>
                      </a:r>
                      <a:r>
                        <a:rPr lang="es-ES" sz="1600" dirty="0">
                          <a:effectLst/>
                        </a:rPr>
                        <a:t>"];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dirty="0" err="1">
                          <a:effectLst/>
                        </a:rPr>
                        <a:t>var</a:t>
                      </a:r>
                      <a:r>
                        <a:rPr lang="es-ES" sz="1600" dirty="0">
                          <a:effectLst/>
                        </a:rPr>
                        <a:t> alumnos=[24,17,28,26];</a:t>
                      </a:r>
                      <a:endParaRPr lang="es-ES" sz="16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2338832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46526"/>
              </p:ext>
            </p:extLst>
          </p:nvPr>
        </p:nvGraphicFramePr>
        <p:xfrm>
          <a:off x="683568" y="4716726"/>
          <a:ext cx="8064896" cy="1636776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064896">
                  <a:extLst>
                    <a:ext uri="{9D8B030D-6E8A-4147-A177-3AD203B41FA5}">
                      <a16:colId xmlns:a16="http://schemas.microsoft.com/office/drawing/2014/main" val="583380626"/>
                    </a:ext>
                  </a:extLst>
                </a:gridCol>
              </a:tblGrid>
              <a:tr h="101653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kern="1200" dirty="0">
                          <a:effectLst/>
                        </a:rPr>
                        <a:t>for (</a:t>
                      </a:r>
                      <a:r>
                        <a:rPr lang="en-US" sz="1600" b="1" kern="1200" dirty="0" err="1">
                          <a:effectLst/>
                        </a:rPr>
                        <a:t>i</a:t>
                      </a:r>
                      <a:r>
                        <a:rPr lang="en-US" sz="1600" b="1" kern="1200" dirty="0">
                          <a:effectLst/>
                        </a:rPr>
                        <a:t>=0;i&lt;</a:t>
                      </a:r>
                      <a:r>
                        <a:rPr lang="en-US" sz="1600" b="1" kern="1200" dirty="0" err="1">
                          <a:effectLst/>
                        </a:rPr>
                        <a:t>profesores.length;i</a:t>
                      </a:r>
                      <a:r>
                        <a:rPr lang="en-US" sz="1600" b="1" kern="1200" dirty="0">
                          <a:effectLst/>
                        </a:rPr>
                        <a:t>++) {</a:t>
                      </a:r>
                      <a:endParaRPr lang="es-ES" sz="1600" b="1" kern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alert( </a:t>
                      </a:r>
                      <a:r>
                        <a:rPr lang="es-E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profesores[</a:t>
                      </a:r>
                      <a:r>
                        <a:rPr lang="es-E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indice</a:t>
                      </a:r>
                      <a:r>
                        <a:rPr lang="es-E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]+" imparte el módulo de "+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s-E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lang="es-E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s-E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indice</a:t>
                      </a:r>
                      <a:r>
                        <a:rPr lang="es-E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]+" que tiene "+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alumnos[</a:t>
                      </a:r>
                      <a:r>
                        <a:rPr lang="es-E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indice</a:t>
                      </a:r>
                      <a:r>
                        <a:rPr lang="es-E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]+" alumnos en clase.” );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s-E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170" marR="90170" marT="0" marB="0"/>
                </a:tc>
                <a:extLst>
                  <a:ext uri="{0D108BD9-81ED-4DB2-BD59-A6C34878D82A}">
                    <a16:rowId xmlns:a16="http://schemas.microsoft.com/office/drawing/2014/main" val="161771992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83568" y="471729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r>
              <a:rPr kumimoji="0" lang="es-ES" alt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l-ES" dirty="0" err="1" smtClean="0"/>
              <a:t>Arrays</a:t>
            </a:r>
            <a:r>
              <a:rPr lang="gl-ES" dirty="0" smtClean="0"/>
              <a:t> </a:t>
            </a:r>
            <a:r>
              <a:rPr lang="gl-ES" dirty="0" err="1" smtClean="0"/>
              <a:t>multidimensionables</a:t>
            </a:r>
            <a:endParaRPr lang="gl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JS </a:t>
            </a:r>
            <a:r>
              <a:rPr lang="es-ES" dirty="0"/>
              <a:t>los </a:t>
            </a:r>
            <a:r>
              <a:rPr lang="es-ES" dirty="0" err="1"/>
              <a:t>arrays</a:t>
            </a:r>
            <a:r>
              <a:rPr lang="es-ES" dirty="0"/>
              <a:t> son </a:t>
            </a:r>
            <a:r>
              <a:rPr lang="es-ES" dirty="0" err="1" smtClean="0"/>
              <a:t>uni</a:t>
            </a:r>
            <a:r>
              <a:rPr lang="es-ES" dirty="0" smtClean="0"/>
              <a:t>-dimensionales.</a:t>
            </a:r>
          </a:p>
          <a:p>
            <a:r>
              <a:rPr lang="es-ES" dirty="0" smtClean="0"/>
              <a:t>Cada elemento puede ser otro </a:t>
            </a:r>
            <a:r>
              <a:rPr lang="es-ES" dirty="0" err="1" smtClean="0"/>
              <a:t>array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04664"/>
            <a:ext cx="2699792" cy="3387720"/>
          </a:xfrm>
          <a:prstGeom prst="rect">
            <a:avLst/>
          </a:prstGeom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31292"/>
              </p:ext>
            </p:extLst>
          </p:nvPr>
        </p:nvGraphicFramePr>
        <p:xfrm>
          <a:off x="559862" y="2636912"/>
          <a:ext cx="5820410" cy="15316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5820410">
                  <a:extLst>
                    <a:ext uri="{9D8B030D-6E8A-4147-A177-3AD203B41FA5}">
                      <a16:colId xmlns:a16="http://schemas.microsoft.com/office/drawing/2014/main" val="586352420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dirty="0" err="1">
                          <a:effectLst/>
                        </a:rPr>
                        <a:t>var</a:t>
                      </a:r>
                      <a:r>
                        <a:rPr lang="es-ES" sz="1400" dirty="0">
                          <a:effectLst/>
                        </a:rPr>
                        <a:t> datos = new </a:t>
                      </a:r>
                      <a:r>
                        <a:rPr lang="es-ES" sz="1400" dirty="0" err="1">
                          <a:effectLst/>
                        </a:rPr>
                        <a:t>Array</a:t>
                      </a:r>
                      <a:r>
                        <a:rPr lang="es-ES" sz="1400" dirty="0">
                          <a:effectLst/>
                        </a:rPr>
                        <a:t>();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</a:rPr>
                        <a:t>datos[0] = new </a:t>
                      </a:r>
                      <a:r>
                        <a:rPr lang="es-ES" sz="1400" dirty="0" err="1">
                          <a:effectLst/>
                        </a:rPr>
                        <a:t>Array</a:t>
                      </a:r>
                      <a:r>
                        <a:rPr lang="es-ES" sz="1400" dirty="0">
                          <a:effectLst/>
                        </a:rPr>
                        <a:t>("Cristina","Seguridad",24);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</a:rPr>
                        <a:t>datos[1] = new </a:t>
                      </a:r>
                      <a:r>
                        <a:rPr lang="es-ES" sz="1400" dirty="0" err="1">
                          <a:effectLst/>
                        </a:rPr>
                        <a:t>Array</a:t>
                      </a:r>
                      <a:r>
                        <a:rPr lang="es-ES" sz="1400" dirty="0">
                          <a:effectLst/>
                        </a:rPr>
                        <a:t>("</a:t>
                      </a:r>
                      <a:r>
                        <a:rPr lang="es-ES" sz="1400" dirty="0" err="1">
                          <a:effectLst/>
                        </a:rPr>
                        <a:t>Catalina","Bases</a:t>
                      </a:r>
                      <a:r>
                        <a:rPr lang="es-ES" sz="1400" dirty="0">
                          <a:effectLst/>
                        </a:rPr>
                        <a:t> de Datos",17);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</a:rPr>
                        <a:t>datos[2] = new </a:t>
                      </a:r>
                      <a:r>
                        <a:rPr lang="es-ES" sz="1400" dirty="0" err="1">
                          <a:effectLst/>
                        </a:rPr>
                        <a:t>Array</a:t>
                      </a:r>
                      <a:r>
                        <a:rPr lang="es-ES" sz="1400" dirty="0">
                          <a:effectLst/>
                        </a:rPr>
                        <a:t>("</a:t>
                      </a:r>
                      <a:r>
                        <a:rPr lang="es-ES" sz="1400" dirty="0" err="1">
                          <a:effectLst/>
                        </a:rPr>
                        <a:t>Vieites</a:t>
                      </a:r>
                      <a:r>
                        <a:rPr lang="es-ES" sz="1400" dirty="0">
                          <a:effectLst/>
                        </a:rPr>
                        <a:t>","Sistemas Informáticos",28);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err="1">
                          <a:effectLst/>
                        </a:rPr>
                        <a:t>datos</a:t>
                      </a:r>
                      <a:r>
                        <a:rPr lang="en-US" sz="1400" dirty="0">
                          <a:effectLst/>
                        </a:rPr>
                        <a:t>[3] = new Array("Benjamin","Redes",26);</a:t>
                      </a:r>
                      <a:endParaRPr lang="es-ES" sz="14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849478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00431"/>
              </p:ext>
            </p:extLst>
          </p:nvPr>
        </p:nvGraphicFramePr>
        <p:xfrm>
          <a:off x="534710" y="4293096"/>
          <a:ext cx="5820410" cy="135026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5820410">
                  <a:extLst>
                    <a:ext uri="{9D8B030D-6E8A-4147-A177-3AD203B41FA5}">
                      <a16:colId xmlns:a16="http://schemas.microsoft.com/office/drawing/2014/main" val="2480510794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dirty="0" err="1">
                          <a:effectLst/>
                        </a:rPr>
                        <a:t>var</a:t>
                      </a:r>
                      <a:r>
                        <a:rPr lang="es-ES" sz="1600" dirty="0">
                          <a:effectLst/>
                        </a:rPr>
                        <a:t> datos = [ ["Cristina","Seguridad",24],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dirty="0">
                          <a:effectLst/>
                        </a:rPr>
                        <a:t>              ["</a:t>
                      </a:r>
                      <a:r>
                        <a:rPr lang="es-ES" sz="1600" dirty="0" err="1">
                          <a:effectLst/>
                        </a:rPr>
                        <a:t>Catalina","Bases</a:t>
                      </a:r>
                      <a:r>
                        <a:rPr lang="es-ES" sz="1600" dirty="0">
                          <a:effectLst/>
                        </a:rPr>
                        <a:t> de Datos",17],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dirty="0">
                          <a:effectLst/>
                        </a:rPr>
                        <a:t>              ["</a:t>
                      </a:r>
                      <a:r>
                        <a:rPr lang="es-ES" sz="1600" dirty="0" err="1">
                          <a:effectLst/>
                        </a:rPr>
                        <a:t>Vieites</a:t>
                      </a:r>
                      <a:r>
                        <a:rPr lang="es-ES" sz="1600" dirty="0">
                          <a:effectLst/>
                        </a:rPr>
                        <a:t>","Sistemas Informáticos",28],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dirty="0">
                          <a:effectLst/>
                        </a:rPr>
                        <a:t>              ["Benjamin","Redes",26] ];</a:t>
                      </a:r>
                      <a:endParaRPr lang="es-ES" sz="16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602067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1547664" y="6026995"/>
            <a:ext cx="432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¿¿¿  datos[3][2]  ???     26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5004048" y="6040479"/>
            <a:ext cx="648072" cy="4320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631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la definición de un conjunto de acciones </a:t>
            </a:r>
            <a:r>
              <a:rPr lang="es-ES" dirty="0" err="1" smtClean="0"/>
              <a:t>preprogramadas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Reutilizables.</a:t>
            </a:r>
          </a:p>
          <a:p>
            <a:r>
              <a:rPr lang="es-ES" dirty="0" smtClean="0"/>
              <a:t>Específicas.</a:t>
            </a:r>
          </a:p>
          <a:p>
            <a:r>
              <a:rPr lang="es-ES" dirty="0" smtClean="0"/>
              <a:t>Nombre adecuado (suelen incluir un verbo).</a:t>
            </a:r>
          </a:p>
          <a:p>
            <a:r>
              <a:rPr lang="es-ES" dirty="0" smtClean="0"/>
              <a:t>No hay procedimientos.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smtClean="0"/>
              <a:t>CREACIÓN</a:t>
            </a:r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728024"/>
              </p:ext>
            </p:extLst>
          </p:nvPr>
        </p:nvGraphicFramePr>
        <p:xfrm>
          <a:off x="611560" y="5121126"/>
          <a:ext cx="7056784" cy="135026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34627016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dirty="0" err="1">
                          <a:effectLst/>
                        </a:rPr>
                        <a:t>function</a:t>
                      </a:r>
                      <a:r>
                        <a:rPr lang="es-ES" sz="1600" dirty="0">
                          <a:effectLst/>
                        </a:rPr>
                        <a:t> </a:t>
                      </a:r>
                      <a:r>
                        <a:rPr lang="es-ES" sz="1600" dirty="0" err="1">
                          <a:effectLst/>
                        </a:rPr>
                        <a:t>nombreFunción</a:t>
                      </a:r>
                      <a:r>
                        <a:rPr lang="es-ES" sz="1600" dirty="0">
                          <a:effectLst/>
                        </a:rPr>
                        <a:t> ( [parámetro1</a:t>
                      </a:r>
                      <a:r>
                        <a:rPr lang="es-ES" sz="1600" dirty="0" smtClean="0">
                          <a:effectLst/>
                        </a:rPr>
                        <a:t>] .... [, </a:t>
                      </a:r>
                      <a:r>
                        <a:rPr lang="es-ES" sz="1600" dirty="0" err="1">
                          <a:effectLst/>
                        </a:rPr>
                        <a:t>parámetroN</a:t>
                      </a:r>
                      <a:r>
                        <a:rPr lang="es-ES" sz="1600" dirty="0">
                          <a:effectLst/>
                        </a:rPr>
                        <a:t>] ) {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dirty="0">
                          <a:effectLst/>
                        </a:rPr>
                        <a:t>   // </a:t>
                      </a:r>
                      <a:r>
                        <a:rPr lang="es-ES" sz="1600" dirty="0" smtClean="0">
                          <a:effectLst/>
                        </a:rPr>
                        <a:t>conjunto de instrucciones</a:t>
                      </a:r>
                      <a:endParaRPr lang="es-ES" sz="16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dirty="0">
                          <a:effectLst/>
                        </a:rPr>
                        <a:t>   [ </a:t>
                      </a:r>
                      <a:r>
                        <a:rPr lang="es-ES" sz="1600" dirty="0" err="1">
                          <a:effectLst/>
                        </a:rPr>
                        <a:t>return</a:t>
                      </a:r>
                      <a:r>
                        <a:rPr lang="es-ES" sz="1600" dirty="0">
                          <a:effectLst/>
                        </a:rPr>
                        <a:t> valor; ]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dirty="0">
                          <a:effectLst/>
                        </a:rPr>
                        <a:t>}</a:t>
                      </a:r>
                      <a:endParaRPr lang="es-ES" sz="16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8187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8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LLAMADA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Parámetros</a:t>
            </a:r>
          </a:p>
          <a:p>
            <a:r>
              <a:rPr lang="es-ES" sz="1800" i="1" dirty="0"/>
              <a:t>Argumentos de la función.</a:t>
            </a:r>
          </a:p>
          <a:p>
            <a:r>
              <a:rPr lang="es-ES" sz="1800" i="1" dirty="0" smtClean="0"/>
              <a:t>Son variables </a:t>
            </a:r>
            <a:r>
              <a:rPr lang="es-ES" sz="1800" i="1" dirty="0"/>
              <a:t>locales a la función que se inicializan automáticamente en el momento de llamar a la función con los valores que se le pasan en la </a:t>
            </a:r>
            <a:r>
              <a:rPr lang="es-ES" sz="1800" i="1" dirty="0" smtClean="0"/>
              <a:t>llamada (</a:t>
            </a:r>
            <a:r>
              <a:rPr lang="es-ES" sz="1800" strike="sngStrike" dirty="0" err="1" smtClean="0"/>
              <a:t>var</a:t>
            </a:r>
            <a:r>
              <a:rPr lang="es-ES" sz="1800" dirty="0" smtClean="0"/>
              <a:t>)</a:t>
            </a:r>
          </a:p>
          <a:p>
            <a:r>
              <a:rPr lang="es-ES" sz="1800" dirty="0" smtClean="0"/>
              <a:t>El nº y posición debe ser el mismo en creación y llamada.</a:t>
            </a:r>
          </a:p>
          <a:p>
            <a:endParaRPr lang="es-ES" sz="1800" dirty="0"/>
          </a:p>
          <a:p>
            <a:pPr marL="0" indent="0">
              <a:buNone/>
            </a:pPr>
            <a:r>
              <a:rPr lang="es-ES" dirty="0"/>
              <a:t>Recomendaciones</a:t>
            </a:r>
          </a:p>
          <a:p>
            <a:r>
              <a:rPr lang="es-ES" sz="1800" dirty="0"/>
              <a:t>No reutilices un nombre de variable global como local en una función.</a:t>
            </a:r>
          </a:p>
          <a:p>
            <a:r>
              <a:rPr lang="es-ES" sz="1800" dirty="0"/>
              <a:t>No declares una variable global dentro de una función.</a:t>
            </a:r>
          </a:p>
          <a:p>
            <a:pPr marL="0" indent="0">
              <a:buNone/>
            </a:pPr>
            <a:endParaRPr lang="es-ES" sz="1800" strike="sngStrike" dirty="0" smtClean="0"/>
          </a:p>
          <a:p>
            <a:pPr marL="0" indent="0">
              <a:buNone/>
            </a:pPr>
            <a:endParaRPr lang="es-ES" sz="1800" strike="sngStrike" dirty="0"/>
          </a:p>
          <a:p>
            <a:endParaRPr lang="es-ES" sz="1800" dirty="0" smtClean="0"/>
          </a:p>
          <a:p>
            <a:pPr marL="0" indent="0">
              <a:buNone/>
            </a:pPr>
            <a:endParaRPr lang="es-ES" dirty="0" smtClean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027600"/>
              </p:ext>
            </p:extLst>
          </p:nvPr>
        </p:nvGraphicFramePr>
        <p:xfrm>
          <a:off x="611560" y="2204864"/>
          <a:ext cx="8280920" cy="96977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280920">
                  <a:extLst>
                    <a:ext uri="{9D8B030D-6E8A-4147-A177-3AD203B41FA5}">
                      <a16:colId xmlns:a16="http://schemas.microsoft.com/office/drawing/2014/main" val="4067584127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dirty="0" err="1">
                          <a:effectLst/>
                        </a:rPr>
                        <a:t>nombreFuncion</a:t>
                      </a:r>
                      <a:r>
                        <a:rPr lang="es-ES" sz="1600" dirty="0">
                          <a:effectLst/>
                        </a:rPr>
                        <a:t>([argumento1]…[,</a:t>
                      </a:r>
                      <a:r>
                        <a:rPr lang="es-ES" sz="1600" dirty="0" err="1">
                          <a:effectLst/>
                        </a:rPr>
                        <a:t>argumentoN</a:t>
                      </a:r>
                      <a:r>
                        <a:rPr lang="es-ES" sz="1600" dirty="0">
                          <a:effectLst/>
                        </a:rPr>
                        <a:t>]);           </a:t>
                      </a:r>
                      <a:r>
                        <a:rPr lang="es-ES" sz="1600" dirty="0" smtClean="0">
                          <a:effectLst/>
                        </a:rPr>
                        <a:t>      // </a:t>
                      </a:r>
                      <a:r>
                        <a:rPr lang="es-ES" sz="1600" dirty="0">
                          <a:effectLst/>
                        </a:rPr>
                        <a:t>1. sin valor de retorno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dirty="0">
                          <a:effectLst/>
                        </a:rPr>
                        <a:t>variable=</a:t>
                      </a:r>
                      <a:r>
                        <a:rPr lang="es-ES" sz="1600" dirty="0" err="1">
                          <a:effectLst/>
                        </a:rPr>
                        <a:t>nombreFuncion</a:t>
                      </a:r>
                      <a:r>
                        <a:rPr lang="es-ES" sz="1600" dirty="0">
                          <a:effectLst/>
                        </a:rPr>
                        <a:t>([argumento1]…[,</a:t>
                      </a:r>
                      <a:r>
                        <a:rPr lang="es-ES" sz="1600" dirty="0" err="1">
                          <a:effectLst/>
                        </a:rPr>
                        <a:t>argumentoN</a:t>
                      </a:r>
                      <a:r>
                        <a:rPr lang="es-ES" sz="1600" dirty="0">
                          <a:effectLst/>
                        </a:rPr>
                        <a:t>]);  // 2. con valor de </a:t>
                      </a:r>
                      <a:r>
                        <a:rPr lang="es-ES" sz="1600" dirty="0" smtClean="0">
                          <a:effectLst/>
                        </a:rPr>
                        <a:t>retorno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nombreFuncion</a:t>
                      </a: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(…)) ….</a:t>
                      </a:r>
                      <a:endParaRPr lang="es-E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8817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4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anidadas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Recogen secuencias </a:t>
            </a:r>
            <a:r>
              <a:rPr lang="es-ES" dirty="0"/>
              <a:t>de instrucciones que necesitan ser llamadas desde múltiples sitios dentro de una </a:t>
            </a:r>
            <a:r>
              <a:rPr lang="es-ES" dirty="0" smtClean="0"/>
              <a:t>función pero que </a:t>
            </a:r>
            <a:r>
              <a:rPr lang="es-ES" dirty="0"/>
              <a:t>sólo tienen significado dentro del contexto de esa función </a:t>
            </a:r>
            <a:r>
              <a:rPr lang="es-ES" dirty="0" smtClean="0"/>
              <a:t>principal.</a:t>
            </a:r>
          </a:p>
          <a:p>
            <a:r>
              <a:rPr lang="es-ES" dirty="0" smtClean="0"/>
              <a:t>Son funciones locales.</a:t>
            </a:r>
          </a:p>
          <a:p>
            <a:endParaRPr lang="es-E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58964"/>
              </p:ext>
            </p:extLst>
          </p:nvPr>
        </p:nvGraphicFramePr>
        <p:xfrm>
          <a:off x="755576" y="3736618"/>
          <a:ext cx="7488832" cy="3133344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7488832">
                  <a:extLst>
                    <a:ext uri="{9D8B030D-6E8A-4147-A177-3AD203B41FA5}">
                      <a16:colId xmlns:a16="http://schemas.microsoft.com/office/drawing/2014/main" val="39749622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b="1" dirty="0">
                          <a:effectLst/>
                        </a:rPr>
                        <a:t> </a:t>
                      </a:r>
                      <a:r>
                        <a:rPr lang="es-ES" sz="1600" b="1" dirty="0" err="1" smtClean="0">
                          <a:effectLst/>
                        </a:rPr>
                        <a:t>function</a:t>
                      </a:r>
                      <a:r>
                        <a:rPr lang="es-ES" sz="1600" b="1" dirty="0" smtClean="0">
                          <a:effectLst/>
                        </a:rPr>
                        <a:t>  global() </a:t>
                      </a:r>
                      <a:r>
                        <a:rPr lang="es-ES" sz="1600" b="1" dirty="0">
                          <a:effectLst/>
                        </a:rPr>
                        <a:t>{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b="1" dirty="0">
                          <a:effectLst/>
                        </a:rPr>
                        <a:t>   </a:t>
                      </a:r>
                      <a:r>
                        <a:rPr lang="es-ES" sz="1600" b="1" dirty="0" smtClean="0">
                          <a:effectLst/>
                        </a:rPr>
                        <a:t>   </a:t>
                      </a:r>
                      <a:r>
                        <a:rPr lang="es-ES" sz="1600" b="1" dirty="0" err="1" smtClean="0">
                          <a:effectLst/>
                        </a:rPr>
                        <a:t>function</a:t>
                      </a:r>
                      <a:r>
                        <a:rPr lang="es-ES" sz="1600" b="1" dirty="0" smtClean="0">
                          <a:effectLst/>
                        </a:rPr>
                        <a:t>  local1</a:t>
                      </a:r>
                      <a:r>
                        <a:rPr lang="es-ES" sz="1600" b="1" dirty="0">
                          <a:effectLst/>
                        </a:rPr>
                        <a:t>() {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b="1" dirty="0">
                          <a:effectLst/>
                        </a:rPr>
                        <a:t>      </a:t>
                      </a:r>
                      <a:r>
                        <a:rPr lang="es-ES" sz="1600" b="1" dirty="0" smtClean="0">
                          <a:effectLst/>
                        </a:rPr>
                        <a:t>    // </a:t>
                      </a:r>
                      <a:r>
                        <a:rPr lang="es-ES" sz="1600" b="1" dirty="0">
                          <a:effectLst/>
                        </a:rPr>
                        <a:t>instrucciones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b="1" dirty="0">
                          <a:effectLst/>
                        </a:rPr>
                        <a:t>   </a:t>
                      </a:r>
                      <a:r>
                        <a:rPr lang="es-ES" sz="1600" b="1" dirty="0" smtClean="0">
                          <a:effectLst/>
                        </a:rPr>
                        <a:t>   }</a:t>
                      </a:r>
                      <a:endParaRPr lang="es-ES" sz="1600" b="1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b="1" dirty="0">
                          <a:effectLst/>
                        </a:rPr>
                        <a:t>   </a:t>
                      </a:r>
                      <a:r>
                        <a:rPr lang="es-ES" sz="1600" b="1" dirty="0" smtClean="0">
                          <a:effectLst/>
                        </a:rPr>
                        <a:t>   </a:t>
                      </a:r>
                      <a:r>
                        <a:rPr lang="es-ES" sz="1600" b="1" dirty="0" err="1" smtClean="0">
                          <a:effectLst/>
                        </a:rPr>
                        <a:t>function</a:t>
                      </a:r>
                      <a:r>
                        <a:rPr lang="es-ES" sz="1600" b="1" dirty="0" smtClean="0">
                          <a:effectLst/>
                        </a:rPr>
                        <a:t>  local2</a:t>
                      </a:r>
                      <a:r>
                        <a:rPr lang="es-ES" sz="1600" b="1" dirty="0">
                          <a:effectLst/>
                        </a:rPr>
                        <a:t>() {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b="1" dirty="0">
                          <a:effectLst/>
                        </a:rPr>
                        <a:t>      </a:t>
                      </a:r>
                      <a:r>
                        <a:rPr lang="es-ES" sz="1600" b="1" dirty="0" smtClean="0">
                          <a:effectLst/>
                        </a:rPr>
                        <a:t>    // </a:t>
                      </a:r>
                      <a:r>
                        <a:rPr lang="es-ES" sz="1600" b="1" dirty="0">
                          <a:effectLst/>
                        </a:rPr>
                        <a:t>instrucciones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b="1" dirty="0">
                          <a:effectLst/>
                        </a:rPr>
                        <a:t>   </a:t>
                      </a:r>
                      <a:r>
                        <a:rPr lang="es-ES" sz="1600" b="1" dirty="0" smtClean="0">
                          <a:effectLst/>
                        </a:rPr>
                        <a:t>   }</a:t>
                      </a:r>
                      <a:endParaRPr lang="es-ES" sz="1600" b="1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b="1" dirty="0">
                          <a:effectLst/>
                        </a:rPr>
                        <a:t>   </a:t>
                      </a:r>
                      <a:r>
                        <a:rPr lang="es-ES" sz="1600" b="1" dirty="0" smtClean="0">
                          <a:effectLst/>
                        </a:rPr>
                        <a:t>   // instrucciones</a:t>
                      </a:r>
                      <a:endParaRPr lang="es-ES" sz="1600" b="1" kern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b="1" kern="1200" dirty="0">
                          <a:effectLst/>
                        </a:rPr>
                        <a:t>}</a:t>
                      </a:r>
                      <a:endParaRPr lang="es-ES" sz="1600" b="1" dirty="0" smtClean="0">
                        <a:effectLst/>
                      </a:endParaRPr>
                    </a:p>
                  </a:txBody>
                  <a:tcPr marL="90170" marR="90170" marT="0" marB="0"/>
                </a:tc>
                <a:extLst>
                  <a:ext uri="{0D108BD9-81ED-4DB2-BD59-A6C34878D82A}">
                    <a16:rowId xmlns:a16="http://schemas.microsoft.com/office/drawing/2014/main" val="3889898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4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anidadas: ejemplo</a:t>
            </a:r>
            <a:endParaRPr lang="es-E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935136"/>
              </p:ext>
            </p:extLst>
          </p:nvPr>
        </p:nvGraphicFramePr>
        <p:xfrm>
          <a:off x="1115616" y="1268760"/>
          <a:ext cx="7056783" cy="55892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7056783">
                  <a:extLst>
                    <a:ext uri="{9D8B030D-6E8A-4147-A177-3AD203B41FA5}">
                      <a16:colId xmlns:a16="http://schemas.microsoft.com/office/drawing/2014/main" val="2982762154"/>
                    </a:ext>
                  </a:extLst>
                </a:gridCol>
              </a:tblGrid>
              <a:tr h="55892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 err="1">
                          <a:effectLst/>
                        </a:rPr>
                        <a:t>function</a:t>
                      </a:r>
                      <a:r>
                        <a:rPr lang="es-ES" sz="1200" b="1" dirty="0">
                          <a:effectLst/>
                        </a:rPr>
                        <a:t>  </a:t>
                      </a:r>
                      <a:r>
                        <a:rPr lang="es-ES" sz="1200" b="1" dirty="0" err="1">
                          <a:effectLst/>
                        </a:rPr>
                        <a:t>totalVentaArticulo</a:t>
                      </a:r>
                      <a:r>
                        <a:rPr lang="es-ES" sz="1200" b="1" dirty="0">
                          <a:effectLst/>
                        </a:rPr>
                        <a:t>(</a:t>
                      </a:r>
                      <a:r>
                        <a:rPr lang="es-ES" sz="1200" b="1" dirty="0" err="1">
                          <a:effectLst/>
                        </a:rPr>
                        <a:t>articulo,cantidad</a:t>
                      </a:r>
                      <a:r>
                        <a:rPr lang="es-ES" sz="1200" b="1" dirty="0">
                          <a:effectLst/>
                        </a:rPr>
                        <a:t>) {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</a:rPr>
                        <a:t>   </a:t>
                      </a:r>
                      <a:r>
                        <a:rPr lang="es-ES" sz="1200" b="1" dirty="0" smtClean="0">
                          <a:effectLst/>
                        </a:rPr>
                        <a:t>   </a:t>
                      </a:r>
                      <a:r>
                        <a:rPr lang="es-ES" sz="1200" b="1" dirty="0" err="1" smtClean="0">
                          <a:effectLst/>
                        </a:rPr>
                        <a:t>function</a:t>
                      </a:r>
                      <a:r>
                        <a:rPr lang="es-ES" sz="1200" b="1" dirty="0" smtClean="0">
                          <a:effectLst/>
                        </a:rPr>
                        <a:t>  </a:t>
                      </a:r>
                      <a:r>
                        <a:rPr lang="es-ES" sz="1200" b="1" dirty="0" err="1">
                          <a:effectLst/>
                        </a:rPr>
                        <a:t>compruebaPrecio</a:t>
                      </a:r>
                      <a:r>
                        <a:rPr lang="es-ES" sz="1200" b="1" dirty="0">
                          <a:effectLst/>
                        </a:rPr>
                        <a:t>(articulo) {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</a:rPr>
                        <a:t>      </a:t>
                      </a:r>
                      <a:r>
                        <a:rPr lang="es-ES" sz="1200" b="1" dirty="0" smtClean="0">
                          <a:effectLst/>
                        </a:rPr>
                        <a:t>     // </a:t>
                      </a:r>
                      <a:r>
                        <a:rPr lang="es-ES" sz="1200" b="1" dirty="0">
                          <a:effectLst/>
                        </a:rPr>
                        <a:t>instrucciones    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</a:rPr>
                        <a:t>      </a:t>
                      </a:r>
                      <a:r>
                        <a:rPr lang="es-ES" sz="1200" b="1" dirty="0" smtClean="0">
                          <a:effectLst/>
                        </a:rPr>
                        <a:t>     </a:t>
                      </a:r>
                      <a:r>
                        <a:rPr lang="es-ES" sz="1200" b="1" dirty="0" err="1" smtClean="0">
                          <a:effectLst/>
                        </a:rPr>
                        <a:t>return</a:t>
                      </a:r>
                      <a:r>
                        <a:rPr lang="es-ES" sz="1200" b="1" dirty="0" smtClean="0">
                          <a:effectLst/>
                        </a:rPr>
                        <a:t> </a:t>
                      </a:r>
                      <a:r>
                        <a:rPr lang="es-ES" sz="1200" b="1" dirty="0">
                          <a:effectLst/>
                        </a:rPr>
                        <a:t>precio;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</a:rPr>
                        <a:t>   </a:t>
                      </a:r>
                      <a:r>
                        <a:rPr lang="es-ES" sz="1200" b="1" dirty="0" smtClean="0">
                          <a:effectLst/>
                        </a:rPr>
                        <a:t>   }</a:t>
                      </a:r>
                      <a:endParaRPr lang="es-ES" sz="1200" b="1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</a:rPr>
                        <a:t>   </a:t>
                      </a:r>
                      <a:r>
                        <a:rPr lang="es-ES" sz="1200" b="1" dirty="0" smtClean="0">
                          <a:effectLst/>
                        </a:rPr>
                        <a:t>   </a:t>
                      </a:r>
                      <a:r>
                        <a:rPr lang="es-ES" sz="1200" b="1" dirty="0" err="1" smtClean="0">
                          <a:effectLst/>
                        </a:rPr>
                        <a:t>function</a:t>
                      </a:r>
                      <a:r>
                        <a:rPr lang="es-ES" sz="1200" b="1" dirty="0" smtClean="0">
                          <a:effectLst/>
                        </a:rPr>
                        <a:t>  </a:t>
                      </a:r>
                      <a:r>
                        <a:rPr lang="es-ES" sz="1200" b="1" dirty="0" err="1">
                          <a:effectLst/>
                        </a:rPr>
                        <a:t>compruebaStock</a:t>
                      </a:r>
                      <a:r>
                        <a:rPr lang="es-ES" sz="1200" b="1" dirty="0">
                          <a:effectLst/>
                        </a:rPr>
                        <a:t>(articulo) {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</a:rPr>
                        <a:t>      </a:t>
                      </a:r>
                      <a:r>
                        <a:rPr lang="es-ES" sz="1200" b="1" dirty="0" smtClean="0">
                          <a:effectLst/>
                        </a:rPr>
                        <a:t>     // </a:t>
                      </a:r>
                      <a:r>
                        <a:rPr lang="es-ES" sz="1200" b="1" dirty="0">
                          <a:effectLst/>
                        </a:rPr>
                        <a:t>instrucciones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</a:rPr>
                        <a:t>      </a:t>
                      </a:r>
                      <a:r>
                        <a:rPr lang="es-ES" sz="1200" b="1" dirty="0" smtClean="0">
                          <a:effectLst/>
                        </a:rPr>
                        <a:t>     </a:t>
                      </a:r>
                      <a:r>
                        <a:rPr lang="es-ES" sz="1200" b="1" dirty="0" err="1" smtClean="0">
                          <a:effectLst/>
                        </a:rPr>
                        <a:t>return</a:t>
                      </a:r>
                      <a:r>
                        <a:rPr lang="es-ES" sz="1200" b="1" dirty="0" smtClean="0">
                          <a:effectLst/>
                        </a:rPr>
                        <a:t> </a:t>
                      </a:r>
                      <a:r>
                        <a:rPr lang="es-ES" sz="1200" b="1" dirty="0">
                          <a:effectLst/>
                        </a:rPr>
                        <a:t>stock;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</a:rPr>
                        <a:t>   </a:t>
                      </a:r>
                      <a:r>
                        <a:rPr lang="es-ES" sz="1200" b="1" dirty="0" smtClean="0">
                          <a:effectLst/>
                        </a:rPr>
                        <a:t>   }</a:t>
                      </a:r>
                      <a:endParaRPr lang="es-ES" sz="1200" b="1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</a:rPr>
                        <a:t>   </a:t>
                      </a:r>
                      <a:r>
                        <a:rPr lang="es-ES" sz="1200" b="1" dirty="0" smtClean="0">
                          <a:effectLst/>
                        </a:rPr>
                        <a:t>   </a:t>
                      </a:r>
                      <a:r>
                        <a:rPr lang="es-ES" sz="1200" b="1" dirty="0" err="1" smtClean="0">
                          <a:effectLst/>
                        </a:rPr>
                        <a:t>function</a:t>
                      </a:r>
                      <a:r>
                        <a:rPr lang="es-ES" sz="1200" b="1" dirty="0" smtClean="0">
                          <a:effectLst/>
                        </a:rPr>
                        <a:t>  </a:t>
                      </a:r>
                      <a:r>
                        <a:rPr lang="es-ES" sz="1200" b="1" dirty="0" err="1">
                          <a:effectLst/>
                        </a:rPr>
                        <a:t>compruebaIva</a:t>
                      </a:r>
                      <a:r>
                        <a:rPr lang="es-ES" sz="1200" b="1" dirty="0">
                          <a:effectLst/>
                        </a:rPr>
                        <a:t>(articulo) {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</a:rPr>
                        <a:t>      </a:t>
                      </a:r>
                      <a:r>
                        <a:rPr lang="es-ES" sz="1200" b="1" dirty="0" smtClean="0">
                          <a:effectLst/>
                        </a:rPr>
                        <a:t>    // </a:t>
                      </a:r>
                      <a:r>
                        <a:rPr lang="es-ES" sz="1200" b="1" dirty="0">
                          <a:effectLst/>
                        </a:rPr>
                        <a:t>instrucciones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</a:rPr>
                        <a:t>      </a:t>
                      </a:r>
                      <a:r>
                        <a:rPr lang="es-ES" sz="1200" b="1" dirty="0" smtClean="0">
                          <a:effectLst/>
                        </a:rPr>
                        <a:t>    </a:t>
                      </a:r>
                      <a:r>
                        <a:rPr lang="es-ES" sz="1200" b="1" dirty="0" err="1" smtClean="0">
                          <a:effectLst/>
                        </a:rPr>
                        <a:t>return</a:t>
                      </a:r>
                      <a:r>
                        <a:rPr lang="es-ES" sz="1200" b="1" dirty="0" smtClean="0">
                          <a:effectLst/>
                        </a:rPr>
                        <a:t> </a:t>
                      </a:r>
                      <a:r>
                        <a:rPr lang="es-ES" sz="1200" b="1" dirty="0" err="1">
                          <a:effectLst/>
                        </a:rPr>
                        <a:t>iva</a:t>
                      </a:r>
                      <a:r>
                        <a:rPr lang="es-ES" sz="1200" b="1" dirty="0">
                          <a:effectLst/>
                        </a:rPr>
                        <a:t>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</a:rPr>
                        <a:t>   </a:t>
                      </a:r>
                      <a:r>
                        <a:rPr lang="es-ES" sz="1200" b="1" dirty="0" smtClean="0">
                          <a:effectLst/>
                        </a:rPr>
                        <a:t>   }</a:t>
                      </a:r>
                      <a:endParaRPr lang="es-ES" sz="1200" b="1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</a:rPr>
                        <a:t>   </a:t>
                      </a:r>
                      <a:r>
                        <a:rPr lang="es-ES" sz="1200" b="1" dirty="0" smtClean="0">
                          <a:effectLst/>
                        </a:rPr>
                        <a:t>   </a:t>
                      </a:r>
                      <a:r>
                        <a:rPr lang="es-ES" sz="1200" b="1" dirty="0" err="1" smtClean="0">
                          <a:effectLst/>
                        </a:rPr>
                        <a:t>if</a:t>
                      </a:r>
                      <a:r>
                        <a:rPr lang="es-ES" sz="1200" b="1" dirty="0" smtClean="0">
                          <a:effectLst/>
                        </a:rPr>
                        <a:t> </a:t>
                      </a:r>
                      <a:r>
                        <a:rPr lang="es-ES" sz="1200" b="1" dirty="0">
                          <a:effectLst/>
                        </a:rPr>
                        <a:t>(</a:t>
                      </a:r>
                      <a:r>
                        <a:rPr lang="es-ES" sz="1200" b="1" dirty="0" err="1">
                          <a:effectLst/>
                        </a:rPr>
                        <a:t>compruebaStock</a:t>
                      </a:r>
                      <a:r>
                        <a:rPr lang="es-ES" sz="1200" b="1" dirty="0">
                          <a:effectLst/>
                        </a:rPr>
                        <a:t>(articulo)&gt;=cantidad) {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</a:rPr>
                        <a:t>     </a:t>
                      </a:r>
                      <a:r>
                        <a:rPr lang="es-ES" sz="1200" b="1" dirty="0" smtClean="0">
                          <a:effectLst/>
                        </a:rPr>
                        <a:t>     </a:t>
                      </a:r>
                      <a:r>
                        <a:rPr lang="es-ES" sz="1200" b="1" dirty="0" err="1" smtClean="0">
                          <a:effectLst/>
                        </a:rPr>
                        <a:t>return</a:t>
                      </a:r>
                      <a:r>
                        <a:rPr lang="es-ES" sz="1200" b="1" dirty="0" smtClean="0">
                          <a:effectLst/>
                        </a:rPr>
                        <a:t> </a:t>
                      </a:r>
                      <a:r>
                        <a:rPr lang="es-ES" sz="1200" b="1" dirty="0" err="1">
                          <a:effectLst/>
                        </a:rPr>
                        <a:t>compruebaPrecio</a:t>
                      </a:r>
                      <a:r>
                        <a:rPr lang="es-ES" sz="1200" b="1" dirty="0">
                          <a:effectLst/>
                        </a:rPr>
                        <a:t>(articulo)*cantidad*(1+compruebaIva(articulo</a:t>
                      </a:r>
                      <a:r>
                        <a:rPr lang="es-ES" sz="1200" b="1" dirty="0" smtClean="0">
                          <a:effectLst/>
                        </a:rPr>
                        <a:t>));</a:t>
                      </a:r>
                      <a:endParaRPr lang="es-ES" sz="1200" b="1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</a:rPr>
                        <a:t>   </a:t>
                      </a:r>
                      <a:r>
                        <a:rPr lang="es-ES" sz="1200" b="1" dirty="0" smtClean="0">
                          <a:effectLst/>
                        </a:rPr>
                        <a:t>   } </a:t>
                      </a:r>
                      <a:r>
                        <a:rPr lang="es-ES" sz="1200" b="1" dirty="0" err="1">
                          <a:effectLst/>
                        </a:rPr>
                        <a:t>else</a:t>
                      </a:r>
                      <a:r>
                        <a:rPr lang="es-ES" sz="1200" b="1" dirty="0">
                          <a:effectLst/>
                        </a:rPr>
                        <a:t> {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</a:rPr>
                        <a:t>     </a:t>
                      </a:r>
                      <a:r>
                        <a:rPr lang="es-ES" sz="1200" b="1" dirty="0" smtClean="0">
                          <a:effectLst/>
                        </a:rPr>
                        <a:t>     </a:t>
                      </a:r>
                      <a:r>
                        <a:rPr lang="es-ES" sz="1200" b="1" dirty="0" err="1" smtClean="0">
                          <a:effectLst/>
                        </a:rPr>
                        <a:t>return</a:t>
                      </a:r>
                      <a:r>
                        <a:rPr lang="es-ES" sz="1200" b="1" dirty="0" smtClean="0">
                          <a:effectLst/>
                        </a:rPr>
                        <a:t> </a:t>
                      </a:r>
                      <a:r>
                        <a:rPr lang="es-ES" sz="1200" b="1" dirty="0">
                          <a:effectLst/>
                        </a:rPr>
                        <a:t>0;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 smtClean="0">
                          <a:effectLst/>
                        </a:rPr>
                        <a:t>     </a:t>
                      </a:r>
                      <a:r>
                        <a:rPr lang="es-ES" sz="1200" b="1" baseline="0" dirty="0" smtClean="0">
                          <a:effectLst/>
                        </a:rPr>
                        <a:t> </a:t>
                      </a:r>
                      <a:r>
                        <a:rPr lang="es-ES" sz="1200" b="1" dirty="0" smtClean="0">
                          <a:effectLst/>
                        </a:rPr>
                        <a:t>}</a:t>
                      </a:r>
                      <a:endParaRPr lang="es-ES" sz="1200" b="1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</a:rPr>
                        <a:t> </a:t>
                      </a:r>
                      <a:r>
                        <a:rPr lang="es-ES" sz="1200" b="1" dirty="0" smtClean="0">
                          <a:effectLst/>
                        </a:rPr>
                        <a:t>}</a:t>
                      </a:r>
                      <a:endParaRPr lang="es-ES" sz="1400" b="1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</a:rPr>
                        <a:t>//...............instrucciones del programa principal</a:t>
                      </a:r>
                      <a:endParaRPr lang="es-ES" sz="1400" b="1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 err="1">
                          <a:effectLst/>
                        </a:rPr>
                        <a:t>if</a:t>
                      </a:r>
                      <a:r>
                        <a:rPr lang="es-ES" sz="1200" b="1" dirty="0">
                          <a:effectLst/>
                        </a:rPr>
                        <a:t> </a:t>
                      </a:r>
                      <a:r>
                        <a:rPr lang="es-ES" sz="1200" b="1" dirty="0" smtClean="0">
                          <a:effectLst/>
                        </a:rPr>
                        <a:t> (</a:t>
                      </a:r>
                      <a:r>
                        <a:rPr lang="es-ES" sz="1200" b="1" dirty="0" err="1">
                          <a:effectLst/>
                        </a:rPr>
                        <a:t>totalVentaArticulo</a:t>
                      </a:r>
                      <a:r>
                        <a:rPr lang="es-ES" sz="1200" b="1" dirty="0">
                          <a:effectLst/>
                        </a:rPr>
                        <a:t>("000123",20) &gt;0) {</a:t>
                      </a:r>
                      <a:endParaRPr lang="es-ES" sz="1400" b="1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</a:rPr>
                        <a:t>  </a:t>
                      </a:r>
                      <a:r>
                        <a:rPr lang="es-ES" sz="1200" b="1" dirty="0" smtClean="0">
                          <a:effectLst/>
                        </a:rPr>
                        <a:t>    </a:t>
                      </a:r>
                      <a:r>
                        <a:rPr lang="es-ES" sz="1100" b="1" dirty="0" err="1" smtClean="0">
                          <a:effectLst/>
                        </a:rPr>
                        <a:t>alert</a:t>
                      </a:r>
                      <a:r>
                        <a:rPr lang="es-ES" sz="1100" b="1" dirty="0" smtClean="0">
                          <a:effectLst/>
                        </a:rPr>
                        <a:t>("</a:t>
                      </a:r>
                      <a:r>
                        <a:rPr lang="es-ES" sz="1100" b="1" dirty="0">
                          <a:effectLst/>
                        </a:rPr>
                        <a:t>El precio total de la venta es" + </a:t>
                      </a:r>
                      <a:r>
                        <a:rPr lang="es-ES" sz="1100" b="1" dirty="0" err="1">
                          <a:effectLst/>
                        </a:rPr>
                        <a:t>totalVentaArticulo</a:t>
                      </a:r>
                      <a:r>
                        <a:rPr lang="es-ES" sz="1100" b="1" dirty="0">
                          <a:effectLst/>
                        </a:rPr>
                        <a:t>("000123",20)+"€");</a:t>
                      </a:r>
                      <a:endParaRPr lang="es-ES" sz="1400" b="1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</a:rPr>
                        <a:t>} </a:t>
                      </a:r>
                      <a:r>
                        <a:rPr lang="es-ES" sz="1200" b="1" dirty="0" err="1">
                          <a:effectLst/>
                        </a:rPr>
                        <a:t>else</a:t>
                      </a:r>
                      <a:r>
                        <a:rPr lang="es-ES" sz="1200" b="1" dirty="0">
                          <a:effectLst/>
                        </a:rPr>
                        <a:t> {</a:t>
                      </a:r>
                      <a:endParaRPr lang="es-ES" sz="1400" b="1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dirty="0">
                          <a:effectLst/>
                        </a:rPr>
                        <a:t>   </a:t>
                      </a:r>
                      <a:r>
                        <a:rPr lang="es-ES" sz="1100" b="1" dirty="0" smtClean="0">
                          <a:effectLst/>
                        </a:rPr>
                        <a:t>   </a:t>
                      </a:r>
                      <a:r>
                        <a:rPr lang="es-ES" sz="1100" b="1" dirty="0" err="1" smtClean="0">
                          <a:effectLst/>
                        </a:rPr>
                        <a:t>alert</a:t>
                      </a:r>
                      <a:r>
                        <a:rPr lang="es-ES" sz="1100" b="1" dirty="0" smtClean="0">
                          <a:effectLst/>
                        </a:rPr>
                        <a:t>("</a:t>
                      </a:r>
                      <a:r>
                        <a:rPr lang="es-ES" sz="1100" b="1" dirty="0">
                          <a:effectLst/>
                        </a:rPr>
                        <a:t>No hay suficiente stock del articulo 000123");</a:t>
                      </a:r>
                      <a:endParaRPr lang="es-ES" sz="1400" b="1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 smtClean="0">
                          <a:effectLst/>
                        </a:rPr>
                        <a:t>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es-ES" sz="1100" b="1" kern="1200" dirty="0" smtClean="0">
                          <a:effectLst/>
                        </a:rPr>
                        <a:t>//........más instrucciones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ES" sz="9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31" marR="73031" marT="0" marB="0"/>
                </a:tc>
                <a:extLst>
                  <a:ext uri="{0D108BD9-81ED-4DB2-BD59-A6C34878D82A}">
                    <a16:rowId xmlns:a16="http://schemas.microsoft.com/office/drawing/2014/main" val="3490398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46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predefinidas del lenguaje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600" dirty="0" smtClean="0"/>
              <a:t>Todos los métodos de los objetos son funciones.</a:t>
            </a:r>
          </a:p>
          <a:p>
            <a:r>
              <a:rPr lang="es-ES" sz="1600" dirty="0" smtClean="0"/>
              <a:t>Hay propiedades </a:t>
            </a:r>
            <a:r>
              <a:rPr lang="es-ES" sz="1600" dirty="0"/>
              <a:t>y métodos que se pueden utilizar a nivel global en cualquier parte </a:t>
            </a:r>
            <a:r>
              <a:rPr lang="es-ES" sz="1600" dirty="0" smtClean="0"/>
              <a:t>del </a:t>
            </a:r>
            <a:r>
              <a:rPr lang="es-ES" sz="1600" dirty="0"/>
              <a:t>código de </a:t>
            </a:r>
            <a:r>
              <a:rPr lang="es-ES" sz="1600" dirty="0" smtClean="0"/>
              <a:t>JavaScript.</a:t>
            </a:r>
          </a:p>
          <a:p>
            <a:endParaRPr lang="es-ES" sz="20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14182"/>
              </p:ext>
            </p:extLst>
          </p:nvPr>
        </p:nvGraphicFramePr>
        <p:xfrm>
          <a:off x="457200" y="3530683"/>
          <a:ext cx="8229600" cy="32760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28740905"/>
                    </a:ext>
                  </a:extLst>
                </a:gridCol>
                <a:gridCol w="6635080">
                  <a:extLst>
                    <a:ext uri="{9D8B030D-6E8A-4147-A177-3AD203B41FA5}">
                      <a16:colId xmlns:a16="http://schemas.microsoft.com/office/drawing/2014/main" val="2180956167"/>
                    </a:ext>
                  </a:extLst>
                </a:gridCol>
              </a:tblGrid>
              <a:tr h="27661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Métodos globales de JavaScript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91911"/>
                  </a:ext>
                </a:extLst>
              </a:tr>
              <a:tr h="25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 dirty="0">
                          <a:effectLst/>
                        </a:rPr>
                        <a:t>Método</a:t>
                      </a:r>
                      <a:endParaRPr lang="es-ES" sz="1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b="1" dirty="0">
                          <a:effectLst/>
                        </a:rPr>
                        <a:t>Descripción</a:t>
                      </a:r>
                      <a:endParaRPr lang="es-ES" sz="10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120569"/>
                  </a:ext>
                </a:extLst>
              </a:tr>
              <a:tr h="2518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 dirty="0" err="1">
                          <a:effectLst/>
                        </a:rPr>
                        <a:t>decodeURI</a:t>
                      </a:r>
                      <a:r>
                        <a:rPr lang="es-ES" sz="900" b="1" dirty="0">
                          <a:effectLst/>
                        </a:rPr>
                        <a:t>()</a:t>
                      </a:r>
                      <a:endParaRPr lang="es-ES" sz="9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Decodifica los caracteres especiales de una URL excepto: </a:t>
                      </a:r>
                      <a:r>
                        <a:rPr lang="es-ES" sz="1000" dirty="0" smtClean="0">
                          <a:effectLst/>
                        </a:rPr>
                        <a:t>, </a:t>
                      </a:r>
                      <a:r>
                        <a:rPr lang="es-ES" sz="1000" dirty="0">
                          <a:effectLst/>
                        </a:rPr>
                        <a:t>/ ? : @ &amp; = + $ #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1885249"/>
                  </a:ext>
                </a:extLst>
              </a:tr>
              <a:tr h="2518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 dirty="0" err="1">
                          <a:effectLst/>
                        </a:rPr>
                        <a:t>decodeURIComponent</a:t>
                      </a:r>
                      <a:r>
                        <a:rPr lang="es-ES" sz="900" b="1" dirty="0">
                          <a:effectLst/>
                        </a:rPr>
                        <a:t>()</a:t>
                      </a:r>
                      <a:endParaRPr lang="es-ES" sz="9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Decodifica todos los caracteres especiales de una URL.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5779905"/>
                  </a:ext>
                </a:extLst>
              </a:tr>
              <a:tr h="2518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 dirty="0" err="1">
                          <a:effectLst/>
                        </a:rPr>
                        <a:t>encodeURI</a:t>
                      </a:r>
                      <a:r>
                        <a:rPr lang="es-ES" sz="900" b="1" dirty="0">
                          <a:effectLst/>
                        </a:rPr>
                        <a:t>()</a:t>
                      </a:r>
                      <a:endParaRPr lang="es-ES" sz="9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Codifica los caracteres especiales de una URL excepto: </a:t>
                      </a:r>
                      <a:r>
                        <a:rPr lang="es-ES" sz="1000" dirty="0" smtClean="0">
                          <a:effectLst/>
                        </a:rPr>
                        <a:t>, </a:t>
                      </a:r>
                      <a:r>
                        <a:rPr lang="es-ES" sz="1000" dirty="0">
                          <a:effectLst/>
                        </a:rPr>
                        <a:t>/ ? : @ &amp; = + $ #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9419656"/>
                  </a:ext>
                </a:extLst>
              </a:tr>
              <a:tr h="2518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 dirty="0" err="1">
                          <a:effectLst/>
                        </a:rPr>
                        <a:t>encodeURIComponent</a:t>
                      </a:r>
                      <a:r>
                        <a:rPr lang="es-ES" sz="900" b="1" dirty="0">
                          <a:effectLst/>
                        </a:rPr>
                        <a:t>()</a:t>
                      </a:r>
                      <a:endParaRPr lang="es-ES" sz="9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Codifica todos los caracteres especiales de una URL.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5909370"/>
                  </a:ext>
                </a:extLst>
              </a:tr>
              <a:tr h="2518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 dirty="0" err="1">
                          <a:effectLst/>
                        </a:rPr>
                        <a:t>eval</a:t>
                      </a:r>
                      <a:r>
                        <a:rPr lang="es-ES" sz="900" b="1" dirty="0">
                          <a:effectLst/>
                        </a:rPr>
                        <a:t>() </a:t>
                      </a:r>
                      <a:endParaRPr lang="es-ES" sz="9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Evalúa una cadena y la ejecuta si contiene código u operaciones.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9640031"/>
                  </a:ext>
                </a:extLst>
              </a:tr>
              <a:tr h="2518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 dirty="0" err="1">
                          <a:effectLst/>
                        </a:rPr>
                        <a:t>isFinite</a:t>
                      </a:r>
                      <a:r>
                        <a:rPr lang="es-ES" sz="900" b="1" dirty="0">
                          <a:effectLst/>
                        </a:rPr>
                        <a:t>()</a:t>
                      </a:r>
                      <a:endParaRPr lang="es-ES" sz="9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Determina si un valor es un número finito válido.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1236340"/>
                  </a:ext>
                </a:extLst>
              </a:tr>
              <a:tr h="2518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 dirty="0" err="1">
                          <a:effectLst/>
                        </a:rPr>
                        <a:t>isNaN</a:t>
                      </a:r>
                      <a:r>
                        <a:rPr lang="es-ES" sz="900" b="1" dirty="0">
                          <a:effectLst/>
                        </a:rPr>
                        <a:t>()</a:t>
                      </a:r>
                      <a:endParaRPr lang="es-ES" sz="9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Determina cuándo un valor no es un número.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2500310"/>
                  </a:ext>
                </a:extLst>
              </a:tr>
              <a:tr h="2518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 dirty="0" err="1">
                          <a:effectLst/>
                        </a:rPr>
                        <a:t>Number</a:t>
                      </a:r>
                      <a:r>
                        <a:rPr lang="es-ES" sz="900" b="1" dirty="0">
                          <a:effectLst/>
                        </a:rPr>
                        <a:t>()</a:t>
                      </a:r>
                      <a:endParaRPr lang="es-ES" sz="9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Convierte el valor de un objeto a un número.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6698651"/>
                  </a:ext>
                </a:extLst>
              </a:tr>
              <a:tr h="2518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 dirty="0" err="1">
                          <a:effectLst/>
                        </a:rPr>
                        <a:t>parseFloat</a:t>
                      </a:r>
                      <a:r>
                        <a:rPr lang="es-ES" sz="900" b="1" dirty="0">
                          <a:effectLst/>
                        </a:rPr>
                        <a:t>()</a:t>
                      </a:r>
                      <a:endParaRPr lang="es-ES" sz="9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Convierte una cadena a un número real.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7526278"/>
                  </a:ext>
                </a:extLst>
              </a:tr>
              <a:tr h="2518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b="1" dirty="0" err="1">
                          <a:effectLst/>
                        </a:rPr>
                        <a:t>parseInt</a:t>
                      </a:r>
                      <a:r>
                        <a:rPr lang="es-ES" sz="900" b="1" dirty="0">
                          <a:effectLst/>
                        </a:rPr>
                        <a:t>()</a:t>
                      </a:r>
                      <a:endParaRPr lang="es-ES" sz="900" b="1" dirty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Convierte una cadena a un entero.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4031595"/>
                  </a:ext>
                </a:extLst>
              </a:tr>
              <a:tr h="229030">
                <a:tc>
                  <a:txBody>
                    <a:bodyPr/>
                    <a:lstStyle/>
                    <a:p>
                      <a:r>
                        <a:rPr lang="es-ES" sz="10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ES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s-ES" sz="1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Convierte el valor de un objeto en </a:t>
                      </a:r>
                      <a:r>
                        <a:rPr lang="es-ES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s-E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261943"/>
                  </a:ext>
                </a:extLst>
              </a:tr>
            </a:tbl>
          </a:graphicData>
        </a:graphic>
      </p:graphicFrame>
      <p:pic>
        <p:nvPicPr>
          <p:cNvPr id="6" name="Imagen 5">
            <a:hlinkClick r:id="rId2" tooltip="Enlace a las propiedades globales en w3schools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46381">
            <a:off x="5949621" y="4969717"/>
            <a:ext cx="2773920" cy="4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8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1305</TotalTime>
  <Words>667</Words>
  <Application>Microsoft Office PowerPoint</Application>
  <PresentationFormat>Presentación en pantalla (4:3)</PresentationFormat>
  <Paragraphs>123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Claridad</vt:lpstr>
      <vt:lpstr>Estructuras definidas por el usuario en javaScript</vt:lpstr>
      <vt:lpstr>Arrays paralelos</vt:lpstr>
      <vt:lpstr>Arrays multidimensionables</vt:lpstr>
      <vt:lpstr>Funciones</vt:lpstr>
      <vt:lpstr>Funciones</vt:lpstr>
      <vt:lpstr>Funciones anidadas</vt:lpstr>
      <vt:lpstr>Funciones anidadas: ejemplo</vt:lpstr>
      <vt:lpstr>Funciones predefinidas del lenguaje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JavaScript</dc:title>
  <dc:creator>Beatriz</dc:creator>
  <cp:lastModifiedBy>bea</cp:lastModifiedBy>
  <cp:revision>128</cp:revision>
  <dcterms:created xsi:type="dcterms:W3CDTF">2012-10-04T10:12:16Z</dcterms:created>
  <dcterms:modified xsi:type="dcterms:W3CDTF">2018-10-18T07:31:54Z</dcterms:modified>
</cp:coreProperties>
</file>