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sldIdLst>
    <p:sldId id="256" r:id="rId2"/>
    <p:sldId id="258" r:id="rId3"/>
    <p:sldId id="279" r:id="rId4"/>
    <p:sldId id="280" r:id="rId5"/>
    <p:sldId id="291" r:id="rId6"/>
    <p:sldId id="272" r:id="rId7"/>
    <p:sldId id="273" r:id="rId8"/>
    <p:sldId id="276" r:id="rId9"/>
    <p:sldId id="294" r:id="rId10"/>
    <p:sldId id="295" r:id="rId11"/>
    <p:sldId id="293" r:id="rId12"/>
    <p:sldId id="297" r:id="rId13"/>
    <p:sldId id="296" r:id="rId14"/>
    <p:sldId id="292" r:id="rId15"/>
    <p:sldId id="282" r:id="rId16"/>
    <p:sldId id="283" r:id="rId17"/>
    <p:sldId id="284" r:id="rId18"/>
    <p:sldId id="277" r:id="rId19"/>
    <p:sldId id="278" r:id="rId20"/>
    <p:sldId id="285" r:id="rId21"/>
    <p:sldId id="286" r:id="rId22"/>
    <p:sldId id="287" r:id="rId23"/>
    <p:sldId id="289" r:id="rId24"/>
    <p:sldId id="288" r:id="rId25"/>
    <p:sldId id="290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C00"/>
    <a:srgbClr val="F09415"/>
    <a:srgbClr val="9E2600"/>
    <a:srgbClr val="66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63" autoAdjust="0"/>
  </p:normalViewPr>
  <p:slideViewPr>
    <p:cSldViewPr snapToGrid="0">
      <p:cViewPr varScale="1">
        <p:scale>
          <a:sx n="55" d="100"/>
          <a:sy n="55" d="100"/>
        </p:scale>
        <p:origin x="99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9253D-07FE-4556-8CA0-48D4D8FB4D80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504A-EACD-4E61-AE76-45FFD4E9D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72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504A-EACD-4E61-AE76-45FFD4E9DE5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73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504A-EACD-4E61-AE76-45FFD4E9DE5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4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504A-EACD-4E61-AE76-45FFD4E9DE5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504A-EACD-4E61-AE76-45FFD4E9DE5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55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504A-EACD-4E61-AE76-45FFD4E9DE5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98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504A-EACD-4E61-AE76-45FFD4E9DE5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80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504A-EACD-4E61-AE76-45FFD4E9DE5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22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504A-EACD-4E61-AE76-45FFD4E9DE5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56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9504A-EACD-4E61-AE76-45FFD4E9DE5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C3BA-213D-4763-A987-07C065827B64}" type="datetime1">
              <a:rPr lang="es-ES" smtClean="0"/>
              <a:t>13/09/2022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5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FD96-0D9F-4EDC-AF73-BEE5B7395C6B}" type="datetime1">
              <a:rPr lang="es-ES" smtClean="0"/>
              <a:t>13/09/2022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F0B1-F759-4990-8FE2-EC5A0C7A848A}" type="datetime1">
              <a:rPr lang="es-ES" smtClean="0"/>
              <a:t>13/09/2022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85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8FF8-B8F6-4786-9F34-5A9AF7B4F494}" type="datetime1">
              <a:rPr lang="es-ES" smtClean="0"/>
              <a:t>13/09/2022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80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8D8-19F5-4476-98AE-01B7588439AF}" type="datetime1">
              <a:rPr lang="es-ES" smtClean="0"/>
              <a:t>13/09/2022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46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F615-0069-4853-9C53-4334E29D1BB5}" type="datetime1">
              <a:rPr lang="es-ES" smtClean="0"/>
              <a:t>13/09/2022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030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75FC-F3D6-442B-AC6B-F8003C86A833}" type="datetime1">
              <a:rPr lang="es-ES" smtClean="0"/>
              <a:t>13/09/2022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48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941-D73F-42A5-B43D-AC42B7B870ED}" type="datetime1">
              <a:rPr lang="es-ES" smtClean="0"/>
              <a:t>13/09/2022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5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9BDA8F-E606-4CA1-8AFF-5E038EA7E105}" type="datetime1">
              <a:rPr lang="es-ES" smtClean="0"/>
              <a:t>13/09/2022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86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2603-5A45-4184-ABB2-F4E0B70C3629}" type="datetime1">
              <a:rPr lang="es-ES" smtClean="0"/>
              <a:t>13/09/2022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41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273C-EEB8-4CBA-9066-940AD27C8AC9}" type="datetime1">
              <a:rPr lang="es-ES" smtClean="0"/>
              <a:t>13/09/2022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2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A758-BDD5-4BB7-B120-64F3C314DB9D}" type="datetime1">
              <a:rPr lang="es-ES" smtClean="0"/>
              <a:t>13/09/2022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997B-581C-4CC4-9A3D-AF62F1272DDA}" type="datetime1">
              <a:rPr lang="es-ES" smtClean="0"/>
              <a:t>13/09/2022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1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CBF2-CA2C-46FF-8148-DC7BBE2B4356}" type="datetime1">
              <a:rPr lang="es-ES" smtClean="0"/>
              <a:t>13/09/2022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87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2101-ED0D-41C6-A98A-6007EDC4E6CB}" type="datetime1">
              <a:rPr lang="es-ES" smtClean="0"/>
              <a:t>13/09/2022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3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F0AF-4424-48ED-9042-1A90D6EA2359}" type="datetime1">
              <a:rPr lang="es-ES" smtClean="0"/>
              <a:t>13/09/2022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2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903D-339E-4C5A-B9F2-6A5DE8DDE7F1}" type="datetime1">
              <a:rPr lang="es-ES" smtClean="0"/>
              <a:t>13/09/2022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5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79087-12BF-40F6-BC66-A04315E3A645}" type="datetime1">
              <a:rPr lang="es-ES" smtClean="0"/>
              <a:t>13/09/2022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D6DA-80A9-4AE9-BE9A-A4E42E28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331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11.0/index.html#tit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ma-international.org/publications/files/ECMA-ST/ECMA-262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enderaprogramar.com/index.php?option=com_content&amp;view=article&amp;id=784:javascript-interno-con-script-typeqtextjavascriptq-interprete-javascript-funcion-ejemplo-basico-cu01109e&amp;catid=78&amp;Itemid=206" TargetMode="External"/><Relationship Id="rId2" Type="http://schemas.openxmlformats.org/officeDocument/2006/relationships/hyperlink" Target="https://www.uv.es/jac/guia/jscript/javasc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websidad.com/libros/javascript/capitulo-11?from=libroswe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ramacionymas.com/" TargetMode="Externa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8"/>
            <a:ext cx="8144134" cy="2677321"/>
          </a:xfrm>
        </p:spPr>
        <p:txBody>
          <a:bodyPr>
            <a:normAutofit/>
          </a:bodyPr>
          <a:lstStyle/>
          <a:p>
            <a:r>
              <a:rPr lang="es-ES" sz="2800" dirty="0"/>
              <a:t>ARQUITECTURAS Y LENGUAJES DE PROGRAMACIÓN EN CLIENTES WEB</a:t>
            </a:r>
          </a:p>
        </p:txBody>
      </p:sp>
    </p:spTree>
    <p:extLst>
      <p:ext uri="{BB962C8B-B14F-4D97-AF65-F5344CB8AC3E}">
        <p14:creationId xmlns:p14="http://schemas.microsoft.com/office/powerpoint/2010/main" val="41452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o JS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10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2" y="2093720"/>
            <a:ext cx="4570551" cy="4580545"/>
          </a:xfrm>
        </p:spPr>
        <p:txBody>
          <a:bodyPr>
            <a:normAutofit/>
          </a:bodyPr>
          <a:lstStyle/>
          <a:p>
            <a:r>
              <a:rPr lang="es-ES" dirty="0"/>
              <a:t>Mozilla tiene una página donde describe las características de JavaScript que ha implementado con relación a ECMAScript.</a:t>
            </a:r>
          </a:p>
          <a:p>
            <a:r>
              <a:rPr lang="es-ES" dirty="0"/>
              <a:t>Sin embargo, también describe las nuevas características, que no tienen relación con ECMAScript como aquí se muestra:</a:t>
            </a:r>
          </a:p>
        </p:txBody>
      </p:sp>
      <p:pic>
        <p:nvPicPr>
          <p:cNvPr id="5" name="Imagen 4">
            <a:hlinkClick r:id="rId3" action="ppaction://hlinksldjump" tooltip="Captura del 3 de Septiembre de 2017"/>
            <a:extLst>
              <a:ext uri="{FF2B5EF4-FFF2-40B4-BE49-F238E27FC236}">
                <a16:creationId xmlns:a16="http://schemas.microsoft.com/office/drawing/2014/main" id="{2CB52298-12D6-6829-4115-0F679BB98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731" y="2093720"/>
            <a:ext cx="6433943" cy="45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7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o JS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11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093720"/>
            <a:ext cx="9873735" cy="4580545"/>
          </a:xfrm>
        </p:spPr>
        <p:txBody>
          <a:bodyPr>
            <a:normAutofit/>
          </a:bodyPr>
          <a:lstStyle/>
          <a:p>
            <a:r>
              <a:rPr lang="es-ES" dirty="0"/>
              <a:t>Un motor de JavaScript (JavaScript </a:t>
            </a:r>
            <a:r>
              <a:rPr lang="es-ES" dirty="0" err="1"/>
              <a:t>engine</a:t>
            </a:r>
            <a:r>
              <a:rPr lang="es-ES" dirty="0"/>
              <a:t>) es un programa o intérprete que entiende y ejecuta código JavaScript.</a:t>
            </a:r>
          </a:p>
          <a:p>
            <a:r>
              <a:rPr lang="es-ES" dirty="0"/>
              <a:t>Los motores de </a:t>
            </a:r>
            <a:r>
              <a:rPr lang="es-ES" dirty="0" err="1"/>
              <a:t>Javascript</a:t>
            </a:r>
            <a:r>
              <a:rPr lang="es-ES" dirty="0"/>
              <a:t> se encuentran comúnmente en los navegadores web. Como ejemplos tenemos:</a:t>
            </a:r>
          </a:p>
          <a:p>
            <a:pPr lvl="1"/>
            <a:r>
              <a:rPr lang="es-ES" dirty="0"/>
              <a:t>V8 en Chrome</a:t>
            </a:r>
          </a:p>
          <a:p>
            <a:pPr lvl="1"/>
            <a:r>
              <a:rPr lang="es-ES" dirty="0" err="1"/>
              <a:t>SpiderMonkey</a:t>
            </a:r>
            <a:r>
              <a:rPr lang="es-ES" dirty="0"/>
              <a:t> en Firefox  </a:t>
            </a:r>
          </a:p>
          <a:p>
            <a:pPr lvl="1"/>
            <a:r>
              <a:rPr lang="es-ES" dirty="0" err="1"/>
              <a:t>Chakra</a:t>
            </a:r>
            <a:r>
              <a:rPr lang="es-ES" dirty="0"/>
              <a:t> en Edge</a:t>
            </a:r>
          </a:p>
          <a:p>
            <a:r>
              <a:rPr lang="es-ES" dirty="0"/>
              <a:t>Puede haber diferencias tanto en el rendimiento como en el soporte en los diferentes navegadores.</a:t>
            </a:r>
          </a:p>
          <a:p>
            <a:r>
              <a:rPr lang="es-ES" dirty="0"/>
              <a:t>Cuando se libera una nueva versión de ECMAScript, todos los motores de JavaScript existentes tienden a implementar las nuevas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285427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o JS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12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093720"/>
            <a:ext cx="9873735" cy="4580545"/>
          </a:xfrm>
        </p:spPr>
        <p:txBody>
          <a:bodyPr>
            <a:normAutofit/>
          </a:bodyPr>
          <a:lstStyle/>
          <a:p>
            <a:r>
              <a:rPr lang="es-ES" dirty="0"/>
              <a:t>Los grupos u organizaciones son responsables de mantener actualizados los motores de JavaScript, según la última especificación ECMAScript.</a:t>
            </a:r>
          </a:p>
          <a:p>
            <a:r>
              <a:rPr lang="es-ES" dirty="0"/>
              <a:t>¿Qué versión de ECMAScript soporta un navegador?</a:t>
            </a:r>
          </a:p>
          <a:p>
            <a:r>
              <a:rPr lang="es-ES" dirty="0"/>
              <a:t>¿Qué características de ECMAScript soporta un navegador?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FC5D4690-17CA-E6DC-B5EA-C05E92E0B8A3}"/>
              </a:ext>
            </a:extLst>
          </p:cNvPr>
          <p:cNvSpPr/>
          <p:nvPr/>
        </p:nvSpPr>
        <p:spPr>
          <a:xfrm>
            <a:off x="4461164" y="4405745"/>
            <a:ext cx="997527" cy="83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hlinkClick r:id="rId3"/>
            <a:extLst>
              <a:ext uri="{FF2B5EF4-FFF2-40B4-BE49-F238E27FC236}">
                <a16:creationId xmlns:a16="http://schemas.microsoft.com/office/drawing/2014/main" id="{079869AB-6A93-808E-8582-F41069C9F0C8}"/>
              </a:ext>
            </a:extLst>
          </p:cNvPr>
          <p:cNvSpPr txBox="1"/>
          <p:nvPr/>
        </p:nvSpPr>
        <p:spPr>
          <a:xfrm>
            <a:off x="1814945" y="5680364"/>
            <a:ext cx="658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La tabla de compatibilidad con ECMAScript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7788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o JS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13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093720"/>
            <a:ext cx="9873735" cy="458054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Es un lenguaje de programación interpretado.</a:t>
            </a:r>
          </a:p>
          <a:p>
            <a:r>
              <a:rPr lang="es-ES" dirty="0"/>
              <a:t>Se define como orientado a objetos,​ basado en prototipos, imperativo, </a:t>
            </a:r>
            <a:r>
              <a:rPr lang="es-ES" b="1" u="sng" dirty="0"/>
              <a:t>débilmente </a:t>
            </a:r>
            <a:r>
              <a:rPr lang="es-ES" b="1" u="sng" dirty="0" err="1"/>
              <a:t>tipado</a:t>
            </a:r>
            <a:r>
              <a:rPr lang="es-ES" b="1" u="sng" dirty="0"/>
              <a:t> </a:t>
            </a:r>
            <a:r>
              <a:rPr lang="es-ES" dirty="0"/>
              <a:t>y dinámico.</a:t>
            </a:r>
          </a:p>
          <a:p>
            <a:r>
              <a:rPr lang="es-ES" dirty="0"/>
              <a:t>Se utiliza principalmente del lado del cliente, implementado como parte de un navegador web permitiendo mejoras en la interfaz de usuario y páginas web dinámicas.</a:t>
            </a:r>
          </a:p>
          <a:p>
            <a:r>
              <a:rPr lang="es-ES" dirty="0"/>
              <a:t>Desde 2012, todos los navegadores modernos soportan completamente </a:t>
            </a:r>
            <a:r>
              <a:rPr lang="es-ES" dirty="0" err="1"/>
              <a:t>ECMAScript</a:t>
            </a:r>
            <a:r>
              <a:rPr lang="es-ES" dirty="0"/>
              <a:t> 5.1.</a:t>
            </a:r>
          </a:p>
          <a:p>
            <a:r>
              <a:rPr lang="es-ES" dirty="0"/>
              <a:t>Todos los navegadores modernos interpretan el código JavaScript integrado en las páginas web.</a:t>
            </a:r>
          </a:p>
          <a:p>
            <a:r>
              <a:rPr lang="es-ES" dirty="0"/>
              <a:t>En junio de 2015 se cerró y publicó la versión ECMAScript 6 actualmente en su 13th edición de junio de 2022. 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>
                <a:hlinkClick r:id="rId3"/>
              </a:rPr>
              <a:t>Versión HTML</a:t>
            </a:r>
            <a:r>
              <a:rPr lang="es-ES" dirty="0"/>
              <a:t>, </a:t>
            </a:r>
            <a:r>
              <a:rPr lang="es-ES" dirty="0">
                <a:hlinkClick r:id="rId4"/>
              </a:rPr>
              <a:t>versión PDF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48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JavaScript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14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093720"/>
            <a:ext cx="9873735" cy="458054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spcBef>
                <a:spcPts val="600"/>
              </a:spcBef>
              <a:buNone/>
            </a:pPr>
            <a:r>
              <a:rPr lang="es-ES" dirty="0"/>
              <a:t>JavaScript está orientado a dar soluciones:</a:t>
            </a:r>
          </a:p>
          <a:p>
            <a:pPr lvl="0">
              <a:lnSpc>
                <a:spcPct val="160000"/>
              </a:lnSpc>
              <a:spcBef>
                <a:spcPts val="600"/>
              </a:spcBef>
            </a:pPr>
            <a:r>
              <a:rPr lang="es-ES" dirty="0"/>
              <a:t>Respuesta inmediata a la interacción del usuario con elementos de formulario y enlaces hipertexto.</a:t>
            </a:r>
          </a:p>
          <a:p>
            <a:pPr lvl="0">
              <a:lnSpc>
                <a:spcPct val="160000"/>
              </a:lnSpc>
              <a:spcBef>
                <a:spcPts val="600"/>
              </a:spcBef>
            </a:pPr>
            <a:r>
              <a:rPr lang="es-ES" dirty="0"/>
              <a:t>Validar datos en el cliente antes de enviarlos al servidor.</a:t>
            </a:r>
          </a:p>
          <a:p>
            <a:pPr lvl="0">
              <a:lnSpc>
                <a:spcPct val="160000"/>
              </a:lnSpc>
              <a:spcBef>
                <a:spcPts val="600"/>
              </a:spcBef>
            </a:pPr>
            <a:r>
              <a:rPr lang="es-ES" dirty="0"/>
              <a:t>Modificar estilos y contenido de forma dinámica en respuesta a las acciones del usuario.</a:t>
            </a:r>
          </a:p>
          <a:p>
            <a:pPr lvl="0">
              <a:lnSpc>
                <a:spcPct val="160000"/>
              </a:lnSpc>
              <a:spcBef>
                <a:spcPts val="600"/>
              </a:spcBef>
            </a:pPr>
            <a:r>
              <a:rPr lang="es-ES" dirty="0"/>
              <a:t>Solicitar ficheros del servidor y enviar solicitudes de lectura y escritura a los lenguajes de servidor.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71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3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COMPATIBILIDADES</a:t>
            </a:r>
          </a:p>
          <a:p>
            <a:pPr marL="0" indent="0">
              <a:buNone/>
            </a:pPr>
            <a:endParaRPr lang="es-ES" dirty="0"/>
          </a:p>
          <a:p>
            <a:pPr>
              <a:lnSpc>
                <a:spcPct val="130000"/>
              </a:lnSpc>
            </a:pPr>
            <a:r>
              <a:rPr lang="es-ES" sz="2000" dirty="0"/>
              <a:t>Cuando escribimos un script en nuestra página web tenemos que estar seguros de que será interpretado por diferentes navegadores y que aporte la misma funcionalidad y características en cada uno de ellos.</a:t>
            </a:r>
          </a:p>
          <a:p>
            <a:pPr>
              <a:lnSpc>
                <a:spcPct val="130000"/>
              </a:lnSpc>
            </a:pPr>
            <a:r>
              <a:rPr lang="es-ES" sz="2000" dirty="0"/>
              <a:t>Es muy importante que tu código HTML siga las </a:t>
            </a:r>
            <a:r>
              <a:rPr lang="es-ES" sz="2000" b="1" dirty="0"/>
              <a:t>especificaciones del estándar W3C</a:t>
            </a:r>
            <a:r>
              <a:rPr lang="es-ES" sz="2000" dirty="0"/>
              <a:t> y para ello dispones de herramientas como el validador HTML del W</a:t>
            </a:r>
            <a:r>
              <a:rPr lang="es-ES" sz="2000" i="1" dirty="0"/>
              <a:t>3C.</a:t>
            </a:r>
            <a:endParaRPr lang="en-GB" sz="200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2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3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LIMITACIONES</a:t>
            </a:r>
          </a:p>
          <a:p>
            <a:pPr eaLnBrk="0" fontAlgn="base" hangingPunct="0">
              <a:lnSpc>
                <a:spcPct val="130000"/>
              </a:lnSpc>
              <a:spcAft>
                <a:spcPct val="0"/>
              </a:spcAft>
              <a:tabLst>
                <a:tab pos="457200" algn="l"/>
              </a:tabLst>
            </a:pPr>
            <a:r>
              <a:rPr lang="es-E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 ejecución de código JavaScript en el cliente podría ser desactivada </a:t>
            </a:r>
            <a:r>
              <a:rPr lang="es-ES" alt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el usuario </a:t>
            </a:r>
            <a:r>
              <a:rPr lang="es-E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forma manual, con lo que no podremos tener una confianza ciega en que se vaya a ejecutar siempre tu código de JavaScript.</a:t>
            </a:r>
            <a:endParaRPr lang="en-GB" altLang="en-US" sz="160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4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JavaScript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17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6EE2507-B696-44AB-AA09-9B7E83492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dirty="0"/>
              <a:t>Los navegadores web en el cliente aplican dos tipos de restricciones:</a:t>
            </a:r>
          </a:p>
          <a:p>
            <a:pPr>
              <a:lnSpc>
                <a:spcPct val="130000"/>
              </a:lnSpc>
            </a:pPr>
            <a:r>
              <a:rPr lang="es-ES" dirty="0"/>
              <a:t>El código de JavaScript se ejecuta en un “</a:t>
            </a:r>
            <a:r>
              <a:rPr lang="es-ES" b="1" u="sng" dirty="0"/>
              <a:t>espacio seguro de ejecución</a:t>
            </a:r>
            <a:r>
              <a:rPr lang="es-ES" dirty="0"/>
              <a:t>”: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s-ES" dirty="0"/>
              <a:t>Solamente podrá realizar tareas relacionadas con la web, nada de tareas genéricas de programación como creación de ficheros, etc. </a:t>
            </a:r>
          </a:p>
          <a:p>
            <a:pPr>
              <a:lnSpc>
                <a:spcPct val="130000"/>
              </a:lnSpc>
            </a:pPr>
            <a:r>
              <a:rPr lang="es-ES" dirty="0"/>
              <a:t>Los scripts están restringidos por la política de “</a:t>
            </a:r>
            <a:r>
              <a:rPr lang="es-ES" b="1" u="sng" dirty="0"/>
              <a:t>mismo origen</a:t>
            </a:r>
            <a:r>
              <a:rPr lang="es-ES" dirty="0"/>
              <a:t>”: 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s-ES" dirty="0"/>
              <a:t>No tendrán acceso a información tal como usuarios, contraseñas, o cookies enviadas desde otra web. </a:t>
            </a:r>
          </a:p>
          <a:p>
            <a:pPr>
              <a:lnSpc>
                <a:spcPct val="130000"/>
              </a:lnSpc>
            </a:pPr>
            <a:r>
              <a:rPr lang="es-ES" sz="2800" b="1" dirty="0"/>
              <a:t>La responsabilidad de la implementación de las políticas de seguridad recae sobre el navegador</a:t>
            </a:r>
            <a:r>
              <a:rPr lang="es-E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79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JavaScript NO PUEDE (en el ordenador del cliente ):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ES" dirty="0"/>
              <a:t>Modificar o acceder a:</a:t>
            </a:r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es-ES" sz="1800" dirty="0"/>
              <a:t>Las preferencias del navegador, </a:t>
            </a:r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es-ES" sz="1800" dirty="0"/>
              <a:t>las características de apariencia de la ventana principal de navegación, </a:t>
            </a:r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es-ES" sz="1800" dirty="0"/>
              <a:t>las capacidades de impresión, </a:t>
            </a:r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es-ES" sz="1800" dirty="0"/>
              <a:t>los botones de acciones del navegador. 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ES" dirty="0"/>
              <a:t>Lanzar la ejecución de una aplicación.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ES" dirty="0"/>
              <a:t>Leer o escribir ficheros o directorios.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55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JavaScript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37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JavaScript NO PUEDE (en el servidor):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ES" sz="2000" dirty="0"/>
              <a:t>Escribir directamente ficheros (solo cede datos).</a:t>
            </a:r>
            <a:r>
              <a:rPr lang="es-ES" sz="1800" dirty="0"/>
              <a:t> 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ES" sz="2000" dirty="0"/>
              <a:t>Capturar un </a:t>
            </a:r>
            <a:r>
              <a:rPr lang="es-ES" sz="2000" dirty="0" err="1"/>
              <a:t>streaming</a:t>
            </a:r>
            <a:r>
              <a:rPr lang="es-ES" sz="2000" dirty="0"/>
              <a:t> y retransmitir.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ES" sz="2000" dirty="0"/>
              <a:t>Interactuar con el lenguaje.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E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s-ES" sz="2200" dirty="0"/>
              <a:t>No todos los clientes web admiten JavaScript.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200" b="1" dirty="0"/>
              <a:t>Utilizaremos JavaScript para conseguir que la experiencia de navegación web sea lo más rápida, moderna o divertida posible, pero no dejaremos que nuestra web deje de funcionar si JavaScript no está funcionando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15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829" y="5422816"/>
            <a:ext cx="9613859" cy="453051"/>
          </a:xfrm>
        </p:spPr>
        <p:txBody>
          <a:bodyPr/>
          <a:lstStyle/>
          <a:p>
            <a:r>
              <a:rPr lang="es-ES"/>
              <a:t>Mapa conceptual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2</a:t>
            </a:fld>
            <a:endParaRPr lang="es-ES"/>
          </a:p>
        </p:txBody>
      </p:sp>
      <p:pic>
        <p:nvPicPr>
          <p:cNvPr id="8" name="Marcador de posición de imagen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" y="1375873"/>
            <a:ext cx="11729041" cy="28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3797C-18F8-4BF3-904F-A05B1055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utilidades de programación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6D0EA-95F7-483E-A536-FA928513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s-ES" dirty="0"/>
              <a:t>No se recomiendan editores del estilo </a:t>
            </a:r>
            <a:r>
              <a:rPr lang="es-ES" b="1" dirty="0"/>
              <a:t>WYSIWYG</a:t>
            </a:r>
            <a:r>
              <a:rPr lang="es-ES" dirty="0"/>
              <a:t> (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) como Dreamweaver o FrontPage, ya que estas herramientas están más orientadas a la modificación de contenido y presentación, y nosotros nos vamos a centrar más en el código fuente de la página.</a:t>
            </a:r>
          </a:p>
          <a:p>
            <a:pPr>
              <a:lnSpc>
                <a:spcPct val="130000"/>
              </a:lnSpc>
            </a:pP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9CFC85-8B89-4592-884B-FF6E5E17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44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3797C-18F8-4BF3-904F-A05B1055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utilidades de programación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6D0EA-95F7-483E-A536-FA928513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6250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dirty="0"/>
              <a:t>En el entorno de desarrollo o editor que escojamos buscaremos:</a:t>
            </a:r>
          </a:p>
          <a:p>
            <a:pPr>
              <a:lnSpc>
                <a:spcPct val="130000"/>
              </a:lnSpc>
            </a:pPr>
            <a:r>
              <a:rPr lang="es-ES" sz="1600" dirty="0"/>
              <a:t>que facilite la grabación de ficheros con extensión .</a:t>
            </a:r>
            <a:r>
              <a:rPr lang="es-ES" sz="1600" dirty="0" err="1"/>
              <a:t>html</a:t>
            </a:r>
            <a:r>
              <a:rPr lang="es-ES" sz="1600" dirty="0"/>
              <a:t>, .</a:t>
            </a:r>
            <a:r>
              <a:rPr lang="es-ES" sz="1600" dirty="0" err="1"/>
              <a:t>css</a:t>
            </a:r>
            <a:r>
              <a:rPr lang="es-ES" sz="1600" dirty="0"/>
              <a:t>, .</a:t>
            </a:r>
            <a:r>
              <a:rPr lang="es-ES" sz="1600" dirty="0" err="1"/>
              <a:t>js</a:t>
            </a:r>
            <a:endParaRPr lang="es-ES" sz="1600" dirty="0"/>
          </a:p>
          <a:p>
            <a:pPr>
              <a:lnSpc>
                <a:spcPct val="130000"/>
              </a:lnSpc>
            </a:pPr>
            <a:r>
              <a:rPr lang="es-ES" sz="1600" dirty="0"/>
              <a:t>que nos permita elegir el sistema de codificación.</a:t>
            </a:r>
          </a:p>
          <a:p>
            <a:pPr>
              <a:lnSpc>
                <a:spcPct val="130000"/>
              </a:lnSpc>
            </a:pPr>
            <a:r>
              <a:rPr lang="es-ES" sz="1600" dirty="0"/>
              <a:t>que muestre sintaxis con codificación de colores, resaltando automáticamente en diferente color o tipo de letra los elementos del lenguaje tales como objetos, comentarios, funciones, variables, etc.</a:t>
            </a:r>
          </a:p>
          <a:p>
            <a:pPr>
              <a:lnSpc>
                <a:spcPct val="130000"/>
              </a:lnSpc>
            </a:pPr>
            <a:r>
              <a:rPr lang="es-ES" sz="1600" dirty="0"/>
              <a:t>que verifique la sintaxis, marcando los errores en la sintaxis del código que estamos escribiendo.</a:t>
            </a:r>
          </a:p>
          <a:p>
            <a:pPr>
              <a:lnSpc>
                <a:spcPct val="130000"/>
              </a:lnSpc>
            </a:pPr>
            <a:r>
              <a:rPr lang="es-ES" sz="1600" dirty="0"/>
              <a:t>que diferencie los comentarios del resto del código.</a:t>
            </a:r>
          </a:p>
          <a:p>
            <a:pPr>
              <a:lnSpc>
                <a:spcPct val="130000"/>
              </a:lnSpc>
            </a:pPr>
            <a:r>
              <a:rPr lang="es-ES" sz="1600" dirty="0"/>
              <a:t>que genere automáticamente partes del código tales como bloques, estructuras, etc.</a:t>
            </a:r>
          </a:p>
          <a:p>
            <a:pPr>
              <a:lnSpc>
                <a:spcPct val="130000"/>
              </a:lnSpc>
            </a:pPr>
            <a:r>
              <a:rPr lang="es-ES" sz="1600" dirty="0"/>
              <a:t>que disponga de utilidades adicionales, tales como cliente FTP (Protocolo de Transmisión de Ficheros) para enviar los ficheros automáticamente al servidor, etc.</a:t>
            </a:r>
          </a:p>
          <a:p>
            <a:pPr>
              <a:lnSpc>
                <a:spcPct val="130000"/>
              </a:lnSpc>
            </a:pPr>
            <a:endParaRPr lang="en-GB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9CFC85-8B89-4592-884B-FF6E5E17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736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26D-237D-438C-B745-383752F2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Navegadores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7BEAF-513D-45FA-97CB-4368B8C9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Últimas versiones disponibles para evitar problemas de seguridad e incompatibilidades.</a:t>
            </a:r>
          </a:p>
          <a:p>
            <a:pPr marL="0" indent="0">
              <a:buNone/>
            </a:pPr>
            <a:r>
              <a:rPr lang="es-ES" dirty="0"/>
              <a:t>Cuantos más probemos mejor: Chrome, Mozilla, Opera, Safari, Internet Explorer (Edge), …. </a:t>
            </a:r>
          </a:p>
          <a:p>
            <a:r>
              <a:rPr lang="es-ES" dirty="0"/>
              <a:t>Cuando diseñamos una aplicación web que queremos que llegue a un público universal, deberemos hacer pruebas en distintos navegadores y en diferentes versiones de cada navegador. </a:t>
            </a:r>
          </a:p>
          <a:p>
            <a:r>
              <a:rPr lang="es-ES" dirty="0"/>
              <a:t>Las aplicaciones web deben verse y comportarse de la misma manera en todos los navegadores, sean de la versión que sean.</a:t>
            </a: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0E6BD4-1855-4C2C-BBDB-ED0C720A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35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97CC9-4B19-4AEC-8091-F5FE1197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trabajar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DFE2E-8B02-49A6-9C03-16BB696E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790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Introducir HTML, JavaScript y CSS en el editor web.</a:t>
            </a:r>
            <a:endParaRPr lang="en-GB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Guardarlos en disco.</a:t>
            </a:r>
            <a:endParaRPr lang="en-GB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Abrir el </a:t>
            </a:r>
            <a:r>
              <a:rPr lang="es-E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htlm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 un navegador.</a:t>
            </a:r>
            <a:endParaRPr lang="en-GB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Para probar las modificaciones:</a:t>
            </a: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 el documento ya está cargado en el navegador habrá que recargar la página</a:t>
            </a: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 caso contrario, habrá que abrirlo de nuevo.</a:t>
            </a:r>
            <a:endParaRPr lang="en-GB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43C019-C387-4889-9730-AE25F260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23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5DB972-2AAF-4AB1-B180-CBA37D4FDFA4}"/>
              </a:ext>
            </a:extLst>
          </p:cNvPr>
          <p:cNvSpPr txBox="1"/>
          <p:nvPr/>
        </p:nvSpPr>
        <p:spPr>
          <a:xfrm>
            <a:off x="4494337" y="5318361"/>
            <a:ext cx="7988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1. Codificar: comentar, tabular.</a:t>
            </a:r>
          </a:p>
          <a:p>
            <a:r>
              <a:rPr lang="en-GB" sz="2000" dirty="0"/>
              <a:t>2. </a:t>
            </a:r>
            <a:r>
              <a:rPr lang="en-GB" sz="2000" dirty="0" err="1"/>
              <a:t>Probar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un </a:t>
            </a:r>
            <a:r>
              <a:rPr lang="en-GB" sz="2000" dirty="0" err="1"/>
              <a:t>navegador</a:t>
            </a:r>
            <a:r>
              <a:rPr lang="en-GB" sz="2000" dirty="0"/>
              <a:t>.</a:t>
            </a:r>
          </a:p>
          <a:p>
            <a:r>
              <a:rPr lang="en-GB" sz="2000" dirty="0"/>
              <a:t>3. Si </a:t>
            </a:r>
            <a:r>
              <a:rPr lang="en-GB" sz="2000" dirty="0" err="1"/>
              <a:t>todo</a:t>
            </a:r>
            <a:r>
              <a:rPr lang="en-GB" sz="2000" dirty="0"/>
              <a:t> es </a:t>
            </a:r>
            <a:r>
              <a:rPr lang="en-GB" sz="2000" dirty="0" err="1"/>
              <a:t>correcto</a:t>
            </a:r>
            <a:r>
              <a:rPr lang="en-GB" sz="2000" dirty="0"/>
              <a:t> </a:t>
            </a:r>
            <a:r>
              <a:rPr lang="en-GB" sz="2000" dirty="0" err="1"/>
              <a:t>probar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diferentes</a:t>
            </a:r>
            <a:r>
              <a:rPr lang="en-GB" sz="2000" dirty="0"/>
              <a:t> </a:t>
            </a:r>
            <a:r>
              <a:rPr lang="en-GB" sz="2000" dirty="0" err="1"/>
              <a:t>navegadores</a:t>
            </a:r>
            <a:r>
              <a:rPr lang="en-GB" sz="2000" dirty="0"/>
              <a:t>.</a:t>
            </a:r>
          </a:p>
          <a:p>
            <a:r>
              <a:rPr lang="en-GB" sz="2000" dirty="0"/>
              <a:t>4. Si no </a:t>
            </a:r>
            <a:r>
              <a:rPr lang="en-GB" sz="2000" dirty="0" err="1"/>
              <a:t>funciona</a:t>
            </a:r>
            <a:r>
              <a:rPr lang="en-GB" sz="2000" dirty="0"/>
              <a:t>, </a:t>
            </a:r>
            <a:r>
              <a:rPr lang="en-GB" sz="2000" dirty="0" err="1"/>
              <a:t>depurar</a:t>
            </a:r>
            <a:r>
              <a:rPr lang="en-GB" sz="2000" dirty="0"/>
              <a:t>, </a:t>
            </a:r>
            <a:r>
              <a:rPr lang="en-GB" sz="2000" dirty="0" err="1"/>
              <a:t>encontrar</a:t>
            </a:r>
            <a:r>
              <a:rPr lang="en-GB" sz="2000" dirty="0"/>
              <a:t> </a:t>
            </a:r>
            <a:r>
              <a:rPr lang="en-GB" sz="2000" dirty="0" err="1"/>
              <a:t>el</a:t>
            </a:r>
            <a:r>
              <a:rPr lang="en-GB" sz="2000" dirty="0"/>
              <a:t> error y </a:t>
            </a:r>
            <a:r>
              <a:rPr lang="en-GB" sz="2000" dirty="0" err="1"/>
              <a:t>volver</a:t>
            </a:r>
            <a:r>
              <a:rPr lang="en-GB" sz="2000" dirty="0"/>
              <a:t> al paso 1.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81149A-09E3-F968-5F1E-D3749C8A8895}"/>
              </a:ext>
            </a:extLst>
          </p:cNvPr>
          <p:cNvSpPr txBox="1"/>
          <p:nvPr/>
        </p:nvSpPr>
        <p:spPr>
          <a:xfrm>
            <a:off x="2410437" y="5795414"/>
            <a:ext cx="208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PASOS  A SEGUIR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597FE45A-4FBE-DE5F-C060-B7A519A16D07}"/>
              </a:ext>
            </a:extLst>
          </p:cNvPr>
          <p:cNvSpPr/>
          <p:nvPr/>
        </p:nvSpPr>
        <p:spPr>
          <a:xfrm>
            <a:off x="4203392" y="5318361"/>
            <a:ext cx="548718" cy="1346066"/>
          </a:xfrm>
          <a:prstGeom prst="leftBrace">
            <a:avLst>
              <a:gd name="adj1" fmla="val 8333"/>
              <a:gd name="adj2" fmla="val 49106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97CC9-4B19-4AEC-8091-F5FE1197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de código JavaScript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DFE2E-8B02-49A6-9C03-16BB696E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7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&lt;script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javascript</a:t>
            </a:r>
            <a:r>
              <a:rPr lang="es-ES" dirty="0"/>
              <a:t>"&gt;</a:t>
            </a:r>
          </a:p>
          <a:p>
            <a:pPr marL="0" indent="0">
              <a:buNone/>
            </a:pPr>
            <a:r>
              <a:rPr lang="es-ES" dirty="0"/>
              <a:t>	// El código de JavaScript vendrá aquí.</a:t>
            </a:r>
          </a:p>
          <a:p>
            <a:pPr marL="0" indent="0">
              <a:buNone/>
            </a:pPr>
            <a:r>
              <a:rPr lang="es-ES" dirty="0"/>
              <a:t>&lt;/script&gt;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457200" algn="l"/>
              </a:tabLst>
            </a:pPr>
            <a:endParaRPr lang="es-E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buNone/>
              <a:tabLst>
                <a:tab pos="457200" algn="l"/>
              </a:tabLst>
            </a:pPr>
            <a:r>
              <a:rPr lang="en-US" u="sng" dirty="0" err="1"/>
              <a:t>Enlazar</a:t>
            </a:r>
            <a:r>
              <a:rPr lang="en-US" u="sng" dirty="0"/>
              <a:t> un </a:t>
            </a:r>
            <a:r>
              <a:rPr lang="en-US" u="sng" dirty="0" err="1"/>
              <a:t>fichero</a:t>
            </a:r>
            <a:endParaRPr lang="en-US" u="sng" dirty="0"/>
          </a:p>
          <a:p>
            <a:pPr marL="0" indent="0" algn="just">
              <a:lnSpc>
                <a:spcPct val="115000"/>
              </a:lnSpc>
              <a:buNone/>
              <a:tabLst>
                <a:tab pos="457200" algn="l"/>
              </a:tabLst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="../</a:t>
            </a:r>
            <a:r>
              <a:rPr lang="en-US" dirty="0" err="1"/>
              <a:t>js</a:t>
            </a:r>
            <a:r>
              <a:rPr lang="en-US" dirty="0"/>
              <a:t>/ejemplo.js"&gt;&lt;/script&gt; </a:t>
            </a:r>
            <a:endParaRPr lang="es-ES" dirty="0"/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457200" algn="l"/>
              </a:tabLst>
            </a:pPr>
            <a:endParaRPr lang="es-E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43C019-C387-4889-9730-AE25F260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24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5DB972-2AAF-4AB1-B180-CBA37D4FDFA4}"/>
              </a:ext>
            </a:extLst>
          </p:cNvPr>
          <p:cNvSpPr txBox="1"/>
          <p:nvPr/>
        </p:nvSpPr>
        <p:spPr>
          <a:xfrm>
            <a:off x="9805404" y="2491326"/>
            <a:ext cx="977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NO</a:t>
            </a:r>
            <a:endParaRPr lang="en-GB" sz="4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5DB972-2AAF-4AB1-B180-CBA37D4FDFA4}"/>
              </a:ext>
            </a:extLst>
          </p:cNvPr>
          <p:cNvSpPr txBox="1"/>
          <p:nvPr/>
        </p:nvSpPr>
        <p:spPr>
          <a:xfrm>
            <a:off x="9891347" y="4564257"/>
            <a:ext cx="2189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SÍ </a:t>
            </a:r>
          </a:p>
          <a:p>
            <a:r>
              <a:rPr lang="es-ES" dirty="0"/>
              <a:t>solo en el head</a:t>
            </a:r>
            <a:endParaRPr lang="en-GB" dirty="0"/>
          </a:p>
        </p:txBody>
      </p:sp>
      <p:sp>
        <p:nvSpPr>
          <p:cNvPr id="5" name="CuadroTexto 4"/>
          <p:cNvSpPr txBox="1"/>
          <p:nvPr/>
        </p:nvSpPr>
        <p:spPr>
          <a:xfrm>
            <a:off x="9486900" y="3199212"/>
            <a:ext cx="239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ni en el </a:t>
            </a:r>
            <a:r>
              <a:rPr lang="es-ES" dirty="0" err="1"/>
              <a:t>body</a:t>
            </a:r>
            <a:r>
              <a:rPr lang="es-ES" dirty="0"/>
              <a:t> </a:t>
            </a:r>
          </a:p>
          <a:p>
            <a:r>
              <a:rPr lang="es-ES" dirty="0"/>
              <a:t>ni en el head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D9080E-9626-A0FB-1F45-74F5631C264F}"/>
              </a:ext>
            </a:extLst>
          </p:cNvPr>
          <p:cNvSpPr txBox="1"/>
          <p:nvPr/>
        </p:nvSpPr>
        <p:spPr>
          <a:xfrm>
            <a:off x="332509" y="5666509"/>
            <a:ext cx="1143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SEPARAR SIEMPRE </a:t>
            </a:r>
          </a:p>
          <a:p>
            <a:r>
              <a:rPr lang="es-ES" sz="3200" dirty="0"/>
              <a:t>Contenido (HTML), Aspecto (CSS) y Comportamiento (</a:t>
            </a:r>
            <a:r>
              <a:rPr lang="es-ES" sz="3200" dirty="0" err="1"/>
              <a:t>js</a:t>
            </a:r>
            <a:r>
              <a:rPr lang="es-E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97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Incorrectos</a:t>
            </a:r>
            <a:endParaRPr lang="es-ES" dirty="0"/>
          </a:p>
          <a:p>
            <a:r>
              <a:rPr lang="es-ES" dirty="0">
                <a:hlinkClick r:id="rId3"/>
              </a:rPr>
              <a:t>Incorrecto</a:t>
            </a:r>
            <a:endParaRPr lang="es-ES" dirty="0"/>
          </a:p>
          <a:p>
            <a:r>
              <a:rPr lang="es-ES" dirty="0">
                <a:hlinkClick r:id="rId4"/>
              </a:rPr>
              <a:t>Correcto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79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3D4CD24-4B46-003D-F357-49542A198071}"/>
              </a:ext>
            </a:extLst>
          </p:cNvPr>
          <p:cNvSpPr/>
          <p:nvPr/>
        </p:nvSpPr>
        <p:spPr>
          <a:xfrm>
            <a:off x="9269506" y="5307106"/>
            <a:ext cx="2709549" cy="1362635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1CE8E3-DAAB-45DF-9BCE-35269323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web</a:t>
            </a: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0A3823-FA99-4CCB-A011-EC25C772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3</a:t>
            </a:fld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161364" y="2169459"/>
            <a:ext cx="8175811" cy="45809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CB3392-D62A-49AA-92AB-21CC8399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46" y="4970305"/>
            <a:ext cx="1950889" cy="1298561"/>
          </a:xfrm>
          <a:prstGeom prst="rect">
            <a:avLst/>
          </a:prstGeom>
        </p:spPr>
      </p:pic>
      <p:pic>
        <p:nvPicPr>
          <p:cNvPr id="1026" name="Picture 2" descr="Robert Cailliau On Des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7" t="7245" r="6655" b="25039"/>
          <a:stretch/>
        </p:blipFill>
        <p:spPr bwMode="auto">
          <a:xfrm>
            <a:off x="355386" y="2295910"/>
            <a:ext cx="2080808" cy="195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55386" y="4231478"/>
            <a:ext cx="20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Robert </a:t>
            </a:r>
            <a:r>
              <a:rPr lang="es-ES" dirty="0" err="1"/>
              <a:t>Cailliau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5386" y="6327307"/>
            <a:ext cx="20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Tim </a:t>
            </a:r>
            <a:r>
              <a:rPr lang="es-ES" dirty="0" err="1"/>
              <a:t>Berners</a:t>
            </a:r>
            <a:r>
              <a:rPr lang="es-ES" dirty="0"/>
              <a:t>-Lee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222377" y="3819911"/>
            <a:ext cx="3917576" cy="860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Prototipo basado en el concepto de hipertexto</a:t>
            </a:r>
          </a:p>
        </p:txBody>
      </p:sp>
      <p:sp>
        <p:nvSpPr>
          <p:cNvPr id="11" name="Flecha doblada hacia arriba 10"/>
          <p:cNvSpPr/>
          <p:nvPr/>
        </p:nvSpPr>
        <p:spPr>
          <a:xfrm>
            <a:off x="2617701" y="4697506"/>
            <a:ext cx="1622611" cy="1219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oblada hacia arriba 12"/>
          <p:cNvSpPr/>
          <p:nvPr/>
        </p:nvSpPr>
        <p:spPr>
          <a:xfrm flipV="1">
            <a:off x="2599766" y="2653552"/>
            <a:ext cx="1622611" cy="11833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>
            <a:off x="3370729" y="3794123"/>
            <a:ext cx="950259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1990</a:t>
            </a:r>
          </a:p>
        </p:txBody>
      </p:sp>
      <p:sp>
        <p:nvSpPr>
          <p:cNvPr id="15" name="CuadroTexto 14">
            <a:hlinkClick r:id="rId5" action="ppaction://hlinksldjump" tooltip="Conseil Européen de Recherche Nucléaire (Consejo Europeo para la Investigación Nuclear )"/>
          </p:cNvPr>
          <p:cNvSpPr txBox="1"/>
          <p:nvPr/>
        </p:nvSpPr>
        <p:spPr>
          <a:xfrm>
            <a:off x="4452041" y="6271857"/>
            <a:ext cx="279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CERN </a:t>
            </a:r>
            <a:r>
              <a:rPr lang="es-ES" sz="1400" b="1" i="1" dirty="0"/>
              <a:t>(hasta 1980)</a:t>
            </a:r>
          </a:p>
        </p:txBody>
      </p:sp>
      <p:sp>
        <p:nvSpPr>
          <p:cNvPr id="16" name="Flecha derecha 15"/>
          <p:cNvSpPr/>
          <p:nvPr/>
        </p:nvSpPr>
        <p:spPr>
          <a:xfrm>
            <a:off x="2436194" y="5874882"/>
            <a:ext cx="6833312" cy="58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/>
              <a:t>1994</a:t>
            </a:r>
          </a:p>
        </p:txBody>
      </p:sp>
      <p:sp>
        <p:nvSpPr>
          <p:cNvPr id="17" name="Rectángulo redondeado 16">
            <a:hlinkClick r:id="rId5" action="ppaction://hlinksldjump" tooltip="World Wide Web Consortium"/>
          </p:cNvPr>
          <p:cNvSpPr/>
          <p:nvPr/>
        </p:nvSpPr>
        <p:spPr>
          <a:xfrm>
            <a:off x="9379289" y="5815348"/>
            <a:ext cx="1506070" cy="6454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W3C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20346" y="4977463"/>
            <a:ext cx="11666283" cy="16922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hlinkClick r:id="rId5" action="ppaction://hlinksldjump" tooltip="Instituto Tecnológico de Massachusetts"/>
          </p:cNvPr>
          <p:cNvSpPr txBox="1"/>
          <p:nvPr/>
        </p:nvSpPr>
        <p:spPr>
          <a:xfrm>
            <a:off x="10985204" y="611405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MIT</a:t>
            </a:r>
          </a:p>
        </p:txBody>
      </p:sp>
    </p:spTree>
    <p:extLst>
      <p:ext uri="{BB962C8B-B14F-4D97-AF65-F5344CB8AC3E}">
        <p14:creationId xmlns:p14="http://schemas.microsoft.com/office/powerpoint/2010/main" val="72138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51140-637C-4298-ADA6-EC1480D0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Web o Desarrollo Web</a:t>
            </a: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4FA36-515C-4614-B0AB-40995A53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4</a:t>
            </a:fld>
            <a:endParaRPr lang="es-ES"/>
          </a:p>
        </p:txBody>
      </p:sp>
      <p:pic>
        <p:nvPicPr>
          <p:cNvPr id="5" name="Imagen 4" descr="Grado dehiperestatism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34" y="694991"/>
            <a:ext cx="1902554" cy="1197412"/>
          </a:xfrm>
          <a:prstGeom prst="rect">
            <a:avLst/>
          </a:prstGeom>
        </p:spPr>
      </p:pic>
      <p:sp>
        <p:nvSpPr>
          <p:cNvPr id="7" name="Lágrima 6"/>
          <p:cNvSpPr/>
          <p:nvPr/>
        </p:nvSpPr>
        <p:spPr>
          <a:xfrm>
            <a:off x="313619" y="4512845"/>
            <a:ext cx="1829797" cy="182880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Desarrollo</a:t>
            </a:r>
          </a:p>
          <a:p>
            <a:pPr algn="ctr"/>
            <a:r>
              <a:rPr lang="es-ES" dirty="0"/>
              <a:t>web</a:t>
            </a:r>
          </a:p>
        </p:txBody>
      </p:sp>
      <p:sp>
        <p:nvSpPr>
          <p:cNvPr id="8" name="Lágrima 7"/>
          <p:cNvSpPr/>
          <p:nvPr/>
        </p:nvSpPr>
        <p:spPr>
          <a:xfrm>
            <a:off x="330697" y="2223247"/>
            <a:ext cx="1829797" cy="18288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</a:t>
            </a:r>
          </a:p>
          <a:p>
            <a:pPr algn="ctr"/>
            <a:r>
              <a:rPr lang="es-ES" dirty="0"/>
              <a:t>web</a:t>
            </a:r>
          </a:p>
        </p:txBody>
      </p:sp>
      <p:sp>
        <p:nvSpPr>
          <p:cNvPr id="9" name="Lágrima 8"/>
          <p:cNvSpPr/>
          <p:nvPr/>
        </p:nvSpPr>
        <p:spPr>
          <a:xfrm>
            <a:off x="8667088" y="2223247"/>
            <a:ext cx="3254187" cy="3173505"/>
          </a:xfrm>
          <a:prstGeom prst="teardrop">
            <a:avLst>
              <a:gd name="adj" fmla="val 10082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r>
              <a:rPr lang="es-ES" dirty="0"/>
              <a:t>Desarrollo</a:t>
            </a:r>
          </a:p>
          <a:p>
            <a:pPr algn="r"/>
            <a:r>
              <a:rPr lang="es-ES" dirty="0"/>
              <a:t>web</a:t>
            </a:r>
          </a:p>
        </p:txBody>
      </p:sp>
      <p:sp>
        <p:nvSpPr>
          <p:cNvPr id="10" name="Lágrima 9"/>
          <p:cNvSpPr/>
          <p:nvPr/>
        </p:nvSpPr>
        <p:spPr>
          <a:xfrm>
            <a:off x="8739469" y="2734408"/>
            <a:ext cx="1675771" cy="1538676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</a:t>
            </a:r>
          </a:p>
          <a:p>
            <a:pPr algn="ctr"/>
            <a:r>
              <a:rPr lang="es-ES" dirty="0"/>
              <a:t>web</a:t>
            </a:r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330697" y="4273083"/>
            <a:ext cx="7881637" cy="1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ágrima 12"/>
          <p:cNvSpPr/>
          <p:nvPr/>
        </p:nvSpPr>
        <p:spPr>
          <a:xfrm>
            <a:off x="5021210" y="2331685"/>
            <a:ext cx="3254187" cy="3173505"/>
          </a:xfrm>
          <a:prstGeom prst="teardrop">
            <a:avLst>
              <a:gd name="adj" fmla="val 100826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r>
              <a:rPr lang="es-ES" dirty="0"/>
              <a:t>Diseño</a:t>
            </a:r>
          </a:p>
          <a:p>
            <a:pPr algn="r"/>
            <a:r>
              <a:rPr lang="es-ES" dirty="0"/>
              <a:t>web</a:t>
            </a:r>
          </a:p>
        </p:txBody>
      </p:sp>
      <p:sp>
        <p:nvSpPr>
          <p:cNvPr id="16" name="Lágrima 15"/>
          <p:cNvSpPr/>
          <p:nvPr/>
        </p:nvSpPr>
        <p:spPr>
          <a:xfrm>
            <a:off x="5161877" y="2734408"/>
            <a:ext cx="1766461" cy="1538675"/>
          </a:xfrm>
          <a:prstGeom prst="teardrop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Desarrollo</a:t>
            </a:r>
          </a:p>
          <a:p>
            <a:pPr algn="ctr"/>
            <a:r>
              <a:rPr lang="es-ES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80665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51140-637C-4298-ADA6-EC1480D0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Web o Desarrollo Web</a:t>
            </a: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4FA36-515C-4614-B0AB-40995A53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5</a:t>
            </a:fld>
            <a:endParaRPr lang="es-ES"/>
          </a:p>
        </p:txBody>
      </p:sp>
      <p:pic>
        <p:nvPicPr>
          <p:cNvPr id="5" name="Imagen 4" descr="Grado dehiperestatism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34" y="694991"/>
            <a:ext cx="1902554" cy="1197412"/>
          </a:xfrm>
          <a:prstGeom prst="rect">
            <a:avLst/>
          </a:prstGeom>
        </p:spPr>
      </p:pic>
      <p:sp>
        <p:nvSpPr>
          <p:cNvPr id="7" name="Lágrima 6"/>
          <p:cNvSpPr/>
          <p:nvPr/>
        </p:nvSpPr>
        <p:spPr>
          <a:xfrm>
            <a:off x="313619" y="4512845"/>
            <a:ext cx="1829797" cy="182880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Desarrollo</a:t>
            </a:r>
          </a:p>
          <a:p>
            <a:pPr algn="ctr"/>
            <a:r>
              <a:rPr lang="es-ES" dirty="0"/>
              <a:t>web</a:t>
            </a:r>
          </a:p>
        </p:txBody>
      </p:sp>
      <p:sp>
        <p:nvSpPr>
          <p:cNvPr id="8" name="Lágrima 7"/>
          <p:cNvSpPr/>
          <p:nvPr/>
        </p:nvSpPr>
        <p:spPr>
          <a:xfrm>
            <a:off x="330697" y="2223247"/>
            <a:ext cx="1829797" cy="18288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</a:t>
            </a:r>
          </a:p>
          <a:p>
            <a:pPr algn="ctr"/>
            <a:r>
              <a:rPr lang="es-ES" dirty="0"/>
              <a:t>web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402540" y="1983485"/>
            <a:ext cx="5988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Determina la apariencia y percepción de un sitio web</a:t>
            </a:r>
          </a:p>
          <a:p>
            <a:endParaRPr lang="es-ES" dirty="0"/>
          </a:p>
          <a:p>
            <a:r>
              <a:rPr lang="es-ES" dirty="0"/>
              <a:t>Comprende:</a:t>
            </a:r>
          </a:p>
          <a:p>
            <a:r>
              <a:rPr lang="es-ES" dirty="0"/>
              <a:t>	el diseño, la navegación y	la gama de colores</a:t>
            </a:r>
          </a:p>
          <a:p>
            <a:r>
              <a:rPr lang="es-ES" dirty="0"/>
              <a:t>	el diseño gráfico y el logo</a:t>
            </a:r>
          </a:p>
          <a:p>
            <a:endParaRPr lang="es-ES" dirty="0"/>
          </a:p>
          <a:p>
            <a:r>
              <a:rPr lang="es-ES" dirty="0"/>
              <a:t>ESTÉTICA y EXPERIENCIA DE USUARIO</a:t>
            </a:r>
          </a:p>
          <a:p>
            <a:pPr algn="r"/>
            <a:r>
              <a:rPr lang="es-ES" i="1" dirty="0"/>
              <a:t>MARKETING</a:t>
            </a:r>
          </a:p>
          <a:p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385461" y="4273083"/>
            <a:ext cx="6005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Funciones y características de un sitio web</a:t>
            </a:r>
          </a:p>
          <a:p>
            <a:r>
              <a:rPr lang="es-ES" dirty="0"/>
              <a:t>	registro</a:t>
            </a:r>
          </a:p>
          <a:p>
            <a:r>
              <a:rPr lang="es-ES" dirty="0"/>
              <a:t>	gestión de contenido</a:t>
            </a:r>
          </a:p>
          <a:p>
            <a:r>
              <a:rPr lang="es-ES" dirty="0"/>
              <a:t>	e-comercio</a:t>
            </a:r>
          </a:p>
          <a:p>
            <a:r>
              <a:rPr lang="es-ES" dirty="0"/>
              <a:t>	base de datos</a:t>
            </a:r>
          </a:p>
          <a:p>
            <a:endParaRPr lang="es-ES" dirty="0"/>
          </a:p>
          <a:p>
            <a:r>
              <a:rPr lang="es-ES" dirty="0"/>
              <a:t>Programación “Back-</a:t>
            </a:r>
            <a:r>
              <a:rPr lang="es-ES" dirty="0" err="1"/>
              <a:t>end</a:t>
            </a:r>
            <a:r>
              <a:rPr lang="es-ES" dirty="0"/>
              <a:t>”</a:t>
            </a:r>
          </a:p>
          <a:p>
            <a:pPr algn="r"/>
            <a:r>
              <a:rPr lang="es-ES" i="1" dirty="0"/>
              <a:t>Herramientas de programación</a:t>
            </a:r>
          </a:p>
          <a:p>
            <a:endParaRPr lang="es-ES" dirty="0"/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330697" y="4273083"/>
            <a:ext cx="7881637" cy="1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ágrima 16"/>
          <p:cNvSpPr/>
          <p:nvPr/>
        </p:nvSpPr>
        <p:spPr>
          <a:xfrm>
            <a:off x="8667088" y="2223247"/>
            <a:ext cx="3254187" cy="3173505"/>
          </a:xfrm>
          <a:prstGeom prst="teardrop">
            <a:avLst>
              <a:gd name="adj" fmla="val 10082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r>
              <a:rPr lang="es-ES" dirty="0"/>
              <a:t>Desarrollo</a:t>
            </a:r>
          </a:p>
          <a:p>
            <a:pPr algn="r"/>
            <a:r>
              <a:rPr lang="es-ES" dirty="0"/>
              <a:t>web</a:t>
            </a:r>
          </a:p>
        </p:txBody>
      </p:sp>
      <p:sp>
        <p:nvSpPr>
          <p:cNvPr id="18" name="Lágrima 17"/>
          <p:cNvSpPr/>
          <p:nvPr/>
        </p:nvSpPr>
        <p:spPr>
          <a:xfrm>
            <a:off x="8739469" y="2734408"/>
            <a:ext cx="1675771" cy="1538676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</a:t>
            </a:r>
          </a:p>
          <a:p>
            <a:pPr algn="ctr"/>
            <a:r>
              <a:rPr lang="es-ES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39752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Áreas del Desarrollo Web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6</a:t>
            </a:fld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01646" y="2104347"/>
            <a:ext cx="7688672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ES" sz="2400" dirty="0"/>
              <a:t>Hay cinco áreas que cubren la mayor parte de las facetas del Desarrollo Web: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Contenido (estructura y organización – </a:t>
            </a:r>
            <a:r>
              <a:rPr lang="es-ES" sz="2000" b="1" dirty="0"/>
              <a:t>HTML</a:t>
            </a:r>
            <a:r>
              <a:rPr lang="es-ES" sz="2000" dirty="0"/>
              <a:t>)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Visual (aspecto – </a:t>
            </a:r>
            <a:r>
              <a:rPr lang="es-ES" sz="2000" dirty="0" err="1"/>
              <a:t>CSS</a:t>
            </a:r>
            <a:r>
              <a:rPr lang="es-ES" sz="2000" dirty="0"/>
              <a:t>)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Comportamiento (HTML + CSS + interacción mediante programación)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Distribución (características de la arquitectura de red)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Propósito (condiciona todas las decisiones)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52" y="2126440"/>
            <a:ext cx="3695443" cy="308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4B89D92-4420-49AE-AAAC-5D3B435B0C41}"/>
              </a:ext>
            </a:extLst>
          </p:cNvPr>
          <p:cNvSpPr txBox="1"/>
          <p:nvPr/>
        </p:nvSpPr>
        <p:spPr>
          <a:xfrm>
            <a:off x="680321" y="5710989"/>
            <a:ext cx="658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¿Cuál es más importante?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4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cliente-servidor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7</a:t>
            </a:fld>
            <a:endParaRPr lang="es-E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0" y="2171225"/>
            <a:ext cx="8192727" cy="336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665450" y="5154497"/>
            <a:ext cx="559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40000"/>
              </a:lnSpc>
              <a:spcBef>
                <a:spcPts val="600"/>
              </a:spcBef>
            </a:pPr>
            <a:r>
              <a:rPr lang="es-ES" sz="2000" dirty="0">
                <a:solidFill>
                  <a:prstClr val="white"/>
                </a:solidFill>
              </a:rPr>
              <a:t>Capas del desarrollo Web en el lado del cliente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2" y="5754630"/>
            <a:ext cx="8497750" cy="142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4157220-A2A0-43E0-AE7C-D7A238ADB199}"/>
              </a:ext>
            </a:extLst>
          </p:cNvPr>
          <p:cNvSpPr/>
          <p:nvPr/>
        </p:nvSpPr>
        <p:spPr>
          <a:xfrm>
            <a:off x="447869" y="4034118"/>
            <a:ext cx="2653919" cy="251011"/>
          </a:xfrm>
          <a:prstGeom prst="ellipse">
            <a:avLst/>
          </a:prstGeom>
          <a:solidFill>
            <a:srgbClr val="F09415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6892184-B5B9-45A0-85F6-F6166AC8B290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101788" y="4159624"/>
            <a:ext cx="5973970" cy="553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8F1D2E-5A80-465B-8A4A-7B791993A861}"/>
              </a:ext>
            </a:extLst>
          </p:cNvPr>
          <p:cNvSpPr txBox="1"/>
          <p:nvPr/>
        </p:nvSpPr>
        <p:spPr>
          <a:xfrm>
            <a:off x="9157502" y="4285129"/>
            <a:ext cx="251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Está soportado por la mayoría de las plataformas y navegadores</a:t>
            </a:r>
            <a:endParaRPr lang="en-GB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502" y="2141648"/>
            <a:ext cx="2801760" cy="1978743"/>
          </a:xfrm>
          <a:prstGeom prst="rect">
            <a:avLst/>
          </a:prstGeom>
        </p:spPr>
      </p:pic>
      <p:sp>
        <p:nvSpPr>
          <p:cNvPr id="16" name="Cruz 15"/>
          <p:cNvSpPr/>
          <p:nvPr/>
        </p:nvSpPr>
        <p:spPr>
          <a:xfrm>
            <a:off x="8692385" y="2851131"/>
            <a:ext cx="465117" cy="466165"/>
          </a:xfrm>
          <a:prstGeom prst="plus">
            <a:avLst>
              <a:gd name="adj" fmla="val 32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06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o JS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8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093720"/>
            <a:ext cx="9873735" cy="4580545"/>
          </a:xfrm>
        </p:spPr>
        <p:txBody>
          <a:bodyPr>
            <a:normAutofit/>
          </a:bodyPr>
          <a:lstStyle/>
          <a:p>
            <a:r>
              <a:rPr lang="es-ES" b="1" dirty="0" err="1"/>
              <a:t>Ecma</a:t>
            </a:r>
            <a:r>
              <a:rPr lang="es-ES" b="1" dirty="0"/>
              <a:t> International </a:t>
            </a:r>
            <a:r>
              <a:rPr lang="es-ES" dirty="0"/>
              <a:t>es una organización que crea estándares para tecnologías.</a:t>
            </a:r>
          </a:p>
          <a:p>
            <a:r>
              <a:rPr lang="es-ES" b="1" dirty="0"/>
              <a:t>ECMA-262</a:t>
            </a:r>
            <a:r>
              <a:rPr lang="es-ES" dirty="0"/>
              <a:t> es un estándar que contiene la especificación para un lenguaje de scripting de propósito general.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Un lenguaje de scripting es un lenguaje de programación diseñado específicamente para actuar sobre una entidad o sistema existente.</a:t>
            </a:r>
          </a:p>
        </p:txBody>
      </p:sp>
      <p:pic>
        <p:nvPicPr>
          <p:cNvPr id="6" name="Imagen 5">
            <a:hlinkClick r:id="rId3" action="ppaction://hlinksldjump" tooltip="European Computer Manufacturers Association"/>
            <a:extLst>
              <a:ext uri="{FF2B5EF4-FFF2-40B4-BE49-F238E27FC236}">
                <a16:creationId xmlns:a16="http://schemas.microsoft.com/office/drawing/2014/main" id="{6B5DFA7C-3B60-18FF-E1F8-602DA8D98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59" y="538880"/>
            <a:ext cx="3657917" cy="14250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999F0A-13FD-8164-7873-33D7778D0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2" y="3808930"/>
            <a:ext cx="10734732" cy="1331106"/>
          </a:xfrm>
          <a:prstGeom prst="rect">
            <a:avLst/>
          </a:prstGeom>
        </p:spPr>
      </p:pic>
      <p:sp>
        <p:nvSpPr>
          <p:cNvPr id="9" name="CuadroTexto 8">
            <a:hlinkClick r:id="rId6"/>
            <a:extLst>
              <a:ext uri="{FF2B5EF4-FFF2-40B4-BE49-F238E27FC236}">
                <a16:creationId xmlns:a16="http://schemas.microsoft.com/office/drawing/2014/main" id="{AB72B9DA-5E86-C8D9-497E-E68C385097F7}"/>
              </a:ext>
            </a:extLst>
          </p:cNvPr>
          <p:cNvSpPr txBox="1"/>
          <p:nvPr/>
        </p:nvSpPr>
        <p:spPr>
          <a:xfrm>
            <a:off x="249382" y="6553200"/>
            <a:ext cx="1111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 obtenida de Programación y MAS</a:t>
            </a:r>
          </a:p>
        </p:txBody>
      </p:sp>
    </p:spTree>
    <p:extLst>
      <p:ext uri="{BB962C8B-B14F-4D97-AF65-F5344CB8AC3E}">
        <p14:creationId xmlns:p14="http://schemas.microsoft.com/office/powerpoint/2010/main" val="348647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o JS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6DA-80A9-4AE9-BE9A-A4E42E281855}" type="slidenum">
              <a:rPr lang="es-ES" smtClean="0"/>
              <a:t>9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093720"/>
            <a:ext cx="9873735" cy="458054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ECMAScript es la especificación definida en ECMA-262, para crear un lenguaje de scripting de propósito general. </a:t>
            </a:r>
          </a:p>
          <a:p>
            <a:r>
              <a:rPr lang="es-ES" dirty="0"/>
              <a:t>ECMA-262 es el estándar. </a:t>
            </a:r>
          </a:p>
          <a:p>
            <a:r>
              <a:rPr lang="es-ES" dirty="0"/>
              <a:t>ECMAScript es la especificación que este estándar representa.</a:t>
            </a:r>
          </a:p>
          <a:p>
            <a:r>
              <a:rPr lang="es-ES" dirty="0"/>
              <a:t>ECMAScript proporciona las reglas, detalles y directrices que un lenguaje de scripting debe seguir, para que se considere que cumple con ECMAScript.</a:t>
            </a:r>
          </a:p>
          <a:p>
            <a:r>
              <a:rPr lang="es-ES" b="1" dirty="0"/>
              <a:t>JavaScript es un lenguaje de scripting de propósito general, que se ajusta a la especificación ECMAScript.</a:t>
            </a:r>
          </a:p>
          <a:p>
            <a:r>
              <a:rPr lang="es-ES" dirty="0"/>
              <a:t>JavaScript implementa la especificación ECMAScript (en su mayoría), tal como se describe en ECMA-262. Sin embargo existen algunas diferencias.</a:t>
            </a:r>
          </a:p>
        </p:txBody>
      </p:sp>
    </p:spTree>
    <p:extLst>
      <p:ext uri="{BB962C8B-B14F-4D97-AF65-F5344CB8AC3E}">
        <p14:creationId xmlns:p14="http://schemas.microsoft.com/office/powerpoint/2010/main" val="26295699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334</TotalTime>
  <Words>1547</Words>
  <Application>Microsoft Office PowerPoint</Application>
  <PresentationFormat>Panorámica</PresentationFormat>
  <Paragraphs>228</Paragraphs>
  <Slides>25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Berlín</vt:lpstr>
      <vt:lpstr>Tema 1</vt:lpstr>
      <vt:lpstr>Mapa conceptual</vt:lpstr>
      <vt:lpstr>Desarrollo web</vt:lpstr>
      <vt:lpstr>Diseño Web o Desarrollo Web</vt:lpstr>
      <vt:lpstr>Diseño Web o Desarrollo Web</vt:lpstr>
      <vt:lpstr>Áreas del Desarrollo Web</vt:lpstr>
      <vt:lpstr>Programación cliente-servidor</vt:lpstr>
      <vt:lpstr>JavaScript o JS</vt:lpstr>
      <vt:lpstr>JavaScript o JS</vt:lpstr>
      <vt:lpstr>JavaScript o JS</vt:lpstr>
      <vt:lpstr>JavaScript o JS</vt:lpstr>
      <vt:lpstr>JavaScript o JS</vt:lpstr>
      <vt:lpstr>JavaScript o JS</vt:lpstr>
      <vt:lpstr>Características de JavaScript</vt:lpstr>
      <vt:lpstr>Características de JavaScript</vt:lpstr>
      <vt:lpstr>Características de JavaScript</vt:lpstr>
      <vt:lpstr>Características de JavaScript</vt:lpstr>
      <vt:lpstr>Características de JavaScript</vt:lpstr>
      <vt:lpstr>Características de JavaScript</vt:lpstr>
      <vt:lpstr>Herramientas y utilidades de programación</vt:lpstr>
      <vt:lpstr>Herramientas y utilidades de programación</vt:lpstr>
      <vt:lpstr>Navegadores</vt:lpstr>
      <vt:lpstr>Cómo trabajar</vt:lpstr>
      <vt:lpstr>Integración de código JavaScript</vt:lpstr>
      <vt:lpstr>Ejemplos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5</dc:title>
  <dc:creator>beatriz</dc:creator>
  <cp:lastModifiedBy>Antonio Gippini</cp:lastModifiedBy>
  <cp:revision>117</cp:revision>
  <dcterms:created xsi:type="dcterms:W3CDTF">2015-11-18T09:12:13Z</dcterms:created>
  <dcterms:modified xsi:type="dcterms:W3CDTF">2022-09-13T10:53:19Z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