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5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gl-ES" sz="1800" spc="-1" strike="noStrike">
                <a:latin typeface="Arial"/>
              </a:rPr>
              <a:t>Prema para editar o formato de texto do título</a:t>
            </a:r>
            <a:endParaRPr b="0" lang="gl-E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1800" spc="-1" strike="noStrike">
                <a:latin typeface="Arial"/>
              </a:rPr>
              <a:t>Prema para editar o formato de texto do esquema</a:t>
            </a:r>
            <a:endParaRPr b="0" lang="gl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1800" spc="-1" strike="noStrike">
                <a:latin typeface="Arial"/>
              </a:rPr>
              <a:t>Segundo nivel do esquema</a:t>
            </a:r>
            <a:endParaRPr b="0" lang="gl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1800" spc="-1" strike="noStrike">
                <a:latin typeface="Arial"/>
              </a:rPr>
              <a:t>Terceiro nivel do esquema</a:t>
            </a:r>
            <a:endParaRPr b="0" lang="gl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1800" spc="-1" strike="noStrike">
                <a:latin typeface="Arial"/>
              </a:rPr>
              <a:t>Cuarto nivel do esquema</a:t>
            </a:r>
            <a:endParaRPr b="0" lang="gl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1800" spc="-1" strike="noStrike">
                <a:latin typeface="Arial"/>
              </a:rPr>
              <a:t>Quinto nivel do esquema</a:t>
            </a:r>
            <a:endParaRPr b="0" lang="gl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1800" spc="-1" strike="noStrike">
                <a:latin typeface="Arial"/>
              </a:rPr>
              <a:t>Sexto nivel do esquema</a:t>
            </a:r>
            <a:endParaRPr b="0" lang="gl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1800" spc="-1" strike="noStrike">
                <a:latin typeface="Arial"/>
              </a:rPr>
              <a:t>Sétimo nivel do esquema</a:t>
            </a:r>
            <a:endParaRPr b="0" lang="gl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gl-ES" sz="4400" spc="-1" strike="noStrike">
                <a:latin typeface="Arial"/>
              </a:rPr>
              <a:t>Prema para editar o formato de texto do título</a:t>
            </a:r>
            <a:endParaRPr b="0" lang="gl-E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3200" spc="-1" strike="noStrike">
                <a:latin typeface="Arial"/>
              </a:rPr>
              <a:t>Prema para editar o formato de texto do esquema</a:t>
            </a:r>
            <a:endParaRPr b="0" lang="gl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2800" spc="-1" strike="noStrike">
                <a:latin typeface="Arial"/>
              </a:rPr>
              <a:t>Segundo nivel do esquema</a:t>
            </a:r>
            <a:endParaRPr b="0" lang="gl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400" spc="-1" strike="noStrike">
                <a:latin typeface="Arial"/>
              </a:rPr>
              <a:t>Terceiro nivel do esquema</a:t>
            </a:r>
            <a:endParaRPr b="0" lang="gl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2000" spc="-1" strike="noStrike">
                <a:latin typeface="Arial"/>
              </a:rPr>
              <a:t>Cuarto nivel do esquema</a:t>
            </a:r>
            <a:endParaRPr b="0" lang="gl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Quinto nivel do esquema</a:t>
            </a:r>
            <a:endParaRPr b="0" lang="gl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Sexto nivel do esquema</a:t>
            </a:r>
            <a:endParaRPr b="0" lang="gl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Sétimo nivel do esquema</a:t>
            </a:r>
            <a:endParaRPr b="0" lang="gl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3"/>
          <p:cNvSpPr/>
          <p:nvPr/>
        </p:nvSpPr>
        <p:spPr>
          <a:xfrm flipH="1">
            <a:off x="4572000" y="1691640"/>
            <a:ext cx="720" cy="4709160"/>
          </a:xfrm>
          <a:prstGeom prst="line">
            <a:avLst/>
          </a:prstGeom>
          <a:ln w="1905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gl-ES" sz="4400" spc="-1" strike="noStrike">
                <a:latin typeface="Arial"/>
              </a:rPr>
              <a:t>Prema para editar o formato de texto do título</a:t>
            </a:r>
            <a:endParaRPr b="0" lang="gl-ES" sz="44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3200" spc="-1" strike="noStrike">
                <a:latin typeface="Arial"/>
              </a:rPr>
              <a:t>Prema para editar o formato de texto do esquema</a:t>
            </a:r>
            <a:endParaRPr b="0" lang="gl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2800" spc="-1" strike="noStrike">
                <a:latin typeface="Arial"/>
              </a:rPr>
              <a:t>Segundo nivel do esquema</a:t>
            </a:r>
            <a:endParaRPr b="0" lang="gl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400" spc="-1" strike="noStrike">
                <a:latin typeface="Arial"/>
              </a:rPr>
              <a:t>Terceiro nivel do esquema</a:t>
            </a:r>
            <a:endParaRPr b="0" lang="gl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2000" spc="-1" strike="noStrike">
                <a:latin typeface="Arial"/>
              </a:rPr>
              <a:t>Cuarto nivel do esquema</a:t>
            </a:r>
            <a:endParaRPr b="0" lang="gl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Quinto nivel do esquema</a:t>
            </a:r>
            <a:endParaRPr b="0" lang="gl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Sexto nivel do esquema</a:t>
            </a:r>
            <a:endParaRPr b="0" lang="gl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Sétimo nivel do esquema</a:t>
            </a:r>
            <a:endParaRPr b="0" lang="gl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gl-ES" sz="1800" spc="-1" strike="noStrike">
                <a:latin typeface="Arial"/>
              </a:rPr>
              <a:t>Prema para editar o formato de texto do título</a:t>
            </a:r>
            <a:endParaRPr b="0" lang="gl-ES" sz="18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3200" spc="-1" strike="noStrike">
                <a:latin typeface="Arial"/>
              </a:rPr>
              <a:t>Prema para editar o formato de texto do esquema</a:t>
            </a:r>
            <a:endParaRPr b="0" lang="gl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2800" spc="-1" strike="noStrike">
                <a:latin typeface="Arial"/>
              </a:rPr>
              <a:t>Segundo nivel do esquema</a:t>
            </a:r>
            <a:endParaRPr b="0" lang="gl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400" spc="-1" strike="noStrike">
                <a:latin typeface="Arial"/>
              </a:rPr>
              <a:t>Terceiro nivel do esquema</a:t>
            </a:r>
            <a:endParaRPr b="0" lang="gl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2000" spc="-1" strike="noStrike">
                <a:latin typeface="Arial"/>
              </a:rPr>
              <a:t>Cuarto nivel do esquema</a:t>
            </a:r>
            <a:endParaRPr b="0" lang="gl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Quinto nivel do esquema</a:t>
            </a:r>
            <a:endParaRPr b="0" lang="gl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Sexto nivel do esquema</a:t>
            </a:r>
            <a:endParaRPr b="0" lang="gl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latin typeface="Arial"/>
              </a:rPr>
              <a:t>Sétimo nivel do esquema</a:t>
            </a:r>
            <a:endParaRPr b="0" lang="gl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://www.ecma-international.org/publications/standards/Ecma-262.htm" TargetMode="External"/><Relationship Id="rId2" Type="http://schemas.openxmlformats.org/officeDocument/2006/relationships/hyperlink" Target="http://www.w3schools.com/js/default.asp" TargetMode="External"/><Relationship Id="rId3" Type="http://schemas.openxmlformats.org/officeDocument/2006/relationships/hyperlink" Target="http://es.wikipedia.org/wiki/Operador_a_nivel_de_bits#Desplazamiento_l.C3.B3gico" TargetMode="External"/><Relationship Id="rId4" Type="http://schemas.openxmlformats.org/officeDocument/2006/relationships/hyperlink" Target="http://es.wikipedia.org/wiki/Operador_a_nivel_de_bits" TargetMode="External"/><Relationship Id="rId5" Type="http://schemas.openxmlformats.org/officeDocument/2006/relationships/hyperlink" Target="http://www.w3schools.com/js/js_operators.asp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85800" y="1371600"/>
            <a:ext cx="7847640" cy="19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ES" sz="5400" spc="-100" strike="noStrike" cap="all">
                <a:solidFill>
                  <a:srgbClr val="d2533c"/>
                </a:solidFill>
                <a:latin typeface="Arial"/>
                <a:ea typeface="DejaVu Sans"/>
              </a:rPr>
              <a:t>Fundamentos de JavaScript</a:t>
            </a:r>
            <a:endParaRPr b="0" lang="gl-ES" sz="5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85800" y="3505320"/>
            <a:ext cx="639972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57576e"/>
                </a:solidFill>
                <a:latin typeface="Arial"/>
                <a:ea typeface="DejaVu Sans"/>
              </a:rPr>
              <a:t>Unidad didáctica 2</a:t>
            </a: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Variables: ámbito (</a:t>
            </a:r>
            <a:r>
              <a:rPr b="0" i="1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"scope”)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Ámbito global (cualquier punto del programa).</a:t>
            </a:r>
            <a:endParaRPr b="0" lang="gl-E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Declaradas</a:t>
            </a:r>
            <a:endParaRPr b="0" lang="gl-ES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&lt;script&gt;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var variable_global;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function unaFuncion ()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 la función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&lt;/script&gt;</a:t>
            </a:r>
            <a:endParaRPr b="0" lang="gl-ES" sz="16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gl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 declaradas</a:t>
            </a:r>
            <a:endParaRPr b="0" lang="gl-ES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&lt;script&gt;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function unaFuncion ()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variable_global=8;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 la función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&lt;/script&gt;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tabLst>
                <a:tab algn="l" pos="0"/>
              </a:tabLst>
            </a:pPr>
            <a:endParaRPr b="0" lang="gl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Variables: ámbito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Ámbito local.</a:t>
            </a:r>
            <a:endParaRPr b="0" lang="gl-E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Declaradas (siempre)</a:t>
            </a:r>
            <a:endParaRPr b="0" lang="gl-ES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&lt;script&gt;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function unaFuncion ()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var variable_local_función;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 la función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function otraFuncion ()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variable_global=8;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if condicion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var variable_local_otraFuncion;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del if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 la función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&lt;/script&gt;</a:t>
            </a:r>
            <a:endParaRPr b="0" lang="gl-ES" sz="16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699640" y="5877360"/>
            <a:ext cx="5831640" cy="638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Nombre_Variable_Global ≠ Nombre_variable_local 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(dentro del ámbito local)</a:t>
            </a:r>
            <a:endParaRPr b="0" lang="gl-ES" sz="18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84000" y="2133000"/>
            <a:ext cx="1727280" cy="165528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Variables: ámbito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Ámbito local de bloque.</a:t>
            </a:r>
            <a:endParaRPr b="0" lang="gl-ES" sz="24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&lt;script&gt;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function unaFuncion ()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var variable_local_función;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 la función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function otraFuncion ()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variable_global=8;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if condicion {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let variable_local_if;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del if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resto del código de la función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}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&lt;/script&gt;</a:t>
            </a:r>
            <a:endParaRPr b="0" lang="gl-ES" sz="16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444360" y="2565000"/>
            <a:ext cx="2159280" cy="862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Sintaxis y ejemplos let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Tipos de datos</a:t>
            </a:r>
            <a:endParaRPr b="0" lang="gl-ES" sz="4000" spc="-1" strike="noStrike">
              <a:latin typeface="Arial"/>
            </a:endParaRPr>
          </a:p>
        </p:txBody>
      </p:sp>
      <p:graphicFrame>
        <p:nvGraphicFramePr>
          <p:cNvPr id="195" name="Table 2"/>
          <p:cNvGraphicFramePr/>
          <p:nvPr/>
        </p:nvGraphicFramePr>
        <p:xfrm>
          <a:off x="467640" y="1322280"/>
          <a:ext cx="8199360" cy="5050800"/>
        </p:xfrm>
        <a:graphic>
          <a:graphicData uri="http://schemas.openxmlformats.org/drawingml/2006/table">
            <a:tbl>
              <a:tblPr/>
              <a:tblGrid>
                <a:gridCol w="1296000"/>
                <a:gridCol w="5184360"/>
                <a:gridCol w="1719360"/>
              </a:tblGrid>
              <a:tr h="41436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Tipo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lnB w="25200">
                      <a:solidFill>
                        <a:srgbClr val="ffffff"/>
                      </a:solidFill>
                    </a:lnB>
                    <a:solidFill>
                      <a:srgbClr val="292934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Descripción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lnB w="25200">
                      <a:solidFill>
                        <a:srgbClr val="ffffff"/>
                      </a:solidFill>
                    </a:lnB>
                    <a:solidFill>
                      <a:srgbClr val="292934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lnB w="25200">
                      <a:solidFill>
                        <a:srgbClr val="ffffff"/>
                      </a:solidFill>
                    </a:lnB>
                    <a:solidFill>
                      <a:srgbClr val="292934"/>
                    </a:solidFill>
                  </a:tcPr>
                </a:tc>
              </a:tr>
              <a:tr h="73836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string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Una serie de caracteres dentro de comillas dobles o simples.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"Hola mundo"</a:t>
                      </a:r>
                      <a:endParaRPr b="0" lang="gl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’</a:t>
                      </a: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adiós mundo’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</a:tr>
              <a:tr h="58464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number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 número con o sin decimales, con o sin signo.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9.45</a:t>
                      </a:r>
                      <a:endParaRPr b="0" lang="gl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-9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</a:tr>
              <a:tr h="58464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boolean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 valor verdadero o falso.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</a:tr>
              <a:tr h="54576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null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Sin contenido, simplemente es un valor null.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null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</a:tr>
              <a:tr h="60840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undefined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Sin definir.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cPr marL="54000" marR="54000">
                    <a:solidFill>
                      <a:srgbClr val="603830"/>
                    </a:solidFill>
                  </a:tcPr>
                </a:tc>
              </a:tr>
              <a:tr h="106272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object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Cualquier objeto software definido por sus propiedades y métodos (los arrays también son objetos).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br/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79463d"/>
                    </a:solidFill>
                  </a:tcPr>
                </a:tc>
              </a:tr>
              <a:tr h="512280"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function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La definición de una función.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  <a:tc>
                  <a:txBody>
                    <a:bodyPr lIns="54000" rIns="54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br/>
                      <a:endParaRPr b="0" lang="gl-ES" sz="1800" spc="-1" strike="noStrike">
                        <a:latin typeface="Arial"/>
                      </a:endParaRPr>
                    </a:p>
                  </a:txBody>
                  <a:tcPr marL="54000" marR="54000">
                    <a:solidFill>
                      <a:srgbClr val="60383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Conversiones entre tipos de datos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4 + 5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	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resultado = 9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4 + "5"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	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// resultado = "45"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Microsoft YaHei"/>
              </a:rPr>
              <a:t>4 + 5 + "6" 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Microsoft YaHei"/>
              </a:rPr>
              <a:t>	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Microsoft YaHei"/>
              </a:rPr>
              <a:t>// resultado = "96</a:t>
            </a: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"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+"5"         // resultado = 5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Courier New"/>
                <a:ea typeface="DejaVu Sans"/>
              </a:rPr>
              <a:t>-"5"         // resultado = -5</a:t>
            </a:r>
            <a:endParaRPr b="0" lang="gl-ES" sz="16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gl-ES" sz="16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680000" y="2604240"/>
            <a:ext cx="4305240" cy="363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Orden de evaluación de las operaciones</a:t>
            </a:r>
            <a:endParaRPr b="0" lang="gl-ES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572800" y="2044080"/>
            <a:ext cx="2519280" cy="64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  <a:scene3d>
            <a:camera prst="orthographicFront"/>
            <a:lightRig dir="t" rig="threePt"/>
          </a:scene3d>
          <a:sp3d>
            <a:bevelT prst="coolSlant" w="165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0" name="Table 5"/>
          <p:cNvGraphicFramePr/>
          <p:nvPr/>
        </p:nvGraphicFramePr>
        <p:xfrm>
          <a:off x="251640" y="3501000"/>
          <a:ext cx="8712360" cy="2966040"/>
        </p:xfrm>
        <a:graphic>
          <a:graphicData uri="http://schemas.openxmlformats.org/drawingml/2006/table">
            <a:tbl>
              <a:tblPr/>
              <a:tblGrid>
                <a:gridCol w="1080000"/>
                <a:gridCol w="1152000"/>
                <a:gridCol w="1656000"/>
                <a:gridCol w="3081600"/>
                <a:gridCol w="17431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Función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370800">
                <a:tc rowSpan="5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Cadena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Número entero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parseInt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parseInt("34")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34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370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parseInt("89.76")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89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row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Número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 row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parseFloat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parseFloat("34")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34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370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parseFloat("89.76")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89.76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 + 5 + parseInt("6")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Número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Cadena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(" " + 3400)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"3400"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(" " + 3400).length 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</a:tbl>
          </a:graphicData>
        </a:graphic>
      </p:graphicFrame>
      <p:sp>
        <p:nvSpPr>
          <p:cNvPr id="201" name="CustomShape 6"/>
          <p:cNvSpPr/>
          <p:nvPr/>
        </p:nvSpPr>
        <p:spPr>
          <a:xfrm>
            <a:off x="251640" y="6489360"/>
            <a:ext cx="338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Sintaxis y ejemplos de parseInt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4" name="Table 3"/>
          <p:cNvGraphicFramePr/>
          <p:nvPr/>
        </p:nvGraphicFramePr>
        <p:xfrm>
          <a:off x="251640" y="1484640"/>
          <a:ext cx="8640360" cy="4788720"/>
        </p:xfrm>
        <a:graphic>
          <a:graphicData uri="http://schemas.openxmlformats.org/drawingml/2006/table">
            <a:tbl>
              <a:tblPr/>
              <a:tblGrid>
                <a:gridCol w="1368000"/>
                <a:gridCol w="2398320"/>
                <a:gridCol w="4874400"/>
              </a:tblGrid>
              <a:tr h="53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Tipo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Operadores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Función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579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Comparación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==   !=  ===   !==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   &gt;=   &lt;   &lt;=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Compara el contenido de dos operandos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Aritméticos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+   -    *   /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%    ++   –    **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+valor   -valor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Calcula un nuevo valor como resultado de una operación aritmética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91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Asignación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=    +=   -=     *=   /=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%=  **=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&lt;&lt;=    &gt;&gt;=   &gt;&gt;&gt;=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&amp;=   |=   ^= 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Asigna el valor a la derecha del operador a la variable que esté a la izquierda de 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416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Boolean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&amp;&amp;      | |        !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Realiza una operación Y, O, NO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Bit a bit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&amp;    |     ^   </a:t>
                      </a:r>
                      <a:r>
                        <a:rPr b="0" lang="es-ES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~</a:t>
                      </a: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    &lt;&lt;     &gt;&gt;     &gt;&gt;&gt;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Realiza operaciones aritméticas o de desplazamiento de columna en las representaciones binarias de operandos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9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Objeto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</a:t>
                      </a: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   [ ]   ( )   delete   in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instanceOf      new     this    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Ayudan a los scripts a evaluar la herencia y capacidades de un objeto particular antes de que tengamos que invocar al objeto y sus propiedades o métodos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5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Misceláneos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   </a:t>
                      </a: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?:    typeof   void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Comportamiento especial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de comparación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7" name="Table 3"/>
          <p:cNvGraphicFramePr/>
          <p:nvPr/>
        </p:nvGraphicFramePr>
        <p:xfrm>
          <a:off x="251640" y="1484640"/>
          <a:ext cx="8640360" cy="3822840"/>
        </p:xfrm>
        <a:graphic>
          <a:graphicData uri="http://schemas.openxmlformats.org/drawingml/2006/table">
            <a:tbl>
              <a:tblPr/>
              <a:tblGrid>
                <a:gridCol w="1008000"/>
                <a:gridCol w="2088000"/>
                <a:gridCol w="4104360"/>
                <a:gridCol w="1440360"/>
              </a:tblGrid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Comparación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109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==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Igualdad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 ==  30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 == 30.0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"Marta"  ==  "marta“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"123" == 123 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parseInt("123") == 123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!=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Desigualdad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  !=  8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===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Igualdad estricta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 === "3"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!==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Desigualdad estricta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 !== "123" 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Mayor que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"Marta"  &gt;  "marta“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 &gt; 13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Mayor o igual que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 &gt; 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&lt;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Menor que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"Mark"  &lt;  "Marta" 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&lt;=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Menor o igual que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7.29  &lt;=  7.28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8" name="CustomShape 4"/>
          <p:cNvSpPr/>
          <p:nvPr/>
        </p:nvSpPr>
        <p:spPr>
          <a:xfrm>
            <a:off x="611640" y="6300000"/>
            <a:ext cx="8063640" cy="303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Admite todo tipo de operandos. Devuelve siempre un resultado booleano (true o false)</a:t>
            </a:r>
            <a:endParaRPr b="0" lang="gl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aritméticos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1" name="Table 3"/>
          <p:cNvGraphicFramePr/>
          <p:nvPr/>
        </p:nvGraphicFramePr>
        <p:xfrm>
          <a:off x="251640" y="1484640"/>
          <a:ext cx="8640360" cy="4789800"/>
        </p:xfrm>
        <a:graphic>
          <a:graphicData uri="http://schemas.openxmlformats.org/drawingml/2006/table">
            <a:tbl>
              <a:tblPr/>
              <a:tblGrid>
                <a:gridCol w="1008000"/>
                <a:gridCol w="2088000"/>
                <a:gridCol w="4104360"/>
                <a:gridCol w="1440360"/>
              </a:tblGrid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Tipos de operandos que admite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 c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79463d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+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Suma (*)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 + b;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Resta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 - b;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-5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*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Multiplicación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 * b;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/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División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b /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%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Módulo (resto)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b %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291600"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++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Incremento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++a;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491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a++;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(a=6)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1960"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--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Decremento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--a;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491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a--;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(a=4)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**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Exponenciación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a**2;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+valor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Positivo (*)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+a; 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  <a:ea typeface="Microsoft YaHei"/>
                        </a:rPr>
                        <a:t>c = +d; </a:t>
                      </a: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(*)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+true;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dedce6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-valor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Negativo (*)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-a;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  <a:ea typeface="Microsoft YaHei"/>
                        </a:rPr>
                        <a:t>c =-d; </a:t>
                      </a: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(*)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-5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2" name="CustomShape 4"/>
          <p:cNvSpPr/>
          <p:nvPr/>
        </p:nvSpPr>
        <p:spPr>
          <a:xfrm>
            <a:off x="0" y="6541560"/>
            <a:ext cx="9142920" cy="302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Todos admiten operandos de tipo integer y float y devuelve un resultado integer o float. (*) admite también string.</a:t>
            </a:r>
            <a:endParaRPr b="0" lang="gl-ES" sz="14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6444360" y="533520"/>
            <a:ext cx="2698560" cy="72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a = 5;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b = 10;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d = ”5”;</a:t>
            </a:r>
            <a:endParaRPr b="0" lang="gl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de asignación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6" name="Table 3"/>
          <p:cNvGraphicFramePr/>
          <p:nvPr/>
        </p:nvGraphicFramePr>
        <p:xfrm>
          <a:off x="251640" y="1484640"/>
          <a:ext cx="8640360" cy="4973040"/>
        </p:xfrm>
        <a:graphic>
          <a:graphicData uri="http://schemas.openxmlformats.org/drawingml/2006/table">
            <a:tbl>
              <a:tblPr/>
              <a:tblGrid>
                <a:gridCol w="1008000"/>
                <a:gridCol w="5328360"/>
                <a:gridCol w="1080000"/>
                <a:gridCol w="1224360"/>
              </a:tblGrid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Equivalente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Asignación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+=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Suma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+=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+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-=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Resta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-=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–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*=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Multiplica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*=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*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/=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Divide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/=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/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%=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Calcula módulo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%=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%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**=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Calcula la potencia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**=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**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&lt;&lt;=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 a la izquierda de los bits de ‘c' tantas posiciones como indique ‘a‘ y asigna. Se rellena por la derecha con ceros.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&lt;&lt;=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&lt;&lt;a;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&gt;&gt;=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 a la derecha de los bits de ‘c’ tantas posiciones como indique ‘a‘ y asigna. Se conserva el signo.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&gt;&gt;= a; 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&gt;&gt;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&gt;&gt;&gt;=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 a la derecha de los bits de ‘c' tantas posiciones como indique ‘a‘ y asigna. Se rellena por la izquierda con ceros.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&gt;&gt;&gt;=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&gt;&gt;&gt;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&amp;=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Realiza operación AND bit a bit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&amp;=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&amp;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|=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Realiza operación OR bit a bit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|= 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|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^=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Realiza operación XOR bit a bit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^= 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 = c ^ a;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dedce6"/>
                    </a:solidFill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~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Realiza operación NOT bit a bit y asigna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~a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Booleanos</a:t>
            </a:r>
            <a:endParaRPr b="0" lang="gl-ES" sz="4000" spc="-1" strike="noStrike">
              <a:latin typeface="Arial"/>
            </a:endParaRPr>
          </a:p>
        </p:txBody>
      </p:sp>
      <p:graphicFrame>
        <p:nvGraphicFramePr>
          <p:cNvPr id="218" name="Table 2"/>
          <p:cNvGraphicFramePr/>
          <p:nvPr/>
        </p:nvGraphicFramePr>
        <p:xfrm>
          <a:off x="1115640" y="1556640"/>
          <a:ext cx="6336000" cy="2453040"/>
        </p:xfrm>
        <a:graphic>
          <a:graphicData uri="http://schemas.openxmlformats.org/drawingml/2006/table">
            <a:tbl>
              <a:tblPr/>
              <a:tblGrid>
                <a:gridCol w="1008000"/>
                <a:gridCol w="5328360"/>
              </a:tblGrid>
              <a:tr h="504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&amp;&amp;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Y lógico (AND) Conjunción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||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 lógico (OR) Disyunción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!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NO lógico (NOT) Negación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</a:tbl>
          </a:graphicData>
        </a:graphic>
      </p:graphicFrame>
      <p:sp>
        <p:nvSpPr>
          <p:cNvPr id="219" name="CustomShape 3"/>
          <p:cNvSpPr/>
          <p:nvPr/>
        </p:nvSpPr>
        <p:spPr>
          <a:xfrm>
            <a:off x="251640" y="6237360"/>
            <a:ext cx="8434080" cy="422280"/>
          </a:xfrm>
          <a:prstGeom prst="rect">
            <a:avLst/>
          </a:prstGeom>
          <a:solidFill>
            <a:srgbClr val="ded2c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1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Todos los operandos son Boolean y el resultado de las operaciones también</a:t>
            </a:r>
            <a:endParaRPr b="0" lang="gl-ES" sz="1400" spc="-1" strike="noStrike">
              <a:latin typeface="Arial"/>
            </a:endParaRPr>
          </a:p>
        </p:txBody>
      </p:sp>
      <p:graphicFrame>
        <p:nvGraphicFramePr>
          <p:cNvPr id="220" name="Table 4"/>
          <p:cNvGraphicFramePr/>
          <p:nvPr/>
        </p:nvGraphicFramePr>
        <p:xfrm>
          <a:off x="827640" y="4149000"/>
          <a:ext cx="7003800" cy="1853640"/>
        </p:xfrm>
        <a:graphic>
          <a:graphicData uri="http://schemas.openxmlformats.org/drawingml/2006/table">
            <a:tbl>
              <a:tblPr/>
              <a:tblGrid>
                <a:gridCol w="785520"/>
                <a:gridCol w="785520"/>
                <a:gridCol w="785520"/>
                <a:gridCol w="360000"/>
                <a:gridCol w="785520"/>
                <a:gridCol w="785520"/>
                <a:gridCol w="785520"/>
                <a:gridCol w="360000"/>
                <a:gridCol w="785520"/>
                <a:gridCol w="7855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a&amp;&amp;b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 rowSpan="5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9360">
                      <a:noFill/>
                    </a:lnT>
                    <a:lnB w="25920">
                      <a:noFill/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a||b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 rowSpan="5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9360">
                      <a:noFill/>
                    </a:lnT>
                    <a:lnB w="25920">
                      <a:noFill/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!a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true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false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0c1b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Fundamentos de JavaScript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37537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Comentarios</a:t>
            </a:r>
            <a:endParaRPr b="0" lang="gl-E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Punto y coma</a:t>
            </a:r>
            <a:endParaRPr b="0" lang="gl-E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Palabras reservadas</a:t>
            </a:r>
            <a:endParaRPr b="0" lang="gl-E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Mayúsculas, minúsculas</a:t>
            </a:r>
            <a:endParaRPr b="0" lang="gl-E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Secuencias de escape</a:t>
            </a:r>
            <a:endParaRPr b="0" lang="gl-E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Variables</a:t>
            </a:r>
            <a:endParaRPr b="0" lang="gl-E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Globales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Locales</a:t>
            </a: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Tipos de datos</a:t>
            </a:r>
            <a:endParaRPr b="0" lang="gl-E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Números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Cadenas de texto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Valores booleanos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Otros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Conversiones</a:t>
            </a:r>
            <a:endParaRPr b="0" lang="gl-E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716000" y="1523880"/>
            <a:ext cx="396000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Operadores</a:t>
            </a:r>
            <a:endParaRPr b="0" lang="gl-E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Comparación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Aritméticos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Asignación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Booleanos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Bit a bit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 Objeto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Misceláneos</a:t>
            </a:r>
            <a:endParaRPr b="0" lang="gl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bit a bit</a:t>
            </a:r>
            <a:endParaRPr b="0" lang="gl-ES" sz="4000" spc="-1" strike="noStrike">
              <a:latin typeface="Arial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251640" y="1484640"/>
          <a:ext cx="8640360" cy="3102840"/>
        </p:xfrm>
        <a:graphic>
          <a:graphicData uri="http://schemas.openxmlformats.org/drawingml/2006/table">
            <a:tbl>
              <a:tblPr/>
              <a:tblGrid>
                <a:gridCol w="1008000"/>
                <a:gridCol w="5328360"/>
                <a:gridCol w="1080000"/>
                <a:gridCol w="1224360"/>
              </a:tblGrid>
              <a:tr h="504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&amp;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Desplazamiento AND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 &amp; 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|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Desplazamiento 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 | 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^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Desplazamiento XOR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 ^ 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~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Desplazamiento NOT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~5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-5-1=-6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CustomShape 3"/>
          <p:cNvSpPr/>
          <p:nvPr/>
        </p:nvSpPr>
        <p:spPr>
          <a:xfrm>
            <a:off x="205560" y="6516000"/>
            <a:ext cx="8434080" cy="267120"/>
          </a:xfrm>
          <a:prstGeom prst="rect">
            <a:avLst/>
          </a:prstGeom>
          <a:solidFill>
            <a:srgbClr val="ded2c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1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Todos los operandos son enteros cuya representación binaria tiene 32 bits de longitud (4bytes)</a:t>
            </a:r>
            <a:endParaRPr b="0" lang="gl-ES" sz="1400" spc="-1" strike="noStrike">
              <a:latin typeface="Arial"/>
            </a:endParaRPr>
          </a:p>
        </p:txBody>
      </p:sp>
      <p:graphicFrame>
        <p:nvGraphicFramePr>
          <p:cNvPr id="224" name="Table 4"/>
          <p:cNvGraphicFramePr/>
          <p:nvPr/>
        </p:nvGraphicFramePr>
        <p:xfrm>
          <a:off x="971640" y="4653000"/>
          <a:ext cx="7272000" cy="1853640"/>
        </p:xfrm>
        <a:graphic>
          <a:graphicData uri="http://schemas.openxmlformats.org/drawingml/2006/table">
            <a:tbl>
              <a:tblPr/>
              <a:tblGrid>
                <a:gridCol w="733320"/>
                <a:gridCol w="733320"/>
                <a:gridCol w="850680"/>
                <a:gridCol w="218880"/>
                <a:gridCol w="733320"/>
                <a:gridCol w="733320"/>
                <a:gridCol w="853200"/>
                <a:gridCol w="218880"/>
                <a:gridCol w="733320"/>
                <a:gridCol w="733320"/>
                <a:gridCol w="7308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&amp; 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 rowSpan="5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9360">
                      <a:noFill/>
                    </a:lnT>
                    <a:lnB w="25920">
                      <a:noFill/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| 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 rowSpan="5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9360">
                      <a:noFill/>
                    </a:lnT>
                    <a:lnB w="25920">
                      <a:noFill/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^ b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908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gl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1b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bit a bit</a:t>
            </a:r>
            <a:endParaRPr b="0" lang="gl-ES" sz="4000" spc="-1" strike="noStrike">
              <a:latin typeface="Arial"/>
            </a:endParaRPr>
          </a:p>
        </p:txBody>
      </p:sp>
      <p:graphicFrame>
        <p:nvGraphicFramePr>
          <p:cNvPr id="226" name="Table 2"/>
          <p:cNvGraphicFramePr/>
          <p:nvPr/>
        </p:nvGraphicFramePr>
        <p:xfrm>
          <a:off x="251640" y="1484640"/>
          <a:ext cx="8640360" cy="2453040"/>
        </p:xfrm>
        <a:graphic>
          <a:graphicData uri="http://schemas.openxmlformats.org/drawingml/2006/table">
            <a:tbl>
              <a:tblPr/>
              <a:tblGrid>
                <a:gridCol w="1008000"/>
                <a:gridCol w="5328360"/>
                <a:gridCol w="1080000"/>
                <a:gridCol w="1224360"/>
              </a:tblGrid>
              <a:tr h="504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&lt;&lt;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Desplazamiento a la izquierda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 &lt;&lt; 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64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&gt;&gt;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Desplazamiento a la derecha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 &gt;&gt; 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&gt;&gt;&gt;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Desplazamiento a la derecha rellenando con ceros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 &gt;&gt;&gt; 3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</a:tbl>
          </a:graphicData>
        </a:graphic>
      </p:graphicFrame>
      <p:sp>
        <p:nvSpPr>
          <p:cNvPr id="227" name="CustomShape 3"/>
          <p:cNvSpPr/>
          <p:nvPr/>
        </p:nvSpPr>
        <p:spPr>
          <a:xfrm>
            <a:off x="251640" y="6550200"/>
            <a:ext cx="8434080" cy="3978000"/>
          </a:xfrm>
          <a:prstGeom prst="rect">
            <a:avLst/>
          </a:prstGeom>
          <a:solidFill>
            <a:srgbClr val="ded2c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1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1400" spc="-1" strike="noStrike">
                <a:solidFill>
                  <a:srgbClr val="ff0000"/>
                </a:solidFill>
                <a:latin typeface="Arial"/>
                <a:ea typeface="DejaVu Sans"/>
              </a:rPr>
              <a:t>Todos los operandos son enteros cuya representación binaria tiene 32 bits de longitud (4bytes)</a:t>
            </a:r>
            <a:endParaRPr b="0" lang="gl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de objeto</a:t>
            </a:r>
            <a:endParaRPr b="0" lang="gl-ES" sz="4000" spc="-1" strike="noStrike">
              <a:latin typeface="Arial"/>
            </a:endParaRPr>
          </a:p>
        </p:txBody>
      </p:sp>
      <p:graphicFrame>
        <p:nvGraphicFramePr>
          <p:cNvPr id="229" name="Table 2"/>
          <p:cNvGraphicFramePr/>
          <p:nvPr/>
        </p:nvGraphicFramePr>
        <p:xfrm>
          <a:off x="251640" y="1484640"/>
          <a:ext cx="8640360" cy="5052600"/>
        </p:xfrm>
        <a:graphic>
          <a:graphicData uri="http://schemas.openxmlformats.org/drawingml/2006/table">
            <a:tbl>
              <a:tblPr/>
              <a:tblGrid>
                <a:gridCol w="1080000"/>
                <a:gridCol w="5256360"/>
                <a:gridCol w="2304360"/>
              </a:tblGrid>
              <a:tr h="504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Permite acceder a las propiedades o métodos de un objeto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objeto.propiedad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objeto.metodo()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 ]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Permite enumerar miembros de un objeto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a[1], a[2]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delete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Elimina un elemento de una colección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delete a[1]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Inspecciona propiedades o métodos de un objeto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“</a:t>
                      </a: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write” in document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instanceof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Comprueba si un objeto es una instancia de un objeto nativo de JavaScript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 instanceof Array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new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Accede a constructor de objetos  incorporados en el núcleo de JavaScript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var hoy = new Date();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50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this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Accede a la referencia del propio objeto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this.value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Operadores misceláneos</a:t>
            </a:r>
            <a:endParaRPr b="0" lang="gl-ES" sz="4000" spc="-1" strike="noStrike">
              <a:latin typeface="Arial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251640" y="1484640"/>
          <a:ext cx="8640360" cy="2453040"/>
        </p:xfrm>
        <a:graphic>
          <a:graphicData uri="http://schemas.openxmlformats.org/drawingml/2006/table">
            <a:tbl>
              <a:tblPr/>
              <a:tblGrid>
                <a:gridCol w="1080000"/>
                <a:gridCol w="5112360"/>
                <a:gridCol w="2448360"/>
              </a:tblGrid>
              <a:tr h="504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Operador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Operación que realiza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Ejemplo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Indicar una serie de expresiones que van a ser evaluadas en secuencia, de izquierda a derecha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var a, b, c;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? :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Operador condicional. Forma reducida del if ...else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condición ? expresión_si_verdadera : expresión_si_falsa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a&gt;b?true:false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9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typeof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Devuelve el tipo de valor de una variable o expresión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(number, string, boolean, object, function, undefined)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typeof  miVar  ==  "number"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</a:tbl>
          </a:graphicData>
        </a:graphic>
      </p:graphicFrame>
      <p:sp>
        <p:nvSpPr>
          <p:cNvPr id="232" name="CustomShape 3"/>
          <p:cNvSpPr/>
          <p:nvPr/>
        </p:nvSpPr>
        <p:spPr>
          <a:xfrm>
            <a:off x="2123640" y="4653000"/>
            <a:ext cx="4463280" cy="107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OPERADORES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PRECEDENCIA DE OPERADORES</a:t>
            </a:r>
            <a:endParaRPr b="0" lang="gl-ES" sz="4000" spc="-1" strike="noStrike">
              <a:latin typeface="Arial"/>
            </a:endParaRPr>
          </a:p>
        </p:txBody>
      </p:sp>
      <p:pic>
        <p:nvPicPr>
          <p:cNvPr id="234" name="Imagen 2" descr="Recorte de pantalla"/>
          <p:cNvPicPr/>
          <p:nvPr/>
        </p:nvPicPr>
        <p:blipFill>
          <a:blip r:embed="rId1"/>
          <a:stretch/>
        </p:blipFill>
        <p:spPr>
          <a:xfrm>
            <a:off x="1763640" y="1470960"/>
            <a:ext cx="5615640" cy="50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Autoevaluación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Si sumamos 9+4+"10" en JavaScript obtendremos:</a:t>
            </a:r>
            <a:endParaRPr b="0" lang="gl-ES" sz="2400" spc="-1" strike="noStrike">
              <a:latin typeface="Arial"/>
            </a:endParaRPr>
          </a:p>
          <a:p>
            <a:pPr lvl="1" marL="731520" indent="-4561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lphaLcParenR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“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23”</a:t>
            </a:r>
            <a:endParaRPr b="0" lang="gl-ES" sz="2000" spc="-1" strike="noStrike">
              <a:latin typeface="Arial"/>
            </a:endParaRPr>
          </a:p>
          <a:p>
            <a:pPr lvl="1" marL="731520" indent="-4561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lphaLcParenR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23</a:t>
            </a:r>
            <a:endParaRPr b="0" lang="gl-ES" sz="2000" spc="-1" strike="noStrike">
              <a:latin typeface="Arial"/>
            </a:endParaRPr>
          </a:p>
          <a:p>
            <a:pPr lvl="1" marL="731520" indent="-4561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lphaLcParenR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“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1310”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¿Cuál es el resultado de las siguientes operaciones?</a:t>
            </a:r>
            <a:endParaRPr b="0" lang="gl-ES" sz="2400" spc="-1" strike="noStrike">
              <a:latin typeface="Arial"/>
            </a:endParaRPr>
          </a:p>
          <a:p>
            <a:pPr lvl="1" marL="731520" indent="-4561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lphaLcParenR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!true</a:t>
            </a:r>
            <a:endParaRPr b="0" lang="gl-ES" sz="2000" spc="-1" strike="noStrike">
              <a:latin typeface="Arial"/>
            </a:endParaRPr>
          </a:p>
          <a:p>
            <a:pPr lvl="1" marL="731520" indent="-4561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lphaLcParenR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!(10 &gt; 5)</a:t>
            </a:r>
            <a:endParaRPr b="0" lang="gl-ES" sz="2000" spc="-1" strike="noStrike">
              <a:latin typeface="Arial"/>
            </a:endParaRPr>
          </a:p>
          <a:p>
            <a:pPr lvl="1" marL="731520" indent="-4561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lphaLcParenR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!(“gato” == “pato”)</a:t>
            </a:r>
            <a:endParaRPr b="0" lang="gl-ES" sz="2000" spc="-1" strike="noStrike">
              <a:latin typeface="Arial"/>
            </a:endParaRPr>
          </a:p>
          <a:p>
            <a:pPr lvl="1" marL="731520" indent="-4561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lphaLcParenR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5 &gt; 1 &amp;&amp; 50 &gt;10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Fundamentos de JavaScript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Condiciones y bucles</a:t>
            </a:r>
            <a:endParaRPr b="0" lang="gl-E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Estructuras de control</a:t>
            </a:r>
            <a:endParaRPr b="0" lang="gl-ES" sz="2000" spc="-1" strike="noStrike">
              <a:latin typeface="Arial"/>
            </a:endParaRPr>
          </a:p>
          <a:p>
            <a:pPr lvl="2" marL="731520" indent="-181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if</a:t>
            </a:r>
            <a:endParaRPr b="0" lang="gl-ES" sz="1800" spc="-1" strike="noStrike">
              <a:latin typeface="Arial"/>
            </a:endParaRPr>
          </a:p>
          <a:p>
            <a:pPr lvl="2" marL="731520" indent="-181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if-else</a:t>
            </a:r>
            <a:endParaRPr b="0" lang="gl-ES" sz="18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Bucles</a:t>
            </a:r>
            <a:endParaRPr b="0" lang="gl-ES" sz="2000" spc="-1" strike="noStrike">
              <a:latin typeface="Arial"/>
            </a:endParaRPr>
          </a:p>
          <a:p>
            <a:pPr lvl="2" marL="731520" indent="-181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for</a:t>
            </a:r>
            <a:endParaRPr b="0" lang="gl-ES" sz="1800" spc="-1" strike="noStrike">
              <a:latin typeface="Arial"/>
            </a:endParaRPr>
          </a:p>
          <a:p>
            <a:pPr lvl="2" marL="731520" indent="-181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while </a:t>
            </a:r>
            <a:endParaRPr b="0" lang="gl-ES" sz="1800" spc="-1" strike="noStrike">
              <a:latin typeface="Arial"/>
            </a:endParaRPr>
          </a:p>
          <a:p>
            <a:pPr lvl="2" marL="731520" indent="-181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do-while</a:t>
            </a:r>
            <a:endParaRPr b="0" lang="gl-ES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043640" y="5157360"/>
            <a:ext cx="554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Sangría correcta del código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Condicionales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07640" y="1556640"/>
            <a:ext cx="21592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Sintaxis 1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23640" y="2205000"/>
            <a:ext cx="2303280" cy="41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2411640" y="1556640"/>
            <a:ext cx="19432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Sintaxis 2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627640" y="2205000"/>
            <a:ext cx="3931200" cy="46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else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 else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995720" y="1556640"/>
            <a:ext cx="36795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1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Sintaxis 3 (anidamiento)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5211720" y="2205000"/>
            <a:ext cx="3931200" cy="46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 else if (condición)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 else </a:t>
            </a:r>
            <a:r>
              <a:rPr b="0" lang="es-ES" sz="1800" spc="-1" strike="noStrike">
                <a:solidFill>
                  <a:srgbClr val="aca73b"/>
                </a:solidFill>
                <a:latin typeface="Arial"/>
                <a:ea typeface="DejaVu Sans"/>
              </a:rPr>
              <a:t>[if (condición)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aca73b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aca73b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aca73b"/>
                </a:solidFill>
                <a:latin typeface="Arial"/>
                <a:ea typeface="DejaVu Sans"/>
              </a:rPr>
              <a:t>} else ]</a:t>
            </a: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</a:t>
            </a:r>
            <a:endParaRPr b="0" lang="gl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</p:txBody>
      </p:sp>
      <p:grpSp>
        <p:nvGrpSpPr>
          <p:cNvPr id="247" name="Group 8"/>
          <p:cNvGrpSpPr/>
          <p:nvPr/>
        </p:nvGrpSpPr>
        <p:grpSpPr>
          <a:xfrm>
            <a:off x="7668360" y="3645000"/>
            <a:ext cx="1008000" cy="790920"/>
            <a:chOff x="7668360" y="3645000"/>
            <a:chExt cx="1008000" cy="790920"/>
          </a:xfrm>
        </p:grpSpPr>
        <p:sp>
          <p:nvSpPr>
            <p:cNvPr id="248" name="CustomShape 9"/>
            <p:cNvSpPr/>
            <p:nvPr/>
          </p:nvSpPr>
          <p:spPr>
            <a:xfrm>
              <a:off x="7668360" y="3645000"/>
              <a:ext cx="214920" cy="7909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round/>
            </a:ln>
            <a:effectLst>
              <a:outerShdw algn="br" blurRad="38100" dir="2700000" dist="25455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249" name="Line 10"/>
            <p:cNvSpPr/>
            <p:nvPr/>
          </p:nvSpPr>
          <p:spPr>
            <a:xfrm>
              <a:off x="7884360" y="4041000"/>
              <a:ext cx="792000" cy="0"/>
            </a:xfrm>
            <a:prstGeom prst="line">
              <a:avLst/>
            </a:prstGeom>
            <a:ln>
              <a:prstDash val="sysDot"/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Condicionales </a:t>
            </a:r>
            <a:r>
              <a:rPr b="0" lang="es-ES" sz="3600" spc="-100" strike="noStrike">
                <a:solidFill>
                  <a:srgbClr val="d2533c"/>
                </a:solidFill>
                <a:latin typeface="Arial"/>
                <a:ea typeface="DejaVu Sans"/>
              </a:rPr>
              <a:t>(forma abreviada)</a:t>
            </a:r>
            <a:endParaRPr b="0" lang="gl-E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(condición) ? sentencias_verdad : sentencias_falso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647720" y="2501280"/>
            <a:ext cx="39312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Equivalente a: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1691640" y="3213000"/>
            <a:ext cx="3931200" cy="26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//sentencias_verdad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 else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//sentencias_falso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Condicionales </a:t>
            </a:r>
            <a:r>
              <a:rPr b="0" lang="es-ES" sz="3600" spc="-100" strike="noStrike">
                <a:solidFill>
                  <a:srgbClr val="d2533c"/>
                </a:solidFill>
                <a:latin typeface="Arial"/>
                <a:ea typeface="DejaVu Sans"/>
              </a:rPr>
              <a:t>(otra sintaxis)</a:t>
            </a:r>
            <a:endParaRPr b="0" lang="gl-ES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00000" y="1953000"/>
            <a:ext cx="393120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 sentencia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else  sentencia;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900000" y="3393000"/>
            <a:ext cx="393120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2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4000" spc="-1" strike="noStrike">
                <a:solidFill>
                  <a:srgbClr val="292934"/>
                </a:solidFill>
                <a:latin typeface="Arial"/>
                <a:ea typeface="DejaVu Sans"/>
              </a:rPr>
              <a:t>///o bien...</a:t>
            </a:r>
            <a:endParaRPr b="0" lang="gl-E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4000" spc="-1" strike="noStrike">
                <a:solidFill>
                  <a:srgbClr val="292934"/>
                </a:solidFill>
                <a:latin typeface="Arial"/>
                <a:ea typeface="DejaVu Sans"/>
              </a:rPr>
              <a:t>if (condición) </a:t>
            </a:r>
            <a:endParaRPr b="0" lang="gl-E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4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4000" spc="-1" strike="noStrike">
                <a:solidFill>
                  <a:srgbClr val="292934"/>
                </a:solidFill>
                <a:latin typeface="Arial"/>
                <a:ea typeface="DejaVu Sans"/>
              </a:rPr>
              <a:t>sentencia;</a:t>
            </a:r>
            <a:endParaRPr b="0" lang="gl-E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4000" spc="-1" strike="noStrike">
                <a:solidFill>
                  <a:srgbClr val="292934"/>
                </a:solidFill>
                <a:latin typeface="Arial"/>
                <a:ea typeface="DejaVu Sans"/>
              </a:rPr>
              <a:t>else </a:t>
            </a:r>
            <a:endParaRPr b="0" lang="gl-E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4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4000" spc="-1" strike="noStrike">
                <a:solidFill>
                  <a:srgbClr val="292934"/>
                </a:solidFill>
                <a:latin typeface="Arial"/>
                <a:ea typeface="DejaVu Sans"/>
              </a:rPr>
              <a:t>sentencia;</a:t>
            </a:r>
            <a:r>
              <a:rPr b="0" lang="es-ES" sz="26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endParaRPr b="0" lang="gl-ES" sz="2600" spc="-1" strike="noStrike">
              <a:latin typeface="Arial"/>
            </a:endParaRPr>
          </a:p>
        </p:txBody>
      </p:sp>
      <p:sp>
        <p:nvSpPr>
          <p:cNvPr id="258" name="TextShape 5"/>
          <p:cNvSpPr txBox="1"/>
          <p:nvPr/>
        </p:nvSpPr>
        <p:spPr>
          <a:xfrm>
            <a:off x="5400000" y="2880000"/>
            <a:ext cx="2880000" cy="1114200"/>
          </a:xfrm>
          <a:prstGeom prst="rect">
            <a:avLst/>
          </a:prstGeom>
          <a:solidFill>
            <a:srgbClr val="81d41a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gl-ES" sz="1800" spc="-1" strike="noStrike">
                <a:latin typeface="Arial"/>
              </a:rPr>
              <a:t>solo en el caso de que haya una sola sentencia se pueden omitir las llaves de apertura y cierre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Comentarios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Este es un comentario de una línea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 nombre="Marta" // comentario después del código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Podemos dejar por ejemplo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una línea en medio en blanco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el salto de línea anterior no se tiene en cuenta</a:t>
            </a: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Condicionales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Para evitar un anidamiento excesivo de if ... else if ...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691640" y="2277000"/>
            <a:ext cx="6695640" cy="44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switch (expresión)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case valor1: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tabLst>
                <a:tab algn="l" pos="0"/>
              </a:tabLst>
            </a:pPr>
            <a:r>
              <a:rPr b="0" lang="es-ES" sz="1900" spc="-1" strike="noStrike">
                <a:solidFill>
                  <a:srgbClr val="292934"/>
                </a:solidFill>
                <a:latin typeface="Arial"/>
                <a:ea typeface="DejaVu Sans"/>
              </a:rPr>
              <a:t>      </a:t>
            </a:r>
            <a:r>
              <a:rPr b="0" lang="es-ES" sz="19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//sentencias_si expresión=valor1</a:t>
            </a:r>
            <a:endParaRPr b="0" lang="gl-E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break;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case valor2: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tabLst>
                <a:tab algn="l" pos="0"/>
              </a:tabLst>
            </a:pPr>
            <a:r>
              <a:rPr b="0" lang="es-ES" sz="1900" spc="-1" strike="noStrike">
                <a:solidFill>
                  <a:srgbClr val="292934"/>
                </a:solidFill>
                <a:latin typeface="Arial"/>
                <a:ea typeface="DejaVu Sans"/>
              </a:rPr>
              <a:t>      </a:t>
            </a:r>
            <a:r>
              <a:rPr b="0" lang="es-ES" sz="19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//sentencias_si expresión=valor2</a:t>
            </a:r>
            <a:endParaRPr b="0" lang="gl-E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break;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aca73b"/>
                </a:solidFill>
                <a:latin typeface="Arial"/>
                <a:ea typeface="DejaVu Sans"/>
              </a:rPr>
              <a:t>[case valor??: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aca73b"/>
                </a:solidFill>
                <a:latin typeface="Arial"/>
                <a:ea typeface="DejaVu Sans"/>
              </a:rPr>
              <a:t>      </a:t>
            </a:r>
            <a:r>
              <a:rPr b="0" lang="es-ES" sz="1900" spc="-1" strike="noStrike">
                <a:solidFill>
                  <a:srgbClr val="aca73b"/>
                </a:solidFill>
                <a:latin typeface="Arial"/>
                <a:ea typeface="DejaVu Sans"/>
              </a:rPr>
              <a:t>//sentencias_si expresión=valor??</a:t>
            </a:r>
            <a:endParaRPr b="0" lang="gl-E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aca73b"/>
                </a:solidFill>
                <a:latin typeface="Arial"/>
                <a:ea typeface="DejaVu Sans"/>
              </a:rPr>
              <a:t>     </a:t>
            </a:r>
            <a:r>
              <a:rPr b="0" lang="es-ES" sz="2400" spc="-1" strike="noStrike">
                <a:solidFill>
                  <a:srgbClr val="aca73b"/>
                </a:solidFill>
                <a:latin typeface="Arial"/>
                <a:ea typeface="DejaVu Sans"/>
              </a:rPr>
              <a:t>break;]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default: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19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 a ejecutar en cualquier otro caso</a:t>
            </a:r>
            <a:endParaRPr b="0" lang="gl-E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400" spc="-1" strike="noStrike">
              <a:latin typeface="Arial"/>
            </a:endParaRPr>
          </a:p>
        </p:txBody>
      </p:sp>
      <p:grpSp>
        <p:nvGrpSpPr>
          <p:cNvPr id="262" name="Group 4"/>
          <p:cNvGrpSpPr/>
          <p:nvPr/>
        </p:nvGrpSpPr>
        <p:grpSpPr>
          <a:xfrm>
            <a:off x="6372360" y="4581000"/>
            <a:ext cx="1007640" cy="790920"/>
            <a:chOff x="6372360" y="4581000"/>
            <a:chExt cx="1007640" cy="790920"/>
          </a:xfrm>
        </p:grpSpPr>
        <p:sp>
          <p:nvSpPr>
            <p:cNvPr id="263" name="CustomShape 5"/>
            <p:cNvSpPr/>
            <p:nvPr/>
          </p:nvSpPr>
          <p:spPr>
            <a:xfrm>
              <a:off x="6372360" y="4581000"/>
              <a:ext cx="214920" cy="7909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round/>
            </a:ln>
            <a:effectLst>
              <a:outerShdw algn="br" blurRad="38100" dir="2700000" dist="25455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264" name="Line 6"/>
            <p:cNvSpPr/>
            <p:nvPr/>
          </p:nvSpPr>
          <p:spPr>
            <a:xfrm>
              <a:off x="6588000" y="4977000"/>
              <a:ext cx="792000" cy="0"/>
            </a:xfrm>
            <a:prstGeom prst="line">
              <a:avLst/>
            </a:prstGeom>
            <a:ln>
              <a:prstDash val="sysDot"/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Bucles: FOR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for (expresión_inicial; </a:t>
            </a: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; </a:t>
            </a: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incremento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)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// Instrucciones a ejecutar dentro del bucle.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Mientras </a:t>
            </a:r>
            <a:r>
              <a:rPr b="1" lang="es-ES" sz="20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 sea true se ejecuta el cuerpo del bucle.</a:t>
            </a: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Al final del bucle se realiza el </a:t>
            </a:r>
            <a:r>
              <a:rPr b="1" lang="es-ES" sz="2000" spc="-1" strike="noStrike">
                <a:solidFill>
                  <a:srgbClr val="a53926"/>
                </a:solidFill>
                <a:latin typeface="Arial"/>
                <a:ea typeface="DejaVu Sans"/>
              </a:rPr>
              <a:t>incremento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 del contador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OTRA FORMA DE ESCRIBIRLO: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for (expresión_inicial; condición; incremento)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// Instrucciones a ejecutar dentro del bucle.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Bucles: FOR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60000" y="16200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OTRA FORMA DE ESCRIBIRLO: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for (expresión_inicial; condición; incremento) 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sentencia;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5708520" y="3960000"/>
            <a:ext cx="2880000" cy="1114200"/>
          </a:xfrm>
          <a:prstGeom prst="rect">
            <a:avLst/>
          </a:prstGeom>
          <a:solidFill>
            <a:srgbClr val="81d41a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gl-ES" sz="1800" spc="-1" strike="noStrike">
                <a:latin typeface="Arial"/>
              </a:rPr>
              <a:t>solo en el caso de que haya una sola sentencia se pueden omitir las llaves de apertura y cierre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Bucles: FOR   (ejemplos)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for (var i=5; i&lt;8; i++)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document.write(“la variable i vale ahora “+i+”&lt;br /&gt;”);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 i=5;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for (; i&lt;8; i++) {  //omitimos el primer argumento del for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document.write(“la variable i vale ahora “+i+”&lt;br /&gt;”);</a:t>
            </a: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 i=5;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for (; i&lt;8;) {  //omitimos el primer y el último argumento del for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document.write(“la variable i vale ahora “+</a:t>
            </a:r>
            <a:r>
              <a:rPr b="1" lang="es-ES" sz="2100" spc="-1" strike="noStrike">
                <a:solidFill>
                  <a:srgbClr val="aca73b"/>
                </a:solidFill>
                <a:latin typeface="Arial"/>
                <a:ea typeface="DejaVu Sans"/>
              </a:rPr>
              <a:t>(i++)</a:t>
            </a: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+”&lt;br /&gt;”);</a:t>
            </a: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5000"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Bucles: FOR   </a:t>
            </a:r>
            <a:r>
              <a:rPr b="0" lang="es-ES" sz="3600" spc="-100" strike="noStrike">
                <a:solidFill>
                  <a:srgbClr val="d2533c"/>
                </a:solidFill>
                <a:latin typeface="Arial"/>
                <a:ea typeface="DejaVu Sans"/>
              </a:rPr>
              <a:t>(para objetos y colecciones)</a:t>
            </a:r>
            <a:endParaRPr b="0" lang="gl-ES" sz="3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for (var variable in objeto)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//sentencias que trabajan con variable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variable toma el valor de cada propiedad del objeto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Ejemplo: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var persona =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       </a:t>
            </a: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nombre: “Pedro”, 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       </a:t>
            </a: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apellidos: “García López”,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       </a:t>
            </a: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edad:40 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   </a:t>
            </a: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for (var dato in persona) {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document.write(dato+” = “ + persona[dato]+”&lt;br /&gt;”);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18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5760000" y="1600200"/>
            <a:ext cx="2880000" cy="1114200"/>
          </a:xfrm>
          <a:prstGeom prst="rect">
            <a:avLst/>
          </a:prstGeom>
          <a:solidFill>
            <a:srgbClr val="81d41a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gl-ES" sz="1800" spc="-1" strike="noStrike">
                <a:latin typeface="Arial"/>
              </a:rPr>
              <a:t>solo en el caso de que haya una sola sentencia se pueden omitir las llaves de apertura y cierre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Bucles: WHILE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while (</a:t>
            </a: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)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// Instrucciones a ejecutar dentro del bucle.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Mientras </a:t>
            </a:r>
            <a:r>
              <a:rPr b="1" lang="es-ES" sz="20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 sea true se ejecuta el cuerpo del bucle.</a:t>
            </a: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 </a:t>
            </a:r>
            <a:r>
              <a:rPr b="1" lang="es-ES" sz="20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 no se cumple la primera vez ya no entra.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OTRA FORMA DE ESCRIBIRLO: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while (</a:t>
            </a: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)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Instrucciones a ejecutar dentro del bucle.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5940000" y="1523160"/>
            <a:ext cx="2880000" cy="1114200"/>
          </a:xfrm>
          <a:prstGeom prst="rect">
            <a:avLst/>
          </a:prstGeom>
          <a:solidFill>
            <a:srgbClr val="81d41a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gl-ES" sz="1800" spc="-1" strike="noStrike">
                <a:latin typeface="Arial"/>
              </a:rPr>
              <a:t>solo en el caso de que haya una sola sentencia se pueden omitir las llaves de apertura y cierre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Bucles: DO WHILE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do</a:t>
            </a: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{</a:t>
            </a: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// Instrucciones a ejecutar dentro del bucle.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} while (</a:t>
            </a:r>
            <a:r>
              <a:rPr b="1" lang="es-ES" sz="20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)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 bucle se ejecuta al menos una vez-</a:t>
            </a: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Mientras </a:t>
            </a:r>
            <a:r>
              <a:rPr b="1" lang="es-ES" sz="20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 sea true se ejecuta de nuevo el cuerpo del bucle.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OTRA FORMA DE ESCRIBIRLO: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 {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Instrucciones a ejecutar dentro del bucle.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}  while (</a:t>
            </a:r>
            <a:r>
              <a:rPr b="1" lang="es-ES" sz="2400" spc="-1" strike="noStrike">
                <a:solidFill>
                  <a:srgbClr val="a53926"/>
                </a:solidFill>
                <a:latin typeface="Arial"/>
                <a:ea typeface="DejaVu Sans"/>
              </a:rPr>
              <a:t>condición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) 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5760000" y="1765800"/>
            <a:ext cx="2880000" cy="1114200"/>
          </a:xfrm>
          <a:prstGeom prst="rect">
            <a:avLst/>
          </a:prstGeom>
          <a:solidFill>
            <a:srgbClr val="81d41a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gl-ES" sz="1800" spc="-1" strike="noStrike">
                <a:latin typeface="Arial"/>
              </a:rPr>
              <a:t>solo en el caso de que haya una sola sentencia se pueden omitir las llaves de apertura y cierre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break y continue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1" lang="es-ES" sz="2100" spc="-1" strike="noStrike">
                <a:solidFill>
                  <a:srgbClr val="a53926"/>
                </a:solidFill>
                <a:latin typeface="Arial"/>
                <a:ea typeface="DejaVu Sans"/>
              </a:rPr>
              <a:t>break;   </a:t>
            </a: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//para terminar la ejecución de un bucle</a:t>
            </a: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/* se emplea en el switch siempre para evitar que cuando entra en un caso siga con las instrucciones de los demás */</a:t>
            </a: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1" lang="es-ES" sz="2100" spc="-1" strike="noStrike">
                <a:solidFill>
                  <a:srgbClr val="a53926"/>
                </a:solidFill>
                <a:latin typeface="Arial"/>
                <a:ea typeface="DejaVu Sans"/>
              </a:rPr>
              <a:t>continue;</a:t>
            </a:r>
            <a:r>
              <a:rPr b="0" lang="es-ES" sz="2100" spc="-1" strike="noStrike">
                <a:solidFill>
                  <a:srgbClr val="292934"/>
                </a:solidFill>
                <a:latin typeface="Arial"/>
                <a:ea typeface="DejaVu Sans"/>
              </a:rPr>
              <a:t>  // para pasar a la siguiente iteración de un bucle</a:t>
            </a: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endParaRPr b="0" lang="gl-E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for (var i=5; i&lt;=40; i++) {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if ((i%5)!=0) {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       </a:t>
            </a: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continue;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} else {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       </a:t>
            </a: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document.write(i+” es múltiplo de 5&lt;br /&gt;”);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    </a:t>
            </a: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  <a:ea typeface="DejaVu Sans"/>
              </a:rPr>
              <a:t>}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endParaRPr b="0" lang="gl-ES" sz="1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860000" y="3873960"/>
            <a:ext cx="399600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for (var i=5; i&lt;=40; i++) {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    </a:t>
            </a: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if ((i%5)==0) {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       </a:t>
            </a: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document.write(i+” es múltiplo de 5&lt;br /&gt;”);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    </a:t>
            </a: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}</a:t>
            </a:r>
            <a:endParaRPr b="0" lang="gl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a53926"/>
                </a:solidFill>
                <a:latin typeface="Arial"/>
                <a:ea typeface="DejaVu Sans"/>
              </a:rPr>
              <a:t>}     //esto es más correcto</a:t>
            </a:r>
            <a:endParaRPr b="0" lang="gl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Ejercicio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Utilizando la función de JavaScript alert() que vale para visualizar una ventana conteniendo un mensaje (de texto o el resultado de la ejecución de alguna operación) y de la cual se muestra un ejemplo a continuación, se pide:</a:t>
            </a:r>
            <a:endParaRPr b="0" lang="gl-E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Visualizar en la página: I’m a student of DAW2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 título de la página será: Probando los caracteres de escape.</a:t>
            </a:r>
            <a:endParaRPr b="0" lang="gl-E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Debe ser válido según el validador W3C.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Ejemplo: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alert(”Hola”);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El resultado de la ejecución sería►</a:t>
            </a:r>
            <a:endParaRPr b="0" lang="gl-ES" sz="2400" spc="-1" strike="noStrike">
              <a:latin typeface="Arial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5508000" y="5445360"/>
            <a:ext cx="3475440" cy="122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Enlaces recomendados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ECMA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Tutorial JavaScript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Desplazamiento de bits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Operador a nivel de bits (Wikipedia)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Ejemplos de operadores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Comentarios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/* Ésta es una sección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 comentarios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 el código de JavaScript */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/* Autor: Beatriz Buyo Pérez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e-mail: buyobeatriz@gmail.com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Licencia: CC-BY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Comentarios: Si encuentras algún error o 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                  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realizas alguna mejora en el código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                        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me gustaría que me lo comunicaras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*/</a:t>
            </a: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Punto y coma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obligado el uso del punto y coma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si la línea contiene más de una instrucción.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 a=5; var b=6;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cuando es una sóla instrucción no hay por qué usar ;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 a=5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 b=6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mejor acostumbrase a usarlos siempre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Palabras reservadas</a:t>
            </a:r>
            <a:endParaRPr b="0" lang="gl-ES" sz="4000" spc="-1" strike="noStrike">
              <a:latin typeface="Arial"/>
            </a:endParaRPr>
          </a:p>
        </p:txBody>
      </p:sp>
      <p:pic>
        <p:nvPicPr>
          <p:cNvPr id="174" name="4 Marcador de contenido" descr="Recorte de pantalla"/>
          <p:cNvPicPr/>
          <p:nvPr/>
        </p:nvPicPr>
        <p:blipFill>
          <a:blip r:embed="rId1"/>
          <a:stretch/>
        </p:blipFill>
        <p:spPr>
          <a:xfrm>
            <a:off x="1505880" y="1600200"/>
            <a:ext cx="6130800" cy="48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Uso de mayúsculas y minúsculas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Hola ≠ HOLA ≠ hola ≠ hOLa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// el código siguiente es perfectamente válido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var Var=VAR;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Case sensitive = Sensible a las mayúsculas y minúsculas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ff0000"/>
                </a:solidFill>
                <a:latin typeface="Arial"/>
                <a:ea typeface="DejaVu Sans"/>
              </a:rPr>
              <a:t>¡¡¡ MUCHA ATENCIÓN !!!</a:t>
            </a: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Secuencias de escape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676520"/>
            <a:ext cx="39308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d2533c"/>
                </a:solidFill>
                <a:latin typeface="Arial"/>
                <a:ea typeface="DejaVu Sans"/>
              </a:rPr>
              <a:t>Secuencia</a:t>
            </a:r>
            <a:endParaRPr b="0" lang="gl-E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57200" y="2438280"/>
            <a:ext cx="3930840" cy="39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\\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\’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\”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\n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\t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\v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\f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\r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\b</a:t>
            </a:r>
            <a:endParaRPr b="0" lang="gl-ES" sz="2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4754880" y="1676520"/>
            <a:ext cx="39308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d2533c"/>
                </a:solidFill>
                <a:latin typeface="Arial"/>
                <a:ea typeface="DejaVu Sans"/>
              </a:rPr>
              <a:t>Resultado</a:t>
            </a:r>
            <a:endParaRPr b="0" lang="gl-ES" sz="20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4754880" y="2438280"/>
            <a:ext cx="3930840" cy="39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\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’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”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Salto de línea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Tabulación horizontal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Tabulación vertical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Salto de página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Retorno de carro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Retroceso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  <a:ea typeface="DejaVu Sans"/>
              </a:rPr>
              <a:t>Variables</a:t>
            </a:r>
            <a:endParaRPr b="0" lang="gl-ES" sz="4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Zonas de memoria que almacenan datos.</a:t>
            </a:r>
            <a:endParaRPr b="0" lang="gl-E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Nombres: caracteres alfanuméricos y el carácter _ </a:t>
            </a:r>
            <a:endParaRPr b="0" lang="gl-E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Declaración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mi_variable_1;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otra_variable;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una_variable, dos_variable;</a:t>
            </a:r>
            <a:endParaRPr b="0" lang="gl-E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Inicialización</a:t>
            </a:r>
            <a:endParaRPr b="0" lang="gl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mi_variable_1=1;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otra_variable=“Pedro”;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una_variable=otra_variable;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variable1=5, variable2=6;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var dos_variable=prompt(“Inicializa la variable tu mismo”);</a:t>
            </a:r>
            <a:endParaRPr b="0" lang="gl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gl-E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652000" y="2493000"/>
            <a:ext cx="3328920" cy="2009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sngStrike">
                <a:solidFill>
                  <a:srgbClr val="ff0000"/>
                </a:solidFill>
                <a:latin typeface="Arial"/>
                <a:ea typeface="DejaVu Sans"/>
              </a:rPr>
              <a:t>Palabras reservadas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Nombres descriptivos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 hay que declarar el tipo</a:t>
            </a: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gl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Seguir siempre el mismo criterio</a:t>
            </a:r>
            <a:endParaRPr b="0" lang="gl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1094</TotalTime>
  <Application>LibreOffice/7.0.1.2$Windows_X86_64 LibreOffice_project/7cbcfc562f6eb6708b5ff7d7397325de9e764452</Application>
  <Words>2644</Words>
  <Paragraphs>777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2012-10-04T10:12:16Z</dcterms:created>
  <dc:creator>Beatriz</dc:creator>
  <dc:description/>
  <dc:language>es-ES</dc:language>
  <cp:lastModifiedBy/>
  <dcterms:modified xsi:type="dcterms:W3CDTF">2020-10-14T10:16:35Z</dcterms:modified>
  <cp:revision>97</cp:revision>
  <dc:subject/>
  <dc:title>Fundamentos de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