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%20TECH\Desktop\Cenfri_Assessment\Excel_Assessment\01%20Assignment%201%20-%20Global%20Findex%20Databas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89098101867703E-2"/>
          <c:y val="3.5023709948526174E-2"/>
          <c:w val="0.94439309216782685"/>
          <c:h val="0.7750940055679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'Visualization of Financial Data'!$C$1</c:f>
              <c:strCache>
                <c:ptCount val="1"/>
                <c:pt idx="0">
                  <c:v>Account Owernship 2017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'Visualization of Financial Data'!$A$2:$A$6</c:f>
              <c:strCache>
                <c:ptCount val="5"/>
                <c:pt idx="0">
                  <c:v>Mauritius</c:v>
                </c:pt>
                <c:pt idx="1">
                  <c:v>Kenya</c:v>
                </c:pt>
                <c:pt idx="2">
                  <c:v>Namibia</c:v>
                </c:pt>
                <c:pt idx="3">
                  <c:v>South Africa</c:v>
                </c:pt>
                <c:pt idx="4">
                  <c:v>Uganda</c:v>
                </c:pt>
              </c:strCache>
            </c:strRef>
          </c:cat>
          <c:val>
            <c:numRef>
              <c:f>'Visualization of Financial Data'!$C$2:$C$6</c:f>
              <c:numCache>
                <c:formatCode>0%</c:formatCode>
                <c:ptCount val="5"/>
                <c:pt idx="0">
                  <c:v>0.89842528104782104</c:v>
                </c:pt>
                <c:pt idx="1">
                  <c:v>0.81567567586898804</c:v>
                </c:pt>
                <c:pt idx="2">
                  <c:v>0.8063349723815918</c:v>
                </c:pt>
                <c:pt idx="3">
                  <c:v>0.6921849250793457</c:v>
                </c:pt>
                <c:pt idx="4">
                  <c:v>0.59199148416519165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8-4538-94A9-50F2398C9584}"/>
            </c:ext>
          </c:extLst>
        </c:ser>
        <c:ser>
          <c:idx val="1"/>
          <c:order val="1"/>
          <c:tx>
            <c:strRef>
              <c:f>'Visualization of Financial Data'!$B$1</c:f>
              <c:strCache>
                <c:ptCount val="1"/>
                <c:pt idx="0">
                  <c:v>Account Owneship  2014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'Visualization of Financial Data'!$A$2:$A$6</c:f>
              <c:strCache>
                <c:ptCount val="5"/>
                <c:pt idx="0">
                  <c:v>Mauritius</c:v>
                </c:pt>
                <c:pt idx="1">
                  <c:v>Kenya</c:v>
                </c:pt>
                <c:pt idx="2">
                  <c:v>Namibia</c:v>
                </c:pt>
                <c:pt idx="3">
                  <c:v>South Africa</c:v>
                </c:pt>
                <c:pt idx="4">
                  <c:v>Uganda</c:v>
                </c:pt>
              </c:strCache>
            </c:strRef>
          </c:cat>
          <c:val>
            <c:numRef>
              <c:f>'Visualization of Financial Data'!$B$2:$B$6</c:f>
              <c:numCache>
                <c:formatCode>0%</c:formatCode>
                <c:ptCount val="5"/>
                <c:pt idx="0">
                  <c:v>0.82208269834518433</c:v>
                </c:pt>
                <c:pt idx="1">
                  <c:v>0.74657833576202393</c:v>
                </c:pt>
                <c:pt idx="2">
                  <c:v>0.58833897113800049</c:v>
                </c:pt>
                <c:pt idx="3">
                  <c:v>0.70317453145980835</c:v>
                </c:pt>
                <c:pt idx="4">
                  <c:v>0.44447153806686401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8-4538-94A9-50F2398C9584}"/>
            </c:ext>
          </c:extLst>
        </c:ser>
        <c:ser>
          <c:idx val="2"/>
          <c:order val="2"/>
          <c:tx>
            <c:strRef>
              <c:f>'Visualization of Financial Data'!$D$1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'Visualization of Financial Data'!$A$2:$A$6</c:f>
              <c:strCache>
                <c:ptCount val="5"/>
                <c:pt idx="0">
                  <c:v>Mauritius</c:v>
                </c:pt>
                <c:pt idx="1">
                  <c:v>Kenya</c:v>
                </c:pt>
                <c:pt idx="2">
                  <c:v>Namibia</c:v>
                </c:pt>
                <c:pt idx="3">
                  <c:v>South Africa</c:v>
                </c:pt>
                <c:pt idx="4">
                  <c:v>Uganda</c:v>
                </c:pt>
              </c:strCache>
            </c:strRef>
          </c:cat>
          <c:val>
            <c:numRef>
              <c:f>'Visualization of Financial Data'!$D$2:$D$6</c:f>
              <c:numCache>
                <c:formatCode>0%</c:formatCode>
                <c:ptCount val="5"/>
                <c:pt idx="0">
                  <c:v>7.6342582702636719E-2</c:v>
                </c:pt>
                <c:pt idx="1">
                  <c:v>6.9097340106964111E-2</c:v>
                </c:pt>
                <c:pt idx="2">
                  <c:v>0.21799600124359131</c:v>
                </c:pt>
                <c:pt idx="3">
                  <c:v>-1.0989606380462646E-2</c:v>
                </c:pt>
                <c:pt idx="4">
                  <c:v>0.14751994609832764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8-4538-94A9-50F2398C95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67109471"/>
        <c:axId val="1667122367"/>
      </c:barChart>
      <c:catAx>
        <c:axId val="1667109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cap="all" baseline="0" dirty="0">
                    <a:solidFill>
                      <a:schemeClr val="tx1"/>
                    </a:solidFill>
                  </a:rPr>
                  <a:t>Countries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R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667122367"/>
        <c:crosses val="autoZero"/>
        <c:auto val="1"/>
        <c:lblAlgn val="ctr"/>
        <c:lblOffset val="100"/>
        <c:noMultiLvlLbl val="0"/>
      </c:catAx>
      <c:valAx>
        <c:axId val="16671223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cap="all" baseline="0" dirty="0">
                    <a:solidFill>
                      <a:schemeClr val="tx1"/>
                    </a:solidFill>
                  </a:rPr>
                  <a:t>Percentage of Account Ownership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RW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66710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R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3C4-4C0E-40B8-9534-5FDD84019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Financial Inclusion in Sub-Saharan Africa (2014-2017)</a:t>
            </a:r>
            <a:endParaRPr lang="en-RW" sz="4000" dirty="0"/>
          </a:p>
        </p:txBody>
      </p:sp>
    </p:spTree>
    <p:extLst>
      <p:ext uri="{BB962C8B-B14F-4D97-AF65-F5344CB8AC3E}">
        <p14:creationId xmlns:p14="http://schemas.microsoft.com/office/powerpoint/2010/main" val="9809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DBB1-4D85-4BDA-B22D-71766200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301" y="530952"/>
            <a:ext cx="8129986" cy="1200329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Top 5 Sub-Saharan Africa Countries with Highest Bank Account Ownership in– (2014-2017)</a:t>
            </a:r>
            <a:endParaRPr lang="en-RW" sz="3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9DADD0A-2378-467A-9D85-C91892E13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6400"/>
              </p:ext>
            </p:extLst>
          </p:nvPr>
        </p:nvGraphicFramePr>
        <p:xfrm>
          <a:off x="1617042" y="2092178"/>
          <a:ext cx="8778242" cy="2575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839">
                  <a:extLst>
                    <a:ext uri="{9D8B030D-6E8A-4147-A177-3AD203B41FA5}">
                      <a16:colId xmlns:a16="http://schemas.microsoft.com/office/drawing/2014/main" val="3528300858"/>
                    </a:ext>
                  </a:extLst>
                </a:gridCol>
                <a:gridCol w="2950877">
                  <a:extLst>
                    <a:ext uri="{9D8B030D-6E8A-4147-A177-3AD203B41FA5}">
                      <a16:colId xmlns:a16="http://schemas.microsoft.com/office/drawing/2014/main" val="3951575089"/>
                    </a:ext>
                  </a:extLst>
                </a:gridCol>
                <a:gridCol w="3050066">
                  <a:extLst>
                    <a:ext uri="{9D8B030D-6E8A-4147-A177-3AD203B41FA5}">
                      <a16:colId xmlns:a16="http://schemas.microsoft.com/office/drawing/2014/main" val="1583395155"/>
                    </a:ext>
                  </a:extLst>
                </a:gridCol>
                <a:gridCol w="1289460">
                  <a:extLst>
                    <a:ext uri="{9D8B030D-6E8A-4147-A177-3AD203B41FA5}">
                      <a16:colId xmlns:a16="http://schemas.microsoft.com/office/drawing/2014/main" val="3882589629"/>
                    </a:ext>
                  </a:extLst>
                </a:gridCol>
              </a:tblGrid>
              <a:tr h="304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Countries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Account Ownership  2014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Account Ownership 2017 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Difference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9108995"/>
                  </a:ext>
                </a:extLst>
              </a:tr>
              <a:tr h="493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Mauritius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82%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>
                          <a:effectLst/>
                        </a:rPr>
                        <a:t>90%</a:t>
                      </a:r>
                      <a:endParaRPr lang="en-RW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RW" sz="1100" u="none" strike="noStrike">
                          <a:effectLst/>
                        </a:rPr>
                        <a:t>8%</a:t>
                      </a:r>
                      <a:endParaRPr lang="en-RW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9865218"/>
                  </a:ext>
                </a:extLst>
              </a:tr>
              <a:tr h="52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Kenya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75%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82%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RW" sz="1100" u="none" strike="noStrike" dirty="0">
                          <a:effectLst/>
                        </a:rPr>
                        <a:t>7%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7291648"/>
                  </a:ext>
                </a:extLst>
              </a:tr>
              <a:tr h="47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Namibia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59%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81%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RW" sz="1100" u="none" strike="noStrike">
                          <a:effectLst/>
                        </a:rPr>
                        <a:t>22%</a:t>
                      </a:r>
                      <a:endParaRPr lang="en-RW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876505"/>
                  </a:ext>
                </a:extLst>
              </a:tr>
              <a:tr h="449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Africa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70%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69%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RW" sz="1100" u="none" strike="noStrike" dirty="0">
                          <a:effectLst/>
                        </a:rPr>
                        <a:t>-1%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1723307"/>
                  </a:ext>
                </a:extLst>
              </a:tr>
              <a:tr h="329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Uganda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>
                          <a:effectLst/>
                        </a:rPr>
                        <a:t>44%</a:t>
                      </a:r>
                      <a:endParaRPr lang="en-RW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RW" sz="1100" u="none" strike="noStrike" dirty="0">
                          <a:effectLst/>
                        </a:rPr>
                        <a:t>59%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RW" sz="1100" u="none" strike="noStrike" dirty="0">
                          <a:effectLst/>
                        </a:rPr>
                        <a:t>15%</a:t>
                      </a:r>
                      <a:endParaRPr lang="en-RW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12521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F6F028-EAAB-4075-BD1D-6FFBF62C2673}"/>
              </a:ext>
            </a:extLst>
          </p:cNvPr>
          <p:cNvSpPr txBox="1"/>
          <p:nvPr/>
        </p:nvSpPr>
        <p:spPr>
          <a:xfrm>
            <a:off x="1538436" y="4925803"/>
            <a:ext cx="91151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table shows the top Sub-Saharan African countries with the highest percentage of respondents who had an account at a financial institution or used mobile money services in 2014 and 2017, along with the changes between these two years.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743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628B-0A2C-4E03-AAC5-087FA3A9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806" y="313041"/>
            <a:ext cx="7958331" cy="1077229"/>
          </a:xfrm>
        </p:spPr>
        <p:txBody>
          <a:bodyPr>
            <a:normAutofit/>
          </a:bodyPr>
          <a:lstStyle/>
          <a:p>
            <a:r>
              <a:rPr lang="en-US" sz="3000" dirty="0"/>
              <a:t>Changes in Financial Inclusion in Sub-Saharan Africa (2014-2017)</a:t>
            </a:r>
            <a:endParaRPr lang="en-RW" sz="3000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56746903-FE8C-448A-84F1-8E5D86902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151118"/>
              </p:ext>
            </p:extLst>
          </p:nvPr>
        </p:nvGraphicFramePr>
        <p:xfrm>
          <a:off x="1520792" y="1482300"/>
          <a:ext cx="8874493" cy="3503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A4BC17-C21E-4A54-BDAA-18E152B4B31F}"/>
              </a:ext>
            </a:extLst>
          </p:cNvPr>
          <p:cNvSpPr txBox="1"/>
          <p:nvPr/>
        </p:nvSpPr>
        <p:spPr>
          <a:xfrm>
            <a:off x="1369995" y="5208454"/>
            <a:ext cx="9025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Overall, account ownership increased from 2014 to 2017 in all of the top 5 countries, except for South Africa, which saw a 1% decline. Namibia experienced the largest growth, rising from 59% to 81%, followed by Uganda with a 15% increase.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61337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C4D2-F572-4820-A16E-1723A184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8" y="278195"/>
            <a:ext cx="9014859" cy="1077229"/>
          </a:xfrm>
        </p:spPr>
        <p:txBody>
          <a:bodyPr>
            <a:normAutofit/>
          </a:bodyPr>
          <a:lstStyle/>
          <a:p>
            <a:r>
              <a:rPr lang="en-US" sz="2000" b="1" dirty="0"/>
              <a:t>Limitations of Using Account Uptake as a Measure of Financial Inclusion</a:t>
            </a:r>
            <a:endParaRPr lang="en-RW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6C8473-AF1B-42C4-ABBC-DA4B3EA8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68110"/>
              </p:ext>
            </p:extLst>
          </p:nvPr>
        </p:nvGraphicFramePr>
        <p:xfrm>
          <a:off x="1474303" y="3576286"/>
          <a:ext cx="9243394" cy="287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8621">
                  <a:extLst>
                    <a:ext uri="{9D8B030D-6E8A-4147-A177-3AD203B41FA5}">
                      <a16:colId xmlns:a16="http://schemas.microsoft.com/office/drawing/2014/main" val="4289235496"/>
                    </a:ext>
                  </a:extLst>
                </a:gridCol>
                <a:gridCol w="5494773">
                  <a:extLst>
                    <a:ext uri="{9D8B030D-6E8A-4147-A177-3AD203B41FA5}">
                      <a16:colId xmlns:a16="http://schemas.microsoft.com/office/drawing/2014/main" val="577523925"/>
                    </a:ext>
                  </a:extLst>
                </a:gridCol>
              </a:tblGrid>
              <a:tr h="372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Variable in dataset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Why It’s Important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8770296"/>
                  </a:ext>
                </a:extLst>
              </a:tr>
              <a:tr h="372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Mobile money account (% age 15+)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Captures the rise of mobile financial services in specific areas.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881484"/>
                  </a:ext>
                </a:extLst>
              </a:tr>
              <a:tr h="691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Saved at a financial institution (% age 15+)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Measures the use of accounts for saving, indicating active account usage.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9955489"/>
                  </a:ext>
                </a:extLst>
              </a:tr>
              <a:tr h="691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Borrowed from a financial institution (% age 15+)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Highlights access to credit, critical for economic empowerment.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2324274"/>
                  </a:ext>
                </a:extLst>
              </a:tr>
              <a:tr h="372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Account, female (% age 15+)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Identifies gender disparities in financial inclusion.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867593"/>
                  </a:ext>
                </a:extLst>
              </a:tr>
              <a:tr h="372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Account, income, poorest 40% (% age 15+)</a:t>
                      </a:r>
                      <a:endParaRPr lang="en-US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Reflects inclusion for low-income groups, critical for poverty reduction.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247348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F227F65-3B75-4D4A-9B0B-B8450C30EA37}"/>
              </a:ext>
            </a:extLst>
          </p:cNvPr>
          <p:cNvSpPr txBox="1">
            <a:spLocks/>
          </p:cNvSpPr>
          <p:nvPr/>
        </p:nvSpPr>
        <p:spPr>
          <a:xfrm>
            <a:off x="1434008" y="3037672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Other Variables in dataset that can be analyzed</a:t>
            </a:r>
            <a:endParaRPr lang="en-RW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92DAF-7E7C-4FDF-A192-9F2650C13600}"/>
              </a:ext>
            </a:extLst>
          </p:cNvPr>
          <p:cNvSpPr txBox="1"/>
          <p:nvPr/>
        </p:nvSpPr>
        <p:spPr>
          <a:xfrm>
            <a:off x="2490537" y="1250389"/>
            <a:ext cx="79583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Does Not Measure Account Usage</a:t>
            </a:r>
            <a:r>
              <a:rPr lang="en-US" dirty="0"/>
              <a:t>, Account ownership does not capture how frequently or actively the accounts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Ignores Demographic Disparities</a:t>
            </a:r>
            <a:r>
              <a:rPr lang="en-US" dirty="0"/>
              <a:t>, Financial inclusion vary significantly by gender, age, and income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850418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{B3C6DDD4-7C13-4DC4-B7F3-81E0817EFA70}tf16401375</Template>
  <TotalTime>306</TotalTime>
  <Words>331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Financial Inclusion in Sub-Saharan Africa (2014-2017)</vt:lpstr>
      <vt:lpstr>Top 5 Sub-Saharan Africa Countries with Highest Bank Account Ownership in– (2014-2017)</vt:lpstr>
      <vt:lpstr>Changes in Financial Inclusion in Sub-Saharan Africa (2014-2017)</vt:lpstr>
      <vt:lpstr>Limitations of Using Account Uptake as a Measure of Financial Inclusion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Inclusion in Sub-Saharan Africa (2014-2017)</dc:title>
  <dc:creator>Habimâna Martin</dc:creator>
  <cp:lastModifiedBy>Habimâna Martin</cp:lastModifiedBy>
  <cp:revision>9</cp:revision>
  <dcterms:created xsi:type="dcterms:W3CDTF">2024-12-17T01:06:28Z</dcterms:created>
  <dcterms:modified xsi:type="dcterms:W3CDTF">2024-12-17T06:12:30Z</dcterms:modified>
</cp:coreProperties>
</file>