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3.bmp" ContentType="image/bmp"/>
  <Override PartName="/ppt/media/image1.png" ContentType="image/png"/>
  <Override PartName="/ppt/media/image4.bmp" ContentType="image/bmp"/>
  <Override PartName="/ppt/media/image2.png" ContentType="image/png"/>
  <Override PartName="/ppt/media/image5.bmp" ContentType="image/bmp"/>
  <Override PartName="/ppt/media/image6.bmp" ContentType="image/bmp"/>
  <Override PartName="/ppt/media/image7.bmp" ContentType="image/bmp"/>
  <Override PartName="/ppt/media/image8.bmp" ContentType="image/bmp"/>
  <Override PartName="/ppt/media/image9.bmp" ContentType="image/bmp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Klikněte pro úpravu formátu textu osnovy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Třetí úroveň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Čtvrtá úroveň osnovy</a:t>
            </a:r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&lt;datum/čas&gt;</a:t>
            </a:r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cs-C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&lt;zápatí&gt;</a:t>
            </a:r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B2FF7F9-1694-4031-8E79-124DBD8BBAD2}" type="slidenum">
              <a:rPr b="0" lang="cs-C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&lt;číslo&gt;</a:t>
            </a:fld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bmp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image" Target="../media/image7.bmp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image" Target="../media/image9.bmp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Variant calling using local reference-helped assemblies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 Dráb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Task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481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unable of reading the whole DNA at once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usual approach is to chop it into a set of short sequences (reds) that we are able to read 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short sequences are then assembled into the original one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reference sequence may help with this process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length: 150 bp, genome length (3 Gbp, 40 Mbp for the tested region)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set of reads (short strings) extracted from the target DNA and covering the regions of interest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reads usually contain sequencing errors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reads may cover the smae part of the sequence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reference sequence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set of differences (SNPs, indels) from the reference, so-called variants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536200" y="5968080"/>
            <a:ext cx="3837600" cy="11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Major Approaches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662400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Bruijn graphs (DBG)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Decompose each read into k-mers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 de Bruijn graph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(k-mers = nodes, edges = k-mer order)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its structure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the sequence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HaploCall (used in GATK)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Overlap-layout-consensus (OLC)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 overlaps between reads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an overlap graph (nodes = reads, edges = overlaps)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its structure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the seuqnce(s)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Fermi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979680" y="1368000"/>
            <a:ext cx="294264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Algorithm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5832000" cy="50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Divide into regions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Uniformly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size (2000 bases)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Processed independently and in parallel</a:t>
            </a:r>
            <a:endParaRPr b="0" lang="cs-C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 the reference into a DBG,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reads assigned into the region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graph structure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 variants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them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7092000" y="987480"/>
            <a:ext cx="3168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TATCGTATATATG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480000" y="1516320"/>
            <a:ext cx="2868840" cy="51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 with the k-mer size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228280" y="1545120"/>
            <a:ext cx="4285440" cy="5870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cs-C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111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1440000" y="1563480"/>
            <a:ext cx="31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cs-C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TATCGTATATATG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229040" y="2009160"/>
            <a:ext cx="2275920" cy="4914000"/>
          </a:xfrm>
          <a:prstGeom prst="rect">
            <a:avLst/>
          </a:prstGeom>
          <a:ln>
            <a:noFill/>
          </a:ln>
        </p:spPr>
      </p:pic>
      <p:sp>
        <p:nvSpPr>
          <p:cNvPr id="55" name="TextShape 4"/>
          <p:cNvSpPr txBox="1"/>
          <p:nvPr/>
        </p:nvSpPr>
        <p:spPr>
          <a:xfrm>
            <a:off x="7560000" y="1545120"/>
            <a:ext cx="252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cs-C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ACCGT</a:t>
            </a:r>
            <a:r>
              <a:rPr b="1" lang="cs-CZ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cs-C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GTAAT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cs-C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ACCGT</a:t>
            </a:r>
            <a:r>
              <a:rPr b="1" lang="cs-CZ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cs-C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GTAAT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Variant Detection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664000" y="1305720"/>
            <a:ext cx="4824000" cy="60112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32000" y="1216080"/>
            <a:ext cx="9072000" cy="583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0" name="Table 2"/>
          <p:cNvGraphicFramePr/>
          <p:nvPr/>
        </p:nvGraphicFramePr>
        <p:xfrm>
          <a:off x="504000" y="1481040"/>
          <a:ext cx="9071280" cy="559404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798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Fermikit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Fermikit (regions)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mpileup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Our algorithm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884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 positives (SNP)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45,241 (89.3%)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47,630 (94%)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49,201 (97.1%)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48,172 (95%)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8740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Negatives (SNP)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5,432 (10.7%)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3,043 (6%)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1,472 (2.9%)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2,501 (5%)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884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Positives (FP)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385 (0.76%)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1,441 (2.84%)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2,090 (4.12%)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816 (1.61%)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884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 Positives (INDEL)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7,853 (71.6%)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9,602 (87.55%)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8,707 (79.39%)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9,476 (86.4%)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40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Negatives (INDEL)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3,114 (28.4%)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1,365 (13.45%)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2,260 (20.61%)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1,491 (13.6%)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424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Positives (INDEL)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250 (2.28%)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00cc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835 (7.61%)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1,412 (12.95%) 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1,255 (11.4%)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Parameters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2" name="Table 2"/>
          <p:cNvGraphicFramePr/>
          <p:nvPr/>
        </p:nvGraphicFramePr>
        <p:xfrm>
          <a:off x="504000" y="1517040"/>
          <a:ext cx="9071280" cy="2360880"/>
        </p:xfrm>
        <a:graphic>
          <a:graphicData uri="http://schemas.openxmlformats.org/drawingml/2006/table">
            <a:tbl>
              <a:tblPr/>
              <a:tblGrid>
                <a:gridCol w="1223640"/>
                <a:gridCol w="1043640"/>
                <a:gridCol w="1133640"/>
                <a:gridCol w="1133640"/>
                <a:gridCol w="1133640"/>
                <a:gridCol w="1133640"/>
                <a:gridCol w="1133640"/>
                <a:gridCol w="113616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 = 21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TP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48464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48427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48172</a:t>
                      </a:r>
                      <a:endParaRPr b="0" lang="cs-CZ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47774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47156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46409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45342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FN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2209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2246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2501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2899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3517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4264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5331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FP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1364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1117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816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650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513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403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351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TP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10004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9851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9476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9265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8906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8474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7948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FN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963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1116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1491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1702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2061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2493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3019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FP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2581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1982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1255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905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684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532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431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3"/>
          <p:cNvGraphicFramePr/>
          <p:nvPr/>
        </p:nvGraphicFramePr>
        <p:xfrm>
          <a:off x="504360" y="4505400"/>
          <a:ext cx="9072360" cy="2936160"/>
        </p:xfrm>
        <a:graphic>
          <a:graphicData uri="http://schemas.openxmlformats.org/drawingml/2006/table">
            <a:tbl>
              <a:tblPr/>
              <a:tblGrid>
                <a:gridCol w="1223640"/>
                <a:gridCol w="1043640"/>
                <a:gridCol w="1133640"/>
                <a:gridCol w="1133640"/>
                <a:gridCol w="1133640"/>
                <a:gridCol w="1133640"/>
                <a:gridCol w="1133640"/>
                <a:gridCol w="11368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 = 31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TP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48353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48182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47733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47123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46250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45108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43555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FN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2320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2491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2940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3550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4423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5565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7118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FP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1252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1011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735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585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456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360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308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TP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9873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9659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9302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8903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8428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7923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7314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FN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1094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1308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1665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2064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2539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3044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3653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164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FP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1884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1341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891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470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363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292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Genotypic Results</a:t>
            </a:r>
            <a:endParaRPr b="0" lang="cs-C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5" name="Table 2"/>
          <p:cNvGraphicFramePr/>
          <p:nvPr/>
        </p:nvGraphicFramePr>
        <p:xfrm>
          <a:off x="504000" y="1769040"/>
          <a:ext cx="9071280" cy="236088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Fermi.kit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Fermi (regions)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mpileup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Our algorithm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TP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44085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47735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48203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47024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FN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6588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2938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2470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3649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SNP FP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1484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3408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3167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1808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TP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6375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8092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6864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7566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FN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4592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2875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4103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3401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INDEL FP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1343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99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2339</a:t>
                      </a:r>
                      <a:endParaRPr b="0" lang="cs-CZ" sz="2400" spc="-1" strike="noStrike">
                        <a:solidFill>
                          <a:srgbClr val="0099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4462</a:t>
                      </a:r>
                      <a:endParaRPr b="0" lang="cs-CZ" sz="24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cs-CZ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3415</a:t>
                      </a:r>
                      <a:endParaRPr b="0" lang="cs-CZ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Application>LibreOffice/5.1.5.2$Windows_x86 LibreOffice_project/7a864d8825610a8c07cfc3bc01dd4fce6a9447e5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2017-08-30T09:26:12Z</dcterms:created>
  <dc:creator/>
  <dc:description/>
  <dc:language>cs-CZ</dc:language>
  <cp:lastModifiedBy/>
  <dcterms:modified xsi:type="dcterms:W3CDTF">2017-09-05T20:52:13Z</dcterms:modified>
  <cp:revision>121</cp:revision>
  <dc:subject/>
  <dc:title/>
</cp:coreProperties>
</file>