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3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634C-7B2B-46DB-B506-30D9DCF0127E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C94D2-083C-45A4-ACCD-C8F44E0C2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572BA4-018E-4987-A3F5-DDB92D9C733D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08B6-5908-4B1D-8E24-E0DD275E4606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3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16C-C4A9-4643-9BEF-178D00EF8BAF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1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CBF1-2459-43F2-968B-ABC2B93F207C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22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E36B-B5CE-4673-A5D3-C0214CD285F7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9F7-A506-4A16-95EE-075E6F8245B9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3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3D94-C353-49B2-9E02-2D5FD4A45125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0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E7A3-AA02-4984-99A2-E9B23156082F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69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D0D2-6CC8-4075-AF6B-ED3017A8A270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3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44F7-CDCB-4C70-B910-4B149195DEAB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7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A10-2FC9-426A-8A76-EC87F2FC0B35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3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E49D-BD86-4230-BA23-796C7EAE773E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5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94DD-641F-4A2E-ABED-7623B4D01381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8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EE02-56E1-4E09-BD92-63F54DD8250A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0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DBD-5120-4DC2-9B6B-5758B4764B46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42E7-98E5-45E3-863A-2D05C97583C1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5CDD-6693-4383-B191-6022A93C8FC7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3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0207-BE9F-458B-A008-59F93F71D4AF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14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40FFA-7D84-439A-9C22-138EA7886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Minimalizace Automatu pro inspekci síťového provozu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D0F82E-E79C-4530-9237-E16F750F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Dvořák Martin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43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91119C-1C65-4AB1-A251-E8721E5B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Závěr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D01BC35-1F6B-4CF5-A93D-D61A90882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9760"/>
            <a:ext cx="9905999" cy="4495800"/>
          </a:xfrm>
        </p:spPr>
        <p:txBody>
          <a:bodyPr>
            <a:norm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Bezkolizní relace</a:t>
            </a:r>
          </a:p>
          <a:p>
            <a:pPr lvl="1"/>
            <a:r>
              <a:rPr lang="cs-CZ" sz="2400" dirty="0">
                <a:solidFill>
                  <a:schemeClr val="bg1"/>
                </a:solidFill>
              </a:rPr>
              <a:t>Vhodný doplněk</a:t>
            </a:r>
          </a:p>
          <a:p>
            <a:r>
              <a:rPr lang="cs-CZ" sz="2800" dirty="0">
                <a:solidFill>
                  <a:schemeClr val="bg1"/>
                </a:solidFill>
              </a:rPr>
              <a:t>Úplné podgrafy</a:t>
            </a:r>
          </a:p>
          <a:p>
            <a:pPr lvl="1"/>
            <a:r>
              <a:rPr lang="cs-CZ" sz="2400" dirty="0">
                <a:solidFill>
                  <a:schemeClr val="bg1"/>
                </a:solidFill>
              </a:rPr>
              <a:t>Použití Heuristiky</a:t>
            </a:r>
          </a:p>
          <a:p>
            <a:r>
              <a:rPr lang="cs-CZ" sz="2800" dirty="0">
                <a:solidFill>
                  <a:schemeClr val="bg1"/>
                </a:solidFill>
              </a:rPr>
              <a:t>Úspěšná redukce počtu registrů </a:t>
            </a:r>
          </a:p>
          <a:p>
            <a:pPr lvl="1"/>
            <a:r>
              <a:rPr lang="cs-CZ" sz="2400" dirty="0">
                <a:solidFill>
                  <a:schemeClr val="bg1"/>
                </a:solidFill>
              </a:rPr>
              <a:t>Zvýšení počtu logických členů</a:t>
            </a:r>
          </a:p>
          <a:p>
            <a:pPr lvl="1"/>
            <a:r>
              <a:rPr lang="cs-CZ" sz="2400" dirty="0">
                <a:solidFill>
                  <a:schemeClr val="bg1"/>
                </a:solidFill>
              </a:rPr>
              <a:t>Prodloužení nejdelší cesty obvodu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5227F06-5D41-490D-9E9E-9EC3A1A9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8135-333A-4BA1-BEF2-99515B7074B0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0335CE-6590-4597-9199-BC0D4D50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FBA9E2-6CC0-4D13-86AE-EEF402D3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18161"/>
            <a:ext cx="9906000" cy="2910840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Děkuji za pozornost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1DB8F3A-9613-4AE7-906A-C0A72FE2F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668202"/>
            <a:ext cx="9906000" cy="1374776"/>
          </a:xfrm>
        </p:spPr>
        <p:txBody>
          <a:bodyPr/>
          <a:lstStyle/>
          <a:p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6062C3-7666-46F3-B7D6-BF9AADC3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648E-EBFA-429F-8133-E384A18FBFFC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CF766E-B11C-4D59-B1A2-040E78A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309764-AFD1-4F80-AA22-8CDE099A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Úvod do problematiky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D54674C-9AA9-4626-8EFC-0910CD95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solidFill>
                  <a:schemeClr val="bg1"/>
                </a:solidFill>
              </a:rPr>
              <a:t>Použití regulárních výrazů</a:t>
            </a:r>
          </a:p>
          <a:p>
            <a:endParaRPr lang="cs-CZ" sz="2800" dirty="0">
              <a:solidFill>
                <a:schemeClr val="bg1"/>
              </a:solidFill>
            </a:endParaRPr>
          </a:p>
          <a:p>
            <a:r>
              <a:rPr lang="cs-CZ" sz="2800" dirty="0">
                <a:solidFill>
                  <a:schemeClr val="bg1"/>
                </a:solidFill>
              </a:rPr>
              <a:t>Technologie FPGA</a:t>
            </a:r>
          </a:p>
          <a:p>
            <a:endParaRPr lang="cs-CZ" sz="2800" dirty="0">
              <a:solidFill>
                <a:schemeClr val="bg1"/>
              </a:solidFill>
            </a:endParaRPr>
          </a:p>
          <a:p>
            <a:r>
              <a:rPr lang="cs-CZ" sz="2800" dirty="0">
                <a:solidFill>
                  <a:schemeClr val="bg1"/>
                </a:solidFill>
              </a:rPr>
              <a:t>Redukce velikosti </a:t>
            </a:r>
          </a:p>
          <a:p>
            <a:endParaRPr lang="en-GB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6C05D8-CE5B-443B-9B40-066993C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BDF7-027F-4014-AB90-2415B4BA8E11}" type="datetime1">
              <a:rPr lang="cs-CZ" smtClean="0">
                <a:solidFill>
                  <a:schemeClr val="tx1"/>
                </a:solidFill>
              </a:rPr>
              <a:t>25.01.2018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064523-302F-4856-AF88-04B2F228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3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B7E795-FFDD-4BDC-8B64-8CE51070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Hledání vhodných stavů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A49703-C8D6-436E-817E-BFDDA8F8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Konečný automat</a:t>
            </a:r>
          </a:p>
          <a:p>
            <a:r>
              <a:rPr lang="cs-CZ" sz="2800" dirty="0">
                <a:solidFill>
                  <a:schemeClr val="bg1"/>
                </a:solidFill>
              </a:rPr>
              <a:t>Bezkolizní relace</a:t>
            </a:r>
          </a:p>
          <a:p>
            <a:pPr lvl="1"/>
            <a:r>
              <a:rPr lang="cs-CZ" sz="2200" dirty="0">
                <a:solidFill>
                  <a:schemeClr val="bg1"/>
                </a:solidFill>
              </a:rPr>
              <a:t>R = {(</a:t>
            </a:r>
            <a:r>
              <a:rPr lang="cs-CZ" sz="2200" i="1" dirty="0">
                <a:solidFill>
                  <a:schemeClr val="bg1"/>
                </a:solidFill>
              </a:rPr>
              <a:t>q</a:t>
            </a:r>
            <a:r>
              <a:rPr lang="cs-CZ" sz="2200" i="1" baseline="-25000" dirty="0">
                <a:solidFill>
                  <a:schemeClr val="bg1"/>
                </a:solidFill>
              </a:rPr>
              <a:t>1</a:t>
            </a:r>
            <a:r>
              <a:rPr lang="cs-CZ" sz="2200" dirty="0">
                <a:solidFill>
                  <a:schemeClr val="bg1"/>
                </a:solidFill>
              </a:rPr>
              <a:t>, </a:t>
            </a:r>
            <a:r>
              <a:rPr lang="cs-CZ" sz="2200" i="1" dirty="0">
                <a:solidFill>
                  <a:schemeClr val="bg1"/>
                </a:solidFill>
              </a:rPr>
              <a:t>q</a:t>
            </a:r>
            <a:r>
              <a:rPr lang="cs-CZ" sz="2200" i="1" baseline="-25000" dirty="0">
                <a:solidFill>
                  <a:schemeClr val="bg1"/>
                </a:solidFill>
              </a:rPr>
              <a:t>2</a:t>
            </a:r>
            <a:r>
              <a:rPr lang="cs-CZ" sz="2200" dirty="0">
                <a:solidFill>
                  <a:schemeClr val="bg1"/>
                </a:solidFill>
              </a:rPr>
              <a:t>) | neexistuje slovo </a:t>
            </a:r>
            <a:r>
              <a:rPr lang="cs-CZ" sz="2200" i="1" dirty="0">
                <a:solidFill>
                  <a:schemeClr val="bg1"/>
                </a:solidFill>
              </a:rPr>
              <a:t>w</a:t>
            </a:r>
            <a:r>
              <a:rPr lang="cs-CZ" sz="2200" dirty="0">
                <a:solidFill>
                  <a:schemeClr val="bg1"/>
                </a:solidFill>
              </a:rPr>
              <a:t> takové, že </a:t>
            </a:r>
            <a:r>
              <a:rPr lang="cs-CZ" sz="2200" i="1" dirty="0">
                <a:solidFill>
                  <a:schemeClr val="bg1"/>
                </a:solidFill>
              </a:rPr>
              <a:t>q</a:t>
            </a:r>
            <a:r>
              <a:rPr lang="cs-CZ" sz="2200" i="1" baseline="-25000" dirty="0">
                <a:solidFill>
                  <a:schemeClr val="bg1"/>
                </a:solidFill>
              </a:rPr>
              <a:t>1</a:t>
            </a:r>
            <a:r>
              <a:rPr lang="cs-CZ" sz="2200" dirty="0">
                <a:solidFill>
                  <a:schemeClr val="bg1"/>
                </a:solidFill>
              </a:rPr>
              <a:t> i </a:t>
            </a:r>
            <a:r>
              <a:rPr lang="cs-CZ" sz="2200" i="1" dirty="0">
                <a:solidFill>
                  <a:schemeClr val="bg1"/>
                </a:solidFill>
              </a:rPr>
              <a:t>q</a:t>
            </a:r>
            <a:r>
              <a:rPr lang="cs-CZ" sz="2200" i="1" baseline="-25000" dirty="0">
                <a:solidFill>
                  <a:schemeClr val="bg1"/>
                </a:solidFill>
              </a:rPr>
              <a:t>2</a:t>
            </a:r>
            <a:r>
              <a:rPr lang="cs-CZ" sz="2200" i="1" dirty="0">
                <a:solidFill>
                  <a:schemeClr val="bg1"/>
                </a:solidFill>
              </a:rPr>
              <a:t> </a:t>
            </a:r>
            <a:r>
              <a:rPr lang="cs-CZ" sz="2200" dirty="0">
                <a:solidFill>
                  <a:schemeClr val="bg1"/>
                </a:solidFill>
              </a:rPr>
              <a:t>jsou dosažitelné z některého počátečního stavu konečného automatu přes stejné </a:t>
            </a:r>
            <a:r>
              <a:rPr lang="cs-CZ" sz="2200" i="1" dirty="0">
                <a:solidFill>
                  <a:schemeClr val="bg1"/>
                </a:solidFill>
              </a:rPr>
              <a:t>w</a:t>
            </a:r>
            <a:r>
              <a:rPr lang="cs-CZ" sz="2200" dirty="0">
                <a:solidFill>
                  <a:schemeClr val="bg1"/>
                </a:solidFill>
              </a:rPr>
              <a:t>, kde </a:t>
            </a:r>
            <a:r>
              <a:rPr lang="cs-CZ" sz="2200" i="1" dirty="0">
                <a:solidFill>
                  <a:schemeClr val="bg1"/>
                </a:solidFill>
              </a:rPr>
              <a:t>w</a:t>
            </a:r>
            <a:r>
              <a:rPr lang="cs-CZ" sz="2200" dirty="0">
                <a:solidFill>
                  <a:schemeClr val="bg1"/>
                </a:solidFill>
              </a:rPr>
              <a:t> je </a:t>
            </a:r>
            <a:r>
              <a:rPr lang="el-GR" sz="2200" dirty="0">
                <a:solidFill>
                  <a:schemeClr val="bg1"/>
                </a:solidFill>
              </a:rPr>
              <a:t>Σ</a:t>
            </a:r>
            <a:r>
              <a:rPr lang="el-GR" sz="2200" baseline="30000" dirty="0">
                <a:solidFill>
                  <a:schemeClr val="bg1"/>
                </a:solidFill>
              </a:rPr>
              <a:t>∗</a:t>
            </a:r>
            <a:r>
              <a:rPr lang="el-GR" sz="2200" dirty="0">
                <a:solidFill>
                  <a:schemeClr val="bg1"/>
                </a:solidFill>
              </a:rPr>
              <a:t>} 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800" dirty="0">
                <a:solidFill>
                  <a:schemeClr val="bg1"/>
                </a:solidFill>
              </a:rPr>
              <a:t>Použitý algoritmus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33EE1FB-9433-4E67-80D4-85E25544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5A7-BFF8-4C5E-AD68-C83FB98C4FF2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1487C9-0EAB-41B1-B18F-6B65C85F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57A59F-7928-4631-BA18-EFFDBFDE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Výsledky bezkolizní relace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CD8CB27-A1AD-48B0-A9BF-03441128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27567"/>
            <a:ext cx="9905999" cy="3937953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R = {(</a:t>
            </a:r>
            <a:r>
              <a:rPr lang="cs-CZ" i="1" dirty="0">
                <a:solidFill>
                  <a:schemeClr val="bg1"/>
                </a:solidFill>
              </a:rPr>
              <a:t>q</a:t>
            </a:r>
            <a:r>
              <a:rPr lang="cs-CZ" i="1" baseline="-25000" dirty="0">
                <a:solidFill>
                  <a:schemeClr val="bg1"/>
                </a:solidFill>
              </a:rPr>
              <a:t>1</a:t>
            </a:r>
            <a:r>
              <a:rPr lang="cs-CZ" dirty="0">
                <a:solidFill>
                  <a:schemeClr val="bg1"/>
                </a:solidFill>
              </a:rPr>
              <a:t>, </a:t>
            </a:r>
            <a:r>
              <a:rPr lang="cs-CZ" i="1" dirty="0">
                <a:solidFill>
                  <a:schemeClr val="bg1"/>
                </a:solidFill>
              </a:rPr>
              <a:t>q</a:t>
            </a:r>
            <a:r>
              <a:rPr lang="cs-CZ" i="1" baseline="-25000" dirty="0">
                <a:solidFill>
                  <a:schemeClr val="bg1"/>
                </a:solidFill>
              </a:rPr>
              <a:t>2</a:t>
            </a:r>
            <a:r>
              <a:rPr lang="cs-CZ" dirty="0">
                <a:solidFill>
                  <a:schemeClr val="bg1"/>
                </a:solidFill>
              </a:rPr>
              <a:t>) | neexistuje slovo </a:t>
            </a:r>
            <a:r>
              <a:rPr lang="cs-CZ" i="1" dirty="0">
                <a:solidFill>
                  <a:schemeClr val="bg1"/>
                </a:solidFill>
              </a:rPr>
              <a:t>w</a:t>
            </a:r>
            <a:r>
              <a:rPr lang="cs-CZ" dirty="0">
                <a:solidFill>
                  <a:schemeClr val="bg1"/>
                </a:solidFill>
              </a:rPr>
              <a:t> takové, že </a:t>
            </a:r>
            <a:r>
              <a:rPr lang="cs-CZ" i="1" dirty="0">
                <a:solidFill>
                  <a:schemeClr val="bg1"/>
                </a:solidFill>
              </a:rPr>
              <a:t>q</a:t>
            </a:r>
            <a:r>
              <a:rPr lang="cs-CZ" i="1" baseline="-25000" dirty="0">
                <a:solidFill>
                  <a:schemeClr val="bg1"/>
                </a:solidFill>
              </a:rPr>
              <a:t>1</a:t>
            </a:r>
            <a:r>
              <a:rPr lang="cs-CZ" dirty="0">
                <a:solidFill>
                  <a:schemeClr val="bg1"/>
                </a:solidFill>
              </a:rPr>
              <a:t> i </a:t>
            </a:r>
            <a:r>
              <a:rPr lang="cs-CZ" i="1" dirty="0">
                <a:solidFill>
                  <a:schemeClr val="bg1"/>
                </a:solidFill>
              </a:rPr>
              <a:t>q</a:t>
            </a:r>
            <a:r>
              <a:rPr lang="cs-CZ" i="1" baseline="-25000" dirty="0">
                <a:solidFill>
                  <a:schemeClr val="bg1"/>
                </a:solidFill>
              </a:rPr>
              <a:t>2</a:t>
            </a:r>
            <a:r>
              <a:rPr lang="cs-CZ" i="1" dirty="0">
                <a:solidFill>
                  <a:schemeClr val="bg1"/>
                </a:solidFill>
              </a:rPr>
              <a:t> </a:t>
            </a:r>
            <a:r>
              <a:rPr lang="cs-CZ" dirty="0">
                <a:solidFill>
                  <a:schemeClr val="bg1"/>
                </a:solidFill>
              </a:rPr>
              <a:t>jsou dosažitelné z některého počátečního stavu konečného automatu přes stejné </a:t>
            </a:r>
            <a:r>
              <a:rPr lang="cs-CZ" i="1" dirty="0">
                <a:solidFill>
                  <a:schemeClr val="bg1"/>
                </a:solidFill>
              </a:rPr>
              <a:t>w</a:t>
            </a:r>
            <a:r>
              <a:rPr lang="cs-CZ" dirty="0">
                <a:solidFill>
                  <a:schemeClr val="bg1"/>
                </a:solidFill>
              </a:rPr>
              <a:t>, kde </a:t>
            </a:r>
            <a:r>
              <a:rPr lang="cs-CZ" i="1" dirty="0">
                <a:solidFill>
                  <a:schemeClr val="bg1"/>
                </a:solidFill>
              </a:rPr>
              <a:t>w</a:t>
            </a:r>
            <a:r>
              <a:rPr lang="cs-CZ" dirty="0">
                <a:solidFill>
                  <a:schemeClr val="bg1"/>
                </a:solidFill>
              </a:rPr>
              <a:t> je </a:t>
            </a:r>
            <a:r>
              <a:rPr lang="el-GR" dirty="0">
                <a:solidFill>
                  <a:schemeClr val="bg1"/>
                </a:solidFill>
              </a:rPr>
              <a:t>Σ</a:t>
            </a:r>
            <a:r>
              <a:rPr lang="el-GR" baseline="30000" dirty="0">
                <a:solidFill>
                  <a:schemeClr val="bg1"/>
                </a:solidFill>
              </a:rPr>
              <a:t>∗</a:t>
            </a:r>
            <a:r>
              <a:rPr lang="el-GR" dirty="0">
                <a:solidFill>
                  <a:schemeClr val="bg1"/>
                </a:solidFill>
              </a:rPr>
              <a:t>} </a:t>
            </a: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 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ulka 3">
                <a:extLst>
                  <a:ext uri="{FF2B5EF4-FFF2-40B4-BE49-F238E27FC236}">
                    <a16:creationId xmlns:a16="http://schemas.microsoft.com/office/drawing/2014/main" id="{359CBD5D-B671-4D58-B826-221304F0A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381798"/>
                  </p:ext>
                </p:extLst>
              </p:nvPr>
            </p:nvGraphicFramePr>
            <p:xfrm>
              <a:off x="2030411" y="3429000"/>
              <a:ext cx="8128000" cy="1897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9751311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392026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1526861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49177532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2000" dirty="0">
                              <a:solidFill>
                                <a:schemeClr val="bg1"/>
                              </a:solidFill>
                            </a:rPr>
                            <a:t>Soubor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|Q|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cs-CZ" sz="20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cs-CZ" sz="20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958870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attacks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436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717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321356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malicious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384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741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420143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backdoor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1358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78 085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844 676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6091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ulka 3">
                <a:extLst>
                  <a:ext uri="{FF2B5EF4-FFF2-40B4-BE49-F238E27FC236}">
                    <a16:creationId xmlns:a16="http://schemas.microsoft.com/office/drawing/2014/main" id="{359CBD5D-B671-4D58-B826-221304F0A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381798"/>
                  </p:ext>
                </p:extLst>
              </p:nvPr>
            </p:nvGraphicFramePr>
            <p:xfrm>
              <a:off x="2030411" y="3429000"/>
              <a:ext cx="8128000" cy="1897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9751311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3920261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1526861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49177532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2000" dirty="0">
                              <a:solidFill>
                                <a:schemeClr val="bg1"/>
                              </a:solidFill>
                            </a:rPr>
                            <a:t>Soubor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|Q|</a:t>
                          </a:r>
                          <a:endParaRPr lang="en-GB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24" r="-100898" b="-278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2000" b="1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958870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attacks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436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717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9321356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malicious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249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384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  <a:r>
                            <a:rPr lang="cs-CZ" dirty="0"/>
                            <a:t> </a:t>
                          </a:r>
                          <a:r>
                            <a:rPr lang="en-US" dirty="0"/>
                            <a:t>741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420143"/>
                      </a:ext>
                    </a:extLst>
                  </a:tr>
                  <a:tr h="464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http-</a:t>
                          </a:r>
                          <a:r>
                            <a:rPr lang="cs-CZ" b="1" dirty="0" err="1"/>
                            <a:t>backdoor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1358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78 085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844 676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609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3083A0C7-F6AB-409A-86FC-C9128E0A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4690-E71B-4411-9D3B-EBAB098C1D59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3FEF799-7D19-43D0-8C50-27A8F760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5D9F34-55E0-4F0A-946B-00A98FF8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Shlukování stavů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DEBC48B-A31F-498C-A552-316AF166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Nejmenší počet vzájemně disjunktních množin</a:t>
            </a:r>
          </a:p>
          <a:p>
            <a:endParaRPr lang="cs-CZ" sz="2800" dirty="0">
              <a:solidFill>
                <a:schemeClr val="bg1"/>
              </a:solidFill>
            </a:endParaRPr>
          </a:p>
          <a:p>
            <a:r>
              <a:rPr lang="cs-CZ" sz="2800" dirty="0">
                <a:solidFill>
                  <a:schemeClr val="bg1"/>
                </a:solidFill>
              </a:rPr>
              <a:t>Hledání úplných podgrafů</a:t>
            </a:r>
          </a:p>
          <a:p>
            <a:endParaRPr lang="cs-CZ" sz="2800" dirty="0">
              <a:solidFill>
                <a:schemeClr val="bg1"/>
              </a:solidFill>
            </a:endParaRPr>
          </a:p>
          <a:p>
            <a:r>
              <a:rPr lang="cs-CZ" sz="2800" dirty="0">
                <a:solidFill>
                  <a:schemeClr val="bg1"/>
                </a:solidFill>
              </a:rPr>
              <a:t>Heuristický přistup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651E21-F8B4-40A3-B4FA-56597EA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B77E-8FA2-405C-8F71-0494112CF868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4F1EBE-CD46-4469-B6D9-353BA7DA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7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CD7E8B-F56F-459A-8A6A-21699259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Výsledky shlukování stavů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Zástupný symbol pro obsah 3">
            <a:extLst>
              <a:ext uri="{FF2B5EF4-FFF2-40B4-BE49-F238E27FC236}">
                <a16:creationId xmlns:a16="http://schemas.microsoft.com/office/drawing/2014/main" id="{0E9E4D40-FF19-4B0E-ABA5-5752819E7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072632"/>
              </p:ext>
            </p:extLst>
          </p:nvPr>
        </p:nvGraphicFramePr>
        <p:xfrm>
          <a:off x="2057400" y="3429000"/>
          <a:ext cx="8138161" cy="1880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2104">
                  <a:extLst>
                    <a:ext uri="{9D8B030D-6E8A-4147-A177-3AD203B41FA5}">
                      <a16:colId xmlns:a16="http://schemas.microsoft.com/office/drawing/2014/main" val="2786713843"/>
                    </a:ext>
                  </a:extLst>
                </a:gridCol>
                <a:gridCol w="2026977">
                  <a:extLst>
                    <a:ext uri="{9D8B030D-6E8A-4147-A177-3AD203B41FA5}">
                      <a16:colId xmlns:a16="http://schemas.microsoft.com/office/drawing/2014/main" val="2774957435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573085340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3905229686"/>
                    </a:ext>
                  </a:extLst>
                </a:gridCol>
              </a:tblGrid>
              <a:tr h="47006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Soubor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|Q|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Úplné grafy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|</a:t>
                      </a:r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největší podgraf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107428410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http-</a:t>
                      </a:r>
                      <a:r>
                        <a:rPr lang="cs-CZ" b="1" dirty="0" err="1"/>
                        <a:t>attacks</a:t>
                      </a:r>
                      <a:endParaRPr lang="en-GB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  <a:endParaRPr lang="en-GB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30708749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http-malicious</a:t>
                      </a:r>
                      <a:endParaRPr lang="en-GB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249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  <a:endParaRPr lang="en-GB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30853066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http-backdoor</a:t>
                      </a:r>
                      <a:endParaRPr lang="en-GB" b="1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1358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  <a:endParaRPr lang="en-GB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487674425"/>
                  </a:ext>
                </a:extLst>
              </a:tr>
            </a:tbl>
          </a:graphicData>
        </a:graphic>
      </p:graphicFrame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C1979934-4FE8-4ED3-B993-EF565206647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41413" y="2097088"/>
            <a:ext cx="11050587" cy="3694112"/>
          </a:xfrm>
        </p:spPr>
        <p:txBody>
          <a:bodyPr/>
          <a:lstStyle/>
          <a:p>
            <a:r>
              <a:rPr lang="cs-CZ" sz="2800" dirty="0">
                <a:solidFill>
                  <a:schemeClr val="bg1"/>
                </a:solidFill>
              </a:rPr>
              <a:t>Velikost největšího úplného grafu </a:t>
            </a: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D6D022C-28D3-43B4-8544-8D99ACC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699-AF24-4C2E-A18B-95F8E21AECC8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9790B5-5603-4F63-B4F6-10E1FED7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1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FA2476-0CE2-4B12-9F03-DCD1D15B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/>
                </a:solidFill>
              </a:rPr>
              <a:t>Vhdl</a:t>
            </a:r>
            <a:r>
              <a:rPr lang="cs-CZ" dirty="0">
                <a:solidFill>
                  <a:schemeClr val="bg1"/>
                </a:solidFill>
              </a:rPr>
              <a:t> reprezentace konečného automatu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2317FA-3F4F-4257-B160-8FB9AAC1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4142394"/>
          </a:xfrm>
        </p:spPr>
        <p:txBody>
          <a:bodyPr>
            <a:norm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Dekodér pro vstupní symboly</a:t>
            </a:r>
          </a:p>
          <a:p>
            <a:r>
              <a:rPr lang="cs-CZ" sz="2800" dirty="0">
                <a:solidFill>
                  <a:schemeClr val="bg1"/>
                </a:solidFill>
              </a:rPr>
              <a:t>Původní realizace</a:t>
            </a:r>
          </a:p>
          <a:p>
            <a:pPr lvl="1"/>
            <a:r>
              <a:rPr lang="cs-CZ" sz="2400" dirty="0">
                <a:solidFill>
                  <a:schemeClr val="bg1"/>
                </a:solidFill>
              </a:rPr>
              <a:t>Kombinační logika</a:t>
            </a:r>
          </a:p>
          <a:p>
            <a:r>
              <a:rPr lang="cs-CZ" sz="2800" dirty="0">
                <a:solidFill>
                  <a:schemeClr val="bg1"/>
                </a:solidFill>
              </a:rPr>
              <a:t>Realizace s kompaktní reprezentací</a:t>
            </a:r>
          </a:p>
          <a:p>
            <a:pPr lvl="1"/>
            <a:r>
              <a:rPr lang="cs-CZ" sz="2400" dirty="0">
                <a:solidFill>
                  <a:schemeClr val="bg1"/>
                </a:solidFill>
              </a:rPr>
              <a:t>Sdílený registr</a:t>
            </a:r>
          </a:p>
          <a:p>
            <a:pPr lvl="1"/>
            <a:r>
              <a:rPr lang="cs-CZ" sz="2400" dirty="0">
                <a:solidFill>
                  <a:schemeClr val="bg1"/>
                </a:solidFill>
              </a:rPr>
              <a:t> kodér </a:t>
            </a:r>
          </a:p>
          <a:p>
            <a:pPr lvl="1"/>
            <a:r>
              <a:rPr lang="cs-CZ" sz="2400" dirty="0">
                <a:solidFill>
                  <a:schemeClr val="bg1"/>
                </a:solidFill>
              </a:rPr>
              <a:t>dekodér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63DAB04-CB54-4AE0-9CD2-6847AF9C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55A0-3075-42B7-8359-9DAC2F415598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2590E0-FFE0-4302-9565-5D43D24C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4A2E04-EC57-40CB-AF2D-CBE630EA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Experimenty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06058C6-8C79-4534-8E56-AB5113BA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1640"/>
            <a:ext cx="9905999" cy="4099561"/>
          </a:xfrm>
        </p:spPr>
        <p:txBody>
          <a:bodyPr/>
          <a:lstStyle/>
          <a:p>
            <a:r>
              <a:rPr lang="cs-CZ" sz="2800" dirty="0">
                <a:solidFill>
                  <a:schemeClr val="bg1"/>
                </a:solidFill>
              </a:rPr>
              <a:t>Snížení počtu registrů na 10-30</a:t>
            </a:r>
            <a:r>
              <a:rPr lang="en-US" sz="2800" dirty="0">
                <a:solidFill>
                  <a:schemeClr val="bg1"/>
                </a:solidFill>
              </a:rPr>
              <a:t> %</a:t>
            </a:r>
            <a:endParaRPr lang="cs-CZ" sz="2800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EB9E804-22D6-4C63-9CC9-D61607D31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73568"/>
              </p:ext>
            </p:extLst>
          </p:nvPr>
        </p:nvGraphicFramePr>
        <p:xfrm>
          <a:off x="1402080" y="2392679"/>
          <a:ext cx="10012680" cy="236823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762796">
                  <a:extLst>
                    <a:ext uri="{9D8B030D-6E8A-4147-A177-3AD203B41FA5}">
                      <a16:colId xmlns:a16="http://schemas.microsoft.com/office/drawing/2014/main" val="3308128429"/>
                    </a:ext>
                  </a:extLst>
                </a:gridCol>
                <a:gridCol w="1097969">
                  <a:extLst>
                    <a:ext uri="{9D8B030D-6E8A-4147-A177-3AD203B41FA5}">
                      <a16:colId xmlns:a16="http://schemas.microsoft.com/office/drawing/2014/main" val="3309066318"/>
                    </a:ext>
                  </a:extLst>
                </a:gridCol>
                <a:gridCol w="1430383">
                  <a:extLst>
                    <a:ext uri="{9D8B030D-6E8A-4147-A177-3AD203B41FA5}">
                      <a16:colId xmlns:a16="http://schemas.microsoft.com/office/drawing/2014/main" val="757279797"/>
                    </a:ext>
                  </a:extLst>
                </a:gridCol>
                <a:gridCol w="1430383">
                  <a:extLst>
                    <a:ext uri="{9D8B030D-6E8A-4147-A177-3AD203B41FA5}">
                      <a16:colId xmlns:a16="http://schemas.microsoft.com/office/drawing/2014/main" val="2083114685"/>
                    </a:ext>
                  </a:extLst>
                </a:gridCol>
                <a:gridCol w="1430383">
                  <a:extLst>
                    <a:ext uri="{9D8B030D-6E8A-4147-A177-3AD203B41FA5}">
                      <a16:colId xmlns:a16="http://schemas.microsoft.com/office/drawing/2014/main" val="3696173425"/>
                    </a:ext>
                  </a:extLst>
                </a:gridCol>
                <a:gridCol w="1430383">
                  <a:extLst>
                    <a:ext uri="{9D8B030D-6E8A-4147-A177-3AD203B41FA5}">
                      <a16:colId xmlns:a16="http://schemas.microsoft.com/office/drawing/2014/main" val="163935793"/>
                    </a:ext>
                  </a:extLst>
                </a:gridCol>
                <a:gridCol w="1430383">
                  <a:extLst>
                    <a:ext uri="{9D8B030D-6E8A-4147-A177-3AD203B41FA5}">
                      <a16:colId xmlns:a16="http://schemas.microsoft.com/office/drawing/2014/main" val="486770247"/>
                    </a:ext>
                  </a:extLst>
                </a:gridCol>
              </a:tblGrid>
              <a:tr h="473647">
                <a:tc rowSpan="2">
                  <a:txBody>
                    <a:bodyPr/>
                    <a:lstStyle/>
                    <a:p>
                      <a:r>
                        <a:rPr lang="en-US" sz="2000" dirty="0" err="1"/>
                        <a:t>Regul</a:t>
                      </a:r>
                      <a:r>
                        <a:rPr lang="cs-CZ" sz="2000" dirty="0" err="1"/>
                        <a:t>ární</a:t>
                      </a:r>
                      <a:r>
                        <a:rPr lang="cs-CZ" sz="2000" dirty="0"/>
                        <a:t> výrazy</a:t>
                      </a:r>
                      <a:endParaRPr lang="en-GB" sz="2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cs-CZ" sz="2000" dirty="0"/>
                        <a:t>Původní reprezentace</a:t>
                      </a:r>
                      <a:endParaRPr lang="en-GB" sz="2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cs-CZ" sz="2000" dirty="0"/>
                        <a:t>Kompaktní reprezentace</a:t>
                      </a:r>
                      <a:endParaRPr lang="en-GB" sz="2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2886"/>
                  </a:ext>
                </a:extLst>
              </a:tr>
              <a:tr h="47364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registry</a:t>
                      </a:r>
                      <a:endParaRPr lang="en-GB" sz="2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log. členy</a:t>
                      </a:r>
                      <a:endParaRPr lang="en-GB" sz="2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zpoždění</a:t>
                      </a:r>
                      <a:endParaRPr lang="en-GB" sz="2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registry</a:t>
                      </a:r>
                      <a:endParaRPr lang="en-GB" sz="2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log. členy</a:t>
                      </a:r>
                      <a:endParaRPr lang="en-GB" sz="2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zpoždění</a:t>
                      </a:r>
                      <a:endParaRPr lang="en-GB" sz="200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79314"/>
                  </a:ext>
                </a:extLst>
              </a:tr>
              <a:tr h="473647">
                <a:tc>
                  <a:txBody>
                    <a:bodyPr/>
                    <a:lstStyle/>
                    <a:p>
                      <a:r>
                        <a:rPr lang="en-US" sz="2000" dirty="0"/>
                        <a:t>Http-attacks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0.805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376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1.464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41027"/>
                  </a:ext>
                </a:extLst>
              </a:tr>
              <a:tr h="473647">
                <a:tc>
                  <a:txBody>
                    <a:bodyPr/>
                    <a:lstStyle/>
                    <a:p>
                      <a:r>
                        <a:rPr lang="en-US" sz="2000" dirty="0"/>
                        <a:t>http-malicious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0.409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1510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2.138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01101"/>
                  </a:ext>
                </a:extLst>
              </a:tr>
              <a:tr h="473647">
                <a:tc>
                  <a:txBody>
                    <a:bodyPr/>
                    <a:lstStyle/>
                    <a:p>
                      <a:r>
                        <a:rPr lang="en-US" sz="2000" dirty="0"/>
                        <a:t>http-backdoor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1348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1040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0.445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4534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4.946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28296"/>
                  </a:ext>
                </a:extLst>
              </a:tr>
            </a:tbl>
          </a:graphicData>
        </a:graphic>
      </p:graphicFrame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BD9317C1-6F06-4EE8-AF22-73F728A2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BA52-C1CA-4FB4-A217-54949FA1ACF6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918DACA-82A5-4F93-920A-E6FF8791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7836FC5F-AD27-442E-8CC5-5577FD67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Procentuální Poměry v datech 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Zástupný symbol pro obsah 6">
            <a:extLst>
              <a:ext uri="{FF2B5EF4-FFF2-40B4-BE49-F238E27FC236}">
                <a16:creationId xmlns:a16="http://schemas.microsoft.com/office/drawing/2014/main" id="{1CD41619-45B6-4F6B-9005-285CCD7B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733636"/>
              </p:ext>
            </p:extLst>
          </p:nvPr>
        </p:nvGraphicFramePr>
        <p:xfrm>
          <a:off x="1141413" y="2097089"/>
          <a:ext cx="9905548" cy="228240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476387">
                  <a:extLst>
                    <a:ext uri="{9D8B030D-6E8A-4147-A177-3AD203B41FA5}">
                      <a16:colId xmlns:a16="http://schemas.microsoft.com/office/drawing/2014/main" val="3666075176"/>
                    </a:ext>
                  </a:extLst>
                </a:gridCol>
                <a:gridCol w="2476387">
                  <a:extLst>
                    <a:ext uri="{9D8B030D-6E8A-4147-A177-3AD203B41FA5}">
                      <a16:colId xmlns:a16="http://schemas.microsoft.com/office/drawing/2014/main" val="1882363443"/>
                    </a:ext>
                  </a:extLst>
                </a:gridCol>
                <a:gridCol w="2476387">
                  <a:extLst>
                    <a:ext uri="{9D8B030D-6E8A-4147-A177-3AD203B41FA5}">
                      <a16:colId xmlns:a16="http://schemas.microsoft.com/office/drawing/2014/main" val="3180484493"/>
                    </a:ext>
                  </a:extLst>
                </a:gridCol>
                <a:gridCol w="2476387">
                  <a:extLst>
                    <a:ext uri="{9D8B030D-6E8A-4147-A177-3AD203B41FA5}">
                      <a16:colId xmlns:a16="http://schemas.microsoft.com/office/drawing/2014/main" val="1301101117"/>
                    </a:ext>
                  </a:extLst>
                </a:gridCol>
              </a:tblGrid>
              <a:tr h="456481">
                <a:tc rowSpan="2">
                  <a:txBody>
                    <a:bodyPr/>
                    <a:lstStyle/>
                    <a:p>
                      <a:r>
                        <a:rPr lang="cs-CZ" sz="2000" dirty="0"/>
                        <a:t>Regulární výrazy</a:t>
                      </a:r>
                      <a:endParaRPr lang="en-GB" sz="2000" dirty="0"/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cs-CZ" sz="2000" dirty="0"/>
                        <a:t>Kompaktní </a:t>
                      </a:r>
                      <a:r>
                        <a:rPr lang="en-US" sz="2000" dirty="0"/>
                        <a:t>/ </a:t>
                      </a:r>
                      <a:r>
                        <a:rPr lang="cs-CZ" sz="2000" dirty="0"/>
                        <a:t>původní realizace </a:t>
                      </a:r>
                      <a:endParaRPr lang="en-GB" sz="2000" dirty="0"/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05111"/>
                  </a:ext>
                </a:extLst>
              </a:tr>
              <a:tr h="45648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registry</a:t>
                      </a:r>
                      <a:endParaRPr lang="en-GB" sz="2000" dirty="0"/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log. členy</a:t>
                      </a:r>
                      <a:endParaRPr lang="en-GB" sz="2000" dirty="0"/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zpoždění</a:t>
                      </a:r>
                      <a:endParaRPr lang="en-GB" sz="2000" dirty="0"/>
                    </a:p>
                  </a:txBody>
                  <a:tcPr marL="154690" marR="15469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588599"/>
                  </a:ext>
                </a:extLst>
              </a:tr>
              <a:tr h="456481">
                <a:tc>
                  <a:txBody>
                    <a:bodyPr/>
                    <a:lstStyle/>
                    <a:p>
                      <a:r>
                        <a:rPr lang="en-US" sz="2000" dirty="0"/>
                        <a:t>Http-attacks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0.2957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2.3797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1.8163</a:t>
                      </a:r>
                      <a:endParaRPr lang="en-GB" sz="2000" dirty="0"/>
                    </a:p>
                  </a:txBody>
                  <a:tcPr marL="154690" marR="154690"/>
                </a:tc>
                <a:extLst>
                  <a:ext uri="{0D108BD9-81ED-4DB2-BD59-A6C34878D82A}">
                    <a16:rowId xmlns:a16="http://schemas.microsoft.com/office/drawing/2014/main" val="2917403043"/>
                  </a:ext>
                </a:extLst>
              </a:tr>
              <a:tr h="456481">
                <a:tc>
                  <a:txBody>
                    <a:bodyPr/>
                    <a:lstStyle/>
                    <a:p>
                      <a:r>
                        <a:rPr lang="en-US" sz="2000" dirty="0"/>
                        <a:t>http-malicious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0.2232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6.7410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5.2274</a:t>
                      </a:r>
                      <a:endParaRPr lang="en-GB" sz="2000" dirty="0"/>
                    </a:p>
                  </a:txBody>
                  <a:tcPr marL="154690" marR="154690"/>
                </a:tc>
                <a:extLst>
                  <a:ext uri="{0D108BD9-81ED-4DB2-BD59-A6C34878D82A}">
                    <a16:rowId xmlns:a16="http://schemas.microsoft.com/office/drawing/2014/main" val="2264517769"/>
                  </a:ext>
                </a:extLst>
              </a:tr>
              <a:tr h="456481">
                <a:tc>
                  <a:txBody>
                    <a:bodyPr/>
                    <a:lstStyle/>
                    <a:p>
                      <a:r>
                        <a:rPr lang="en-US" sz="2000" dirty="0"/>
                        <a:t>http-backdoor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0.1276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4.3586</a:t>
                      </a:r>
                      <a:endParaRPr lang="en-GB" sz="2000" dirty="0"/>
                    </a:p>
                  </a:txBody>
                  <a:tcPr marL="154690" marR="1546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11.1146</a:t>
                      </a:r>
                      <a:endParaRPr lang="en-GB" sz="2000" dirty="0"/>
                    </a:p>
                  </a:txBody>
                  <a:tcPr marL="154690" marR="154690"/>
                </a:tc>
                <a:extLst>
                  <a:ext uri="{0D108BD9-81ED-4DB2-BD59-A6C34878D82A}">
                    <a16:rowId xmlns:a16="http://schemas.microsoft.com/office/drawing/2014/main" val="495863157"/>
                  </a:ext>
                </a:extLst>
              </a:tr>
            </a:tbl>
          </a:graphicData>
        </a:graphic>
      </p:graphicFrame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F20D8493-A7EF-4D60-B212-B36F2ABC56E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41413" y="5919537"/>
            <a:ext cx="11050587" cy="662151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6BCFCCE-3897-46E6-B269-0D146264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BB21-79BC-45D8-8056-D8EFC00EB0E7}" type="datetime1">
              <a:rPr lang="cs-CZ" smtClean="0"/>
              <a:t>25.01.2018</a:t>
            </a:fld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A97-5014-494A-A896-C0EDAEBA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16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203</TotalTime>
  <Words>305</Words>
  <Application>Microsoft Office PowerPoint</Application>
  <PresentationFormat>Širokoúhlá obrazovka</PresentationFormat>
  <Paragraphs>145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Tw Cen MT</vt:lpstr>
      <vt:lpstr>Obvod</vt:lpstr>
      <vt:lpstr>Minimalizace Automatu pro inspekci síťového provozu</vt:lpstr>
      <vt:lpstr>Úvod do problematiky</vt:lpstr>
      <vt:lpstr>Hledání vhodných stavů</vt:lpstr>
      <vt:lpstr>Výsledky bezkolizní relace</vt:lpstr>
      <vt:lpstr>Shlukování stavů</vt:lpstr>
      <vt:lpstr>Výsledky shlukování stavů</vt:lpstr>
      <vt:lpstr>Vhdl reprezentace konečného automatu</vt:lpstr>
      <vt:lpstr>Experimenty</vt:lpstr>
      <vt:lpstr>Procentuální Poměry v datech </vt:lpstr>
      <vt:lpstr>Závěr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Minimalizace Automatu pro inspekci síťového provozu</dc:title>
  <dc:creator>Dvořák Martin (196217)</dc:creator>
  <cp:lastModifiedBy>Dvořák Martin (196217)</cp:lastModifiedBy>
  <cp:revision>17</cp:revision>
  <dcterms:created xsi:type="dcterms:W3CDTF">2018-01-25T14:55:03Z</dcterms:created>
  <dcterms:modified xsi:type="dcterms:W3CDTF">2018-01-25T18:04:09Z</dcterms:modified>
</cp:coreProperties>
</file>