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3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1" r:id="rId9"/>
    <p:sldId id="268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3634C-7B2B-46DB-B506-30D9DCF0127E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C94D2-083C-45A4-ACCD-C8F44E0C2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59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9572BA4-018E-4987-A3F5-DDB92D9C733D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08B6-5908-4B1D-8E24-E0DD275E4606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3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B16C-C4A9-4643-9BEF-178D00EF8BAF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81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CBF1-2459-43F2-968B-ABC2B93F207C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6220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E36B-B5CE-4673-A5D3-C0214CD285F7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06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C9F7-A506-4A16-95EE-075E6F8245B9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37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3D94-C353-49B2-9E02-2D5FD4A45125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09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E7A3-AA02-4984-99A2-E9B23156082F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69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D0D2-6CC8-4075-AF6B-ED3017A8A270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3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44F7-CDCB-4C70-B910-4B149195DEAB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7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FA10-2FC9-426A-8A76-EC87F2FC0B35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3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E49D-BD86-4230-BA23-796C7EAE773E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5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94DD-641F-4A2E-ABED-7623B4D01381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8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EE02-56E1-4E09-BD92-63F54DD8250A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0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DDBD-5120-4DC2-9B6B-5758B4764B46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1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42E7-98E5-45E3-863A-2D05C97583C1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6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5CDD-6693-4383-B191-6022A93C8FC7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3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B0207-BE9F-458B-A008-59F93F71D4AF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14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140FFA-7D84-439A-9C22-138EA7886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Minimalizace Automatu pro inspekci síťového provozu</a:t>
            </a:r>
            <a:endParaRPr lang="en-GB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9D0F82E-E79C-4530-9237-E16F750FF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Dvořák Martin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437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91119C-1C65-4AB1-A251-E8721E5B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  <a:endParaRPr lang="en-GB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D01BC35-1F6B-4CF5-A93D-D61A90882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9760"/>
            <a:ext cx="9905999" cy="4495800"/>
          </a:xfrm>
        </p:spPr>
        <p:txBody>
          <a:bodyPr>
            <a:normAutofit/>
          </a:bodyPr>
          <a:lstStyle/>
          <a:p>
            <a:r>
              <a:rPr lang="cs-CZ" sz="2800" dirty="0"/>
              <a:t>Bezkolizní relace</a:t>
            </a:r>
          </a:p>
          <a:p>
            <a:pPr lvl="1"/>
            <a:r>
              <a:rPr lang="cs-CZ" sz="2400" dirty="0"/>
              <a:t>Vhodný doplněk</a:t>
            </a:r>
          </a:p>
          <a:p>
            <a:r>
              <a:rPr lang="cs-CZ" sz="2800" dirty="0"/>
              <a:t>Úplné podgrafy</a:t>
            </a:r>
          </a:p>
          <a:p>
            <a:pPr lvl="1"/>
            <a:r>
              <a:rPr lang="cs-CZ" sz="2400" dirty="0"/>
              <a:t>Použití Heuristiky</a:t>
            </a:r>
          </a:p>
          <a:p>
            <a:r>
              <a:rPr lang="cs-CZ" sz="2800" dirty="0"/>
              <a:t>Úspěšná redukce počtu registrů </a:t>
            </a:r>
          </a:p>
          <a:p>
            <a:pPr lvl="1"/>
            <a:r>
              <a:rPr lang="cs-CZ" sz="2400" dirty="0"/>
              <a:t>Zvýšení počtu logických členů</a:t>
            </a:r>
          </a:p>
          <a:p>
            <a:pPr lvl="1"/>
            <a:r>
              <a:rPr lang="cs-CZ" sz="2400" dirty="0"/>
              <a:t>Prodloužení nejdelší cesty obvodu</a:t>
            </a:r>
            <a:endParaRPr lang="en-GB" sz="240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5227F06-5D41-490D-9E9E-9EC3A1A9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8135-333A-4BA1-BEF2-99515B7074B0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10335CE-6590-4597-9199-BC0D4D50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0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FBA9E2-6CC0-4D13-86AE-EEF402D3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518161"/>
            <a:ext cx="9906000" cy="2910840"/>
          </a:xfrm>
        </p:spPr>
        <p:txBody>
          <a:bodyPr/>
          <a:lstStyle/>
          <a:p>
            <a:r>
              <a:rPr lang="cs-CZ" dirty="0"/>
              <a:t>Děkuji za pozornost</a:t>
            </a:r>
            <a:endParaRPr lang="en-GB" dirty="0"/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1DB8F3A-9613-4AE7-906A-C0A72FE2F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4668202"/>
            <a:ext cx="9906000" cy="1374776"/>
          </a:xfrm>
        </p:spPr>
        <p:txBody>
          <a:bodyPr/>
          <a:lstStyle/>
          <a:p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46062C3-7666-46F3-B7D6-BF9AADC3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648E-EBFA-429F-8133-E384A18FBFFC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CF766E-B11C-4D59-B1A2-040E78A3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309764-AFD1-4F80-AA22-8CDE099A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problematiky</a:t>
            </a:r>
            <a:endParaRPr lang="en-GB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D54674C-9AA9-4626-8EFC-0910CD95D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/>
              <a:t>Použití regulárních výrazů</a:t>
            </a:r>
          </a:p>
          <a:p>
            <a:endParaRPr lang="cs-CZ" sz="2800" dirty="0"/>
          </a:p>
          <a:p>
            <a:r>
              <a:rPr lang="cs-CZ" sz="2800" dirty="0"/>
              <a:t>Technologie FPGA</a:t>
            </a:r>
          </a:p>
          <a:p>
            <a:endParaRPr lang="cs-CZ" sz="2800" dirty="0"/>
          </a:p>
          <a:p>
            <a:r>
              <a:rPr lang="cs-CZ" sz="2800" dirty="0"/>
              <a:t>Redukce velikosti </a:t>
            </a:r>
          </a:p>
          <a:p>
            <a:endParaRPr lang="en-GB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76C05D8-CE5B-443B-9B40-066993C8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BDF7-027F-4014-AB90-2415B4BA8E11}" type="datetime1">
              <a:rPr lang="cs-CZ" smtClean="0">
                <a:solidFill>
                  <a:schemeClr val="tx1"/>
                </a:solidFill>
              </a:rPr>
              <a:t>25.01.2018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2064523-302F-4856-AF88-04B2F228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3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B7E795-FFDD-4BDC-8B64-8CE51070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Hledání vhodných stavů</a:t>
            </a:r>
            <a:endParaRPr lang="en-GB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6A49703-C8D6-436E-817E-BFDDA8F8D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Konečný automat</a:t>
            </a:r>
          </a:p>
          <a:p>
            <a:r>
              <a:rPr lang="cs-CZ" sz="2800" dirty="0"/>
              <a:t>Bezkolizní relace</a:t>
            </a:r>
          </a:p>
          <a:p>
            <a:pPr lvl="1"/>
            <a:r>
              <a:rPr lang="cs-CZ" sz="2200" dirty="0"/>
              <a:t>R = {(</a:t>
            </a:r>
            <a:r>
              <a:rPr lang="cs-CZ" sz="2200" i="1" dirty="0"/>
              <a:t>q</a:t>
            </a:r>
            <a:r>
              <a:rPr lang="cs-CZ" sz="2200" i="1" baseline="-25000" dirty="0"/>
              <a:t>1</a:t>
            </a:r>
            <a:r>
              <a:rPr lang="cs-CZ" sz="2200" dirty="0"/>
              <a:t>, </a:t>
            </a:r>
            <a:r>
              <a:rPr lang="cs-CZ" sz="2200" i="1" dirty="0"/>
              <a:t>q</a:t>
            </a:r>
            <a:r>
              <a:rPr lang="cs-CZ" sz="2200" i="1" baseline="-25000" dirty="0"/>
              <a:t>2</a:t>
            </a:r>
            <a:r>
              <a:rPr lang="cs-CZ" sz="2200" dirty="0"/>
              <a:t>) | neexistuje slovo </a:t>
            </a:r>
            <a:r>
              <a:rPr lang="cs-CZ" sz="2200" i="1" dirty="0"/>
              <a:t>w</a:t>
            </a:r>
            <a:r>
              <a:rPr lang="cs-CZ" sz="2200" dirty="0"/>
              <a:t> takové, že </a:t>
            </a:r>
            <a:r>
              <a:rPr lang="cs-CZ" sz="2200" i="1" dirty="0"/>
              <a:t>q</a:t>
            </a:r>
            <a:r>
              <a:rPr lang="cs-CZ" sz="2200" i="1" baseline="-25000" dirty="0"/>
              <a:t>1</a:t>
            </a:r>
            <a:r>
              <a:rPr lang="cs-CZ" sz="2200" dirty="0"/>
              <a:t> i </a:t>
            </a:r>
            <a:r>
              <a:rPr lang="cs-CZ" sz="2200" i="1" dirty="0"/>
              <a:t>q</a:t>
            </a:r>
            <a:r>
              <a:rPr lang="cs-CZ" sz="2200" i="1" baseline="-25000" dirty="0"/>
              <a:t>2</a:t>
            </a:r>
            <a:r>
              <a:rPr lang="cs-CZ" sz="2200" i="1" dirty="0"/>
              <a:t> </a:t>
            </a:r>
            <a:r>
              <a:rPr lang="cs-CZ" sz="2200" dirty="0"/>
              <a:t>jsou dosažitelné z některého počátečního stavu konečného automatu přes stejné </a:t>
            </a:r>
            <a:r>
              <a:rPr lang="cs-CZ" sz="2200" i="1" dirty="0"/>
              <a:t>w</a:t>
            </a:r>
            <a:r>
              <a:rPr lang="cs-CZ" sz="2200" dirty="0"/>
              <a:t>, kde </a:t>
            </a:r>
            <a:r>
              <a:rPr lang="cs-CZ" sz="2200" i="1" dirty="0"/>
              <a:t>w</a:t>
            </a:r>
            <a:r>
              <a:rPr lang="cs-CZ" sz="2200" dirty="0"/>
              <a:t> je z </a:t>
            </a:r>
            <a:r>
              <a:rPr lang="el-GR" sz="2200" dirty="0"/>
              <a:t>Σ</a:t>
            </a:r>
            <a:r>
              <a:rPr lang="el-GR" sz="2200" baseline="30000" dirty="0"/>
              <a:t>∗</a:t>
            </a:r>
            <a:r>
              <a:rPr lang="el-GR" sz="2200" dirty="0"/>
              <a:t>} </a:t>
            </a:r>
            <a:endParaRPr lang="cs-CZ" sz="2200" dirty="0"/>
          </a:p>
          <a:p>
            <a:r>
              <a:rPr lang="cs-CZ" sz="2800" dirty="0"/>
              <a:t>Použitý algoritmus</a:t>
            </a:r>
            <a:endParaRPr lang="en-GB" sz="280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33EE1FB-9433-4E67-80D4-85E25544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5A7-BFF8-4C5E-AD68-C83FB98C4FF2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01487C9-0EAB-41B1-B18F-6B65C85F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1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57A59F-7928-4631-BA18-EFFDBFDE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 bezkolizní relace</a:t>
            </a:r>
            <a:endParaRPr lang="en-GB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CD8CB27-A1AD-48B0-A9BF-03441128B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127567"/>
            <a:ext cx="9905999" cy="3937953"/>
          </a:xfrm>
        </p:spPr>
        <p:txBody>
          <a:bodyPr>
            <a:normAutofit/>
          </a:bodyPr>
          <a:lstStyle/>
          <a:p>
            <a:r>
              <a:rPr lang="cs-CZ" dirty="0"/>
              <a:t>R = {(</a:t>
            </a:r>
            <a:r>
              <a:rPr lang="cs-CZ" i="1" dirty="0"/>
              <a:t>q</a:t>
            </a:r>
            <a:r>
              <a:rPr lang="cs-CZ" i="1" baseline="-25000" dirty="0"/>
              <a:t>1</a:t>
            </a:r>
            <a:r>
              <a:rPr lang="cs-CZ" dirty="0"/>
              <a:t>, </a:t>
            </a:r>
            <a:r>
              <a:rPr lang="cs-CZ" i="1" dirty="0"/>
              <a:t>q</a:t>
            </a:r>
            <a:r>
              <a:rPr lang="cs-CZ" i="1" baseline="-25000" dirty="0"/>
              <a:t>2</a:t>
            </a:r>
            <a:r>
              <a:rPr lang="cs-CZ" dirty="0"/>
              <a:t>) | neexistuje slovo </a:t>
            </a:r>
            <a:r>
              <a:rPr lang="cs-CZ" i="1" dirty="0"/>
              <a:t>w</a:t>
            </a:r>
            <a:r>
              <a:rPr lang="cs-CZ" dirty="0"/>
              <a:t> takové, že </a:t>
            </a:r>
            <a:r>
              <a:rPr lang="cs-CZ" i="1" dirty="0"/>
              <a:t>q</a:t>
            </a:r>
            <a:r>
              <a:rPr lang="cs-CZ" i="1" baseline="-25000" dirty="0"/>
              <a:t>1</a:t>
            </a:r>
            <a:r>
              <a:rPr lang="cs-CZ" dirty="0"/>
              <a:t> i </a:t>
            </a:r>
            <a:r>
              <a:rPr lang="cs-CZ" i="1" dirty="0"/>
              <a:t>q</a:t>
            </a:r>
            <a:r>
              <a:rPr lang="cs-CZ" i="1" baseline="-25000" dirty="0"/>
              <a:t>2</a:t>
            </a:r>
            <a:r>
              <a:rPr lang="cs-CZ" i="1" dirty="0"/>
              <a:t> </a:t>
            </a:r>
            <a:r>
              <a:rPr lang="cs-CZ" dirty="0"/>
              <a:t>jsou dosažitelné z některého počátečního stavu konečného automatu přes stejné </a:t>
            </a:r>
            <a:r>
              <a:rPr lang="cs-CZ" i="1" dirty="0"/>
              <a:t>w</a:t>
            </a:r>
            <a:r>
              <a:rPr lang="cs-CZ" dirty="0"/>
              <a:t>, kde </a:t>
            </a:r>
            <a:r>
              <a:rPr lang="cs-CZ" i="1" dirty="0"/>
              <a:t>w</a:t>
            </a:r>
            <a:r>
              <a:rPr lang="cs-CZ" dirty="0"/>
              <a:t> je z </a:t>
            </a:r>
            <a:r>
              <a:rPr lang="el-GR" dirty="0"/>
              <a:t>Σ</a:t>
            </a:r>
            <a:r>
              <a:rPr lang="el-GR" baseline="30000" dirty="0"/>
              <a:t>∗</a:t>
            </a:r>
            <a:r>
              <a:rPr lang="el-GR" dirty="0"/>
              <a:t>} </a:t>
            </a:r>
            <a:endParaRPr lang="cs-CZ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l-GR" dirty="0"/>
              <a:t> 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ulka 3">
                <a:extLst>
                  <a:ext uri="{FF2B5EF4-FFF2-40B4-BE49-F238E27FC236}">
                    <a16:creationId xmlns:a16="http://schemas.microsoft.com/office/drawing/2014/main" id="{359CBD5D-B671-4D58-B826-221304F0A9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1863460"/>
                  </p:ext>
                </p:extLst>
              </p:nvPr>
            </p:nvGraphicFramePr>
            <p:xfrm>
              <a:off x="1141411" y="3395709"/>
              <a:ext cx="8128000" cy="1881844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9751311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3920261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1526861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349177532"/>
                        </a:ext>
                      </a:extLst>
                    </a:gridCol>
                  </a:tblGrid>
                  <a:tr h="4873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2000" dirty="0">
                              <a:solidFill>
                                <a:schemeClr val="bg1"/>
                              </a:solidFill>
                            </a:rPr>
                            <a:t>Soubor</a:t>
                          </a:r>
                          <a:endParaRPr lang="en-GB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</a:rPr>
                            <a:t>|Q|</a:t>
                          </a:r>
                          <a:endParaRPr lang="en-GB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cs-CZ" sz="20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cs-CZ" sz="20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2000" b="1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0958870"/>
                      </a:ext>
                    </a:extLst>
                  </a:tr>
                  <a:tr h="4648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http-</a:t>
                          </a:r>
                          <a:r>
                            <a:rPr lang="cs-CZ" b="1" dirty="0" err="1"/>
                            <a:t>attacks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r>
                            <a:rPr lang="cs-CZ" dirty="0"/>
                            <a:t> </a:t>
                          </a:r>
                          <a:r>
                            <a:rPr lang="en-US" dirty="0"/>
                            <a:t>436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r>
                            <a:rPr lang="cs-CZ" dirty="0"/>
                            <a:t> </a:t>
                          </a:r>
                          <a:r>
                            <a:rPr lang="en-US" dirty="0"/>
                            <a:t>717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9321356"/>
                      </a:ext>
                    </a:extLst>
                  </a:tr>
                  <a:tr h="4648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http-</a:t>
                          </a:r>
                          <a:r>
                            <a:rPr lang="cs-CZ" b="1" dirty="0" err="1"/>
                            <a:t>malicious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249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r>
                            <a:rPr lang="cs-CZ" dirty="0"/>
                            <a:t> </a:t>
                          </a:r>
                          <a:r>
                            <a:rPr lang="en-US" dirty="0"/>
                            <a:t>384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29</a:t>
                          </a:r>
                          <a:r>
                            <a:rPr lang="cs-CZ" dirty="0"/>
                            <a:t> </a:t>
                          </a:r>
                          <a:r>
                            <a:rPr lang="en-US" dirty="0"/>
                            <a:t>741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6420143"/>
                      </a:ext>
                    </a:extLst>
                  </a:tr>
                  <a:tr h="4648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http-</a:t>
                          </a:r>
                          <a:r>
                            <a:rPr lang="cs-CZ" b="1" dirty="0" err="1"/>
                            <a:t>backdoor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1358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78 085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844 676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76091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ulka 3">
                <a:extLst>
                  <a:ext uri="{FF2B5EF4-FFF2-40B4-BE49-F238E27FC236}">
                    <a16:creationId xmlns:a16="http://schemas.microsoft.com/office/drawing/2014/main" id="{359CBD5D-B671-4D58-B826-221304F0A9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1863460"/>
                  </p:ext>
                </p:extLst>
              </p:nvPr>
            </p:nvGraphicFramePr>
            <p:xfrm>
              <a:off x="1141411" y="3395709"/>
              <a:ext cx="8128000" cy="1881844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9751311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3920261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1526861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349177532"/>
                        </a:ext>
                      </a:extLst>
                    </a:gridCol>
                  </a:tblGrid>
                  <a:tr h="4873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2000" dirty="0">
                              <a:solidFill>
                                <a:schemeClr val="bg1"/>
                              </a:solidFill>
                            </a:rPr>
                            <a:t>Soubor</a:t>
                          </a:r>
                          <a:endParaRPr lang="en-GB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</a:rPr>
                            <a:t>|Q|</a:t>
                          </a:r>
                          <a:endParaRPr lang="en-GB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250" r="-100898" b="-28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2000" b="1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0958870"/>
                      </a:ext>
                    </a:extLst>
                  </a:tr>
                  <a:tr h="4648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http-</a:t>
                          </a:r>
                          <a:r>
                            <a:rPr lang="cs-CZ" b="1" dirty="0" err="1"/>
                            <a:t>attacks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r>
                            <a:rPr lang="cs-CZ" dirty="0"/>
                            <a:t> </a:t>
                          </a:r>
                          <a:r>
                            <a:rPr lang="en-US" dirty="0"/>
                            <a:t>436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r>
                            <a:rPr lang="cs-CZ" dirty="0"/>
                            <a:t> </a:t>
                          </a:r>
                          <a:r>
                            <a:rPr lang="en-US" dirty="0"/>
                            <a:t>717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9321356"/>
                      </a:ext>
                    </a:extLst>
                  </a:tr>
                  <a:tr h="4648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http-</a:t>
                          </a:r>
                          <a:r>
                            <a:rPr lang="cs-CZ" b="1" dirty="0" err="1"/>
                            <a:t>malicious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249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r>
                            <a:rPr lang="cs-CZ" dirty="0"/>
                            <a:t> </a:t>
                          </a:r>
                          <a:r>
                            <a:rPr lang="en-US" dirty="0"/>
                            <a:t>384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29</a:t>
                          </a:r>
                          <a:r>
                            <a:rPr lang="cs-CZ" dirty="0"/>
                            <a:t> </a:t>
                          </a:r>
                          <a:r>
                            <a:rPr lang="en-US" dirty="0"/>
                            <a:t>741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6420143"/>
                      </a:ext>
                    </a:extLst>
                  </a:tr>
                  <a:tr h="4648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http-</a:t>
                          </a:r>
                          <a:r>
                            <a:rPr lang="cs-CZ" b="1" dirty="0" err="1"/>
                            <a:t>backdoor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1358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78 085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844 676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76091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Zástupný symbol pro datum 5">
            <a:extLst>
              <a:ext uri="{FF2B5EF4-FFF2-40B4-BE49-F238E27FC236}">
                <a16:creationId xmlns:a16="http://schemas.microsoft.com/office/drawing/2014/main" id="{3083A0C7-F6AB-409A-86FC-C9128E0A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4690-E71B-4411-9D3B-EBAB098C1D59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3FEF799-7D19-43D0-8C50-27A8F760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1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5D9F34-55E0-4F0A-946B-00A98FF8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Shlukování stavů</a:t>
            </a:r>
            <a:endParaRPr lang="en-GB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DEBC48B-A31F-498C-A552-316AF1666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Nejmenší počet vzájemně disjunktních množin</a:t>
            </a:r>
          </a:p>
          <a:p>
            <a:endParaRPr lang="cs-CZ" sz="2800" dirty="0"/>
          </a:p>
          <a:p>
            <a:r>
              <a:rPr lang="cs-CZ" sz="2800" dirty="0"/>
              <a:t>Hledání úplných podgrafů</a:t>
            </a:r>
          </a:p>
          <a:p>
            <a:endParaRPr lang="cs-CZ" sz="2800" dirty="0"/>
          </a:p>
          <a:p>
            <a:r>
              <a:rPr lang="cs-CZ" sz="2800" dirty="0"/>
              <a:t>Heuristický přistup </a:t>
            </a:r>
            <a:endParaRPr lang="en-GB" sz="280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4651E21-F8B4-40A3-B4FA-56597EA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B77E-8FA2-405C-8F71-0494112CF868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4F1EBE-CD46-4469-B6D9-353BA7DA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7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CD7E8B-F56F-459A-8A6A-21699259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 shlukování stavů</a:t>
            </a:r>
            <a:endParaRPr lang="en-GB" dirty="0"/>
          </a:p>
        </p:txBody>
      </p:sp>
      <p:graphicFrame>
        <p:nvGraphicFramePr>
          <p:cNvPr id="4" name="Zástupný symbol pro obsah 3">
            <a:extLst>
              <a:ext uri="{FF2B5EF4-FFF2-40B4-BE49-F238E27FC236}">
                <a16:creationId xmlns:a16="http://schemas.microsoft.com/office/drawing/2014/main" id="{0E9E4D40-FF19-4B0E-ABA5-5752819E7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707249"/>
              </p:ext>
            </p:extLst>
          </p:nvPr>
        </p:nvGraphicFramePr>
        <p:xfrm>
          <a:off x="1141413" y="3091648"/>
          <a:ext cx="8138161" cy="18802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42104">
                  <a:extLst>
                    <a:ext uri="{9D8B030D-6E8A-4147-A177-3AD203B41FA5}">
                      <a16:colId xmlns:a16="http://schemas.microsoft.com/office/drawing/2014/main" val="2786713843"/>
                    </a:ext>
                  </a:extLst>
                </a:gridCol>
                <a:gridCol w="2026977">
                  <a:extLst>
                    <a:ext uri="{9D8B030D-6E8A-4147-A177-3AD203B41FA5}">
                      <a16:colId xmlns:a16="http://schemas.microsoft.com/office/drawing/2014/main" val="2774957435"/>
                    </a:ext>
                  </a:extLst>
                </a:gridCol>
                <a:gridCol w="2034540">
                  <a:extLst>
                    <a:ext uri="{9D8B030D-6E8A-4147-A177-3AD203B41FA5}">
                      <a16:colId xmlns:a16="http://schemas.microsoft.com/office/drawing/2014/main" val="573085340"/>
                    </a:ext>
                  </a:extLst>
                </a:gridCol>
                <a:gridCol w="2034540">
                  <a:extLst>
                    <a:ext uri="{9D8B030D-6E8A-4147-A177-3AD203B41FA5}">
                      <a16:colId xmlns:a16="http://schemas.microsoft.com/office/drawing/2014/main" val="3905229686"/>
                    </a:ext>
                  </a:extLst>
                </a:gridCol>
              </a:tblGrid>
              <a:tr h="47006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Soubor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|Q|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Úplné grafy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největší podgraf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2107428410"/>
                  </a:ext>
                </a:extLst>
              </a:tr>
              <a:tr h="470065">
                <a:tc>
                  <a:txBody>
                    <a:bodyPr/>
                    <a:lstStyle/>
                    <a:p>
                      <a:pPr algn="ctr"/>
                      <a:r>
                        <a:rPr lang="cs-CZ" b="1" dirty="0"/>
                        <a:t>http-</a:t>
                      </a:r>
                      <a:r>
                        <a:rPr lang="cs-CZ" b="1" dirty="0" err="1"/>
                        <a:t>attacks</a:t>
                      </a:r>
                      <a:endParaRPr lang="en-GB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142</a:t>
                      </a:r>
                      <a:endParaRPr lang="en-GB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GB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  <a:endParaRPr lang="en-GB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630708749"/>
                  </a:ext>
                </a:extLst>
              </a:tr>
              <a:tr h="47006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http-malicious</a:t>
                      </a:r>
                      <a:endParaRPr lang="en-GB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249</a:t>
                      </a:r>
                      <a:endParaRPr lang="en-GB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GB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  <a:endParaRPr lang="en-GB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30853066"/>
                  </a:ext>
                </a:extLst>
              </a:tr>
              <a:tr h="47006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http-backdoor</a:t>
                      </a:r>
                      <a:endParaRPr lang="en-GB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1358</a:t>
                      </a:r>
                      <a:endParaRPr lang="en-GB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  <a:endParaRPr lang="en-GB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</a:t>
                      </a:r>
                      <a:endParaRPr lang="en-GB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487674425"/>
                  </a:ext>
                </a:extLst>
              </a:tr>
            </a:tbl>
          </a:graphicData>
        </a:graphic>
      </p:graphicFrame>
      <p:sp>
        <p:nvSpPr>
          <p:cNvPr id="10" name="Zástupný symbol pro obsah 9">
            <a:extLst>
              <a:ext uri="{FF2B5EF4-FFF2-40B4-BE49-F238E27FC236}">
                <a16:creationId xmlns:a16="http://schemas.microsoft.com/office/drawing/2014/main" id="{C1979934-4FE8-4ED3-B993-EF565206647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141413" y="2097088"/>
            <a:ext cx="11050587" cy="3694112"/>
          </a:xfrm>
        </p:spPr>
        <p:txBody>
          <a:bodyPr/>
          <a:lstStyle/>
          <a:p>
            <a:r>
              <a:rPr lang="cs-CZ" sz="2800" dirty="0"/>
              <a:t>Velikost největšího úplného grafu 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D6D022C-28D3-43B4-8544-8D99ACC5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F699-AF24-4C2E-A18B-95F8E21AECC8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D9790B5-5603-4F63-B4F6-10E1FED7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1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FA2476-0CE2-4B12-9F03-DCD1D15B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Vhdl</a:t>
            </a:r>
            <a:r>
              <a:rPr lang="cs-CZ" dirty="0"/>
              <a:t> reprezentace konečného automatu</a:t>
            </a:r>
            <a:endParaRPr lang="en-GB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72317FA-3F4F-4257-B160-8FB9AAC12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9"/>
            <a:ext cx="9905999" cy="4142394"/>
          </a:xfrm>
        </p:spPr>
        <p:txBody>
          <a:bodyPr>
            <a:normAutofit/>
          </a:bodyPr>
          <a:lstStyle/>
          <a:p>
            <a:r>
              <a:rPr lang="cs-CZ" sz="2800" dirty="0"/>
              <a:t>Dekodér pro vstupní symboly</a:t>
            </a:r>
          </a:p>
          <a:p>
            <a:r>
              <a:rPr lang="cs-CZ" sz="2800" dirty="0"/>
              <a:t>Původní realizace</a:t>
            </a:r>
          </a:p>
          <a:p>
            <a:pPr lvl="1"/>
            <a:r>
              <a:rPr lang="cs-CZ" sz="2400" dirty="0"/>
              <a:t>Kombinační logika</a:t>
            </a:r>
          </a:p>
          <a:p>
            <a:r>
              <a:rPr lang="cs-CZ" sz="2800" dirty="0"/>
              <a:t>Realizace s kompaktní reprezentací</a:t>
            </a:r>
          </a:p>
          <a:p>
            <a:pPr lvl="1"/>
            <a:r>
              <a:rPr lang="cs-CZ" sz="2400" dirty="0"/>
              <a:t>Sdílený registr</a:t>
            </a:r>
          </a:p>
          <a:p>
            <a:pPr lvl="1"/>
            <a:r>
              <a:rPr lang="cs-CZ" sz="2400" dirty="0"/>
              <a:t> kodér </a:t>
            </a:r>
          </a:p>
          <a:p>
            <a:pPr lvl="1"/>
            <a:r>
              <a:rPr lang="cs-CZ" sz="2400" dirty="0"/>
              <a:t>dekodér </a:t>
            </a:r>
            <a:endParaRPr lang="en-GB" sz="240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63DAB04-CB54-4AE0-9CD2-6847AF9C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55A0-3075-42B7-8359-9DAC2F415598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02590E0-FFE0-4302-9565-5D43D24C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6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4A2E04-EC57-40CB-AF2D-CBE630EA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Experimenty</a:t>
            </a:r>
            <a:endParaRPr lang="en-GB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06058C6-8C79-4534-8E56-AB5113BAB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91640"/>
            <a:ext cx="9905999" cy="4099561"/>
          </a:xfrm>
        </p:spPr>
        <p:txBody>
          <a:bodyPr/>
          <a:lstStyle/>
          <a:p>
            <a:r>
              <a:rPr lang="cs-CZ" sz="2800" dirty="0"/>
              <a:t>Snížení počtu registrů na 10-30</a:t>
            </a:r>
            <a:r>
              <a:rPr lang="en-US" sz="2800" dirty="0"/>
              <a:t> %</a:t>
            </a:r>
            <a:endParaRPr lang="cs-CZ" sz="2800" dirty="0"/>
          </a:p>
          <a:p>
            <a:endParaRPr lang="cs-CZ" dirty="0"/>
          </a:p>
          <a:p>
            <a:endParaRPr lang="en-GB" dirty="0"/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EB9E804-22D6-4C63-9CC9-D61607D31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666298"/>
              </p:ext>
            </p:extLst>
          </p:nvPr>
        </p:nvGraphicFramePr>
        <p:xfrm>
          <a:off x="821816" y="2286380"/>
          <a:ext cx="10763543" cy="3315529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2152968">
                  <a:extLst>
                    <a:ext uri="{9D8B030D-6E8A-4147-A177-3AD203B41FA5}">
                      <a16:colId xmlns:a16="http://schemas.microsoft.com/office/drawing/2014/main" val="3308128429"/>
                    </a:ext>
                  </a:extLst>
                </a:gridCol>
                <a:gridCol w="1270872">
                  <a:extLst>
                    <a:ext uri="{9D8B030D-6E8A-4147-A177-3AD203B41FA5}">
                      <a16:colId xmlns:a16="http://schemas.microsoft.com/office/drawing/2014/main" val="3309066318"/>
                    </a:ext>
                  </a:extLst>
                </a:gridCol>
                <a:gridCol w="1342920">
                  <a:extLst>
                    <a:ext uri="{9D8B030D-6E8A-4147-A177-3AD203B41FA5}">
                      <a16:colId xmlns:a16="http://schemas.microsoft.com/office/drawing/2014/main" val="757279797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2083114685"/>
                    </a:ext>
                  </a:extLst>
                </a:gridCol>
                <a:gridCol w="1426125">
                  <a:extLst>
                    <a:ext uri="{9D8B030D-6E8A-4147-A177-3AD203B41FA5}">
                      <a16:colId xmlns:a16="http://schemas.microsoft.com/office/drawing/2014/main" val="3696173425"/>
                    </a:ext>
                  </a:extLst>
                </a:gridCol>
                <a:gridCol w="1478720">
                  <a:extLst>
                    <a:ext uri="{9D8B030D-6E8A-4147-A177-3AD203B41FA5}">
                      <a16:colId xmlns:a16="http://schemas.microsoft.com/office/drawing/2014/main" val="163935793"/>
                    </a:ext>
                  </a:extLst>
                </a:gridCol>
                <a:gridCol w="1560623">
                  <a:extLst>
                    <a:ext uri="{9D8B030D-6E8A-4147-A177-3AD203B41FA5}">
                      <a16:colId xmlns:a16="http://schemas.microsoft.com/office/drawing/2014/main" val="486770247"/>
                    </a:ext>
                  </a:extLst>
                </a:gridCol>
              </a:tblGrid>
              <a:tr h="473647">
                <a:tc rowSpan="2"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Regul</a:t>
                      </a:r>
                      <a:r>
                        <a:rPr lang="cs-CZ" sz="2000" dirty="0" err="1">
                          <a:solidFill>
                            <a:schemeClr val="tx1"/>
                          </a:solidFill>
                        </a:rPr>
                        <a:t>ární</a:t>
                      </a:r>
                      <a:r>
                        <a:rPr lang="cs-CZ" sz="2000" dirty="0">
                          <a:solidFill>
                            <a:schemeClr val="tx1"/>
                          </a:solidFill>
                        </a:rPr>
                        <a:t> výrazy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cs-CZ" sz="2000" dirty="0">
                          <a:solidFill>
                            <a:schemeClr val="tx1"/>
                          </a:solidFill>
                        </a:rPr>
                        <a:t>Původní reprezentace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cs-CZ" sz="2000" dirty="0">
                          <a:solidFill>
                            <a:schemeClr val="tx1"/>
                          </a:solidFill>
                        </a:rPr>
                        <a:t>Kompaktní reprezentace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862886"/>
                  </a:ext>
                </a:extLst>
              </a:tr>
              <a:tr h="47364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000" dirty="0">
                          <a:solidFill>
                            <a:schemeClr val="tx1"/>
                          </a:solidFill>
                        </a:rPr>
                        <a:t>registry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000" dirty="0">
                          <a:solidFill>
                            <a:schemeClr val="tx1"/>
                          </a:solidFill>
                        </a:rPr>
                        <a:t>log. členy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000" dirty="0">
                          <a:solidFill>
                            <a:schemeClr val="tx1"/>
                          </a:solidFill>
                        </a:rPr>
                        <a:t>zpoždění (</a:t>
                      </a:r>
                      <a:r>
                        <a:rPr lang="cs-CZ" sz="2000" dirty="0" err="1">
                          <a:solidFill>
                            <a:schemeClr val="tx1"/>
                          </a:solidFill>
                        </a:rPr>
                        <a:t>ns</a:t>
                      </a:r>
                      <a:r>
                        <a:rPr lang="cs-CZ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000" dirty="0">
                          <a:solidFill>
                            <a:schemeClr val="tx1"/>
                          </a:solidFill>
                        </a:rPr>
                        <a:t>registry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000" dirty="0">
                          <a:solidFill>
                            <a:schemeClr val="tx1"/>
                          </a:solidFill>
                        </a:rPr>
                        <a:t>log. členy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000" dirty="0">
                          <a:solidFill>
                            <a:schemeClr val="tx1"/>
                          </a:solidFill>
                        </a:rPr>
                        <a:t>zpoždění (</a:t>
                      </a:r>
                      <a:r>
                        <a:rPr lang="cs-CZ" sz="2000" dirty="0" err="1">
                          <a:solidFill>
                            <a:schemeClr val="tx1"/>
                          </a:solidFill>
                        </a:rPr>
                        <a:t>ns</a:t>
                      </a:r>
                      <a:r>
                        <a:rPr lang="cs-CZ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479314"/>
                  </a:ext>
                </a:extLst>
              </a:tr>
              <a:tr h="473647">
                <a:tc>
                  <a:txBody>
                    <a:bodyPr/>
                    <a:lstStyle/>
                    <a:p>
                      <a:r>
                        <a:rPr lang="en-US" sz="2000" dirty="0"/>
                        <a:t>Http-attacks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142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158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0.805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42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376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1.464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841027"/>
                  </a:ext>
                </a:extLst>
              </a:tr>
              <a:tr h="473647">
                <a:tc>
                  <a:txBody>
                    <a:bodyPr/>
                    <a:lstStyle/>
                    <a:p>
                      <a:r>
                        <a:rPr lang="en-US" sz="2000" dirty="0"/>
                        <a:t>http-malicious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0.409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1510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2.138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01101"/>
                  </a:ext>
                </a:extLst>
              </a:tr>
              <a:tr h="473647">
                <a:tc>
                  <a:txBody>
                    <a:bodyPr/>
                    <a:lstStyle/>
                    <a:p>
                      <a:r>
                        <a:rPr lang="en-US" sz="2000" dirty="0"/>
                        <a:t>http-backdoor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1348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1040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0.445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172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4534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4.946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28296"/>
                  </a:ext>
                </a:extLst>
              </a:tr>
              <a:tr h="473647">
                <a:tc>
                  <a:txBody>
                    <a:bodyPr/>
                    <a:lstStyle/>
                    <a:p>
                      <a:r>
                        <a:rPr lang="en-US" sz="2000" dirty="0"/>
                        <a:t>classification-100g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217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235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0.680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2133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2.535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59903"/>
                  </a:ext>
                </a:extLst>
              </a:tr>
              <a:tr h="473647">
                <a:tc>
                  <a:txBody>
                    <a:bodyPr/>
                    <a:lstStyle/>
                    <a:p>
                      <a:r>
                        <a:rPr lang="en-US" sz="2000" dirty="0"/>
                        <a:t>detection-100g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217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236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0.638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33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1182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2.452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13422"/>
                  </a:ext>
                </a:extLst>
              </a:tr>
            </a:tbl>
          </a:graphicData>
        </a:graphic>
      </p:graphicFrame>
      <p:sp>
        <p:nvSpPr>
          <p:cNvPr id="6" name="Zástupný symbol pro datum 5">
            <a:extLst>
              <a:ext uri="{FF2B5EF4-FFF2-40B4-BE49-F238E27FC236}">
                <a16:creationId xmlns:a16="http://schemas.microsoft.com/office/drawing/2014/main" id="{BD9317C1-6F06-4EE8-AF22-73F728A2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BA52-C1CA-4FB4-A217-54949FA1ACF6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918DACA-82A5-4F93-920A-E6FF8791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0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7836FC5F-AD27-442E-8CC5-5577FD67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Procentuální Poměry v datech </a:t>
            </a:r>
            <a:endParaRPr lang="en-GB" dirty="0"/>
          </a:p>
        </p:txBody>
      </p:sp>
      <p:graphicFrame>
        <p:nvGraphicFramePr>
          <p:cNvPr id="7" name="Zástupný symbol pro obsah 6">
            <a:extLst>
              <a:ext uri="{FF2B5EF4-FFF2-40B4-BE49-F238E27FC236}">
                <a16:creationId xmlns:a16="http://schemas.microsoft.com/office/drawing/2014/main" id="{1CD41619-45B6-4F6B-9005-285CCD7BA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41761"/>
              </p:ext>
            </p:extLst>
          </p:nvPr>
        </p:nvGraphicFramePr>
        <p:xfrm>
          <a:off x="1141413" y="2097089"/>
          <a:ext cx="9905548" cy="3195367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2476387">
                  <a:extLst>
                    <a:ext uri="{9D8B030D-6E8A-4147-A177-3AD203B41FA5}">
                      <a16:colId xmlns:a16="http://schemas.microsoft.com/office/drawing/2014/main" val="3666075176"/>
                    </a:ext>
                  </a:extLst>
                </a:gridCol>
                <a:gridCol w="2476387">
                  <a:extLst>
                    <a:ext uri="{9D8B030D-6E8A-4147-A177-3AD203B41FA5}">
                      <a16:colId xmlns:a16="http://schemas.microsoft.com/office/drawing/2014/main" val="1882363443"/>
                    </a:ext>
                  </a:extLst>
                </a:gridCol>
                <a:gridCol w="2476387">
                  <a:extLst>
                    <a:ext uri="{9D8B030D-6E8A-4147-A177-3AD203B41FA5}">
                      <a16:colId xmlns:a16="http://schemas.microsoft.com/office/drawing/2014/main" val="3180484493"/>
                    </a:ext>
                  </a:extLst>
                </a:gridCol>
                <a:gridCol w="2476387">
                  <a:extLst>
                    <a:ext uri="{9D8B030D-6E8A-4147-A177-3AD203B41FA5}">
                      <a16:colId xmlns:a16="http://schemas.microsoft.com/office/drawing/2014/main" val="1301101117"/>
                    </a:ext>
                  </a:extLst>
                </a:gridCol>
              </a:tblGrid>
              <a:tr h="456481">
                <a:tc rowSpan="2">
                  <a:txBody>
                    <a:bodyPr/>
                    <a:lstStyle/>
                    <a:p>
                      <a:r>
                        <a:rPr lang="cs-CZ" sz="2000" dirty="0">
                          <a:solidFill>
                            <a:schemeClr val="tx1"/>
                          </a:solidFill>
                        </a:rPr>
                        <a:t>Regulární výrazy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 marL="154690" marR="15469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cs-CZ" sz="2000" dirty="0">
                          <a:solidFill>
                            <a:schemeClr val="tx1"/>
                          </a:solidFill>
                        </a:rPr>
                        <a:t>Kompaktní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cs-CZ" sz="2000" dirty="0">
                          <a:solidFill>
                            <a:schemeClr val="tx1"/>
                          </a:solidFill>
                        </a:rPr>
                        <a:t>původní realizace 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 marL="154690" marR="15469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105111"/>
                  </a:ext>
                </a:extLst>
              </a:tr>
              <a:tr h="456481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000" dirty="0">
                          <a:solidFill>
                            <a:schemeClr val="tx1"/>
                          </a:solidFill>
                        </a:rPr>
                        <a:t>registry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 marL="154690" marR="15469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000" dirty="0">
                          <a:solidFill>
                            <a:schemeClr val="tx1"/>
                          </a:solidFill>
                        </a:rPr>
                        <a:t>log. členy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 marL="154690" marR="15469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000" dirty="0">
                          <a:solidFill>
                            <a:schemeClr val="tx1"/>
                          </a:solidFill>
                        </a:rPr>
                        <a:t>Zpoždění (</a:t>
                      </a:r>
                      <a:r>
                        <a:rPr lang="cs-CZ" sz="2000" dirty="0" err="1">
                          <a:solidFill>
                            <a:schemeClr val="tx1"/>
                          </a:solidFill>
                        </a:rPr>
                        <a:t>ns</a:t>
                      </a:r>
                      <a:r>
                        <a:rPr lang="cs-CZ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 marL="154690" marR="15469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588599"/>
                  </a:ext>
                </a:extLst>
              </a:tr>
              <a:tr h="456481">
                <a:tc>
                  <a:txBody>
                    <a:bodyPr/>
                    <a:lstStyle/>
                    <a:p>
                      <a:r>
                        <a:rPr lang="en-US" sz="2000" dirty="0"/>
                        <a:t>Http-attacks</a:t>
                      </a:r>
                      <a:endParaRPr lang="en-GB" sz="2000" dirty="0"/>
                    </a:p>
                  </a:txBody>
                  <a:tcPr marL="154690" marR="1546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0.2957</a:t>
                      </a:r>
                      <a:endParaRPr lang="en-GB" sz="2000" dirty="0"/>
                    </a:p>
                  </a:txBody>
                  <a:tcPr marL="154690" marR="1546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2.3797</a:t>
                      </a:r>
                      <a:endParaRPr lang="en-GB" sz="2000" dirty="0"/>
                    </a:p>
                  </a:txBody>
                  <a:tcPr marL="154690" marR="1546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1.8163</a:t>
                      </a:r>
                      <a:endParaRPr lang="en-GB" sz="2000" dirty="0"/>
                    </a:p>
                  </a:txBody>
                  <a:tcPr marL="154690" marR="154690"/>
                </a:tc>
                <a:extLst>
                  <a:ext uri="{0D108BD9-81ED-4DB2-BD59-A6C34878D82A}">
                    <a16:rowId xmlns:a16="http://schemas.microsoft.com/office/drawing/2014/main" val="2917403043"/>
                  </a:ext>
                </a:extLst>
              </a:tr>
              <a:tr h="456481">
                <a:tc>
                  <a:txBody>
                    <a:bodyPr/>
                    <a:lstStyle/>
                    <a:p>
                      <a:r>
                        <a:rPr lang="en-US" sz="2000" dirty="0"/>
                        <a:t>http-malicious</a:t>
                      </a:r>
                      <a:endParaRPr lang="en-GB" sz="2000" dirty="0"/>
                    </a:p>
                  </a:txBody>
                  <a:tcPr marL="154690" marR="1546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0.2232</a:t>
                      </a:r>
                      <a:endParaRPr lang="en-GB" sz="2000" dirty="0"/>
                    </a:p>
                  </a:txBody>
                  <a:tcPr marL="154690" marR="1546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6.7410</a:t>
                      </a:r>
                      <a:endParaRPr lang="en-GB" sz="2000" dirty="0"/>
                    </a:p>
                  </a:txBody>
                  <a:tcPr marL="154690" marR="1546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5.2274</a:t>
                      </a:r>
                      <a:endParaRPr lang="en-GB" sz="2000" dirty="0"/>
                    </a:p>
                  </a:txBody>
                  <a:tcPr marL="154690" marR="154690"/>
                </a:tc>
                <a:extLst>
                  <a:ext uri="{0D108BD9-81ED-4DB2-BD59-A6C34878D82A}">
                    <a16:rowId xmlns:a16="http://schemas.microsoft.com/office/drawing/2014/main" val="2264517769"/>
                  </a:ext>
                </a:extLst>
              </a:tr>
              <a:tr h="456481">
                <a:tc>
                  <a:txBody>
                    <a:bodyPr/>
                    <a:lstStyle/>
                    <a:p>
                      <a:r>
                        <a:rPr lang="en-US" sz="2000" dirty="0"/>
                        <a:t>http-backdoor</a:t>
                      </a:r>
                      <a:endParaRPr lang="en-GB" sz="2000" dirty="0"/>
                    </a:p>
                  </a:txBody>
                  <a:tcPr marL="154690" marR="1546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0.1276</a:t>
                      </a:r>
                      <a:endParaRPr lang="en-GB" sz="2000" dirty="0"/>
                    </a:p>
                  </a:txBody>
                  <a:tcPr marL="154690" marR="1546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4.3586</a:t>
                      </a:r>
                      <a:endParaRPr lang="en-GB" sz="2000" dirty="0"/>
                    </a:p>
                  </a:txBody>
                  <a:tcPr marL="154690" marR="1546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11.1146</a:t>
                      </a:r>
                      <a:endParaRPr lang="en-GB" sz="2000" dirty="0"/>
                    </a:p>
                  </a:txBody>
                  <a:tcPr marL="154690" marR="154690"/>
                </a:tc>
                <a:extLst>
                  <a:ext uri="{0D108BD9-81ED-4DB2-BD59-A6C34878D82A}">
                    <a16:rowId xmlns:a16="http://schemas.microsoft.com/office/drawing/2014/main" val="495863157"/>
                  </a:ext>
                </a:extLst>
              </a:tr>
              <a:tr h="456481">
                <a:tc>
                  <a:txBody>
                    <a:bodyPr/>
                    <a:lstStyle/>
                    <a:p>
                      <a:r>
                        <a:rPr lang="en-US" sz="2000" dirty="0"/>
                        <a:t>classification-100g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0.2765</a:t>
                      </a:r>
                      <a:endParaRPr lang="en-GB" sz="2000" dirty="0"/>
                    </a:p>
                  </a:txBody>
                  <a:tcPr marL="154690" marR="1546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9.0766</a:t>
                      </a:r>
                      <a:endParaRPr lang="en-GB" sz="2000" dirty="0"/>
                    </a:p>
                  </a:txBody>
                  <a:tcPr marL="154690" marR="1546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3.7280</a:t>
                      </a:r>
                      <a:endParaRPr lang="en-GB" sz="2000" dirty="0"/>
                    </a:p>
                  </a:txBody>
                  <a:tcPr marL="154690" marR="154690"/>
                </a:tc>
                <a:extLst>
                  <a:ext uri="{0D108BD9-81ED-4DB2-BD59-A6C34878D82A}">
                    <a16:rowId xmlns:a16="http://schemas.microsoft.com/office/drawing/2014/main" val="3491096974"/>
                  </a:ext>
                </a:extLst>
              </a:tr>
              <a:tr h="456481">
                <a:tc>
                  <a:txBody>
                    <a:bodyPr/>
                    <a:lstStyle/>
                    <a:p>
                      <a:r>
                        <a:rPr lang="en-US" sz="2000" dirty="0"/>
                        <a:t>detection-100g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0.1521</a:t>
                      </a:r>
                      <a:endParaRPr lang="en-GB" sz="2000" dirty="0"/>
                    </a:p>
                  </a:txBody>
                  <a:tcPr marL="154690" marR="1546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5.0080</a:t>
                      </a:r>
                      <a:endParaRPr lang="en-GB" sz="2000" dirty="0"/>
                    </a:p>
                  </a:txBody>
                  <a:tcPr marL="154690" marR="1546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3.8433</a:t>
                      </a:r>
                      <a:endParaRPr lang="en-GB" sz="2000" dirty="0"/>
                    </a:p>
                  </a:txBody>
                  <a:tcPr marL="154690" marR="154690"/>
                </a:tc>
                <a:extLst>
                  <a:ext uri="{0D108BD9-81ED-4DB2-BD59-A6C34878D82A}">
                    <a16:rowId xmlns:a16="http://schemas.microsoft.com/office/drawing/2014/main" val="3861386143"/>
                  </a:ext>
                </a:extLst>
              </a:tr>
            </a:tbl>
          </a:graphicData>
        </a:graphic>
      </p:graphicFrame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F20D8493-A7EF-4D60-B212-B36F2ABC56E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141413" y="5919537"/>
            <a:ext cx="11050587" cy="662151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6BCFCCE-3897-46E6-B269-0D146264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BB21-79BC-45D8-8056-D8EFC00EB0E7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5D42A97-5014-494A-A896-C0EDAEBA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16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Obvo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vo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449</TotalTime>
  <Words>338</Words>
  <Application>Microsoft Office PowerPoint</Application>
  <PresentationFormat>Širokoúhlá obrazovka</PresentationFormat>
  <Paragraphs>167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Trebuchet MS</vt:lpstr>
      <vt:lpstr>Tw Cen MT</vt:lpstr>
      <vt:lpstr>Obvod</vt:lpstr>
      <vt:lpstr>Minimalizace Automatu pro inspekci síťového provozu</vt:lpstr>
      <vt:lpstr>Úvod do problematiky</vt:lpstr>
      <vt:lpstr>Hledání vhodných stavů</vt:lpstr>
      <vt:lpstr>Výsledky bezkolizní relace</vt:lpstr>
      <vt:lpstr>Shlukování stavů</vt:lpstr>
      <vt:lpstr>Výsledky shlukování stavů</vt:lpstr>
      <vt:lpstr>Vhdl reprezentace konečného automatu</vt:lpstr>
      <vt:lpstr>Experimenty</vt:lpstr>
      <vt:lpstr>Procentuální Poměry v datech </vt:lpstr>
      <vt:lpstr>Závěr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Minimalizace Automatu pro inspekci síťového provozu</dc:title>
  <dc:creator>Dvořák Martin (196217)</dc:creator>
  <cp:lastModifiedBy>Dvořák Martin (196217)</cp:lastModifiedBy>
  <cp:revision>20</cp:revision>
  <dcterms:created xsi:type="dcterms:W3CDTF">2018-01-25T14:55:03Z</dcterms:created>
  <dcterms:modified xsi:type="dcterms:W3CDTF">2018-01-25T23:36:52Z</dcterms:modified>
</cp:coreProperties>
</file>