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7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44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6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06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8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97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0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155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8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79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4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5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9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14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08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3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09960-E227-4DBE-B084-457CBB99162A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578E97-F7C9-42E3-8A05-9235FE067E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50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6DC0-957E-484E-A31F-E428BB4A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278" y="722313"/>
            <a:ext cx="7734300" cy="125426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Analyse</a:t>
            </a:r>
            <a:r>
              <a:rPr lang="en-US" b="1" dirty="0"/>
              <a:t> de reseaux </a:t>
            </a:r>
            <a:r>
              <a:rPr lang="en-US" b="1" dirty="0" err="1"/>
              <a:t>sociaux</a:t>
            </a:r>
            <a:r>
              <a:rPr lang="en-US" b="1" dirty="0"/>
              <a:t> : </a:t>
            </a:r>
            <a:r>
              <a:rPr lang="en-US" b="1" dirty="0" err="1"/>
              <a:t>Détection</a:t>
            </a:r>
            <a:r>
              <a:rPr lang="en-US" b="1" dirty="0"/>
              <a:t> de </a:t>
            </a:r>
            <a:r>
              <a:rPr lang="en-US" b="1" dirty="0" err="1"/>
              <a:t>communautÉ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85EE2-8AD9-4A35-BA01-A24689799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0" y="4941310"/>
            <a:ext cx="5717309" cy="11362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Erwan MARTIN</a:t>
            </a:r>
          </a:p>
          <a:p>
            <a:r>
              <a:rPr lang="en-US" dirty="0"/>
              <a:t>Joshua BONACORSI</a:t>
            </a:r>
          </a:p>
          <a:p>
            <a:r>
              <a:rPr lang="en-US" dirty="0"/>
              <a:t>ING3 DS</a:t>
            </a:r>
            <a:endParaRPr lang="fr-FR" dirty="0"/>
          </a:p>
        </p:txBody>
      </p:sp>
      <p:pic>
        <p:nvPicPr>
          <p:cNvPr id="4" name="Picture 3" descr="Fichier:Social Network Analysis Visualization.png — Wikipédia">
            <a:extLst>
              <a:ext uri="{FF2B5EF4-FFF2-40B4-BE49-F238E27FC236}">
                <a16:creationId xmlns:a16="http://schemas.microsoft.com/office/drawing/2014/main" id="{6F5A7AD8-0725-4755-B4FC-0D012AEFE0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" y="1914842"/>
            <a:ext cx="6004560" cy="4817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53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3F6D-634B-4C9D-B9E2-8549C48A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7" y="90823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Rassemblement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seul</a:t>
            </a:r>
            <a:r>
              <a:rPr lang="en-US" dirty="0"/>
              <a:t> ensemble de </a:t>
            </a:r>
            <a:r>
              <a:rPr lang="en-US" dirty="0" err="1"/>
              <a:t>communauté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59942-D579-446E-879A-D1C03DC3D8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29" y="1716594"/>
            <a:ext cx="5913726" cy="3307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AD68E-79D3-4DBC-97D6-CD00822764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659" y="1635095"/>
            <a:ext cx="3366135" cy="3366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286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C503-7D02-4DBD-BC94-CCD61C0C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57" y="33096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Détection</a:t>
            </a:r>
            <a:r>
              <a:rPr lang="en-US" dirty="0"/>
              <a:t> de </a:t>
            </a:r>
            <a:r>
              <a:rPr lang="en-US" dirty="0" err="1"/>
              <a:t>communauté</a:t>
            </a:r>
            <a:r>
              <a:rPr lang="en-US" dirty="0"/>
              <a:t> sur le nouveau </a:t>
            </a:r>
            <a:r>
              <a:rPr lang="en-US" dirty="0" err="1"/>
              <a:t>graphe</a:t>
            </a:r>
            <a:r>
              <a:rPr lang="en-US" dirty="0"/>
              <a:t> ( </a:t>
            </a:r>
            <a:r>
              <a:rPr lang="en-US" dirty="0" err="1"/>
              <a:t>Algorithme</a:t>
            </a:r>
            <a:r>
              <a:rPr lang="en-US" dirty="0"/>
              <a:t> de Louvain )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44D417-B7D7-40A3-B5DC-17F3A37E80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12383" r="9669" b="14809"/>
          <a:stretch/>
        </p:blipFill>
        <p:spPr>
          <a:xfrm>
            <a:off x="886690" y="2244436"/>
            <a:ext cx="3315855" cy="3168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E6051-67AE-4992-8A16-D030441E63C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9477" r="10838" b="14922"/>
          <a:stretch/>
        </p:blipFill>
        <p:spPr bwMode="auto">
          <a:xfrm>
            <a:off x="6530109" y="2240221"/>
            <a:ext cx="3509818" cy="30891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E16E3-12FC-45D5-8479-02FA1B1CBC81}"/>
              </a:ext>
            </a:extLst>
          </p:cNvPr>
          <p:cNvSpPr txBox="1"/>
          <p:nvPr/>
        </p:nvSpPr>
        <p:spPr>
          <a:xfrm>
            <a:off x="803563" y="5781964"/>
            <a:ext cx="1029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 sein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communauté</a:t>
            </a:r>
            <a:r>
              <a:rPr lang="en-US" dirty="0"/>
              <a:t> =&gt;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manquantes</a:t>
            </a:r>
            <a:r>
              <a:rPr lang="en-US" dirty="0"/>
              <a:t> </a:t>
            </a:r>
            <a:r>
              <a:rPr lang="en-US" dirty="0" err="1"/>
              <a:t>remplacées</a:t>
            </a:r>
            <a:r>
              <a:rPr lang="en-US" dirty="0"/>
              <a:t> par la </a:t>
            </a:r>
            <a:r>
              <a:rPr lang="en-US" dirty="0" err="1"/>
              <a:t>moyenne</a:t>
            </a:r>
            <a:r>
              <a:rPr lang="en-US" dirty="0"/>
              <a:t> des </a:t>
            </a:r>
            <a:r>
              <a:rPr lang="en-US" dirty="0" err="1"/>
              <a:t>valeurs</a:t>
            </a:r>
            <a:r>
              <a:rPr lang="en-US" dirty="0"/>
              <a:t> de la </a:t>
            </a:r>
            <a:r>
              <a:rPr lang="en-US" dirty="0" err="1"/>
              <a:t>communauté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981BD-B1A9-48FD-B9A1-AB13408326B8}"/>
              </a:ext>
            </a:extLst>
          </p:cNvPr>
          <p:cNvSpPr txBox="1"/>
          <p:nvPr/>
        </p:nvSpPr>
        <p:spPr>
          <a:xfrm>
            <a:off x="1579419" y="1819564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Utilisateurs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560C-2C67-47CF-BC5B-14E905C23FC4}"/>
              </a:ext>
            </a:extLst>
          </p:cNvPr>
          <p:cNvSpPr txBox="1"/>
          <p:nvPr/>
        </p:nvSpPr>
        <p:spPr>
          <a:xfrm>
            <a:off x="6890328" y="1838036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526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AA04-6CBB-454E-BBBA-751642C1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30" y="-75432"/>
            <a:ext cx="8534400" cy="1507067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prédiction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1443C0-3646-45ED-99CE-1B5E405332D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1068911" y="2588492"/>
            <a:ext cx="8023622" cy="3614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45C5A3-C8BC-4E89-AEB2-DB6767FAB054}"/>
              </a:ext>
            </a:extLst>
          </p:cNvPr>
          <p:cNvSpPr txBox="1"/>
          <p:nvPr/>
        </p:nvSpPr>
        <p:spPr>
          <a:xfrm>
            <a:off x="877455" y="1496291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 = 0.8 =&gt; on se trompe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moyenne</a:t>
            </a:r>
            <a:r>
              <a:rPr lang="en-US" dirty="0"/>
              <a:t> de 0.8 par rapport à la note </a:t>
            </a:r>
            <a:r>
              <a:rPr lang="en-US" dirty="0" err="1"/>
              <a:t>réelle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56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6C4C-212A-4498-B1EC-290AC6D2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30" y="0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3853-F060-445C-B85C-FD48D8CF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err="1"/>
              <a:t>pertinente</a:t>
            </a:r>
            <a:r>
              <a:rPr lang="en-US" dirty="0"/>
              <a:t> car on a de </a:t>
            </a:r>
            <a:r>
              <a:rPr lang="en-US" dirty="0" err="1"/>
              <a:t>plutôt</a:t>
            </a:r>
            <a:r>
              <a:rPr lang="en-US" dirty="0"/>
              <a:t> bonne </a:t>
            </a:r>
            <a:r>
              <a:rPr lang="en-US" dirty="0" err="1"/>
              <a:t>prédiciton</a:t>
            </a:r>
            <a:endParaRPr lang="en-US" dirty="0"/>
          </a:p>
          <a:p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 </a:t>
            </a:r>
            <a:r>
              <a:rPr lang="en-US" dirty="0" err="1"/>
              <a:t>prédit</a:t>
            </a:r>
            <a:r>
              <a:rPr lang="en-US" dirty="0"/>
              <a:t> pas </a:t>
            </a:r>
            <a:r>
              <a:rPr lang="en-US" dirty="0" err="1"/>
              <a:t>l’ensemble</a:t>
            </a:r>
            <a:r>
              <a:rPr lang="en-US" dirty="0"/>
              <a:t> des liens : ( 34% de liens </a:t>
            </a:r>
            <a:r>
              <a:rPr lang="en-US" dirty="0" err="1"/>
              <a:t>manquants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fin </a:t>
            </a:r>
            <a:r>
              <a:rPr lang="en-US" dirty="0" err="1"/>
              <a:t>d’algorithme</a:t>
            </a:r>
            <a:r>
              <a:rPr lang="en-US" dirty="0"/>
              <a:t>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Mauvais</a:t>
            </a:r>
            <a:r>
              <a:rPr lang="en-US" dirty="0"/>
              <a:t> pour </a:t>
            </a:r>
            <a:r>
              <a:rPr lang="en-US" dirty="0" err="1"/>
              <a:t>cerner</a:t>
            </a:r>
            <a:r>
              <a:rPr lang="en-US" dirty="0"/>
              <a:t> les </a:t>
            </a:r>
            <a:r>
              <a:rPr lang="en-US" dirty="0" err="1"/>
              <a:t>profils</a:t>
            </a:r>
            <a:r>
              <a:rPr lang="en-US" dirty="0"/>
              <a:t> </a:t>
            </a:r>
            <a:r>
              <a:rPr lang="en-US" dirty="0" err="1"/>
              <a:t>atypiques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2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22F7-C57C-443D-8800-F7420357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39" y="404861"/>
            <a:ext cx="8025679" cy="1211504"/>
          </a:xfrm>
        </p:spPr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sujet</a:t>
            </a:r>
            <a:endParaRPr lang="fr-FR" dirty="0"/>
          </a:p>
        </p:txBody>
      </p:sp>
      <p:pic>
        <p:nvPicPr>
          <p:cNvPr id="1026" name="Picture 2" descr="Recommandation de Films avec Spark et Scala | by Hugo Nattagh | Medium">
            <a:extLst>
              <a:ext uri="{FF2B5EF4-FFF2-40B4-BE49-F238E27FC236}">
                <a16:creationId xmlns:a16="http://schemas.microsoft.com/office/drawing/2014/main" id="{1E8588BD-FDC0-4990-BAF5-774ABDBB62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73" y="1416047"/>
            <a:ext cx="4250459" cy="514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F786BE-3F04-4219-B907-BEF03697B29C}"/>
              </a:ext>
            </a:extLst>
          </p:cNvPr>
          <p:cNvSpPr txBox="1"/>
          <p:nvPr/>
        </p:nvSpPr>
        <p:spPr>
          <a:xfrm>
            <a:off x="7361382" y="5181600"/>
            <a:ext cx="367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Objectif : </a:t>
            </a:r>
            <a:r>
              <a:rPr lang="en-US" dirty="0" err="1"/>
              <a:t>Prédire</a:t>
            </a:r>
            <a:r>
              <a:rPr lang="en-US" dirty="0"/>
              <a:t>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son appreciation de </a:t>
            </a:r>
            <a:r>
              <a:rPr lang="en-US" dirty="0" err="1"/>
              <a:t>chaque</a:t>
            </a:r>
            <a:r>
              <a:rPr lang="en-US" dirty="0"/>
              <a:t> film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3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7B6B-21A3-455F-8459-7B4B2AD8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5" y="183187"/>
            <a:ext cx="8534400" cy="1507067"/>
          </a:xfrm>
        </p:spPr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6290B-029D-4A97-8E42-FC95734E1D2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85" r="59469"/>
          <a:stretch/>
        </p:blipFill>
        <p:spPr bwMode="auto">
          <a:xfrm>
            <a:off x="601084" y="1768258"/>
            <a:ext cx="4183352" cy="3209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E54F47-3385-44BD-9F20-DDB8DEE6AB59}"/>
              </a:ext>
            </a:extLst>
          </p:cNvPr>
          <p:cNvSpPr txBox="1"/>
          <p:nvPr/>
        </p:nvSpPr>
        <p:spPr>
          <a:xfrm>
            <a:off x="6899564" y="1828800"/>
            <a:ext cx="4525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V1 : USER ID, </a:t>
            </a:r>
            <a:r>
              <a:rPr lang="en-US" dirty="0" err="1"/>
              <a:t>distribué</a:t>
            </a:r>
            <a:r>
              <a:rPr lang="en-US" dirty="0"/>
              <a:t> de 1 à 943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V2 : ITEM ID, </a:t>
            </a:r>
            <a:r>
              <a:rPr lang="en-US" dirty="0" err="1"/>
              <a:t>distribué</a:t>
            </a:r>
            <a:r>
              <a:rPr lang="en-US" dirty="0"/>
              <a:t> de 1 à 1682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V3 : Note sur 5 </a:t>
            </a:r>
            <a:r>
              <a:rPr lang="en-US" dirty="0" err="1"/>
              <a:t>accordés</a:t>
            </a:r>
            <a:r>
              <a:rPr lang="en-US" dirty="0"/>
              <a:t> aux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V4 : Temps </a:t>
            </a:r>
            <a:r>
              <a:rPr lang="en-US" dirty="0" err="1"/>
              <a:t>écoulé</a:t>
            </a:r>
            <a:r>
              <a:rPr lang="en-US" dirty="0"/>
              <a:t> entre le 1er </a:t>
            </a:r>
            <a:r>
              <a:rPr lang="en-US" dirty="0" err="1"/>
              <a:t>janvier</a:t>
            </a:r>
            <a:r>
              <a:rPr lang="en-US" dirty="0"/>
              <a:t> 1970 et la date de </a:t>
            </a:r>
            <a:r>
              <a:rPr lang="en-US" dirty="0" err="1"/>
              <a:t>rentrée</a:t>
            </a:r>
            <a:r>
              <a:rPr lang="en-US" dirty="0"/>
              <a:t> de la note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possède</a:t>
            </a:r>
            <a:r>
              <a:rPr lang="en-US" dirty="0"/>
              <a:t> 100 000 </a:t>
            </a:r>
            <a:r>
              <a:rPr lang="en-US" dirty="0" err="1"/>
              <a:t>lignes</a:t>
            </a:r>
            <a:r>
              <a:rPr lang="en-US" dirty="0"/>
              <a:t> =&gt; 100 000 notes de film.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97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E80E-A053-4E99-A7F6-EABD482A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7" y="257078"/>
            <a:ext cx="8534400" cy="1507067"/>
          </a:xfrm>
        </p:spPr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de la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x film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3B76C4-F637-49A8-A2E7-06259CD229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675" y="2048525"/>
            <a:ext cx="6936798" cy="301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4114DD-57D4-4633-ABF3-65599452FA03}"/>
              </a:ext>
            </a:extLst>
          </p:cNvPr>
          <p:cNvSpPr txBox="1"/>
          <p:nvPr/>
        </p:nvSpPr>
        <p:spPr>
          <a:xfrm>
            <a:off x="8829964" y="2133600"/>
            <a:ext cx="261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creuse</a:t>
            </a:r>
            <a:r>
              <a:rPr lang="en-US" dirty="0"/>
              <a:t> ( 94% de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manquantes</a:t>
            </a:r>
            <a:r>
              <a:rPr lang="en-US" dirty="0"/>
              <a:t> )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B4867-8812-4D12-809C-94564C322BD0}"/>
              </a:ext>
            </a:extLst>
          </p:cNvPr>
          <p:cNvSpPr txBox="1"/>
          <p:nvPr/>
        </p:nvSpPr>
        <p:spPr>
          <a:xfrm>
            <a:off x="8802255" y="3990109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Objectif : </a:t>
            </a:r>
            <a:r>
              <a:rPr lang="en-US" dirty="0" err="1"/>
              <a:t>Trouver</a:t>
            </a:r>
            <a:r>
              <a:rPr lang="en-US" dirty="0"/>
              <a:t> 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manquantes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28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B807-471B-48C4-B665-C1B1190B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84" y="247841"/>
            <a:ext cx="8534400" cy="1507067"/>
          </a:xfrm>
        </p:spPr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du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associé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B0995-095B-4448-9A33-152E71CBE8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10899" r="8396" b="14597"/>
          <a:stretch/>
        </p:blipFill>
        <p:spPr>
          <a:xfrm>
            <a:off x="1634836" y="2050473"/>
            <a:ext cx="3380509" cy="3241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9CEBC-7A57-4F79-9DE9-507371280BC3}"/>
              </a:ext>
            </a:extLst>
          </p:cNvPr>
          <p:cNvSpPr txBox="1"/>
          <p:nvPr/>
        </p:nvSpPr>
        <p:spPr>
          <a:xfrm>
            <a:off x="7296727" y="1921164"/>
            <a:ext cx="3722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Graphe</a:t>
            </a:r>
            <a:r>
              <a:rPr lang="en-US" dirty="0"/>
              <a:t> bipartite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Carré</a:t>
            </a:r>
            <a:r>
              <a:rPr lang="en-US" dirty="0"/>
              <a:t> </a:t>
            </a:r>
            <a:r>
              <a:rPr lang="en-US" dirty="0" err="1"/>
              <a:t>saumon</a:t>
            </a:r>
            <a:r>
              <a:rPr lang="en-US" dirty="0"/>
              <a:t> =&gt; </a:t>
            </a:r>
            <a:r>
              <a:rPr lang="en-US" dirty="0" err="1"/>
              <a:t>noeuds</a:t>
            </a:r>
            <a:r>
              <a:rPr lang="en-US" dirty="0"/>
              <a:t> type </a:t>
            </a:r>
            <a:r>
              <a:rPr lang="en-US" dirty="0" err="1"/>
              <a:t>utilisateur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Cercle bleu =&gt; </a:t>
            </a:r>
            <a:r>
              <a:rPr lang="en-US" dirty="0" err="1"/>
              <a:t>noeuds</a:t>
            </a:r>
            <a:r>
              <a:rPr lang="en-US" dirty="0"/>
              <a:t> type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Poids</a:t>
            </a:r>
            <a:r>
              <a:rPr lang="en-US" dirty="0"/>
              <a:t> des arêtes =&gt; note </a:t>
            </a:r>
            <a:r>
              <a:rPr lang="en-US" dirty="0" err="1"/>
              <a:t>accordée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C4686-39A6-43E0-B33C-9BCE9B55C95D}"/>
              </a:ext>
            </a:extLst>
          </p:cNvPr>
          <p:cNvSpPr txBox="1"/>
          <p:nvPr/>
        </p:nvSpPr>
        <p:spPr>
          <a:xfrm>
            <a:off x="7176655" y="3990109"/>
            <a:ext cx="3343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Objectif : </a:t>
            </a:r>
            <a:r>
              <a:rPr lang="en-US" dirty="0" err="1"/>
              <a:t>Prédire</a:t>
            </a:r>
            <a:r>
              <a:rPr lang="en-US" dirty="0"/>
              <a:t> les liens </a:t>
            </a:r>
            <a:r>
              <a:rPr lang="en-US" dirty="0" err="1"/>
              <a:t>manquants</a:t>
            </a:r>
            <a:r>
              <a:rPr lang="en-US" dirty="0"/>
              <a:t> à </a:t>
            </a:r>
            <a:r>
              <a:rPr lang="en-US" dirty="0" err="1"/>
              <a:t>l’aide</a:t>
            </a:r>
            <a:r>
              <a:rPr lang="en-US" dirty="0"/>
              <a:t> de la detection de </a:t>
            </a:r>
            <a:r>
              <a:rPr lang="en-US" dirty="0" err="1"/>
              <a:t>communauté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38A55-7722-4466-8E9B-8826D0FAF90F}"/>
              </a:ext>
            </a:extLst>
          </p:cNvPr>
          <p:cNvSpPr txBox="1"/>
          <p:nvPr/>
        </p:nvSpPr>
        <p:spPr>
          <a:xfrm>
            <a:off x="2817091" y="1653310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Utilisateurs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849B5-34FD-4F63-B1A6-387FA28466FE}"/>
              </a:ext>
            </a:extLst>
          </p:cNvPr>
          <p:cNvSpPr txBox="1"/>
          <p:nvPr/>
        </p:nvSpPr>
        <p:spPr>
          <a:xfrm>
            <a:off x="2854036" y="5357091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72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89A0-A0AC-46A3-BAF2-8A07F8EF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7" y="201659"/>
            <a:ext cx="8534400" cy="1507067"/>
          </a:xfrm>
        </p:spPr>
        <p:txBody>
          <a:bodyPr/>
          <a:lstStyle/>
          <a:p>
            <a:r>
              <a:rPr lang="en-US" dirty="0" err="1"/>
              <a:t>Problème</a:t>
            </a:r>
            <a:r>
              <a:rPr lang="en-US" dirty="0"/>
              <a:t> des </a:t>
            </a:r>
            <a:r>
              <a:rPr lang="en-US" dirty="0" err="1"/>
              <a:t>graphes</a:t>
            </a:r>
            <a:r>
              <a:rPr lang="en-US" dirty="0"/>
              <a:t> </a:t>
            </a:r>
            <a:r>
              <a:rPr lang="en-US" dirty="0" err="1"/>
              <a:t>bipartites</a:t>
            </a:r>
            <a:endParaRPr lang="fr-FR" dirty="0"/>
          </a:p>
        </p:txBody>
      </p:sp>
      <p:pic>
        <p:nvPicPr>
          <p:cNvPr id="1026" name="Picture 2" descr="Hitting the Wall | Shitty First Drafts">
            <a:extLst>
              <a:ext uri="{FF2B5EF4-FFF2-40B4-BE49-F238E27FC236}">
                <a16:creationId xmlns:a16="http://schemas.microsoft.com/office/drawing/2014/main" id="{11191A24-3507-4060-B338-FF4F46676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64" y="1869858"/>
            <a:ext cx="2608263" cy="384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3DE1E5-F984-4D97-8474-081160629BAA}"/>
              </a:ext>
            </a:extLst>
          </p:cNvPr>
          <p:cNvSpPr txBox="1"/>
          <p:nvPr/>
        </p:nvSpPr>
        <p:spPr>
          <a:xfrm>
            <a:off x="7333673" y="1902691"/>
            <a:ext cx="3472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Méthodes</a:t>
            </a:r>
            <a:r>
              <a:rPr lang="en-US" dirty="0"/>
              <a:t> de detection de </a:t>
            </a:r>
            <a:r>
              <a:rPr lang="en-US" dirty="0" err="1"/>
              <a:t>communauté</a:t>
            </a:r>
            <a:r>
              <a:rPr lang="en-US" dirty="0"/>
              <a:t> vu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r>
              <a:rPr lang="en-US" dirty="0"/>
              <a:t> pas </a:t>
            </a:r>
            <a:r>
              <a:rPr lang="en-US" dirty="0" err="1"/>
              <a:t>adaptées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/>
              <a:t>Plusieurs</a:t>
            </a:r>
            <a:r>
              <a:rPr lang="en-US" dirty="0"/>
              <a:t> type de </a:t>
            </a:r>
            <a:r>
              <a:rPr lang="en-US" dirty="0" err="1"/>
              <a:t>noeuds</a:t>
            </a:r>
            <a:r>
              <a:rPr lang="en-US" dirty="0"/>
              <a:t> (</a:t>
            </a:r>
            <a:r>
              <a:rPr lang="en-US" dirty="0" err="1"/>
              <a:t>utilisateur</a:t>
            </a:r>
            <a:r>
              <a:rPr lang="en-US" dirty="0"/>
              <a:t> / film 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/>
              <a:t>Certaines</a:t>
            </a:r>
            <a:r>
              <a:rPr lang="en-US" dirty="0"/>
              <a:t> liaisons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interdites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28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A3C-A27A-458D-9DF5-364786A8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58" y="27555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Solution : Projection </a:t>
            </a:r>
            <a:r>
              <a:rPr lang="en-US" dirty="0" err="1"/>
              <a:t>vers</a:t>
            </a:r>
            <a:r>
              <a:rPr lang="en-US" dirty="0"/>
              <a:t> un </a:t>
            </a:r>
            <a:r>
              <a:rPr lang="en-US" dirty="0" err="1"/>
              <a:t>graphe</a:t>
            </a:r>
            <a:r>
              <a:rPr lang="en-US" dirty="0"/>
              <a:t> “</a:t>
            </a:r>
            <a:r>
              <a:rPr lang="en-US" dirty="0" err="1"/>
              <a:t>unipartite</a:t>
            </a:r>
            <a:r>
              <a:rPr lang="en-US" dirty="0"/>
              <a:t>”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7AB42B-F04C-4128-B4C9-120260A3FF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24" y="2265236"/>
            <a:ext cx="7285351" cy="1920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3506D-28BA-45C0-A5AB-58D829A99CFA}"/>
              </a:ext>
            </a:extLst>
          </p:cNvPr>
          <p:cNvSpPr txBox="1"/>
          <p:nvPr/>
        </p:nvSpPr>
        <p:spPr>
          <a:xfrm>
            <a:off x="1653309" y="4941454"/>
            <a:ext cx="727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Problème</a:t>
            </a:r>
            <a:r>
              <a:rPr lang="en-US" dirty="0"/>
              <a:t> : On </a:t>
            </a:r>
            <a:r>
              <a:rPr lang="en-US" dirty="0" err="1"/>
              <a:t>perd</a:t>
            </a:r>
            <a:r>
              <a:rPr lang="en-US" dirty="0"/>
              <a:t> </a:t>
            </a:r>
            <a:r>
              <a:rPr lang="en-US" dirty="0" err="1"/>
              <a:t>l’information</a:t>
            </a:r>
            <a:r>
              <a:rPr lang="en-US" dirty="0"/>
              <a:t> </a:t>
            </a:r>
            <a:r>
              <a:rPr lang="en-US" dirty="0" err="1"/>
              <a:t>contenue</a:t>
            </a:r>
            <a:r>
              <a:rPr lang="en-US" dirty="0"/>
              <a:t> dans les </a:t>
            </a:r>
            <a:r>
              <a:rPr lang="en-US" dirty="0" err="1"/>
              <a:t>poids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084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B275-AD6B-446C-8F59-A89AC501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49" y="100059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: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“</a:t>
            </a:r>
            <a:r>
              <a:rPr lang="en-US" dirty="0" err="1"/>
              <a:t>niveau</a:t>
            </a:r>
            <a:r>
              <a:rPr lang="en-US" dirty="0"/>
              <a:t>” de notes </a:t>
            </a:r>
            <a:r>
              <a:rPr lang="en-US" dirty="0" err="1"/>
              <a:t>indépendamment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9376D5-08F1-4B75-B205-232726AB9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681" y="1677844"/>
            <a:ext cx="4855288" cy="342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DA58A-98B9-4149-96C5-9FDB47411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74"/>
          <a:stretch/>
        </p:blipFill>
        <p:spPr>
          <a:xfrm>
            <a:off x="7088568" y="926376"/>
            <a:ext cx="3542485" cy="2749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A0F30-0F1A-4919-B62E-726A60FB33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98"/>
          <a:stretch/>
        </p:blipFill>
        <p:spPr>
          <a:xfrm>
            <a:off x="7097972" y="3953163"/>
            <a:ext cx="3560791" cy="25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0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5B4-59C0-4F68-93FD-3ECBE9F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94" y="229368"/>
            <a:ext cx="8534400" cy="1507067"/>
          </a:xfrm>
        </p:spPr>
        <p:txBody>
          <a:bodyPr/>
          <a:lstStyle/>
          <a:p>
            <a:r>
              <a:rPr lang="en-US" dirty="0" err="1"/>
              <a:t>Communautés</a:t>
            </a:r>
            <a:r>
              <a:rPr lang="en-US" dirty="0"/>
              <a:t>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CF7E7A-891C-4C32-A3AC-5BD0FD3C04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382" y="1779443"/>
            <a:ext cx="4710900" cy="32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01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411</TotalTime>
  <Words>303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Symbol</vt:lpstr>
      <vt:lpstr>Wingdings</vt:lpstr>
      <vt:lpstr>Wingdings 3</vt:lpstr>
      <vt:lpstr>Slice</vt:lpstr>
      <vt:lpstr>Analyse de reseaux sociaux : Détection de communautÉ</vt:lpstr>
      <vt:lpstr>Présentation du sujet</vt:lpstr>
      <vt:lpstr>Données disponibles</vt:lpstr>
      <vt:lpstr>Création de la matrice utilisateur x film</vt:lpstr>
      <vt:lpstr>Création du graphe associé</vt:lpstr>
      <vt:lpstr>Problème des graphes bipartites</vt:lpstr>
      <vt:lpstr>Solution : Projection vers un graphe “unipartite”</vt:lpstr>
      <vt:lpstr>Solution : Traiter chaque “niveau” de notes indépendamment</vt:lpstr>
      <vt:lpstr>Communautés de chaque niveau</vt:lpstr>
      <vt:lpstr>Rassemblement en un seul ensemble de communauté</vt:lpstr>
      <vt:lpstr>Détection de communauté sur le nouveau graphe ( Algorithme de Louvain )</vt:lpstr>
      <vt:lpstr>Test qualité de prédiction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reseaux sociaux</dc:title>
  <dc:creator>Erwan Martin</dc:creator>
  <cp:lastModifiedBy>Erwan Martin</cp:lastModifiedBy>
  <cp:revision>51</cp:revision>
  <dcterms:created xsi:type="dcterms:W3CDTF">2023-01-18T12:59:50Z</dcterms:created>
  <dcterms:modified xsi:type="dcterms:W3CDTF">2023-01-19T15:05:05Z</dcterms:modified>
</cp:coreProperties>
</file>