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embeddedFontLst>
    <p:embeddedFont>
      <p:font typeface="Merriweather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3CB1031-3634-4769-A32D-B6FFC65C6B8B}">
  <a:tblStyle styleId="{23CB1031-3634-4769-A32D-B6FFC65C6B8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62A01987-F4E7-47CE-9E17-3E66B77FFDF1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font" Target="fonts/Merriweather-bold.fntdata"/><Relationship Id="rId10" Type="http://schemas.openxmlformats.org/officeDocument/2006/relationships/slide" Target="slides/slide4.xml"/><Relationship Id="rId21" Type="http://schemas.openxmlformats.org/officeDocument/2006/relationships/font" Target="fonts/Merriweather-regular.fntdata"/><Relationship Id="rId13" Type="http://schemas.openxmlformats.org/officeDocument/2006/relationships/slide" Target="slides/slide7.xml"/><Relationship Id="rId24" Type="http://schemas.openxmlformats.org/officeDocument/2006/relationships/font" Target="fonts/Merriweather-boldItalic.fntdata"/><Relationship Id="rId12" Type="http://schemas.openxmlformats.org/officeDocument/2006/relationships/slide" Target="slides/slide6.xml"/><Relationship Id="rId23" Type="http://schemas.openxmlformats.org/officeDocument/2006/relationships/font" Target="fonts/Merriweather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1d2849cac4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1d2849cac4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38b396539f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238b396539f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38b396539f_1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238b396539f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38b396539f_2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238b396539f_2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38b396539f_2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238b396539f_2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1d2849cac4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1d2849cac4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Marty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1d2849cac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1d2849cac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Marty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1d2849cac4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1d2849cac4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Marty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1d2849cac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1d2849cac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Marty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38b396539f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38b396539f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Marty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1d2849cac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1d2849cac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38b396539f_2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38b396539f_2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38b396539f_2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38b396539f_2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EFEFE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Goodreads Reviews Analysis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Mobolaji Shobanke - Martin Banghart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56" name="Google Shape;56;p13"/>
          <p:cNvSpPr/>
          <p:nvPr/>
        </p:nvSpPr>
        <p:spPr>
          <a:xfrm>
            <a:off x="-28350" y="-60150"/>
            <a:ext cx="474600" cy="5263800"/>
          </a:xfrm>
          <a:prstGeom prst="rect">
            <a:avLst/>
          </a:prstGeom>
          <a:gradFill>
            <a:gsLst>
              <a:gs pos="0">
                <a:srgbClr val="F5D0D0"/>
              </a:gs>
              <a:gs pos="100000">
                <a:srgbClr val="D96868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230375" y="-60150"/>
            <a:ext cx="272700" cy="5263800"/>
          </a:xfrm>
          <a:prstGeom prst="rect">
            <a:avLst/>
          </a:prstGeom>
          <a:gradFill>
            <a:gsLst>
              <a:gs pos="0">
                <a:srgbClr val="FDECDB"/>
              </a:gs>
              <a:gs pos="100000">
                <a:srgbClr val="F0A963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446250" y="-60150"/>
            <a:ext cx="177300" cy="5263800"/>
          </a:xfrm>
          <a:prstGeom prst="rect">
            <a:avLst/>
          </a:prstGeom>
          <a:gradFill>
            <a:gsLst>
              <a:gs pos="0">
                <a:srgbClr val="FFF6DB"/>
              </a:gs>
              <a:gs pos="100000">
                <a:srgbClr val="FAD25C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2"/>
          <p:cNvSpPr/>
          <p:nvPr/>
        </p:nvSpPr>
        <p:spPr>
          <a:xfrm>
            <a:off x="0" y="0"/>
            <a:ext cx="9144000" cy="148800"/>
          </a:xfrm>
          <a:prstGeom prst="rect">
            <a:avLst/>
          </a:prstGeom>
          <a:gradFill>
            <a:gsLst>
              <a:gs pos="0">
                <a:srgbClr val="FDECDB"/>
              </a:gs>
              <a:gs pos="100000">
                <a:srgbClr val="F0A963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2"/>
          <p:cNvSpPr/>
          <p:nvPr/>
        </p:nvSpPr>
        <p:spPr>
          <a:xfrm>
            <a:off x="9018825" y="0"/>
            <a:ext cx="125100" cy="5143500"/>
          </a:xfrm>
          <a:prstGeom prst="rect">
            <a:avLst/>
          </a:prstGeom>
          <a:gradFill>
            <a:gsLst>
              <a:gs pos="0">
                <a:srgbClr val="FDECDB"/>
              </a:gs>
              <a:gs pos="100000">
                <a:srgbClr val="F0A963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2"/>
          <p:cNvSpPr txBox="1"/>
          <p:nvPr/>
        </p:nvSpPr>
        <p:spPr>
          <a:xfrm>
            <a:off x="347125" y="191250"/>
            <a:ext cx="7191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erriweather"/>
                <a:ea typeface="Merriweather"/>
                <a:cs typeface="Merriweather"/>
                <a:sym typeface="Merriweather"/>
              </a:rPr>
              <a:t>Exploratory Analysis (Reviews vs Rating)</a:t>
            </a:r>
            <a:endParaRPr sz="24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08" name="Google Shape;208;p22"/>
          <p:cNvSpPr/>
          <p:nvPr/>
        </p:nvSpPr>
        <p:spPr>
          <a:xfrm>
            <a:off x="0" y="0"/>
            <a:ext cx="9144000" cy="148800"/>
          </a:xfrm>
          <a:prstGeom prst="rect">
            <a:avLst/>
          </a:prstGeom>
          <a:gradFill>
            <a:gsLst>
              <a:gs pos="0">
                <a:srgbClr val="F2F2F2"/>
              </a:gs>
              <a:gs pos="100000">
                <a:srgbClr val="A6A6A6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2"/>
          <p:cNvSpPr/>
          <p:nvPr/>
        </p:nvSpPr>
        <p:spPr>
          <a:xfrm>
            <a:off x="9018825" y="0"/>
            <a:ext cx="125100" cy="5143500"/>
          </a:xfrm>
          <a:prstGeom prst="rect">
            <a:avLst/>
          </a:prstGeom>
          <a:gradFill>
            <a:gsLst>
              <a:gs pos="0">
                <a:srgbClr val="F2F2F2"/>
              </a:gs>
              <a:gs pos="100000">
                <a:srgbClr val="A6A6A6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0" name="Google Shape;21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075" y="2508000"/>
            <a:ext cx="3583938" cy="25717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11" name="Google Shape;211;p22"/>
          <p:cNvGraphicFramePr/>
          <p:nvPr/>
        </p:nvGraphicFramePr>
        <p:xfrm>
          <a:off x="152400" y="745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{62A01987-F4E7-47CE-9E17-3E66B77FFDF1}</a:tableStyleId>
              </a:tblPr>
              <a:tblGrid>
                <a:gridCol w="838425"/>
                <a:gridCol w="1092200"/>
                <a:gridCol w="1478275"/>
                <a:gridCol w="1489300"/>
                <a:gridCol w="1533425"/>
                <a:gridCol w="937700"/>
                <a:gridCol w="1312800"/>
              </a:tblGrid>
              <a:tr h="193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rating</a:t>
                      </a:r>
                      <a:endParaRPr b="1" sz="10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525" marB="91425" marR="9525" marL="9525" anchor="b">
                    <a:lnL cap="flat" cmpd="sng" w="5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review_count</a:t>
                      </a:r>
                      <a:endParaRPr b="1" sz="10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525" marB="91425" marR="9525" marL="9525" anchor="b">
                    <a:lnL cap="flat" cmpd="sng" w="5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avg_character_len</a:t>
                      </a:r>
                      <a:endParaRPr b="1" sz="10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525" marB="91425" marR="9525" marL="9525" anchor="b">
                    <a:lnL cap="flat" cmpd="sng" w="5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min_character_len</a:t>
                      </a:r>
                      <a:endParaRPr b="1" sz="10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525" marB="91425" marR="9525" marL="9525" anchor="b">
                    <a:lnL cap="flat" cmpd="sng" w="5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max_character_len</a:t>
                      </a:r>
                      <a:endParaRPr b="1" sz="10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525" marB="91425" marR="9525" marL="9525" anchor="b">
                    <a:lnL cap="flat" cmpd="sng" w="5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total_likes</a:t>
                      </a:r>
                      <a:endParaRPr b="1" sz="10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525" marB="91425" marR="9525" marL="9525" anchor="b">
                    <a:lnL cap="flat" cmpd="sng" w="5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total_comments</a:t>
                      </a:r>
                      <a:endParaRPr b="1" sz="10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525" marB="91425" marR="9525" marL="9525" anchor="b">
                    <a:lnL cap="flat" cmpd="sng" w="5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</a:tr>
              <a:tr h="213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0</a:t>
                      </a:r>
                      <a:endParaRPr b="1" sz="8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525" marB="91425" marR="9525" marL="9525" anchor="b">
                    <a:lnL cap="flat" cmpd="sng" w="5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59</a:t>
                      </a:r>
                      <a:endParaRPr b="1" sz="8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525" marB="91425" marR="9525" marL="9525" anchor="b">
                    <a:lnL cap="flat" cmpd="sng" w="5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970</a:t>
                      </a:r>
                      <a:endParaRPr b="1" sz="8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525" marB="91425" marR="9525" marL="9525" anchor="b">
                    <a:lnL cap="flat" cmpd="sng" w="5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3</a:t>
                      </a:r>
                      <a:endParaRPr b="1" sz="8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525" marB="91425" marR="9525" marL="9525" anchor="b">
                    <a:lnL cap="flat" cmpd="sng" w="5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7025</a:t>
                      </a:r>
                      <a:endParaRPr b="1" sz="8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525" marB="91425" marR="9525" marL="9525" anchor="b">
                    <a:lnL cap="flat" cmpd="sng" w="5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1536</a:t>
                      </a:r>
                      <a:endParaRPr b="1" sz="8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525" marB="91425" marR="9525" marL="9525" anchor="b">
                    <a:lnL cap="flat" cmpd="sng" w="5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211</a:t>
                      </a:r>
                      <a:endParaRPr b="1" sz="8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525" marB="91425" marR="9525" marL="9525" anchor="b">
                    <a:lnL cap="flat" cmpd="sng" w="5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7F8"/>
                    </a:solidFill>
                  </a:tcPr>
                </a:tc>
              </a:tr>
              <a:tr h="213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1</a:t>
                      </a:r>
                      <a:endParaRPr b="1" sz="8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525" marB="91425" marR="9525" marL="9525" anchor="b">
                    <a:lnL cap="flat" cmpd="sng" w="5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69</a:t>
                      </a:r>
                      <a:endParaRPr b="1" sz="8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525" marB="91425" marR="9525" marL="9525" anchor="b">
                    <a:lnL cap="flat" cmpd="sng" w="5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1019</a:t>
                      </a:r>
                      <a:endParaRPr b="1" sz="8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525" marB="91425" marR="9525" marL="9525" anchor="b">
                    <a:lnL cap="flat" cmpd="sng" w="5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4</a:t>
                      </a:r>
                      <a:endParaRPr b="1" sz="8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525" marB="91425" marR="9525" marL="9525" anchor="b">
                    <a:lnL cap="flat" cmpd="sng" w="5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8139</a:t>
                      </a:r>
                      <a:endParaRPr b="1" sz="8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525" marB="91425" marR="9525" marL="9525" anchor="b">
                    <a:lnL cap="flat" cmpd="sng" w="5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3530</a:t>
                      </a:r>
                      <a:endParaRPr b="1" sz="8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525" marB="91425" marR="9525" marL="9525" anchor="b">
                    <a:lnL cap="flat" cmpd="sng" w="5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721</a:t>
                      </a:r>
                      <a:endParaRPr b="1" sz="8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525" marB="91425" marR="9525" marL="9525" anchor="b">
                    <a:lnL cap="flat" cmpd="sng" w="5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7F8"/>
                    </a:solidFill>
                  </a:tcPr>
                </a:tc>
              </a:tr>
              <a:tr h="213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2</a:t>
                      </a:r>
                      <a:endParaRPr b="1" sz="8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525" marB="91425" marR="9525" marL="9525" anchor="b">
                    <a:lnL cap="flat" cmpd="sng" w="5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85</a:t>
                      </a:r>
                      <a:endParaRPr b="1" sz="8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525" marB="91425" marR="9525" marL="9525" anchor="b">
                    <a:lnL cap="flat" cmpd="sng" w="5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1279</a:t>
                      </a:r>
                      <a:endParaRPr b="1" sz="8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525" marB="91425" marR="9525" marL="9525" anchor="b">
                    <a:lnL cap="flat" cmpd="sng" w="5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16</a:t>
                      </a:r>
                      <a:endParaRPr b="1" sz="8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525" marB="91425" marR="9525" marL="9525" anchor="b">
                    <a:lnL cap="flat" cmpd="sng" w="5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8547</a:t>
                      </a:r>
                      <a:endParaRPr b="1" sz="8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525" marB="91425" marR="9525" marL="9525" anchor="b">
                    <a:lnL cap="flat" cmpd="sng" w="5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4328</a:t>
                      </a:r>
                      <a:endParaRPr b="1" sz="8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525" marB="91425" marR="9525" marL="9525" anchor="b">
                    <a:lnL cap="flat" cmpd="sng" w="5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726</a:t>
                      </a:r>
                      <a:endParaRPr b="1" sz="8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525" marB="91425" marR="9525" marL="9525" anchor="b">
                    <a:lnL cap="flat" cmpd="sng" w="5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7F8"/>
                    </a:solidFill>
                  </a:tcPr>
                </a:tc>
              </a:tr>
              <a:tr h="213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3</a:t>
                      </a:r>
                      <a:endParaRPr b="1" sz="8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525" marB="91425" marR="9525" marL="9525" anchor="b">
                    <a:lnL cap="flat" cmpd="sng" w="5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188</a:t>
                      </a:r>
                      <a:endParaRPr b="1" sz="8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525" marB="91425" marR="9525" marL="9525" anchor="b">
                    <a:lnL cap="flat" cmpd="sng" w="5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1612</a:t>
                      </a:r>
                      <a:endParaRPr b="1" sz="8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525" marB="91425" marR="9525" marL="9525" anchor="b">
                    <a:lnL cap="flat" cmpd="sng" w="5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24</a:t>
                      </a:r>
                      <a:endParaRPr b="1" sz="8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525" marB="91425" marR="9525" marL="9525" anchor="b">
                    <a:lnL cap="flat" cmpd="sng" w="5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13192</a:t>
                      </a:r>
                      <a:endParaRPr b="1" sz="8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525" marB="91425" marR="9525" marL="9525" anchor="b">
                    <a:lnL cap="flat" cmpd="sng" w="5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5333</a:t>
                      </a:r>
                      <a:endParaRPr b="1" sz="8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525" marB="91425" marR="9525" marL="9525" anchor="b">
                    <a:lnL cap="flat" cmpd="sng" w="5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878</a:t>
                      </a:r>
                      <a:endParaRPr b="1" sz="8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525" marB="91425" marR="9525" marL="9525" anchor="b">
                    <a:lnL cap="flat" cmpd="sng" w="5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7F8"/>
                    </a:solidFill>
                  </a:tcPr>
                </a:tc>
              </a:tr>
              <a:tr h="213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4</a:t>
                      </a:r>
                      <a:endParaRPr b="1" sz="8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525" marB="91425" marR="9525" marL="9525" anchor="b">
                    <a:lnL cap="flat" cmpd="sng" w="5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765</a:t>
                      </a:r>
                      <a:endParaRPr b="1" sz="8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525" marB="91425" marR="9525" marL="9525" anchor="b">
                    <a:lnL cap="flat" cmpd="sng" w="5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1386</a:t>
                      </a:r>
                      <a:endParaRPr b="1" sz="8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525" marB="91425" marR="9525" marL="9525" anchor="b">
                    <a:lnL cap="flat" cmpd="sng" w="5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4</a:t>
                      </a:r>
                      <a:endParaRPr b="1" sz="8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525" marB="91425" marR="9525" marL="9525" anchor="b">
                    <a:lnL cap="flat" cmpd="sng" w="5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19090</a:t>
                      </a:r>
                      <a:endParaRPr b="1" sz="8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525" marB="91425" marR="9525" marL="9525" anchor="b">
                    <a:lnL cap="flat" cmpd="sng" w="5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21374</a:t>
                      </a:r>
                      <a:endParaRPr b="1" sz="8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525" marB="91425" marR="9525" marL="9525" anchor="b">
                    <a:lnL cap="flat" cmpd="sng" w="5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2392</a:t>
                      </a:r>
                      <a:endParaRPr b="1" sz="8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525" marB="91425" marR="9525" marL="9525" anchor="b">
                    <a:lnL cap="flat" cmpd="sng" w="5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7F8"/>
                    </a:solidFill>
                  </a:tcPr>
                </a:tc>
              </a:tr>
              <a:tr h="213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5</a:t>
                      </a:r>
                      <a:endParaRPr b="1" sz="8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525" marB="91425" marR="9525" marL="9525" anchor="b">
                    <a:lnL cap="flat" cmpd="sng" w="5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2007</a:t>
                      </a:r>
                      <a:endParaRPr b="1" sz="8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525" marB="91425" marR="9525" marL="9525" anchor="b">
                    <a:lnL cap="flat" cmpd="sng" w="5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1428</a:t>
                      </a:r>
                      <a:endParaRPr b="1" sz="8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525" marB="91425" marR="9525" marL="9525" anchor="b">
                    <a:lnL cap="flat" cmpd="sng" w="5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4</a:t>
                      </a:r>
                      <a:endParaRPr b="1" sz="8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525" marB="91425" marR="9525" marL="9525" anchor="b">
                    <a:lnL cap="flat" cmpd="sng" w="5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19672</a:t>
                      </a:r>
                      <a:endParaRPr b="1" sz="8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525" marB="91425" marR="9525" marL="9525" anchor="b">
                    <a:lnL cap="flat" cmpd="sng" w="5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68676</a:t>
                      </a:r>
                      <a:endParaRPr b="1" sz="8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525" marB="91425" marR="9525" marL="9525" anchor="b">
                    <a:lnL cap="flat" cmpd="sng" w="5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7777</a:t>
                      </a:r>
                      <a:endParaRPr b="1" sz="8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525" marB="91425" marR="9525" marL="9525" anchor="b">
                    <a:lnL cap="flat" cmpd="sng" w="5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7F8"/>
                    </a:solidFill>
                  </a:tcPr>
                </a:tc>
              </a:tr>
            </a:tbl>
          </a:graphicData>
        </a:graphic>
      </p:graphicFrame>
      <p:sp>
        <p:nvSpPr>
          <p:cNvPr id="212" name="Google Shape;212;p22"/>
          <p:cNvSpPr txBox="1"/>
          <p:nvPr/>
        </p:nvSpPr>
        <p:spPr>
          <a:xfrm>
            <a:off x="4009475" y="2508000"/>
            <a:ext cx="49308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latin typeface="Merriweather"/>
                <a:ea typeface="Merriweather"/>
                <a:cs typeface="Merriweather"/>
                <a:sym typeface="Merriweather"/>
              </a:rPr>
              <a:t>Observation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●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There is only a slight difference in the average length of reviews among the different rating categories.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●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There is a considerably larger amount of outliers in the length of reviews for ratings of 5, compared to the other rating </a:t>
            </a: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categories</a:t>
            </a: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.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3"/>
          <p:cNvSpPr txBox="1"/>
          <p:nvPr/>
        </p:nvSpPr>
        <p:spPr>
          <a:xfrm>
            <a:off x="347125" y="191250"/>
            <a:ext cx="7910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erriweather"/>
                <a:ea typeface="Merriweather"/>
                <a:cs typeface="Merriweather"/>
                <a:sym typeface="Merriweather"/>
              </a:rPr>
              <a:t>Statistical Tests - t_test, </a:t>
            </a:r>
            <a:r>
              <a:rPr lang="en"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correlation, </a:t>
            </a:r>
            <a:r>
              <a:rPr lang="en" sz="2400">
                <a:latin typeface="Merriweather"/>
                <a:ea typeface="Merriweather"/>
                <a:cs typeface="Merriweather"/>
                <a:sym typeface="Merriweather"/>
              </a:rPr>
              <a:t>chi-square </a:t>
            </a:r>
            <a:endParaRPr sz="24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18" name="Google Shape;218;p23"/>
          <p:cNvSpPr/>
          <p:nvPr/>
        </p:nvSpPr>
        <p:spPr>
          <a:xfrm>
            <a:off x="0" y="0"/>
            <a:ext cx="9144000" cy="148800"/>
          </a:xfrm>
          <a:prstGeom prst="rect">
            <a:avLst/>
          </a:prstGeom>
          <a:gradFill>
            <a:gsLst>
              <a:gs pos="0">
                <a:srgbClr val="F2F2F2"/>
              </a:gs>
              <a:gs pos="100000">
                <a:srgbClr val="A6A6A6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3"/>
          <p:cNvSpPr/>
          <p:nvPr/>
        </p:nvSpPr>
        <p:spPr>
          <a:xfrm>
            <a:off x="9018825" y="0"/>
            <a:ext cx="125100" cy="5143500"/>
          </a:xfrm>
          <a:prstGeom prst="rect">
            <a:avLst/>
          </a:prstGeom>
          <a:gradFill>
            <a:gsLst>
              <a:gs pos="0">
                <a:srgbClr val="F2F2F2"/>
              </a:gs>
              <a:gs pos="100000">
                <a:srgbClr val="A6A6A6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20" name="Google Shape;220;p23"/>
          <p:cNvGraphicFramePr/>
          <p:nvPr/>
        </p:nvGraphicFramePr>
        <p:xfrm>
          <a:off x="4343625" y="2375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{23CB1031-3634-4769-A32D-B6FFC65C6B8B}</a:tableStyleId>
              </a:tblPr>
              <a:tblGrid>
                <a:gridCol w="1502875"/>
                <a:gridCol w="1249525"/>
                <a:gridCol w="16368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Correlation Matrix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ratings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reviews_length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ratings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1.000000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0.031256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review_length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0.031256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1.000000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21" name="Google Shape;221;p23"/>
          <p:cNvGraphicFramePr/>
          <p:nvPr/>
        </p:nvGraphicFramePr>
        <p:xfrm>
          <a:off x="4343625" y="3843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{23CB1031-3634-4769-A32D-B6FFC65C6B8B}</a:tableStyleId>
              </a:tblPr>
              <a:tblGrid>
                <a:gridCol w="2194600"/>
                <a:gridCol w="21946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Chi-square statistic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p-value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477.251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1.0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</a:tr>
            </a:tbl>
          </a:graphicData>
        </a:graphic>
      </p:graphicFrame>
      <p:sp>
        <p:nvSpPr>
          <p:cNvPr id="222" name="Google Shape;222;p23"/>
          <p:cNvSpPr txBox="1"/>
          <p:nvPr/>
        </p:nvSpPr>
        <p:spPr>
          <a:xfrm>
            <a:off x="251750" y="2483700"/>
            <a:ext cx="3852600" cy="25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●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From the correlation matrix, there is </a:t>
            </a:r>
            <a:r>
              <a:rPr b="1" lang="en" u="sng">
                <a:latin typeface="Merriweather"/>
                <a:ea typeface="Merriweather"/>
                <a:cs typeface="Merriweather"/>
                <a:sym typeface="Merriweather"/>
              </a:rPr>
              <a:t>no</a:t>
            </a: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 degree of linear dependence between ratings and length of reviews.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●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According</a:t>
            </a: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 to Chi-square test for independence between length of reviews and ratings, length of reviews has </a:t>
            </a:r>
            <a:r>
              <a:rPr b="1" lang="en" u="sng">
                <a:latin typeface="Merriweather"/>
                <a:ea typeface="Merriweather"/>
                <a:cs typeface="Merriweather"/>
                <a:sym typeface="Merriweather"/>
              </a:rPr>
              <a:t>no</a:t>
            </a: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 impact or influence on book ratings.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graphicFrame>
        <p:nvGraphicFramePr>
          <p:cNvPr id="223" name="Google Shape;223;p23"/>
          <p:cNvGraphicFramePr/>
          <p:nvPr/>
        </p:nvGraphicFramePr>
        <p:xfrm>
          <a:off x="4697625" y="94511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{23CB1031-3634-4769-A32D-B6FFC65C6B8B}</a:tableStyleId>
              </a:tblPr>
              <a:tblGrid>
                <a:gridCol w="1930175"/>
                <a:gridCol w="2105050"/>
              </a:tblGrid>
              <a:tr h="398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ratings_compared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p_values (&lt;0.05)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398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(0, 3)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0.03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8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(1, 3)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0.03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24" name="Google Shape;224;p23"/>
          <p:cNvSpPr txBox="1"/>
          <p:nvPr/>
        </p:nvSpPr>
        <p:spPr>
          <a:xfrm rot="-5400000">
            <a:off x="3923325" y="1365413"/>
            <a:ext cx="1194600" cy="3540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2 sample t_test</a:t>
            </a:r>
            <a:endParaRPr b="1" sz="1100"/>
          </a:p>
        </p:txBody>
      </p:sp>
      <p:sp>
        <p:nvSpPr>
          <p:cNvPr id="225" name="Google Shape;225;p23"/>
          <p:cNvSpPr txBox="1"/>
          <p:nvPr/>
        </p:nvSpPr>
        <p:spPr>
          <a:xfrm>
            <a:off x="251750" y="811950"/>
            <a:ext cx="3805800" cy="16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●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According to the results of the two-sample t-test, there is only a statistically significant difference in the average length of reviews between ratings 0 and 3, as well as between ratings 1 and 3.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4"/>
          <p:cNvSpPr txBox="1"/>
          <p:nvPr/>
        </p:nvSpPr>
        <p:spPr>
          <a:xfrm>
            <a:off x="68975" y="38850"/>
            <a:ext cx="8687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erriweather"/>
                <a:ea typeface="Merriweather"/>
                <a:cs typeface="Merriweather"/>
                <a:sym typeface="Merriweather"/>
              </a:rPr>
              <a:t>Keyword Analysis - Bigrams &amp; Frequency of Occurrence</a:t>
            </a:r>
            <a:endParaRPr sz="24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31" name="Google Shape;231;p24"/>
          <p:cNvSpPr/>
          <p:nvPr/>
        </p:nvSpPr>
        <p:spPr>
          <a:xfrm>
            <a:off x="0" y="0"/>
            <a:ext cx="9144000" cy="148800"/>
          </a:xfrm>
          <a:prstGeom prst="rect">
            <a:avLst/>
          </a:prstGeom>
          <a:gradFill>
            <a:gsLst>
              <a:gs pos="0">
                <a:srgbClr val="F2F2F2"/>
              </a:gs>
              <a:gs pos="100000">
                <a:srgbClr val="A6A6A6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4"/>
          <p:cNvSpPr/>
          <p:nvPr/>
        </p:nvSpPr>
        <p:spPr>
          <a:xfrm>
            <a:off x="9018825" y="0"/>
            <a:ext cx="125100" cy="5143500"/>
          </a:xfrm>
          <a:prstGeom prst="rect">
            <a:avLst/>
          </a:prstGeom>
          <a:gradFill>
            <a:gsLst>
              <a:gs pos="0">
                <a:srgbClr val="F2F2F2"/>
              </a:gs>
              <a:gs pos="100000">
                <a:srgbClr val="A6A6A6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33" name="Google Shape;233;p24"/>
          <p:cNvGraphicFramePr/>
          <p:nvPr/>
        </p:nvGraphicFramePr>
        <p:xfrm>
          <a:off x="4367150" y="2017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{23CB1031-3634-4769-A32D-B6FFC65C6B8B}</a:tableStyleId>
              </a:tblPr>
              <a:tblGrid>
                <a:gridCol w="1502875"/>
                <a:gridCol w="1249525"/>
                <a:gridCol w="16368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Correlation Matrix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frequency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rating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</a:rPr>
                        <a:t>frequency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1.000000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0.72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</a:rPr>
                        <a:t>rating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0.72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1.000000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34" name="Google Shape;234;p24"/>
          <p:cNvGraphicFramePr/>
          <p:nvPr/>
        </p:nvGraphicFramePr>
        <p:xfrm>
          <a:off x="4343625" y="3767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{23CB1031-3634-4769-A32D-B6FFC65C6B8B}</a:tableStyleId>
              </a:tblPr>
              <a:tblGrid>
                <a:gridCol w="2194600"/>
                <a:gridCol w="21946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Chi-square statistic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p-value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66.72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0.002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</a:tr>
            </a:tbl>
          </a:graphicData>
        </a:graphic>
      </p:graphicFrame>
      <p:sp>
        <p:nvSpPr>
          <p:cNvPr id="235" name="Google Shape;235;p24"/>
          <p:cNvSpPr txBox="1"/>
          <p:nvPr/>
        </p:nvSpPr>
        <p:spPr>
          <a:xfrm>
            <a:off x="0" y="1907350"/>
            <a:ext cx="42291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By splitting the reviews into bigrams and determining their frequency of occurrence, we observe a positive correlation between the frequency of bigrams and the book rating.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●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Chi-square test supports results that there is dependence between bigram frequency and ratings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graphicFrame>
        <p:nvGraphicFramePr>
          <p:cNvPr id="236" name="Google Shape;236;p24"/>
          <p:cNvGraphicFramePr/>
          <p:nvPr/>
        </p:nvGraphicFramePr>
        <p:xfrm>
          <a:off x="68963" y="647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{23CB1031-3634-4769-A32D-B6FFC65C6B8B}</a:tableStyleId>
              </a:tblPr>
              <a:tblGrid>
                <a:gridCol w="813875"/>
                <a:gridCol w="567050"/>
                <a:gridCol w="484225"/>
                <a:gridCol w="551375"/>
                <a:gridCol w="531625"/>
                <a:gridCol w="574150"/>
                <a:gridCol w="828000"/>
                <a:gridCol w="382850"/>
                <a:gridCol w="382850"/>
                <a:gridCol w="385250"/>
                <a:gridCol w="418250"/>
                <a:gridCol w="404100"/>
                <a:gridCol w="455800"/>
                <a:gridCol w="382850"/>
                <a:gridCol w="382850"/>
                <a:gridCol w="448725"/>
                <a:gridCol w="436625"/>
                <a:gridCol w="4537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bigram</a:t>
                      </a:r>
                      <a:endParaRPr b="1"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(atticus, finch)</a:t>
                      </a:r>
                      <a:endParaRPr b="1"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 hMerge="1"/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(george,orwell)</a:t>
                      </a:r>
                      <a:endParaRPr b="1"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(hate,hate)</a:t>
                      </a:r>
                      <a:endParaRPr b="1"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 gridSpan="5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(lord,ring)</a:t>
                      </a:r>
                      <a:endParaRPr b="1"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 hMerge="1"/>
                <a:tc hMerge="1"/>
                <a:tc hMerge="1"/>
                <a:tc hMerge="1"/>
                <a:tc gridSpan="6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(read, book)</a:t>
                      </a:r>
                      <a:endParaRPr b="1"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rating</a:t>
                      </a:r>
                      <a:endParaRPr b="1"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1</a:t>
                      </a:r>
                      <a:endParaRPr b="1"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4</a:t>
                      </a:r>
                      <a:endParaRPr b="1"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5</a:t>
                      </a:r>
                      <a:endParaRPr b="1"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4</a:t>
                      </a:r>
                      <a:endParaRPr b="1"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5</a:t>
                      </a:r>
                      <a:endParaRPr b="1"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1</a:t>
                      </a:r>
                      <a:endParaRPr b="1"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0</a:t>
                      </a:r>
                      <a:endParaRPr b="1"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2</a:t>
                      </a:r>
                      <a:endParaRPr b="1"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3</a:t>
                      </a:r>
                      <a:endParaRPr b="1"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4</a:t>
                      </a:r>
                      <a:endParaRPr b="1"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5</a:t>
                      </a:r>
                      <a:endParaRPr b="1"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0</a:t>
                      </a:r>
                      <a:endParaRPr b="1"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1</a:t>
                      </a:r>
                      <a:endParaRPr b="1"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2</a:t>
                      </a:r>
                      <a:endParaRPr b="1"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3</a:t>
                      </a:r>
                      <a:endParaRPr b="1"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4</a:t>
                      </a:r>
                      <a:endParaRPr b="1"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5</a:t>
                      </a:r>
                      <a:endParaRPr b="1"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frequency</a:t>
                      </a:r>
                      <a:endParaRPr b="1"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8</a:t>
                      </a:r>
                      <a:endParaRPr b="1"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67</a:t>
                      </a:r>
                      <a:endParaRPr b="1"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211</a:t>
                      </a:r>
                      <a:endParaRPr b="1"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82</a:t>
                      </a:r>
                      <a:endParaRPr b="1"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161</a:t>
                      </a:r>
                      <a:endParaRPr b="1"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119</a:t>
                      </a:r>
                      <a:endParaRPr b="1"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13</a:t>
                      </a:r>
                      <a:endParaRPr b="1"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14</a:t>
                      </a:r>
                      <a:endParaRPr b="1"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29</a:t>
                      </a:r>
                      <a:endParaRPr b="1"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105</a:t>
                      </a:r>
                      <a:endParaRPr b="1"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493</a:t>
                      </a:r>
                      <a:endParaRPr b="1"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9</a:t>
                      </a:r>
                      <a:endParaRPr b="1"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16</a:t>
                      </a:r>
                      <a:endParaRPr b="1"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7</a:t>
                      </a:r>
                      <a:endParaRPr b="1"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55</a:t>
                      </a:r>
                      <a:endParaRPr b="1"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141</a:t>
                      </a:r>
                      <a:endParaRPr b="1"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434</a:t>
                      </a:r>
                      <a:endParaRPr b="1"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5"/>
          <p:cNvSpPr/>
          <p:nvPr/>
        </p:nvSpPr>
        <p:spPr>
          <a:xfrm>
            <a:off x="0" y="0"/>
            <a:ext cx="9144000" cy="148800"/>
          </a:xfrm>
          <a:prstGeom prst="rect">
            <a:avLst/>
          </a:prstGeom>
          <a:gradFill>
            <a:gsLst>
              <a:gs pos="0">
                <a:srgbClr val="F2F2F2"/>
              </a:gs>
              <a:gs pos="100000">
                <a:srgbClr val="A6A6A6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25"/>
          <p:cNvSpPr/>
          <p:nvPr/>
        </p:nvSpPr>
        <p:spPr>
          <a:xfrm>
            <a:off x="9018825" y="0"/>
            <a:ext cx="125100" cy="5143500"/>
          </a:xfrm>
          <a:prstGeom prst="rect">
            <a:avLst/>
          </a:prstGeom>
          <a:gradFill>
            <a:gsLst>
              <a:gs pos="0">
                <a:srgbClr val="F2F2F2"/>
              </a:gs>
              <a:gs pos="100000">
                <a:srgbClr val="A6A6A6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25"/>
          <p:cNvSpPr txBox="1"/>
          <p:nvPr/>
        </p:nvSpPr>
        <p:spPr>
          <a:xfrm>
            <a:off x="68975" y="191250"/>
            <a:ext cx="8687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erriweather"/>
                <a:ea typeface="Merriweather"/>
                <a:cs typeface="Merriweather"/>
                <a:sym typeface="Merriweather"/>
              </a:rPr>
              <a:t>Conclusion</a:t>
            </a:r>
            <a:endParaRPr sz="24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44" name="Google Shape;244;p25"/>
          <p:cNvSpPr txBox="1"/>
          <p:nvPr/>
        </p:nvSpPr>
        <p:spPr>
          <a:xfrm>
            <a:off x="266925" y="894600"/>
            <a:ext cx="8489400" cy="20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●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The relationship between reviews and ratings exists in the presence and frequency of words.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●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Most occurring bigrams contain words that are associated with the contents, characters and authors of the books being reviewed.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●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The length of reviews and the extent to which reviewers express themselves are independent of their book rating.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45" name="Google Shape;245;p25"/>
          <p:cNvSpPr txBox="1"/>
          <p:nvPr/>
        </p:nvSpPr>
        <p:spPr>
          <a:xfrm>
            <a:off x="266925" y="2831550"/>
            <a:ext cx="8687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erriweather"/>
                <a:ea typeface="Merriweather"/>
                <a:cs typeface="Merriweather"/>
                <a:sym typeface="Merriweather"/>
              </a:rPr>
              <a:t>Limitations</a:t>
            </a:r>
            <a:endParaRPr sz="24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46" name="Google Shape;246;p25"/>
          <p:cNvSpPr txBox="1"/>
          <p:nvPr/>
        </p:nvSpPr>
        <p:spPr>
          <a:xfrm>
            <a:off x="365200" y="3385650"/>
            <a:ext cx="8391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Char char="●"/>
            </a:pPr>
            <a:r>
              <a:rPr lang="en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Spam filter classifier was trained on very little data compared to the size of the dataset. Therefore model may not be general enough to capture the different variations of spam/irrelevant reviews that may exist in the dataset.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6"/>
          <p:cNvSpPr txBox="1"/>
          <p:nvPr/>
        </p:nvSpPr>
        <p:spPr>
          <a:xfrm>
            <a:off x="523725" y="1776125"/>
            <a:ext cx="8107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latin typeface="Merriweather"/>
                <a:ea typeface="Merriweather"/>
                <a:cs typeface="Merriweather"/>
                <a:sym typeface="Merriweather"/>
              </a:rPr>
              <a:t>THANK YOU!</a:t>
            </a:r>
            <a:endParaRPr sz="42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52" name="Google Shape;252;p26"/>
          <p:cNvSpPr/>
          <p:nvPr/>
        </p:nvSpPr>
        <p:spPr>
          <a:xfrm>
            <a:off x="0" y="0"/>
            <a:ext cx="9144000" cy="148800"/>
          </a:xfrm>
          <a:prstGeom prst="rect">
            <a:avLst/>
          </a:prstGeom>
          <a:gradFill>
            <a:gsLst>
              <a:gs pos="0">
                <a:srgbClr val="F2F2F2"/>
              </a:gs>
              <a:gs pos="100000">
                <a:srgbClr val="A6A6A6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26"/>
          <p:cNvSpPr/>
          <p:nvPr/>
        </p:nvSpPr>
        <p:spPr>
          <a:xfrm>
            <a:off x="9018825" y="0"/>
            <a:ext cx="125100" cy="5143500"/>
          </a:xfrm>
          <a:prstGeom prst="rect">
            <a:avLst/>
          </a:prstGeom>
          <a:gradFill>
            <a:gsLst>
              <a:gs pos="0">
                <a:srgbClr val="F2F2F2"/>
              </a:gs>
              <a:gs pos="100000">
                <a:srgbClr val="A6A6A6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/>
          <p:nvPr/>
        </p:nvSpPr>
        <p:spPr>
          <a:xfrm>
            <a:off x="0" y="0"/>
            <a:ext cx="9144000" cy="148800"/>
          </a:xfrm>
          <a:prstGeom prst="rect">
            <a:avLst/>
          </a:prstGeom>
          <a:gradFill>
            <a:gsLst>
              <a:gs pos="0">
                <a:srgbClr val="F2F2F2"/>
              </a:gs>
              <a:gs pos="100000">
                <a:srgbClr val="A6A6A6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4"/>
          <p:cNvSpPr/>
          <p:nvPr/>
        </p:nvSpPr>
        <p:spPr>
          <a:xfrm>
            <a:off x="9018825" y="0"/>
            <a:ext cx="125100" cy="5143500"/>
          </a:xfrm>
          <a:prstGeom prst="rect">
            <a:avLst/>
          </a:prstGeom>
          <a:gradFill>
            <a:gsLst>
              <a:gs pos="0">
                <a:srgbClr val="F2F2F2"/>
              </a:gs>
              <a:gs pos="100000">
                <a:srgbClr val="A6A6A6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4"/>
          <p:cNvSpPr txBox="1"/>
          <p:nvPr/>
        </p:nvSpPr>
        <p:spPr>
          <a:xfrm>
            <a:off x="347125" y="191250"/>
            <a:ext cx="4562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Merriweather"/>
                <a:ea typeface="Merriweather"/>
                <a:cs typeface="Merriweather"/>
                <a:sym typeface="Merriweather"/>
              </a:rPr>
              <a:t>Project Scope &amp; Objective</a:t>
            </a:r>
            <a:endParaRPr sz="26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249050" y="940050"/>
            <a:ext cx="8436000" cy="38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erriweather"/>
                <a:ea typeface="Merriweather"/>
                <a:cs typeface="Merriweather"/>
                <a:sym typeface="Merriweather"/>
              </a:rPr>
              <a:t>Objective:  </a:t>
            </a:r>
            <a:endParaRPr b="1" sz="17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erriweather"/>
              <a:buChar char="●"/>
            </a:pP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Explore and Analyse the relationship between Reader’s Reviews and Book Ratings.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erriweather"/>
                <a:ea typeface="Merriweather"/>
                <a:cs typeface="Merriweather"/>
                <a:sym typeface="Merriweather"/>
              </a:rPr>
              <a:t>Scope:</a:t>
            </a:r>
            <a:endParaRPr b="1" sz="17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erriweather"/>
              <a:buChar char="●"/>
            </a:pP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Extract data for the Top 100 books ranked by Times Magazine from </a:t>
            </a:r>
            <a:r>
              <a:rPr lang="en" sz="1600" u="sng">
                <a:latin typeface="Merriweather"/>
                <a:ea typeface="Merriweather"/>
                <a:cs typeface="Merriweather"/>
                <a:sym typeface="Merriweather"/>
              </a:rPr>
              <a:t>goodreads.com</a:t>
            </a: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.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erriweather"/>
              <a:buChar char="●"/>
            </a:pP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Transform and Load Data into GraphDB (Arango).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erriweather"/>
              <a:buChar char="●"/>
            </a:pP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Identify and Filter Irrelevant/Spam Reviews.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erriweather"/>
              <a:buChar char="●"/>
            </a:pP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Carry out exploratory analysis on the relationship between reviews and ratings.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/>
          <p:nvPr/>
        </p:nvSpPr>
        <p:spPr>
          <a:xfrm>
            <a:off x="0" y="0"/>
            <a:ext cx="9144000" cy="148800"/>
          </a:xfrm>
          <a:prstGeom prst="rect">
            <a:avLst/>
          </a:prstGeom>
          <a:gradFill>
            <a:gsLst>
              <a:gs pos="0">
                <a:srgbClr val="FDECDB"/>
              </a:gs>
              <a:gs pos="100000">
                <a:srgbClr val="F0A963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5"/>
          <p:cNvSpPr/>
          <p:nvPr/>
        </p:nvSpPr>
        <p:spPr>
          <a:xfrm>
            <a:off x="9018825" y="0"/>
            <a:ext cx="125100" cy="5143500"/>
          </a:xfrm>
          <a:prstGeom prst="rect">
            <a:avLst/>
          </a:prstGeom>
          <a:gradFill>
            <a:gsLst>
              <a:gs pos="0">
                <a:srgbClr val="FDECDB"/>
              </a:gs>
              <a:gs pos="100000">
                <a:srgbClr val="F0A963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5"/>
          <p:cNvSpPr txBox="1"/>
          <p:nvPr/>
        </p:nvSpPr>
        <p:spPr>
          <a:xfrm>
            <a:off x="347125" y="885575"/>
            <a:ext cx="7927800" cy="3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erriweather"/>
              <a:buChar char="●"/>
            </a:pP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The data was initially scraped in a structured format, specifically in rows and columns, using BeautifulSoup and Selenium via Python.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erriweather"/>
              <a:buChar char="●"/>
            </a:pP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A selection of the top 100 books ranked by Times Magazine was used as the basis for collection.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erriweather"/>
              <a:buChar char="●"/>
            </a:pP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User Reviews for the 100 books were then retrieved and from this, further information, such as: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erriweather"/>
              <a:buChar char="○"/>
            </a:pP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User specific reviews for those flagged as spam (reviews relating to a subset of original 100 books)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74" name="Google Shape;74;p15"/>
          <p:cNvSpPr/>
          <p:nvPr/>
        </p:nvSpPr>
        <p:spPr>
          <a:xfrm>
            <a:off x="0" y="0"/>
            <a:ext cx="9144000" cy="148800"/>
          </a:xfrm>
          <a:prstGeom prst="rect">
            <a:avLst/>
          </a:prstGeom>
          <a:gradFill>
            <a:gsLst>
              <a:gs pos="0">
                <a:srgbClr val="F2F2F2"/>
              </a:gs>
              <a:gs pos="100000">
                <a:srgbClr val="A6A6A6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5"/>
          <p:cNvSpPr/>
          <p:nvPr/>
        </p:nvSpPr>
        <p:spPr>
          <a:xfrm>
            <a:off x="9018825" y="0"/>
            <a:ext cx="125100" cy="5143500"/>
          </a:xfrm>
          <a:prstGeom prst="rect">
            <a:avLst/>
          </a:prstGeom>
          <a:gradFill>
            <a:gsLst>
              <a:gs pos="0">
                <a:srgbClr val="F2F2F2"/>
              </a:gs>
              <a:gs pos="100000">
                <a:srgbClr val="A6A6A6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5"/>
          <p:cNvSpPr txBox="1"/>
          <p:nvPr/>
        </p:nvSpPr>
        <p:spPr>
          <a:xfrm>
            <a:off x="347125" y="191250"/>
            <a:ext cx="4562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Merriweather"/>
                <a:ea typeface="Merriweather"/>
                <a:cs typeface="Merriweather"/>
                <a:sym typeface="Merriweather"/>
              </a:rPr>
              <a:t>Data Extraction</a:t>
            </a:r>
            <a:endParaRPr sz="2600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" name="Google Shape;81;p16"/>
          <p:cNvGraphicFramePr/>
          <p:nvPr/>
        </p:nvGraphicFramePr>
        <p:xfrm>
          <a:off x="446925" y="773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{23CB1031-3634-4769-A32D-B6FFC65C6B8B}</a:tableStyleId>
              </a:tblPr>
              <a:tblGrid>
                <a:gridCol w="1904200"/>
              </a:tblGrid>
              <a:tr h="317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Top 100 Books</a:t>
                      </a:r>
                      <a:endParaRPr b="1" sz="1200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17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unique_id</a:t>
                      </a:r>
                      <a:endParaRPr sz="1000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</a:tr>
              <a:tr h="317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book_title</a:t>
                      </a:r>
                      <a:endParaRPr sz="10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/>
                </a:tc>
              </a:tr>
              <a:tr h="317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book_link</a:t>
                      </a:r>
                      <a:endParaRPr sz="10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/>
                </a:tc>
              </a:tr>
              <a:tr h="317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review_page_link</a:t>
                      </a:r>
                      <a:endParaRPr sz="10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82" name="Google Shape;82;p16"/>
          <p:cNvGraphicFramePr/>
          <p:nvPr/>
        </p:nvGraphicFramePr>
        <p:xfrm>
          <a:off x="3239338" y="773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{23CB1031-3634-4769-A32D-B6FFC65C6B8B}</a:tableStyleId>
              </a:tblPr>
              <a:tblGrid>
                <a:gridCol w="1904200"/>
              </a:tblGrid>
              <a:tr h="361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Book Reviews</a:t>
                      </a:r>
                      <a:endParaRPr b="1" sz="1200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05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user_id</a:t>
                      </a:r>
                      <a:endParaRPr sz="10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</a:tr>
              <a:tr h="305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display_name</a:t>
                      </a:r>
                      <a:endParaRPr sz="10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/>
                </a:tc>
              </a:tr>
              <a:tr h="305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user_href</a:t>
                      </a:r>
                      <a:endParaRPr sz="10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/>
                </a:tc>
              </a:tr>
              <a:tr h="305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title</a:t>
                      </a:r>
                      <a:endParaRPr sz="1000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/>
                </a:tc>
              </a:tr>
              <a:tr h="305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rating</a:t>
                      </a:r>
                      <a:endParaRPr sz="1000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/>
                </a:tc>
              </a:tr>
              <a:tr h="305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likes</a:t>
                      </a:r>
                      <a:endParaRPr sz="1000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/>
                </a:tc>
              </a:tr>
              <a:tr h="305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comments</a:t>
                      </a:r>
                      <a:endParaRPr sz="1000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/>
                </a:tc>
              </a:tr>
              <a:tr h="305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review</a:t>
                      </a:r>
                      <a:endParaRPr sz="1000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/>
                </a:tc>
              </a:tr>
              <a:tr h="305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date_added</a:t>
                      </a:r>
                      <a:endParaRPr sz="1000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/>
                </a:tc>
              </a:tr>
              <a:tr h="305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language</a:t>
                      </a:r>
                      <a:endParaRPr sz="1000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83" name="Google Shape;83;p16"/>
          <p:cNvGraphicFramePr/>
          <p:nvPr/>
        </p:nvGraphicFramePr>
        <p:xfrm>
          <a:off x="6063488" y="773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{23CB1031-3634-4769-A32D-B6FFC65C6B8B}</a:tableStyleId>
              </a:tblPr>
              <a:tblGrid>
                <a:gridCol w="2035400"/>
              </a:tblGrid>
              <a:tr h="445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Flagged Users Reviews</a:t>
                      </a:r>
                      <a:endParaRPr b="1" sz="1200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05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user_id</a:t>
                      </a:r>
                      <a:endParaRPr sz="10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</a:tr>
              <a:tr h="305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review_id</a:t>
                      </a:r>
                      <a:endParaRPr sz="10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</a:tr>
              <a:tr h="305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title</a:t>
                      </a:r>
                      <a:endParaRPr sz="1000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/>
                </a:tc>
              </a:tr>
              <a:tr h="305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author</a:t>
                      </a:r>
                      <a:endParaRPr sz="1000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/>
                </a:tc>
              </a:tr>
              <a:tr h="305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rating</a:t>
                      </a:r>
                      <a:endParaRPr sz="1000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/>
                </a:tc>
              </a:tr>
              <a:tr h="305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review</a:t>
                      </a:r>
                      <a:endParaRPr sz="1000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/>
                </a:tc>
              </a:tr>
              <a:tr h="305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date_added</a:t>
                      </a:r>
                      <a:endParaRPr sz="1000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/>
                </a:tc>
              </a:tr>
              <a:tr h="305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language</a:t>
                      </a:r>
                      <a:endParaRPr sz="1000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84" name="Google Shape;84;p16"/>
          <p:cNvSpPr txBox="1"/>
          <p:nvPr/>
        </p:nvSpPr>
        <p:spPr>
          <a:xfrm>
            <a:off x="33200" y="125775"/>
            <a:ext cx="79764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Merriweather"/>
                <a:ea typeface="Merriweather"/>
                <a:cs typeface="Merriweather"/>
                <a:sym typeface="Merriweather"/>
              </a:rPr>
              <a:t>Overview of Scraped Data from Goodreads.com</a:t>
            </a:r>
            <a:endParaRPr sz="25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85" name="Google Shape;85;p16"/>
          <p:cNvSpPr/>
          <p:nvPr/>
        </p:nvSpPr>
        <p:spPr>
          <a:xfrm>
            <a:off x="0" y="0"/>
            <a:ext cx="9144000" cy="148800"/>
          </a:xfrm>
          <a:prstGeom prst="rect">
            <a:avLst/>
          </a:prstGeom>
          <a:gradFill>
            <a:gsLst>
              <a:gs pos="0">
                <a:srgbClr val="F2F2F2"/>
              </a:gs>
              <a:gs pos="100000">
                <a:srgbClr val="A6A6A6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6"/>
          <p:cNvSpPr/>
          <p:nvPr/>
        </p:nvSpPr>
        <p:spPr>
          <a:xfrm>
            <a:off x="9018825" y="0"/>
            <a:ext cx="125100" cy="5143500"/>
          </a:xfrm>
          <a:prstGeom prst="rect">
            <a:avLst/>
          </a:prstGeom>
          <a:gradFill>
            <a:gsLst>
              <a:gs pos="0">
                <a:srgbClr val="F2F2F2"/>
              </a:gs>
              <a:gs pos="100000">
                <a:srgbClr val="A6A6A6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/>
        </p:nvSpPr>
        <p:spPr>
          <a:xfrm>
            <a:off x="74700" y="130675"/>
            <a:ext cx="4562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Merriweather"/>
                <a:ea typeface="Merriweather"/>
                <a:cs typeface="Merriweather"/>
                <a:sym typeface="Merriweather"/>
              </a:rPr>
              <a:t>Data Loading</a:t>
            </a:r>
            <a:endParaRPr sz="25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92" name="Google Shape;92;p17"/>
          <p:cNvSpPr/>
          <p:nvPr/>
        </p:nvSpPr>
        <p:spPr>
          <a:xfrm>
            <a:off x="0" y="0"/>
            <a:ext cx="9144000" cy="148800"/>
          </a:xfrm>
          <a:prstGeom prst="rect">
            <a:avLst/>
          </a:prstGeom>
          <a:gradFill>
            <a:gsLst>
              <a:gs pos="0">
                <a:srgbClr val="FDECDB"/>
              </a:gs>
              <a:gs pos="100000">
                <a:srgbClr val="F0A963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7"/>
          <p:cNvSpPr/>
          <p:nvPr/>
        </p:nvSpPr>
        <p:spPr>
          <a:xfrm>
            <a:off x="9018825" y="0"/>
            <a:ext cx="125100" cy="5143500"/>
          </a:xfrm>
          <a:prstGeom prst="rect">
            <a:avLst/>
          </a:prstGeom>
          <a:gradFill>
            <a:gsLst>
              <a:gs pos="0">
                <a:srgbClr val="FDECDB"/>
              </a:gs>
              <a:gs pos="100000">
                <a:srgbClr val="F0A963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7"/>
          <p:cNvSpPr txBox="1"/>
          <p:nvPr/>
        </p:nvSpPr>
        <p:spPr>
          <a:xfrm>
            <a:off x="481750" y="818700"/>
            <a:ext cx="600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95" name="Google Shape;95;p17"/>
          <p:cNvSpPr/>
          <p:nvPr/>
        </p:nvSpPr>
        <p:spPr>
          <a:xfrm>
            <a:off x="0" y="0"/>
            <a:ext cx="9144000" cy="148800"/>
          </a:xfrm>
          <a:prstGeom prst="rect">
            <a:avLst/>
          </a:prstGeom>
          <a:gradFill>
            <a:gsLst>
              <a:gs pos="0">
                <a:srgbClr val="F2F2F2"/>
              </a:gs>
              <a:gs pos="100000">
                <a:srgbClr val="A6A6A6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7"/>
          <p:cNvSpPr/>
          <p:nvPr/>
        </p:nvSpPr>
        <p:spPr>
          <a:xfrm>
            <a:off x="9018825" y="0"/>
            <a:ext cx="125100" cy="5143500"/>
          </a:xfrm>
          <a:prstGeom prst="rect">
            <a:avLst/>
          </a:prstGeom>
          <a:gradFill>
            <a:gsLst>
              <a:gs pos="0">
                <a:srgbClr val="F2F2F2"/>
              </a:gs>
              <a:gs pos="100000">
                <a:srgbClr val="A6A6A6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7" name="Google Shape;9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66500"/>
            <a:ext cx="4841249" cy="3912121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7"/>
          <p:cNvSpPr txBox="1"/>
          <p:nvPr/>
        </p:nvSpPr>
        <p:spPr>
          <a:xfrm>
            <a:off x="0" y="666300"/>
            <a:ext cx="484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latin typeface="Merriweather"/>
                <a:ea typeface="Merriweather"/>
                <a:cs typeface="Merriweather"/>
                <a:sym typeface="Merriweather"/>
              </a:rPr>
              <a:t>Book_Reviews (Vertex Collection)</a:t>
            </a: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99" name="Google Shape;99;p17"/>
          <p:cNvPicPr preferRelativeResize="0"/>
          <p:nvPr/>
        </p:nvPicPr>
        <p:blipFill rotWithShape="1">
          <a:blip r:embed="rId4">
            <a:alphaModFix/>
          </a:blip>
          <a:srcRect b="2257" l="0" r="0" t="0"/>
          <a:stretch/>
        </p:blipFill>
        <p:spPr>
          <a:xfrm>
            <a:off x="5087350" y="1066500"/>
            <a:ext cx="3872700" cy="215135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7"/>
          <p:cNvSpPr txBox="1"/>
          <p:nvPr/>
        </p:nvSpPr>
        <p:spPr>
          <a:xfrm>
            <a:off x="5087375" y="666300"/>
            <a:ext cx="387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latin typeface="Merriweather"/>
                <a:ea typeface="Merriweather"/>
                <a:cs typeface="Merriweather"/>
                <a:sym typeface="Merriweather"/>
              </a:rPr>
              <a:t>reviews_per_book (Edge Collection)</a:t>
            </a:r>
            <a:endParaRPr u="sng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01" name="Google Shape;101;p17"/>
          <p:cNvSpPr txBox="1"/>
          <p:nvPr/>
        </p:nvSpPr>
        <p:spPr>
          <a:xfrm>
            <a:off x="5322375" y="3573300"/>
            <a:ext cx="3411900" cy="1046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●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After Data Extraction and Transformation, the data was loaded into Arango in the following format</a:t>
            </a:r>
            <a:endParaRPr/>
          </a:p>
        </p:txBody>
      </p:sp>
      <p:cxnSp>
        <p:nvCxnSpPr>
          <p:cNvPr id="102" name="Google Shape;102;p17"/>
          <p:cNvCxnSpPr>
            <a:stCxn id="101" idx="0"/>
            <a:endCxn id="99" idx="2"/>
          </p:cNvCxnSpPr>
          <p:nvPr/>
        </p:nvCxnSpPr>
        <p:spPr>
          <a:xfrm rot="10800000">
            <a:off x="7023825" y="3217800"/>
            <a:ext cx="4500" cy="355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3" name="Google Shape;103;p17"/>
          <p:cNvCxnSpPr>
            <a:stCxn id="101" idx="1"/>
          </p:cNvCxnSpPr>
          <p:nvPr/>
        </p:nvCxnSpPr>
        <p:spPr>
          <a:xfrm rot="10800000">
            <a:off x="4830675" y="4091850"/>
            <a:ext cx="491700" cy="4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/>
          <p:nvPr/>
        </p:nvSpPr>
        <p:spPr>
          <a:xfrm>
            <a:off x="195450" y="946450"/>
            <a:ext cx="1339500" cy="1355400"/>
          </a:xfrm>
          <a:prstGeom prst="ellipse">
            <a:avLst/>
          </a:prstGeom>
          <a:solidFill>
            <a:srgbClr val="C9DAF8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erriweather"/>
                <a:ea typeface="Merriweather"/>
                <a:cs typeface="Merriweather"/>
                <a:sym typeface="Merriweather"/>
              </a:rPr>
              <a:t>Top</a:t>
            </a:r>
            <a:r>
              <a:rPr b="1" lang="en"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b="1" lang="en">
                <a:latin typeface="Merriweather"/>
                <a:ea typeface="Merriweather"/>
                <a:cs typeface="Merriweather"/>
                <a:sym typeface="Merriweather"/>
              </a:rPr>
              <a:t>100</a:t>
            </a:r>
            <a:r>
              <a:rPr b="1" lang="en"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b="1" lang="en">
                <a:latin typeface="Merriweather"/>
                <a:ea typeface="Merriweather"/>
                <a:cs typeface="Merriweather"/>
                <a:sym typeface="Merriweather"/>
              </a:rPr>
              <a:t>Books</a:t>
            </a:r>
            <a:endParaRPr b="1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09" name="Google Shape;109;p18"/>
          <p:cNvSpPr/>
          <p:nvPr/>
        </p:nvSpPr>
        <p:spPr>
          <a:xfrm>
            <a:off x="4232486" y="946450"/>
            <a:ext cx="1339500" cy="1355400"/>
          </a:xfrm>
          <a:prstGeom prst="ellipse">
            <a:avLst/>
          </a:prstGeom>
          <a:solidFill>
            <a:srgbClr val="C9DAF8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erriweather"/>
                <a:ea typeface="Merriweather"/>
                <a:cs typeface="Merriweather"/>
                <a:sym typeface="Merriweather"/>
              </a:rPr>
              <a:t>Book Reviews</a:t>
            </a:r>
            <a:endParaRPr b="1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10" name="Google Shape;110;p18"/>
          <p:cNvSpPr/>
          <p:nvPr/>
        </p:nvSpPr>
        <p:spPr>
          <a:xfrm>
            <a:off x="119250" y="3344450"/>
            <a:ext cx="1339500" cy="1355400"/>
          </a:xfrm>
          <a:prstGeom prst="ellipse">
            <a:avLst/>
          </a:prstGeom>
          <a:solidFill>
            <a:srgbClr val="C9DAF8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erriweather"/>
                <a:ea typeface="Merriweather"/>
                <a:cs typeface="Merriweather"/>
                <a:sym typeface="Merriweather"/>
              </a:rPr>
              <a:t>Spam</a:t>
            </a:r>
            <a:r>
              <a:rPr b="1" lang="en">
                <a:latin typeface="Merriweather"/>
                <a:ea typeface="Merriweather"/>
                <a:cs typeface="Merriweather"/>
                <a:sym typeface="Merriweather"/>
              </a:rPr>
              <a:t> Reviews</a:t>
            </a:r>
            <a:endParaRPr b="1">
              <a:latin typeface="Merriweather"/>
              <a:ea typeface="Merriweather"/>
              <a:cs typeface="Merriweather"/>
              <a:sym typeface="Merriweather"/>
            </a:endParaRPr>
          </a:p>
        </p:txBody>
      </p:sp>
      <p:cxnSp>
        <p:nvCxnSpPr>
          <p:cNvPr id="111" name="Google Shape;111;p18"/>
          <p:cNvCxnSpPr>
            <a:stCxn id="108" idx="6"/>
            <a:endCxn id="109" idx="2"/>
          </p:cNvCxnSpPr>
          <p:nvPr/>
        </p:nvCxnSpPr>
        <p:spPr>
          <a:xfrm>
            <a:off x="1534950" y="1624150"/>
            <a:ext cx="26976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2" name="Google Shape;112;p18"/>
          <p:cNvSpPr txBox="1"/>
          <p:nvPr/>
        </p:nvSpPr>
        <p:spPr>
          <a:xfrm>
            <a:off x="1765425" y="1223950"/>
            <a:ext cx="194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erriweather"/>
                <a:ea typeface="Merriweather"/>
                <a:cs typeface="Merriweather"/>
                <a:sym typeface="Merriweather"/>
              </a:rPr>
              <a:t>reviews_per_book</a:t>
            </a:r>
            <a:endParaRPr b="1">
              <a:latin typeface="Merriweather"/>
              <a:ea typeface="Merriweather"/>
              <a:cs typeface="Merriweather"/>
              <a:sym typeface="Merriweather"/>
            </a:endParaRPr>
          </a:p>
        </p:txBody>
      </p:sp>
      <p:cxnSp>
        <p:nvCxnSpPr>
          <p:cNvPr id="113" name="Google Shape;113;p18"/>
          <p:cNvCxnSpPr>
            <a:stCxn id="109" idx="3"/>
            <a:endCxn id="110" idx="7"/>
          </p:cNvCxnSpPr>
          <p:nvPr/>
        </p:nvCxnSpPr>
        <p:spPr>
          <a:xfrm flipH="1">
            <a:off x="1262452" y="2103356"/>
            <a:ext cx="3166200" cy="1439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4" name="Google Shape;114;p18"/>
          <p:cNvSpPr txBox="1"/>
          <p:nvPr/>
        </p:nvSpPr>
        <p:spPr>
          <a:xfrm rot="-1507271">
            <a:off x="1435517" y="2454590"/>
            <a:ext cx="2758082" cy="4008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erriweather"/>
                <a:ea typeface="Merriweather"/>
                <a:cs typeface="Merriweather"/>
                <a:sym typeface="Merriweather"/>
              </a:rPr>
              <a:t>spam_</a:t>
            </a:r>
            <a:r>
              <a:rPr b="1" lang="en">
                <a:latin typeface="Merriweather"/>
                <a:ea typeface="Merriweather"/>
                <a:cs typeface="Merriweather"/>
                <a:sym typeface="Merriweather"/>
              </a:rPr>
              <a:t>reviews_per_book</a:t>
            </a:r>
            <a:endParaRPr b="1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15" name="Google Shape;115;p18"/>
          <p:cNvSpPr txBox="1"/>
          <p:nvPr/>
        </p:nvSpPr>
        <p:spPr>
          <a:xfrm>
            <a:off x="195450" y="82275"/>
            <a:ext cx="4562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Merriweather"/>
                <a:ea typeface="Merriweather"/>
                <a:cs typeface="Merriweather"/>
                <a:sym typeface="Merriweather"/>
              </a:rPr>
              <a:t>Database - Overview</a:t>
            </a:r>
            <a:endParaRPr sz="25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16" name="Google Shape;116;p18"/>
          <p:cNvSpPr txBox="1"/>
          <p:nvPr/>
        </p:nvSpPr>
        <p:spPr>
          <a:xfrm>
            <a:off x="5571975" y="549875"/>
            <a:ext cx="3571800" cy="42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ArangoDB was used for creation of a graph database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●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4 Vertices: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AutoNum type="romanUcPeriod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Top_100_Books,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AutoNum type="romanUcPeriod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Book_Reviews,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AutoNum type="romanUcPeriod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Spam_Reviews, 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AutoNum type="romanUcPeriod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Flagged_Users_Reviews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●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3 Edges: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AutoNum type="romanUcPeriod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reviews_per_book,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AutoNum type="romanUcPeriod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spam_reviews_per_book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AutoNum type="romanUcPeriod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spammers_goodreads_reviews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17" name="Google Shape;117;p18"/>
          <p:cNvSpPr/>
          <p:nvPr/>
        </p:nvSpPr>
        <p:spPr>
          <a:xfrm>
            <a:off x="4232474" y="3344450"/>
            <a:ext cx="1339500" cy="1355400"/>
          </a:xfrm>
          <a:prstGeom prst="ellipse">
            <a:avLst/>
          </a:prstGeom>
          <a:solidFill>
            <a:srgbClr val="C9DAF8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erriweather"/>
                <a:ea typeface="Merriweather"/>
                <a:cs typeface="Merriweather"/>
                <a:sym typeface="Merriweather"/>
              </a:rPr>
              <a:t>Flagged</a:t>
            </a:r>
            <a:r>
              <a:rPr b="1" lang="en">
                <a:latin typeface="Merriweather"/>
                <a:ea typeface="Merriweather"/>
                <a:cs typeface="Merriweather"/>
                <a:sym typeface="Merriweather"/>
              </a:rPr>
              <a:t> Users</a:t>
            </a:r>
            <a:r>
              <a:rPr b="1" lang="en">
                <a:latin typeface="Merriweather"/>
                <a:ea typeface="Merriweather"/>
                <a:cs typeface="Merriweather"/>
                <a:sym typeface="Merriweather"/>
              </a:rPr>
              <a:t> Reviews</a:t>
            </a:r>
            <a:endParaRPr b="1">
              <a:latin typeface="Merriweather"/>
              <a:ea typeface="Merriweather"/>
              <a:cs typeface="Merriweather"/>
              <a:sym typeface="Merriweather"/>
            </a:endParaRPr>
          </a:p>
        </p:txBody>
      </p:sp>
      <p:cxnSp>
        <p:nvCxnSpPr>
          <p:cNvPr id="118" name="Google Shape;118;p18"/>
          <p:cNvCxnSpPr>
            <a:stCxn id="110" idx="6"/>
            <a:endCxn id="117" idx="2"/>
          </p:cNvCxnSpPr>
          <p:nvPr/>
        </p:nvCxnSpPr>
        <p:spPr>
          <a:xfrm>
            <a:off x="1458750" y="4022150"/>
            <a:ext cx="27738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9" name="Google Shape;119;p18"/>
          <p:cNvSpPr txBox="1"/>
          <p:nvPr/>
        </p:nvSpPr>
        <p:spPr>
          <a:xfrm>
            <a:off x="1424050" y="3674150"/>
            <a:ext cx="3000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Merriweather"/>
                <a:ea typeface="Merriweather"/>
                <a:cs typeface="Merriweather"/>
                <a:sym typeface="Merriweather"/>
              </a:rPr>
              <a:t>spammers_goodreads_reviews</a:t>
            </a:r>
            <a:endParaRPr sz="1300"/>
          </a:p>
        </p:txBody>
      </p:sp>
      <p:sp>
        <p:nvSpPr>
          <p:cNvPr id="120" name="Google Shape;120;p18"/>
          <p:cNvSpPr/>
          <p:nvPr/>
        </p:nvSpPr>
        <p:spPr>
          <a:xfrm>
            <a:off x="0" y="0"/>
            <a:ext cx="9144000" cy="148800"/>
          </a:xfrm>
          <a:prstGeom prst="rect">
            <a:avLst/>
          </a:prstGeom>
          <a:gradFill>
            <a:gsLst>
              <a:gs pos="0">
                <a:srgbClr val="F2F2F2"/>
              </a:gs>
              <a:gs pos="100000">
                <a:srgbClr val="A6A6A6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/>
        </p:nvSpPr>
        <p:spPr>
          <a:xfrm>
            <a:off x="194725" y="100375"/>
            <a:ext cx="6800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Merriweather"/>
                <a:ea typeface="Merriweather"/>
                <a:cs typeface="Merriweather"/>
                <a:sym typeface="Merriweather"/>
              </a:rPr>
              <a:t>Irrelevant Reviews/</a:t>
            </a:r>
            <a:r>
              <a:rPr lang="en" sz="2500">
                <a:latin typeface="Merriweather"/>
                <a:ea typeface="Merriweather"/>
                <a:cs typeface="Merriweather"/>
                <a:sym typeface="Merriweather"/>
              </a:rPr>
              <a:t>Spam Identification</a:t>
            </a:r>
            <a:endParaRPr sz="25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26" name="Google Shape;126;p19"/>
          <p:cNvSpPr/>
          <p:nvPr/>
        </p:nvSpPr>
        <p:spPr>
          <a:xfrm>
            <a:off x="0" y="0"/>
            <a:ext cx="9144000" cy="148800"/>
          </a:xfrm>
          <a:prstGeom prst="rect">
            <a:avLst/>
          </a:prstGeom>
          <a:gradFill>
            <a:gsLst>
              <a:gs pos="0">
                <a:srgbClr val="FDECDB"/>
              </a:gs>
              <a:gs pos="100000">
                <a:srgbClr val="F0A963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9"/>
          <p:cNvSpPr/>
          <p:nvPr/>
        </p:nvSpPr>
        <p:spPr>
          <a:xfrm>
            <a:off x="9018825" y="0"/>
            <a:ext cx="125100" cy="5143500"/>
          </a:xfrm>
          <a:prstGeom prst="rect">
            <a:avLst/>
          </a:prstGeom>
          <a:gradFill>
            <a:gsLst>
              <a:gs pos="0">
                <a:srgbClr val="FDECDB"/>
              </a:gs>
              <a:gs pos="100000">
                <a:srgbClr val="F0A963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9"/>
          <p:cNvSpPr txBox="1"/>
          <p:nvPr/>
        </p:nvSpPr>
        <p:spPr>
          <a:xfrm>
            <a:off x="369475" y="844738"/>
            <a:ext cx="8296200" cy="20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The spam identifier was built using Supervised Machine Learning (SVC). The model for identifying spam was created using a manually labeled sample of 30 reviews (87 non-null data points) from 3 books, namely: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-"/>
            </a:pPr>
            <a:r>
              <a:rPr i="1" lang="en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To Kill a Mockingbird</a:t>
            </a:r>
            <a:endParaRPr i="1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Char char="-"/>
            </a:pPr>
            <a:r>
              <a:rPr i="1" lang="en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1984</a:t>
            </a:r>
            <a:endParaRPr i="1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Char char="-"/>
            </a:pPr>
            <a:r>
              <a:rPr i="1" lang="en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The Lord of the Rings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29" name="Google Shape;129;p19"/>
          <p:cNvSpPr txBox="1"/>
          <p:nvPr/>
        </p:nvSpPr>
        <p:spPr>
          <a:xfrm>
            <a:off x="350575" y="3036000"/>
            <a:ext cx="8334000" cy="13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latin typeface="Merriweather"/>
                <a:ea typeface="Merriweather"/>
                <a:cs typeface="Merriweather"/>
                <a:sym typeface="Merriweather"/>
              </a:rPr>
              <a:t>Requirements for Irrelevant Reviews:</a:t>
            </a:r>
            <a:endParaRPr u="sng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AutoNum type="arabicPeriod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Review says nothing about the book.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AutoNum type="arabicPeriod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Text is incoherent.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AutoNum type="arabicPeriod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Review aims to selfishly divert a reader’s attention away from the book being discussed.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30" name="Google Shape;130;p19"/>
          <p:cNvSpPr/>
          <p:nvPr/>
        </p:nvSpPr>
        <p:spPr>
          <a:xfrm>
            <a:off x="0" y="0"/>
            <a:ext cx="9144000" cy="148800"/>
          </a:xfrm>
          <a:prstGeom prst="rect">
            <a:avLst/>
          </a:prstGeom>
          <a:gradFill>
            <a:gsLst>
              <a:gs pos="0">
                <a:srgbClr val="F2F2F2"/>
              </a:gs>
              <a:gs pos="100000">
                <a:srgbClr val="A6A6A6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9"/>
          <p:cNvSpPr/>
          <p:nvPr/>
        </p:nvSpPr>
        <p:spPr>
          <a:xfrm>
            <a:off x="9018825" y="0"/>
            <a:ext cx="125100" cy="5143500"/>
          </a:xfrm>
          <a:prstGeom prst="rect">
            <a:avLst/>
          </a:prstGeom>
          <a:gradFill>
            <a:gsLst>
              <a:gs pos="0">
                <a:srgbClr val="F2F2F2"/>
              </a:gs>
              <a:gs pos="100000">
                <a:srgbClr val="A6A6A6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/>
          <p:nvPr/>
        </p:nvSpPr>
        <p:spPr>
          <a:xfrm>
            <a:off x="83500" y="2969950"/>
            <a:ext cx="7014600" cy="19884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rgbClr val="FF99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0"/>
          <p:cNvSpPr/>
          <p:nvPr/>
        </p:nvSpPr>
        <p:spPr>
          <a:xfrm>
            <a:off x="0" y="0"/>
            <a:ext cx="9144000" cy="148800"/>
          </a:xfrm>
          <a:prstGeom prst="rect">
            <a:avLst/>
          </a:prstGeom>
          <a:gradFill>
            <a:gsLst>
              <a:gs pos="0">
                <a:srgbClr val="F2F2F2"/>
              </a:gs>
              <a:gs pos="100000">
                <a:srgbClr val="A6A6A6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0"/>
          <p:cNvSpPr/>
          <p:nvPr/>
        </p:nvSpPr>
        <p:spPr>
          <a:xfrm>
            <a:off x="9018825" y="0"/>
            <a:ext cx="125100" cy="5143500"/>
          </a:xfrm>
          <a:prstGeom prst="rect">
            <a:avLst/>
          </a:prstGeom>
          <a:gradFill>
            <a:gsLst>
              <a:gs pos="0">
                <a:srgbClr val="F2F2F2"/>
              </a:gs>
              <a:gs pos="100000">
                <a:srgbClr val="A6A6A6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0"/>
          <p:cNvSpPr txBox="1"/>
          <p:nvPr/>
        </p:nvSpPr>
        <p:spPr>
          <a:xfrm>
            <a:off x="194725" y="100375"/>
            <a:ext cx="5589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Merriweather"/>
                <a:ea typeface="Merriweather"/>
                <a:cs typeface="Merriweather"/>
                <a:sym typeface="Merriweather"/>
              </a:rPr>
              <a:t>Spam Identification Pipeline</a:t>
            </a:r>
            <a:endParaRPr sz="25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40" name="Google Shape;140;p20"/>
          <p:cNvSpPr/>
          <p:nvPr/>
        </p:nvSpPr>
        <p:spPr>
          <a:xfrm>
            <a:off x="587100" y="1969775"/>
            <a:ext cx="1806600" cy="5064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text_preprocessing</a:t>
            </a:r>
            <a:endParaRPr/>
          </a:p>
        </p:txBody>
      </p:sp>
      <p:sp>
        <p:nvSpPr>
          <p:cNvPr id="141" name="Google Shape;141;p20"/>
          <p:cNvSpPr/>
          <p:nvPr/>
        </p:nvSpPr>
        <p:spPr>
          <a:xfrm>
            <a:off x="2629500" y="1969775"/>
            <a:ext cx="1320900" cy="5064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Vectorization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(Tf-Idf)</a:t>
            </a:r>
            <a:endParaRPr sz="1000"/>
          </a:p>
        </p:txBody>
      </p:sp>
      <p:sp>
        <p:nvSpPr>
          <p:cNvPr id="142" name="Google Shape;142;p20"/>
          <p:cNvSpPr/>
          <p:nvPr/>
        </p:nvSpPr>
        <p:spPr>
          <a:xfrm>
            <a:off x="4273125" y="1847675"/>
            <a:ext cx="1650900" cy="7506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Dimensionality Reduction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PCA (n=59)</a:t>
            </a:r>
            <a:endParaRPr sz="1000"/>
          </a:p>
        </p:txBody>
      </p:sp>
      <p:sp>
        <p:nvSpPr>
          <p:cNvPr id="143" name="Google Shape;143;p20"/>
          <p:cNvSpPr/>
          <p:nvPr/>
        </p:nvSpPr>
        <p:spPr>
          <a:xfrm>
            <a:off x="6246750" y="1969775"/>
            <a:ext cx="1856400" cy="5064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Classifier</a:t>
            </a:r>
            <a:endParaRPr/>
          </a:p>
        </p:txBody>
      </p:sp>
      <p:cxnSp>
        <p:nvCxnSpPr>
          <p:cNvPr id="144" name="Google Shape;144;p20"/>
          <p:cNvCxnSpPr>
            <a:stCxn id="140" idx="3"/>
            <a:endCxn id="141" idx="1"/>
          </p:cNvCxnSpPr>
          <p:nvPr/>
        </p:nvCxnSpPr>
        <p:spPr>
          <a:xfrm>
            <a:off x="2393700" y="2222975"/>
            <a:ext cx="235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5" name="Google Shape;145;p20"/>
          <p:cNvCxnSpPr>
            <a:stCxn id="141" idx="3"/>
            <a:endCxn id="142" idx="1"/>
          </p:cNvCxnSpPr>
          <p:nvPr/>
        </p:nvCxnSpPr>
        <p:spPr>
          <a:xfrm>
            <a:off x="3950400" y="2222975"/>
            <a:ext cx="322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6" name="Google Shape;146;p20"/>
          <p:cNvCxnSpPr>
            <a:stCxn id="142" idx="3"/>
            <a:endCxn id="143" idx="1"/>
          </p:cNvCxnSpPr>
          <p:nvPr/>
        </p:nvCxnSpPr>
        <p:spPr>
          <a:xfrm>
            <a:off x="5924025" y="2222975"/>
            <a:ext cx="322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7" name="Google Shape;147;p20"/>
          <p:cNvSpPr/>
          <p:nvPr/>
        </p:nvSpPr>
        <p:spPr>
          <a:xfrm>
            <a:off x="150700" y="1042050"/>
            <a:ext cx="1386900" cy="585000"/>
          </a:xfrm>
          <a:prstGeom prst="wedgeRectCallout">
            <a:avLst>
              <a:gd fmla="val -36206" name="adj1"/>
              <a:gd fmla="val 64175" name="adj2"/>
            </a:avLst>
          </a:prstGeom>
          <a:solidFill>
            <a:srgbClr val="CFE2F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“Hey there, am I relevant?”</a:t>
            </a:r>
            <a:endParaRPr sz="1200"/>
          </a:p>
        </p:txBody>
      </p:sp>
      <p:cxnSp>
        <p:nvCxnSpPr>
          <p:cNvPr id="148" name="Google Shape;148;p20"/>
          <p:cNvCxnSpPr>
            <a:stCxn id="147" idx="4"/>
            <a:endCxn id="140" idx="1"/>
          </p:cNvCxnSpPr>
          <p:nvPr/>
        </p:nvCxnSpPr>
        <p:spPr>
          <a:xfrm flipH="1" rot="-5400000">
            <a:off x="208059" y="1843924"/>
            <a:ext cx="513000" cy="245100"/>
          </a:xfrm>
          <a:prstGeom prst="bent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49" name="Google Shape;149;p20"/>
          <p:cNvSpPr/>
          <p:nvPr/>
        </p:nvSpPr>
        <p:spPr>
          <a:xfrm>
            <a:off x="169000" y="3208975"/>
            <a:ext cx="1650888" cy="623700"/>
          </a:xfrm>
          <a:prstGeom prst="flowChartTerminator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Language detection 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&amp; 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Translation</a:t>
            </a:r>
            <a:endParaRPr sz="1000"/>
          </a:p>
        </p:txBody>
      </p:sp>
      <p:sp>
        <p:nvSpPr>
          <p:cNvPr id="150" name="Google Shape;150;p20"/>
          <p:cNvSpPr/>
          <p:nvPr/>
        </p:nvSpPr>
        <p:spPr>
          <a:xfrm>
            <a:off x="2071925" y="3208975"/>
            <a:ext cx="1386774" cy="623700"/>
          </a:xfrm>
          <a:prstGeom prst="flowChartTerminator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Tokenization</a:t>
            </a:r>
            <a:endParaRPr sz="1000"/>
          </a:p>
        </p:txBody>
      </p:sp>
      <p:sp>
        <p:nvSpPr>
          <p:cNvPr id="151" name="Google Shape;151;p20"/>
          <p:cNvSpPr/>
          <p:nvPr/>
        </p:nvSpPr>
        <p:spPr>
          <a:xfrm>
            <a:off x="2150375" y="4069450"/>
            <a:ext cx="1229850" cy="623700"/>
          </a:xfrm>
          <a:prstGeom prst="flowChartTerminator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Stopwords Removal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52" name="Google Shape;152;p20"/>
          <p:cNvSpPr/>
          <p:nvPr/>
        </p:nvSpPr>
        <p:spPr>
          <a:xfrm>
            <a:off x="3799575" y="3208975"/>
            <a:ext cx="1229850" cy="623700"/>
          </a:xfrm>
          <a:prstGeom prst="flowChartTerminator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Parts of Speech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Tagging</a:t>
            </a:r>
            <a:endParaRPr sz="1000"/>
          </a:p>
        </p:txBody>
      </p:sp>
      <p:sp>
        <p:nvSpPr>
          <p:cNvPr id="153" name="Google Shape;153;p20"/>
          <p:cNvSpPr/>
          <p:nvPr/>
        </p:nvSpPr>
        <p:spPr>
          <a:xfrm>
            <a:off x="5290175" y="3208975"/>
            <a:ext cx="1650888" cy="707508"/>
          </a:xfrm>
          <a:prstGeom prst="flowChartTerminator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Lemma Reassembling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&amp;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Return iterable dtype</a:t>
            </a:r>
            <a:endParaRPr sz="1000"/>
          </a:p>
        </p:txBody>
      </p:sp>
      <p:sp>
        <p:nvSpPr>
          <p:cNvPr id="154" name="Google Shape;154;p20"/>
          <p:cNvSpPr/>
          <p:nvPr/>
        </p:nvSpPr>
        <p:spPr>
          <a:xfrm>
            <a:off x="3723375" y="4069450"/>
            <a:ext cx="1229850" cy="623700"/>
          </a:xfrm>
          <a:prstGeom prst="flowChartTerminator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Lemmatization</a:t>
            </a:r>
            <a:endParaRPr sz="1000"/>
          </a:p>
        </p:txBody>
      </p:sp>
      <p:cxnSp>
        <p:nvCxnSpPr>
          <p:cNvPr id="155" name="Google Shape;155;p20"/>
          <p:cNvCxnSpPr>
            <a:stCxn id="150" idx="2"/>
            <a:endCxn id="151" idx="0"/>
          </p:cNvCxnSpPr>
          <p:nvPr/>
        </p:nvCxnSpPr>
        <p:spPr>
          <a:xfrm>
            <a:off x="2765312" y="3832675"/>
            <a:ext cx="0" cy="23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6" name="Google Shape;156;p20"/>
          <p:cNvCxnSpPr>
            <a:stCxn id="157" idx="3"/>
            <a:endCxn id="150" idx="1"/>
          </p:cNvCxnSpPr>
          <p:nvPr/>
        </p:nvCxnSpPr>
        <p:spPr>
          <a:xfrm flipH="1" rot="10800000">
            <a:off x="1650174" y="3520900"/>
            <a:ext cx="421800" cy="860400"/>
          </a:xfrm>
          <a:prstGeom prst="bentConnector3">
            <a:avLst>
              <a:gd fmla="val 4999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8" name="Google Shape;158;p20"/>
          <p:cNvCxnSpPr/>
          <p:nvPr/>
        </p:nvCxnSpPr>
        <p:spPr>
          <a:xfrm>
            <a:off x="4338312" y="3832675"/>
            <a:ext cx="0" cy="23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9" name="Google Shape;159;p20"/>
          <p:cNvCxnSpPr/>
          <p:nvPr/>
        </p:nvCxnSpPr>
        <p:spPr>
          <a:xfrm flipH="1" rot="10800000">
            <a:off x="4947000" y="3520825"/>
            <a:ext cx="343200" cy="860400"/>
          </a:xfrm>
          <a:prstGeom prst="bentConnector3">
            <a:avLst>
              <a:gd fmla="val 4999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7" name="Google Shape;157;p20"/>
          <p:cNvSpPr/>
          <p:nvPr/>
        </p:nvSpPr>
        <p:spPr>
          <a:xfrm>
            <a:off x="263400" y="4069450"/>
            <a:ext cx="1386774" cy="623700"/>
          </a:xfrm>
          <a:prstGeom prst="flowChartTerminator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Punctuation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Removal</a:t>
            </a:r>
            <a:endParaRPr sz="1000"/>
          </a:p>
        </p:txBody>
      </p:sp>
      <p:cxnSp>
        <p:nvCxnSpPr>
          <p:cNvPr id="160" name="Google Shape;160;p20"/>
          <p:cNvCxnSpPr/>
          <p:nvPr/>
        </p:nvCxnSpPr>
        <p:spPr>
          <a:xfrm>
            <a:off x="932087" y="3832675"/>
            <a:ext cx="0" cy="23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1" name="Google Shape;161;p20"/>
          <p:cNvCxnSpPr>
            <a:stCxn id="151" idx="3"/>
            <a:endCxn id="152" idx="1"/>
          </p:cNvCxnSpPr>
          <p:nvPr/>
        </p:nvCxnSpPr>
        <p:spPr>
          <a:xfrm flipH="1" rot="10800000">
            <a:off x="3380225" y="3520900"/>
            <a:ext cx="419400" cy="860400"/>
          </a:xfrm>
          <a:prstGeom prst="bentConnector3">
            <a:avLst>
              <a:gd fmla="val 4999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2" name="Google Shape;162;p20"/>
          <p:cNvCxnSpPr>
            <a:stCxn id="140" idx="2"/>
          </p:cNvCxnSpPr>
          <p:nvPr/>
        </p:nvCxnSpPr>
        <p:spPr>
          <a:xfrm>
            <a:off x="1490400" y="2476175"/>
            <a:ext cx="6300" cy="47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3" name="Google Shape;163;p20"/>
          <p:cNvSpPr/>
          <p:nvPr/>
        </p:nvSpPr>
        <p:spPr>
          <a:xfrm>
            <a:off x="7156725" y="766800"/>
            <a:ext cx="1561200" cy="585000"/>
          </a:xfrm>
          <a:prstGeom prst="wedgeRectCallout">
            <a:avLst>
              <a:gd fmla="val 20631" name="adj1"/>
              <a:gd fmla="val 87045" name="adj2"/>
            </a:avLst>
          </a:prstGeom>
          <a:solidFill>
            <a:srgbClr val="D5A6BD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“No, you’re spam”</a:t>
            </a:r>
            <a:endParaRPr sz="1200"/>
          </a:p>
        </p:txBody>
      </p:sp>
      <p:cxnSp>
        <p:nvCxnSpPr>
          <p:cNvPr id="164" name="Google Shape;164;p20"/>
          <p:cNvCxnSpPr>
            <a:stCxn id="143" idx="3"/>
            <a:endCxn id="163" idx="4"/>
          </p:cNvCxnSpPr>
          <p:nvPr/>
        </p:nvCxnSpPr>
        <p:spPr>
          <a:xfrm flipH="1" rot="10800000">
            <a:off x="8103150" y="1568375"/>
            <a:ext cx="156300" cy="654600"/>
          </a:xfrm>
          <a:prstGeom prst="bent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1"/>
          <p:cNvSpPr/>
          <p:nvPr/>
        </p:nvSpPr>
        <p:spPr>
          <a:xfrm>
            <a:off x="0" y="0"/>
            <a:ext cx="9144000" cy="148800"/>
          </a:xfrm>
          <a:prstGeom prst="rect">
            <a:avLst/>
          </a:prstGeom>
          <a:gradFill>
            <a:gsLst>
              <a:gs pos="0">
                <a:srgbClr val="F2F2F2"/>
              </a:gs>
              <a:gs pos="100000">
                <a:srgbClr val="A6A6A6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1"/>
          <p:cNvSpPr/>
          <p:nvPr/>
        </p:nvSpPr>
        <p:spPr>
          <a:xfrm>
            <a:off x="9018825" y="0"/>
            <a:ext cx="125100" cy="5143500"/>
          </a:xfrm>
          <a:prstGeom prst="rect">
            <a:avLst/>
          </a:prstGeom>
          <a:gradFill>
            <a:gsLst>
              <a:gs pos="0">
                <a:srgbClr val="F2F2F2"/>
              </a:gs>
              <a:gs pos="100000">
                <a:srgbClr val="A6A6A6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1"/>
          <p:cNvSpPr txBox="1"/>
          <p:nvPr/>
        </p:nvSpPr>
        <p:spPr>
          <a:xfrm>
            <a:off x="194725" y="176575"/>
            <a:ext cx="7424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Merriweather"/>
                <a:ea typeface="Merriweather"/>
                <a:cs typeface="Merriweather"/>
                <a:sym typeface="Merriweather"/>
              </a:rPr>
              <a:t>Classifier / Model Build</a:t>
            </a:r>
            <a:endParaRPr sz="25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72" name="Google Shape;172;p21"/>
          <p:cNvSpPr/>
          <p:nvPr/>
        </p:nvSpPr>
        <p:spPr>
          <a:xfrm>
            <a:off x="3584675" y="981525"/>
            <a:ext cx="1482150" cy="711725"/>
          </a:xfrm>
          <a:prstGeom prst="flowChartDecision">
            <a:avLst/>
          </a:prstGeom>
          <a:solidFill>
            <a:srgbClr val="FF99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SVC</a:t>
            </a:r>
            <a:endParaRPr b="1"/>
          </a:p>
        </p:txBody>
      </p:sp>
      <p:sp>
        <p:nvSpPr>
          <p:cNvPr id="173" name="Google Shape;173;p21"/>
          <p:cNvSpPr/>
          <p:nvPr/>
        </p:nvSpPr>
        <p:spPr>
          <a:xfrm>
            <a:off x="4523025" y="2214400"/>
            <a:ext cx="1188600" cy="858600"/>
          </a:xfrm>
          <a:prstGeom prst="snip2SameRect">
            <a:avLst>
              <a:gd fmla="val 16667" name="adj1"/>
              <a:gd fmla="val 0" name="adj2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Best-Model (KFold)</a:t>
            </a:r>
            <a:endParaRPr b="1" sz="1200"/>
          </a:p>
        </p:txBody>
      </p:sp>
      <p:sp>
        <p:nvSpPr>
          <p:cNvPr id="174" name="Google Shape;174;p21"/>
          <p:cNvSpPr/>
          <p:nvPr/>
        </p:nvSpPr>
        <p:spPr>
          <a:xfrm>
            <a:off x="2983000" y="2249225"/>
            <a:ext cx="1188600" cy="858600"/>
          </a:xfrm>
          <a:prstGeom prst="snip2SameRect">
            <a:avLst>
              <a:gd fmla="val 16667" name="adj1"/>
              <a:gd fmla="val 0" name="adj2"/>
            </a:avLst>
          </a:prstGeom>
          <a:solidFill>
            <a:srgbClr val="EA999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Selftraining Classifier</a:t>
            </a:r>
            <a:endParaRPr b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(SVC)</a:t>
            </a:r>
            <a:endParaRPr b="1" sz="1200"/>
          </a:p>
        </p:txBody>
      </p:sp>
      <p:sp>
        <p:nvSpPr>
          <p:cNvPr id="175" name="Google Shape;175;p21"/>
          <p:cNvSpPr/>
          <p:nvPr/>
        </p:nvSpPr>
        <p:spPr>
          <a:xfrm>
            <a:off x="2467650" y="3950000"/>
            <a:ext cx="4358400" cy="454800"/>
          </a:xfrm>
          <a:prstGeom prst="rect">
            <a:avLst/>
          </a:prstGeom>
          <a:solidFill>
            <a:srgbClr val="D5A6B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accent2"/>
                </a:solidFill>
              </a:rPr>
              <a:t>'Head on to my youtube page for more interesting contents! visit my link @ youtube.com/EMSE_6586/best_class'</a:t>
            </a:r>
            <a:endParaRPr b="1"/>
          </a:p>
        </p:txBody>
      </p:sp>
      <p:cxnSp>
        <p:nvCxnSpPr>
          <p:cNvPr id="176" name="Google Shape;176;p21"/>
          <p:cNvCxnSpPr>
            <a:stCxn id="172" idx="2"/>
          </p:cNvCxnSpPr>
          <p:nvPr/>
        </p:nvCxnSpPr>
        <p:spPr>
          <a:xfrm>
            <a:off x="4325750" y="1693250"/>
            <a:ext cx="7200" cy="242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7" name="Google Shape;177;p21"/>
          <p:cNvCxnSpPr/>
          <p:nvPr/>
        </p:nvCxnSpPr>
        <p:spPr>
          <a:xfrm flipH="1" rot="10800000">
            <a:off x="3591575" y="1931125"/>
            <a:ext cx="1496100" cy="14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8" name="Google Shape;178;p21"/>
          <p:cNvCxnSpPr/>
          <p:nvPr/>
        </p:nvCxnSpPr>
        <p:spPr>
          <a:xfrm>
            <a:off x="3596875" y="1945825"/>
            <a:ext cx="7200" cy="297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9" name="Google Shape;179;p21"/>
          <p:cNvCxnSpPr/>
          <p:nvPr/>
        </p:nvCxnSpPr>
        <p:spPr>
          <a:xfrm>
            <a:off x="5087675" y="1931125"/>
            <a:ext cx="4800" cy="291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0" name="Google Shape;180;p21"/>
          <p:cNvSpPr txBox="1"/>
          <p:nvPr/>
        </p:nvSpPr>
        <p:spPr>
          <a:xfrm>
            <a:off x="5331475" y="1168050"/>
            <a:ext cx="1691100" cy="338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Brier Score</a:t>
            </a:r>
            <a:r>
              <a:rPr b="1" lang="en" sz="1000"/>
              <a:t> = 0.18</a:t>
            </a:r>
            <a:endParaRPr b="1" sz="1000"/>
          </a:p>
        </p:txBody>
      </p:sp>
      <p:cxnSp>
        <p:nvCxnSpPr>
          <p:cNvPr id="181" name="Google Shape;181;p21"/>
          <p:cNvCxnSpPr>
            <a:stCxn id="172" idx="3"/>
            <a:endCxn id="180" idx="1"/>
          </p:cNvCxnSpPr>
          <p:nvPr/>
        </p:nvCxnSpPr>
        <p:spPr>
          <a:xfrm>
            <a:off x="5066825" y="1337388"/>
            <a:ext cx="264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diamond"/>
          </a:ln>
        </p:spPr>
      </p:cxnSp>
      <p:sp>
        <p:nvSpPr>
          <p:cNvPr id="182" name="Google Shape;182;p21"/>
          <p:cNvSpPr txBox="1"/>
          <p:nvPr/>
        </p:nvSpPr>
        <p:spPr>
          <a:xfrm>
            <a:off x="5996700" y="2309300"/>
            <a:ext cx="1570200" cy="492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Accuracy_score = 0.94</a:t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F1_score = 0.80</a:t>
            </a:r>
            <a:endParaRPr b="1" sz="1000"/>
          </a:p>
        </p:txBody>
      </p:sp>
      <p:cxnSp>
        <p:nvCxnSpPr>
          <p:cNvPr id="183" name="Google Shape;183;p21"/>
          <p:cNvCxnSpPr/>
          <p:nvPr/>
        </p:nvCxnSpPr>
        <p:spPr>
          <a:xfrm flipH="1" rot="10800000">
            <a:off x="5708150" y="2571675"/>
            <a:ext cx="288600" cy="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diamond"/>
          </a:ln>
        </p:spPr>
      </p:cxnSp>
      <p:sp>
        <p:nvSpPr>
          <p:cNvPr id="184" name="Google Shape;184;p21"/>
          <p:cNvSpPr txBox="1"/>
          <p:nvPr/>
        </p:nvSpPr>
        <p:spPr>
          <a:xfrm>
            <a:off x="1597375" y="3192550"/>
            <a:ext cx="1570200" cy="492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Accuracy_score = 0.90</a:t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F1_score = 0.73</a:t>
            </a:r>
            <a:endParaRPr b="1" sz="1000"/>
          </a:p>
        </p:txBody>
      </p:sp>
      <p:cxnSp>
        <p:nvCxnSpPr>
          <p:cNvPr id="185" name="Google Shape;185;p21"/>
          <p:cNvCxnSpPr>
            <a:stCxn id="174" idx="2"/>
            <a:endCxn id="184" idx="0"/>
          </p:cNvCxnSpPr>
          <p:nvPr/>
        </p:nvCxnSpPr>
        <p:spPr>
          <a:xfrm flipH="1">
            <a:off x="2382400" y="2678525"/>
            <a:ext cx="600600" cy="5139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diamond"/>
          </a:ln>
        </p:spPr>
      </p:cxnSp>
      <p:cxnSp>
        <p:nvCxnSpPr>
          <p:cNvPr id="186" name="Google Shape;186;p21"/>
          <p:cNvCxnSpPr>
            <a:stCxn id="174" idx="1"/>
          </p:cNvCxnSpPr>
          <p:nvPr/>
        </p:nvCxnSpPr>
        <p:spPr>
          <a:xfrm flipH="1">
            <a:off x="3575800" y="3107825"/>
            <a:ext cx="1500" cy="840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7" name="Google Shape;187;p21"/>
          <p:cNvCxnSpPr/>
          <p:nvPr/>
        </p:nvCxnSpPr>
        <p:spPr>
          <a:xfrm flipH="1">
            <a:off x="5195375" y="3073000"/>
            <a:ext cx="5400" cy="876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8" name="Google Shape;188;p21"/>
          <p:cNvSpPr txBox="1"/>
          <p:nvPr/>
        </p:nvSpPr>
        <p:spPr>
          <a:xfrm>
            <a:off x="1718725" y="777463"/>
            <a:ext cx="1570200" cy="3693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Training Data</a:t>
            </a:r>
            <a:endParaRPr b="1" sz="1200"/>
          </a:p>
        </p:txBody>
      </p:sp>
      <p:cxnSp>
        <p:nvCxnSpPr>
          <p:cNvPr id="189" name="Google Shape;189;p21"/>
          <p:cNvCxnSpPr>
            <a:stCxn id="188" idx="3"/>
          </p:cNvCxnSpPr>
          <p:nvPr/>
        </p:nvCxnSpPr>
        <p:spPr>
          <a:xfrm>
            <a:off x="3288925" y="962113"/>
            <a:ext cx="681300" cy="180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0" name="Google Shape;190;p21"/>
          <p:cNvSpPr txBox="1"/>
          <p:nvPr/>
        </p:nvSpPr>
        <p:spPr>
          <a:xfrm>
            <a:off x="3645188" y="3663800"/>
            <a:ext cx="1482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Random Check</a:t>
            </a:r>
            <a:endParaRPr b="1" sz="1200"/>
          </a:p>
        </p:txBody>
      </p:sp>
      <p:sp>
        <p:nvSpPr>
          <p:cNvPr id="191" name="Google Shape;191;p21"/>
          <p:cNvSpPr txBox="1"/>
          <p:nvPr/>
        </p:nvSpPr>
        <p:spPr>
          <a:xfrm>
            <a:off x="494958" y="1775453"/>
            <a:ext cx="1810200" cy="338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Semi_supervised learning</a:t>
            </a:r>
            <a:endParaRPr b="1" sz="1000"/>
          </a:p>
        </p:txBody>
      </p:sp>
      <p:sp>
        <p:nvSpPr>
          <p:cNvPr id="192" name="Google Shape;192;p21"/>
          <p:cNvSpPr txBox="1"/>
          <p:nvPr/>
        </p:nvSpPr>
        <p:spPr>
          <a:xfrm>
            <a:off x="7022575" y="1644950"/>
            <a:ext cx="1496100" cy="338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Supervised learning</a:t>
            </a:r>
            <a:endParaRPr b="1" sz="1000"/>
          </a:p>
        </p:txBody>
      </p:sp>
      <p:cxnSp>
        <p:nvCxnSpPr>
          <p:cNvPr id="193" name="Google Shape;193;p21"/>
          <p:cNvCxnSpPr>
            <a:endCxn id="192" idx="1"/>
          </p:cNvCxnSpPr>
          <p:nvPr/>
        </p:nvCxnSpPr>
        <p:spPr>
          <a:xfrm flipH="1" rot="10800000">
            <a:off x="5411575" y="1814300"/>
            <a:ext cx="1611000" cy="399900"/>
          </a:xfrm>
          <a:prstGeom prst="bentConnector3">
            <a:avLst>
              <a:gd fmla="val 91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diamond"/>
          </a:ln>
        </p:spPr>
      </p:cxnSp>
      <p:sp>
        <p:nvSpPr>
          <p:cNvPr id="194" name="Google Shape;194;p21"/>
          <p:cNvSpPr/>
          <p:nvPr/>
        </p:nvSpPr>
        <p:spPr>
          <a:xfrm rot="-1890797">
            <a:off x="4950645" y="4566985"/>
            <a:ext cx="681275" cy="216151"/>
          </a:xfrm>
          <a:prstGeom prst="corner">
            <a:avLst>
              <a:gd fmla="val 50000" name="adj1"/>
              <a:gd fmla="val 50000" name="adj2"/>
            </a:avLst>
          </a:prstGeom>
          <a:solidFill>
            <a:srgbClr val="6AA84F"/>
          </a:solidFill>
          <a:ln cap="flat" cmpd="sng" w="952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1"/>
          <p:cNvSpPr/>
          <p:nvPr/>
        </p:nvSpPr>
        <p:spPr>
          <a:xfrm>
            <a:off x="3276250" y="4512875"/>
            <a:ext cx="600600" cy="454800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6" name="Google Shape;196;p21"/>
          <p:cNvCxnSpPr/>
          <p:nvPr/>
        </p:nvCxnSpPr>
        <p:spPr>
          <a:xfrm>
            <a:off x="3573900" y="4422750"/>
            <a:ext cx="0" cy="242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7" name="Google Shape;197;p21"/>
          <p:cNvCxnSpPr/>
          <p:nvPr/>
        </p:nvCxnSpPr>
        <p:spPr>
          <a:xfrm>
            <a:off x="5198075" y="4422750"/>
            <a:ext cx="12000" cy="286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8" name="Google Shape;198;p21"/>
          <p:cNvSpPr txBox="1"/>
          <p:nvPr/>
        </p:nvSpPr>
        <p:spPr>
          <a:xfrm>
            <a:off x="399000" y="4650200"/>
            <a:ext cx="102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9" name="Google Shape;199;p21"/>
          <p:cNvCxnSpPr>
            <a:endCxn id="191" idx="3"/>
          </p:cNvCxnSpPr>
          <p:nvPr/>
        </p:nvCxnSpPr>
        <p:spPr>
          <a:xfrm rot="10800000">
            <a:off x="2305158" y="1944803"/>
            <a:ext cx="753600" cy="3714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diamond"/>
          </a:ln>
        </p:spPr>
      </p:cxnSp>
      <p:sp>
        <p:nvSpPr>
          <p:cNvPr id="200" name="Google Shape;200;p21"/>
          <p:cNvSpPr txBox="1"/>
          <p:nvPr/>
        </p:nvSpPr>
        <p:spPr>
          <a:xfrm>
            <a:off x="5362563" y="924763"/>
            <a:ext cx="1482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Model Calibration</a:t>
            </a:r>
            <a:endParaRPr sz="1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