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4" r:id="rId4"/>
    <p:sldId id="265" r:id="rId5"/>
    <p:sldId id="261" r:id="rId6"/>
    <p:sldId id="263" r:id="rId7"/>
    <p:sldId id="260" r:id="rId8"/>
  </p:sldIdLst>
  <p:sldSz cx="9217025" cy="51847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0">
          <p15:clr>
            <a:srgbClr val="A4A3A4"/>
          </p15:clr>
        </p15:guide>
        <p15:guide id="2" orient="horz" pos="771">
          <p15:clr>
            <a:srgbClr val="A4A3A4"/>
          </p15:clr>
        </p15:guide>
        <p15:guide id="3" orient="horz" pos="1724">
          <p15:clr>
            <a:srgbClr val="A4A3A4"/>
          </p15:clr>
        </p15:guide>
        <p15:guide id="4" orient="horz" pos="1905">
          <p15:clr>
            <a:srgbClr val="A4A3A4"/>
          </p15:clr>
        </p15:guide>
        <p15:guide id="5" orient="horz" pos="3039">
          <p15:clr>
            <a:srgbClr val="A4A3A4"/>
          </p15:clr>
        </p15:guide>
        <p15:guide id="6" orient="horz" pos="3221">
          <p15:clr>
            <a:srgbClr val="A4A3A4"/>
          </p15:clr>
        </p15:guide>
        <p15:guide id="7" orient="horz" pos="182">
          <p15:clr>
            <a:srgbClr val="A4A3A4"/>
          </p15:clr>
        </p15:guide>
        <p15:guide id="8" orient="horz" pos="2858">
          <p15:clr>
            <a:srgbClr val="A4A3A4"/>
          </p15:clr>
        </p15:guide>
        <p15:guide id="9" pos="181">
          <p15:clr>
            <a:srgbClr val="A4A3A4"/>
          </p15:clr>
        </p15:guide>
        <p15:guide id="10" pos="5625">
          <p15:clr>
            <a:srgbClr val="A4A3A4"/>
          </p15:clr>
        </p15:guide>
        <p15:guide id="11" pos="2994">
          <p15:clr>
            <a:srgbClr val="A4A3A4"/>
          </p15:clr>
        </p15:guide>
        <p15:guide id="12" pos="28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703">
          <p15:clr>
            <a:srgbClr val="A4A3A4"/>
          </p15:clr>
        </p15:guide>
        <p15:guide id="2" orient="horz" pos="5057">
          <p15:clr>
            <a:srgbClr val="A4A3A4"/>
          </p15:clr>
        </p15:guide>
        <p15:guide id="3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EB"/>
    <a:srgbClr val="FAFAF9"/>
    <a:srgbClr val="FEFAEC"/>
    <a:srgbClr val="EAB90C"/>
    <a:srgbClr val="07529A"/>
    <a:srgbClr val="909085"/>
    <a:srgbClr val="E8F4FE"/>
    <a:srgbClr val="D7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0A15C55-8517-42AA-B614-E9B94910E393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54" autoAdjust="0"/>
  </p:normalViewPr>
  <p:slideViewPr>
    <p:cSldViewPr showGuides="1">
      <p:cViewPr varScale="1">
        <p:scale>
          <a:sx n="169" d="100"/>
          <a:sy n="169" d="100"/>
        </p:scale>
        <p:origin x="104" y="260"/>
      </p:cViewPr>
      <p:guideLst>
        <p:guide orient="horz" pos="590"/>
        <p:guide orient="horz" pos="771"/>
        <p:guide orient="horz" pos="1724"/>
        <p:guide orient="horz" pos="1905"/>
        <p:guide orient="horz" pos="3039"/>
        <p:guide orient="horz" pos="3221"/>
        <p:guide orient="horz" pos="182"/>
        <p:guide orient="horz" pos="2858"/>
        <p:guide pos="181"/>
        <p:guide pos="5625"/>
        <p:guide pos="2994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2754" y="-96"/>
      </p:cViewPr>
      <p:guideLst>
        <p:guide orient="horz" pos="703"/>
        <p:guide orient="horz" pos="505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7232" y="35528"/>
            <a:ext cx="4896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200"/>
            </a:lvl1pPr>
          </a:lstStyle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89240" y="35528"/>
            <a:ext cx="864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200"/>
            </a:lvl1pPr>
          </a:lstStyle>
          <a:p>
            <a:fld id="{9726303E-CDC6-4E11-A9F4-E5CE5F23E089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7232" y="8820504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200"/>
            </a:lvl1pPr>
          </a:lstStyle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877272" y="8820504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200"/>
            </a:lvl1pPr>
          </a:lstStyle>
          <a:p>
            <a:fld id="{B40210A4-2901-42F9-8CA9-E251F67383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895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/>
          <p:cNvSpPr>
            <a:spLocks noChangeAspect="1"/>
          </p:cNvSpPr>
          <p:nvPr/>
        </p:nvSpPr>
        <p:spPr bwMode="auto">
          <a:xfrm>
            <a:off x="787864" y="4716016"/>
            <a:ext cx="5665472" cy="3797523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7" y="1116013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716016"/>
            <a:ext cx="6048672" cy="38164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Kopfzeilenplatzhalter 1"/>
          <p:cNvSpPr>
            <a:spLocks noGrp="1"/>
          </p:cNvSpPr>
          <p:nvPr>
            <p:ph type="hdr" sz="quarter"/>
          </p:nvPr>
        </p:nvSpPr>
        <p:spPr>
          <a:xfrm>
            <a:off x="405224" y="35528"/>
            <a:ext cx="4896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200"/>
            </a:lvl1pPr>
          </a:lstStyle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89240" y="35528"/>
            <a:ext cx="864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200"/>
            </a:lvl1pPr>
          </a:lstStyle>
          <a:p>
            <a:fld id="{9726303E-CDC6-4E11-A9F4-E5CE5F23E089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405224" y="8820504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200"/>
            </a:lvl1pPr>
          </a:lstStyle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5877272" y="8820504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200"/>
            </a:lvl1pPr>
          </a:lstStyle>
          <a:p>
            <a:fld id="{B40210A4-2901-42F9-8CA9-E251F67383C7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404813" y="5580063"/>
            <a:ext cx="611981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708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EA01E532-3BA7-4831-8011-F32CAED0250C}" type="datetime1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210A4-2901-42F9-8CA9-E251F67383C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78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1116013"/>
            <a:ext cx="60928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B604FC25-97C2-4A57-85E7-B300A73F5385}" type="datetime1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210A4-2901-42F9-8CA9-E251F67383C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567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1116013"/>
            <a:ext cx="60928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(With “flipping”, we mean that the label indicating trisomy, is replaced by the label indicating a healthy mouse, and </a:t>
            </a:r>
            <a:r>
              <a:rPr lang="en-US" sz="4000" dirty="0" err="1"/>
              <a:t>vica</a:t>
            </a:r>
            <a:r>
              <a:rPr lang="en-US" sz="4000" dirty="0"/>
              <a:t> versa.) This way, you generate a “noisy” version of the labels of the training data. </a:t>
            </a:r>
            <a:endParaRPr lang="de-DE" sz="4000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57D0303F-3DAF-4A6B-82D1-800CC55ACE37}" type="datetime1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210A4-2901-42F9-8CA9-E251F67383C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21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1116013"/>
            <a:ext cx="60928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4000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57D0303F-3DAF-4A6B-82D1-800CC55ACE37}" type="datetime1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210A4-2901-42F9-8CA9-E251F67383C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01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1116013"/>
            <a:ext cx="60928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4000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57D0303F-3DAF-4A6B-82D1-800CC55ACE37}" type="datetime1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210A4-2901-42F9-8CA9-E251F67383C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2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>
            <a:grpSpLocks noChangeAspect="1"/>
          </p:cNvGrpSpPr>
          <p:nvPr userDrawn="1"/>
        </p:nvGrpSpPr>
        <p:grpSpPr>
          <a:xfrm>
            <a:off x="3778209" y="0"/>
            <a:ext cx="5444993" cy="5184775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1296784" y="1584403"/>
            <a:ext cx="5040000" cy="360000"/>
          </a:xfrm>
        </p:spPr>
        <p:txBody>
          <a:bodyPr wrap="none" bIns="0" anchor="b" anchorCtr="0"/>
          <a:lstStyle>
            <a:lvl1pPr>
              <a:lnSpc>
                <a:spcPts val="2400"/>
              </a:lnSpc>
              <a:defRPr sz="24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296784" y="1944315"/>
            <a:ext cx="5040000" cy="1872000"/>
          </a:xfrm>
        </p:spPr>
        <p:txBody>
          <a:bodyPr tIns="0" bIns="0"/>
          <a:lstStyle>
            <a:lvl1pPr marL="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grpSp>
        <p:nvGrpSpPr>
          <p:cNvPr id="70" name="Gruppieren 69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833190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7339" y="1223964"/>
            <a:ext cx="4176712" cy="33131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026F-1588-4FB1-8845-F95DAFF0F3E9}" type="datetime1">
              <a:rPr lang="de-DE" smtClean="0"/>
              <a:t>16.11.2017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87338" y="1223963"/>
            <a:ext cx="4176712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400"/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400"/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400"/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400"/>
            </a:lvl4pPr>
            <a:lvl5pPr marL="720000" indent="-144000">
              <a:spcAft>
                <a:spcPts val="420"/>
              </a:spcAft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400"/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400"/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400"/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400"/>
            </a:lvl4pPr>
            <a:lvl5pPr marL="720000" indent="-144000">
              <a:spcAft>
                <a:spcPts val="420"/>
              </a:spcAft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298598" y="3024188"/>
            <a:ext cx="4165451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400"/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400"/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400"/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400"/>
            </a:lvl4pPr>
            <a:lvl5pPr marL="720000" indent="-144000">
              <a:spcAft>
                <a:spcPts val="420"/>
              </a:spcAft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400"/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400"/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400"/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400"/>
            </a:lvl4pPr>
            <a:lvl5pPr marL="720000" indent="-144000">
              <a:spcAft>
                <a:spcPts val="420"/>
              </a:spcAft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377-EED6-47C3-9B1D-CF36F0FCD8B4}" type="datetime1">
              <a:rPr lang="de-DE" smtClean="0"/>
              <a:t>16.11.2017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5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992" y="1223963"/>
            <a:ext cx="8640000" cy="295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7337" y="4176603"/>
            <a:ext cx="8640000" cy="360000"/>
          </a:xfrm>
        </p:spPr>
        <p:txBody>
          <a:bodyPr anchor="ctr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E8E8-8A29-4D85-A2C3-6995032989B7}" type="datetime1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5904000" cy="331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80720" y="1223962"/>
            <a:ext cx="2448968" cy="331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A51E-5224-4001-A6A1-6147DB41844D}" type="datetime1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1871900" cy="1512888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48272" y="1223962"/>
            <a:ext cx="6481416" cy="3312000"/>
          </a:xfrm>
        </p:spPr>
        <p:txBody>
          <a:bodyPr numCol="2" spcCol="21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59EA-2A08-45BF-9248-C0AD7AEF30D3}" type="datetime1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87338" y="3024188"/>
            <a:ext cx="1873250" cy="1512887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6472-5AB0-4742-9C4D-F8F2B67B83AE}" type="datetime1">
              <a:rPr lang="de-DE" smtClean="0"/>
              <a:t>16.11.2017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20C-6F56-480F-8597-220998799912}" type="datetime1">
              <a:rPr lang="de-DE" smtClean="0"/>
              <a:t>16.11.2017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-1" y="936626"/>
            <a:ext cx="9217025" cy="4248150"/>
          </a:xfrm>
          <a:noFill/>
        </p:spPr>
        <p:txBody>
          <a:bodyPr lIns="1296000" tIns="720000" rIns="1440000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9950" algn="l"/>
              </a:tabLst>
              <a:defRPr sz="2800" baseline="0"/>
            </a:lvl1pPr>
          </a:lstStyle>
          <a:p>
            <a:pPr lvl="0"/>
            <a:r>
              <a:rPr lang="de-DE" dirty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296144" y="3313113"/>
            <a:ext cx="4176712" cy="1223962"/>
          </a:xfr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de-DE" dirty="0"/>
              <a:t>Durch Klicken Autor/Adresse/Kontaktdaten hinzufügen</a:t>
            </a:r>
          </a:p>
        </p:txBody>
      </p:sp>
      <p:grpSp>
        <p:nvGrpSpPr>
          <p:cNvPr id="31" name="Gruppieren 30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 userDrawn="1"/>
        </p:nvSpPr>
        <p:spPr bwMode="auto">
          <a:xfrm>
            <a:off x="1296143" y="0"/>
            <a:ext cx="7920881" cy="5184000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fld id="{30A2658B-9DCA-4C61-BE60-88DEF3D1D478}" type="datetime1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  <a:endParaRPr lang="de-DE" dirty="0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33926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2234-98B7-49F4-85EF-8DAF56499769}" type="datetime1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8752" y="1223963"/>
            <a:ext cx="2160936" cy="33131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339" y="1223963"/>
            <a:ext cx="6192000" cy="33120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BC5-04D9-4099-9923-D3D721330691}" type="datetime1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992" y="1224603"/>
            <a:ext cx="8640000" cy="331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21BD-6B3C-47BC-83C4-1C45CD0812D9}" type="datetime1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3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1296864" y="1584307"/>
            <a:ext cx="6480000" cy="360000"/>
          </a:xfrm>
        </p:spPr>
        <p:txBody>
          <a:bodyPr wrap="none" bIns="0" anchor="b" anchorCtr="0"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sz="2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1296864" y="1944507"/>
            <a:ext cx="6480000" cy="1728000"/>
          </a:xfrm>
        </p:spPr>
        <p:txBody>
          <a:bodyPr anchor="t"/>
          <a:lstStyle>
            <a:lvl1pPr algn="l">
              <a:lnSpc>
                <a:spcPts val="4400"/>
              </a:lnSpc>
              <a:defRPr sz="40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fld id="{30A2658B-9DCA-4C61-BE60-88DEF3D1D478}" type="datetime1">
              <a:rPr lang="de-DE" smtClean="0"/>
              <a:t>16.11.2017</a:t>
            </a:fld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0" name="Gruppieren 9"/>
          <p:cNvGrpSpPr>
            <a:grpSpLocks noChangeAspect="1"/>
          </p:cNvGrpSpPr>
          <p:nvPr userDrawn="1"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2891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496" y="1223491"/>
            <a:ext cx="4176000" cy="331311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528" y="1224603"/>
            <a:ext cx="4176000" cy="3312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23B7-A4E0-4A45-AADF-CD5A63F6F289}" type="datetime1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496" y="1224283"/>
            <a:ext cx="4176000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7784" y="1799827"/>
            <a:ext cx="4176712" cy="273677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279" y="1224283"/>
            <a:ext cx="4176713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92" y="1800603"/>
            <a:ext cx="4176000" cy="2736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A310-62CF-4C13-8E83-90FE2584EEDC}" type="datetime1">
              <a:rPr lang="de-DE" smtClean="0"/>
              <a:t>16.11.2017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3491"/>
            <a:ext cx="1872000" cy="331311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20"/>
              </a:spcAft>
              <a:buNone/>
              <a:defRPr sz="1400"/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448272" y="1223491"/>
            <a:ext cx="6480720" cy="3313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39F-E434-4863-9F94-40224B9CDFEB}" type="datetime1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4235"/>
            <a:ext cx="8640000" cy="8643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88992" y="2376075"/>
            <a:ext cx="8640000" cy="2160528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26E6-14F6-4DCD-8A58-C4BA917EDB34}" type="datetime1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88032" y="1224235"/>
            <a:ext cx="8640000" cy="2160000"/>
          </a:xfrm>
        </p:spPr>
        <p:txBody>
          <a:bodyPr/>
          <a:lstStyle>
            <a:lvl1pPr marL="0" indent="0"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8032" y="3672603"/>
            <a:ext cx="8640000" cy="86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0B-FC60-4FAB-ACE1-146858AC5C12}" type="datetime1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28803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9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288032" y="3672603"/>
            <a:ext cx="8642350" cy="864000"/>
          </a:xfrm>
        </p:spPr>
        <p:txBody>
          <a:bodyPr/>
          <a:lstStyle>
            <a:lvl1pPr marL="0" indent="0">
              <a:spcAft>
                <a:spcPts val="420"/>
              </a:spcAft>
              <a:buNone/>
              <a:defRPr sz="1400"/>
            </a:lvl1pPr>
            <a:lvl2pPr marL="216000" indent="0">
              <a:spcAft>
                <a:spcPts val="420"/>
              </a:spcAft>
              <a:buNone/>
              <a:defRPr sz="1400"/>
            </a:lvl2pPr>
            <a:lvl3pPr marL="432000" indent="0">
              <a:spcAft>
                <a:spcPts val="420"/>
              </a:spcAft>
              <a:buNone/>
              <a:defRPr sz="1400"/>
            </a:lvl3pPr>
            <a:lvl4pPr marL="648000" indent="0">
              <a:spcAft>
                <a:spcPts val="420"/>
              </a:spcAft>
              <a:buNone/>
              <a:defRPr sz="1400"/>
            </a:lvl4pPr>
            <a:lvl5pPr marL="864000" indent="0">
              <a:spcAft>
                <a:spcPts val="420"/>
              </a:spcAft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9F38-DEF5-4898-9CDF-BDB6157DFE11}" type="datetime1">
              <a:rPr lang="de-DE" smtClean="0"/>
              <a:t>16.11.2017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32" y="1224235"/>
            <a:ext cx="8640000" cy="33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8032" y="4824635"/>
            <a:ext cx="864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30A2658B-9DCA-4C61-BE60-88DEF3D1D478}" type="datetime1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88232" y="4824667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Präsentationstitel/Autor/Veranstaltung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2992" y="4824635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30" name="Gruppieren 29"/>
          <p:cNvGrpSpPr>
            <a:grpSpLocks noChangeAspect="1"/>
          </p:cNvGrpSpPr>
          <p:nvPr userDrawn="1"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 userDrawn="1"/>
        </p:nvCxnSpPr>
        <p:spPr>
          <a:xfrm>
            <a:off x="287338" y="4824635"/>
            <a:ext cx="86423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4" r:id="rId8"/>
    <p:sldLayoutId id="2147483663" r:id="rId9"/>
    <p:sldLayoutId id="2147483665" r:id="rId10"/>
    <p:sldLayoutId id="2147483661" r:id="rId11"/>
    <p:sldLayoutId id="2147483667" r:id="rId12"/>
    <p:sldLayoutId id="2147483657" r:id="rId13"/>
    <p:sldLayoutId id="2147483670" r:id="rId14"/>
    <p:sldLayoutId id="2147483654" r:id="rId15"/>
    <p:sldLayoutId id="2147483655" r:id="rId16"/>
    <p:sldLayoutId id="2147483668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2600"/>
        </a:lnSpc>
        <a:spcBef>
          <a:spcPts val="600"/>
        </a:spcBef>
        <a:buNone/>
        <a:defRPr sz="24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spcBef>
          <a:spcPts val="600"/>
        </a:spcBef>
        <a:spcAft>
          <a:spcPts val="600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spcBef>
          <a:spcPts val="600"/>
        </a:spcBef>
        <a:spcAft>
          <a:spcPts val="300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spcBef>
          <a:spcPts val="300"/>
        </a:spcBef>
        <a:spcAft>
          <a:spcPts val="300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spcBef>
          <a:spcPts val="300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spcBef>
          <a:spcPts val="0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ILAS Exercise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/>
              <a:t>Group 20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dirty="0"/>
              <a:t>Martin Schmitz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Paul Bryan Alexander Hinzen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10813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Technologies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>
              <a:buFontTx/>
              <a:buChar char="-"/>
            </a:pPr>
            <a:r>
              <a:rPr lang="en-US" dirty="0"/>
              <a:t>Simple Tree structure</a:t>
            </a:r>
          </a:p>
          <a:p>
            <a:pPr>
              <a:buFontTx/>
              <a:buChar char="-"/>
            </a:pPr>
            <a:r>
              <a:rPr lang="en-US" dirty="0"/>
              <a:t>Pandas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Used Libraries:</a:t>
            </a:r>
          </a:p>
          <a:p>
            <a:pPr lvl="3">
              <a:buFontTx/>
              <a:buChar char="-"/>
            </a:pPr>
            <a:r>
              <a:rPr lang="en-US" dirty="0" err="1"/>
              <a:t>NumPy</a:t>
            </a:r>
            <a:endParaRPr lang="en-US" dirty="0"/>
          </a:p>
          <a:p>
            <a:pPr lvl="3">
              <a:buFontTx/>
              <a:buChar char="-"/>
            </a:pPr>
            <a:r>
              <a:rPr lang="en-US" dirty="0"/>
              <a:t>Pandas</a:t>
            </a:r>
          </a:p>
          <a:p>
            <a:pPr lvl="3">
              <a:buFontTx/>
              <a:buChar char="-"/>
            </a:pPr>
            <a:r>
              <a:rPr lang="en-US" dirty="0" err="1"/>
              <a:t>PyDot</a:t>
            </a:r>
            <a:endParaRPr lang="en-US" dirty="0"/>
          </a:p>
          <a:p>
            <a:pPr lvl="3">
              <a:buFontTx/>
              <a:buChar char="-"/>
            </a:pPr>
            <a:r>
              <a:rPr lang="en-US" dirty="0"/>
              <a:t>Pickle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21BD-6B3C-47BC-83C4-1C45CD0812D9}" type="datetime1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ILAS </a:t>
            </a:r>
            <a:r>
              <a:rPr lang="en-US" dirty="0" err="1"/>
              <a:t>Excersise</a:t>
            </a:r>
            <a:r>
              <a:rPr lang="en-US" dirty="0"/>
              <a:t> 2 / Group 20 / WS1718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2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AFD7B62-F0A7-4EB3-9DE7-53D57F68A8D9}"/>
              </a:ext>
            </a:extLst>
          </p:cNvPr>
          <p:cNvSpPr/>
          <p:nvPr/>
        </p:nvSpPr>
        <p:spPr>
          <a:xfrm>
            <a:off x="3389312" y="1068387"/>
            <a:ext cx="53340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de-DE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used_atts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[],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examples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	   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leaf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.used_atts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used_atts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.examples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examples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.left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.right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.split_attr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.split_value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.label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.leaf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leaf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becomes_leaf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.leaf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.label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c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1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Unpruned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21BD-6B3C-47BC-83C4-1C45CD0812D9}" type="datetime1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ILAS </a:t>
            </a:r>
            <a:r>
              <a:rPr lang="en-US" dirty="0" err="1"/>
              <a:t>Excersise</a:t>
            </a:r>
            <a:r>
              <a:rPr lang="en-US" dirty="0"/>
              <a:t> 2 / Group 20 / WS1718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3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FB45E69-D1C9-47EE-A541-EB0F55EF1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5" y="1053476"/>
            <a:ext cx="7961313" cy="298671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1950DF1-68FA-4F65-8E76-45660A4067F2}"/>
              </a:ext>
            </a:extLst>
          </p:cNvPr>
          <p:cNvSpPr txBox="1"/>
          <p:nvPr/>
        </p:nvSpPr>
        <p:spPr>
          <a:xfrm>
            <a:off x="1331912" y="4497387"/>
            <a:ext cx="55740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  <a:buFont typeface="Calibri" panose="020F0502020204030204" pitchFamily="34" charset="0"/>
              <a:buChar char="−"/>
            </a:pPr>
            <a:r>
              <a:rPr lang="en-US" sz="1400" dirty="0">
                <a:solidFill>
                  <a:schemeClr val="accent2"/>
                </a:solidFill>
              </a:rPr>
              <a:t>Accuracy: 0.853 (Depth 3) 		Accuracy: 0.922 (Depth 7)</a:t>
            </a:r>
            <a:endParaRPr lang="de-DE" sz="1400" dirty="0" err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7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dependent Task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b="1" dirty="0" err="1"/>
              <a:t>Effect</a:t>
            </a:r>
            <a:r>
              <a:rPr lang="de-DE" sz="2800" b="1" dirty="0"/>
              <a:t> of </a:t>
            </a:r>
            <a:r>
              <a:rPr lang="de-DE" sz="2800" b="1" dirty="0" err="1"/>
              <a:t>label</a:t>
            </a:r>
            <a:r>
              <a:rPr lang="de-DE" sz="2800" b="1" dirty="0"/>
              <a:t> </a:t>
            </a:r>
            <a:r>
              <a:rPr lang="de-DE" sz="2800" b="1" dirty="0" err="1"/>
              <a:t>noise</a:t>
            </a:r>
            <a:r>
              <a:rPr lang="de-DE" sz="2800" b="1" dirty="0"/>
              <a:t>:</a:t>
            </a:r>
            <a:endParaRPr lang="en-US" sz="2800" b="1" dirty="0"/>
          </a:p>
          <a:p>
            <a:r>
              <a:rPr lang="en-US" dirty="0"/>
              <a:t>1. “Flip” each class label of the training data with a probability of</a:t>
            </a:r>
          </a:p>
          <a:p>
            <a:r>
              <a:rPr lang="en-US" sz="1600" dirty="0"/>
              <a:t>(a) 0.1, and </a:t>
            </a:r>
          </a:p>
          <a:p>
            <a:r>
              <a:rPr lang="en-US" sz="1600" dirty="0"/>
              <a:t>(b) 0.25, respectively. </a:t>
            </a:r>
          </a:p>
          <a:p>
            <a:endParaRPr lang="en-US" sz="1600" dirty="0"/>
          </a:p>
          <a:p>
            <a:r>
              <a:rPr lang="en-US" dirty="0"/>
              <a:t>2. Construct a decision tree using the training data with “noisy” labels. </a:t>
            </a:r>
          </a:p>
          <a:p>
            <a:r>
              <a:rPr lang="en-US" dirty="0"/>
              <a:t>3. Measure the accuracy of the decision tree on the test data. (Please note that you should not flip the labels of the test data!)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101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dependent Task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9ED8841-56E3-4CEA-8385-03F9EEAE2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0" y="1068387"/>
            <a:ext cx="8640763" cy="2826460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BC80FAD-EF10-4BB9-B9CA-7FF11AD417E4}"/>
              </a:ext>
            </a:extLst>
          </p:cNvPr>
          <p:cNvSpPr txBox="1"/>
          <p:nvPr/>
        </p:nvSpPr>
        <p:spPr>
          <a:xfrm>
            <a:off x="1331912" y="4497387"/>
            <a:ext cx="3693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  <a:buFont typeface="Calibri" panose="020F0502020204030204" pitchFamily="34" charset="0"/>
              <a:buChar char="−"/>
            </a:pPr>
            <a:r>
              <a:rPr lang="en-US" sz="1400" dirty="0">
                <a:solidFill>
                  <a:schemeClr val="accent2"/>
                </a:solidFill>
              </a:rPr>
              <a:t>Accuracy: 0.829 (Depth 3) 		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CD1BD7E-4B94-4ED4-B5BA-1DDE54BF5FCC}"/>
              </a:ext>
            </a:extLst>
          </p:cNvPr>
          <p:cNvSpPr txBox="1"/>
          <p:nvPr/>
        </p:nvSpPr>
        <p:spPr>
          <a:xfrm>
            <a:off x="1331912" y="4116387"/>
            <a:ext cx="500746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  <a:buFont typeface="Calibri" panose="020F0502020204030204" pitchFamily="34" charset="0"/>
              <a:buChar char="−"/>
            </a:pPr>
            <a:r>
              <a:rPr lang="de-DE" sz="1400" dirty="0">
                <a:solidFill>
                  <a:schemeClr val="accent2"/>
                </a:solidFill>
              </a:rPr>
              <a:t>Labels </a:t>
            </a:r>
            <a:r>
              <a:rPr lang="de-DE" sz="1400" dirty="0" err="1">
                <a:solidFill>
                  <a:schemeClr val="accent2"/>
                </a:solidFill>
              </a:rPr>
              <a:t>Flipped</a:t>
            </a:r>
            <a:r>
              <a:rPr lang="de-DE" sz="1400" dirty="0">
                <a:solidFill>
                  <a:schemeClr val="accent2"/>
                </a:solidFill>
              </a:rPr>
              <a:t>: 61 / 701		</a:t>
            </a:r>
            <a:r>
              <a:rPr lang="de-DE" sz="1400" dirty="0" err="1">
                <a:solidFill>
                  <a:schemeClr val="accent2"/>
                </a:solidFill>
              </a:rPr>
              <a:t>Percentage</a:t>
            </a:r>
            <a:r>
              <a:rPr lang="de-DE" sz="1400" dirty="0">
                <a:solidFill>
                  <a:schemeClr val="accent2"/>
                </a:solidFill>
              </a:rPr>
              <a:t>: 0.087</a:t>
            </a:r>
          </a:p>
        </p:txBody>
      </p:sp>
    </p:spTree>
    <p:extLst>
      <p:ext uri="{BB962C8B-B14F-4D97-AF65-F5344CB8AC3E}">
        <p14:creationId xmlns:p14="http://schemas.microsoft.com/office/powerpoint/2010/main" val="304372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dependent Task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C80FAD-EF10-4BB9-B9CA-7FF11AD417E4}"/>
              </a:ext>
            </a:extLst>
          </p:cNvPr>
          <p:cNvSpPr txBox="1"/>
          <p:nvPr/>
        </p:nvSpPr>
        <p:spPr>
          <a:xfrm>
            <a:off x="1331912" y="4497387"/>
            <a:ext cx="218688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  <a:buFont typeface="Calibri" panose="020F0502020204030204" pitchFamily="34" charset="0"/>
              <a:buChar char="−"/>
            </a:pPr>
            <a:r>
              <a:rPr lang="en-US" sz="1400" dirty="0">
                <a:solidFill>
                  <a:schemeClr val="accent2"/>
                </a:solidFill>
              </a:rPr>
              <a:t>Accuracy: :0.795 (Depth 3) </a:t>
            </a:r>
            <a:endParaRPr lang="de-DE" sz="1400" dirty="0" err="1">
              <a:solidFill>
                <a:schemeClr val="accent2"/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501D074-C997-44AA-8C58-AB6A99F43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" y="1144587"/>
            <a:ext cx="8640763" cy="2709354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3AF9F98-D8AD-4BB2-9CAC-7EF65BAC075E}"/>
              </a:ext>
            </a:extLst>
          </p:cNvPr>
          <p:cNvSpPr txBox="1"/>
          <p:nvPr/>
        </p:nvSpPr>
        <p:spPr>
          <a:xfrm>
            <a:off x="1331912" y="4116387"/>
            <a:ext cx="61952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  <a:buFont typeface="Calibri" panose="020F0502020204030204" pitchFamily="34" charset="0"/>
              <a:buChar char="−"/>
            </a:pPr>
            <a:r>
              <a:rPr lang="de-DE" sz="1400" dirty="0">
                <a:solidFill>
                  <a:schemeClr val="accent2"/>
                </a:solidFill>
              </a:rPr>
              <a:t>Labels </a:t>
            </a:r>
            <a:r>
              <a:rPr lang="de-DE" sz="1400" dirty="0" err="1">
                <a:solidFill>
                  <a:schemeClr val="accent2"/>
                </a:solidFill>
              </a:rPr>
              <a:t>Flipped</a:t>
            </a:r>
            <a:r>
              <a:rPr lang="de-DE" sz="1400" dirty="0">
                <a:solidFill>
                  <a:schemeClr val="accent2"/>
                </a:solidFill>
              </a:rPr>
              <a:t>: 194 / 701		</a:t>
            </a:r>
            <a:r>
              <a:rPr lang="de-DE" sz="1400" dirty="0" err="1">
                <a:solidFill>
                  <a:schemeClr val="accent2"/>
                </a:solidFill>
              </a:rPr>
              <a:t>Percentage</a:t>
            </a:r>
            <a:r>
              <a:rPr lang="de-DE" sz="1400" dirty="0">
                <a:solidFill>
                  <a:schemeClr val="accent2"/>
                </a:solidFill>
              </a:rPr>
              <a:t>: 0.2767475035663338</a:t>
            </a:r>
          </a:p>
        </p:txBody>
      </p:sp>
    </p:spTree>
    <p:extLst>
      <p:ext uri="{BB962C8B-B14F-4D97-AF65-F5344CB8AC3E}">
        <p14:creationId xmlns:p14="http://schemas.microsoft.com/office/powerpoint/2010/main" val="358952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 for your kind attention.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Martin Schmitz</a:t>
            </a:r>
          </a:p>
          <a:p>
            <a:r>
              <a:rPr lang="en-US" dirty="0"/>
              <a:t>Paul Bryan Alexander Hinzen</a:t>
            </a:r>
          </a:p>
          <a:p>
            <a:r>
              <a:rPr lang="en-US" dirty="0"/>
              <a:t>_______________________</a:t>
            </a:r>
          </a:p>
          <a:p>
            <a:r>
              <a:rPr lang="en-US" dirty="0"/>
              <a:t>Group 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482657"/>
      </p:ext>
    </p:extLst>
  </p:cSld>
  <p:clrMapOvr>
    <a:masterClrMapping/>
  </p:clrMapOvr>
</p:sld>
</file>

<file path=ppt/theme/theme1.xml><?xml version="1.0" encoding="utf-8"?>
<a:theme xmlns:a="http://schemas.openxmlformats.org/drawingml/2006/main" name="Uni_Bonn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Uni_Bonn_2017</Template>
  <TotalTime>0</TotalTime>
  <Words>280</Words>
  <Application>Microsoft Office PowerPoint</Application>
  <PresentationFormat>Benutzerdefiniert</PresentationFormat>
  <Paragraphs>76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Exo 2</vt:lpstr>
      <vt:lpstr>Exo 2 Semi Bold</vt:lpstr>
      <vt:lpstr>Uni_Bonn</vt:lpstr>
      <vt:lpstr>ILAS Exercise 2</vt:lpstr>
      <vt:lpstr>Used Technologies</vt:lpstr>
      <vt:lpstr>Unpruned</vt:lpstr>
      <vt:lpstr>Group dependent Task</vt:lpstr>
      <vt:lpstr>Group dependent Task</vt:lpstr>
      <vt:lpstr>Group dependent Task</vt:lpstr>
      <vt:lpstr>PowerPoint-Präsentation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ILAS Exercise 2</dc:title>
  <dc:creator>Paul Bryan Alexander Hinzen</dc:creator>
  <cp:lastModifiedBy>Paul Bryan Alexander Hinzen</cp:lastModifiedBy>
  <cp:revision>15</cp:revision>
  <dcterms:created xsi:type="dcterms:W3CDTF">2017-11-09T13:36:52Z</dcterms:created>
  <dcterms:modified xsi:type="dcterms:W3CDTF">2017-11-16T15:50:13Z</dcterms:modified>
</cp:coreProperties>
</file>