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4" r:id="rId4"/>
    <p:sldId id="259" r:id="rId5"/>
    <p:sldId id="265" r:id="rId6"/>
    <p:sldId id="261" r:id="rId7"/>
    <p:sldId id="263" r:id="rId8"/>
    <p:sldId id="260" r:id="rId9"/>
  </p:sldIdLst>
  <p:sldSz cx="9217025" cy="51847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0">
          <p15:clr>
            <a:srgbClr val="A4A3A4"/>
          </p15:clr>
        </p15:guide>
        <p15:guide id="2" orient="horz" pos="771">
          <p15:clr>
            <a:srgbClr val="A4A3A4"/>
          </p15:clr>
        </p15:guide>
        <p15:guide id="3" orient="horz" pos="1724">
          <p15:clr>
            <a:srgbClr val="A4A3A4"/>
          </p15:clr>
        </p15:guide>
        <p15:guide id="4" orient="horz" pos="1905">
          <p15:clr>
            <a:srgbClr val="A4A3A4"/>
          </p15:clr>
        </p15:guide>
        <p15:guide id="5" orient="horz" pos="3039">
          <p15:clr>
            <a:srgbClr val="A4A3A4"/>
          </p15:clr>
        </p15:guide>
        <p15:guide id="6" orient="horz" pos="3221">
          <p15:clr>
            <a:srgbClr val="A4A3A4"/>
          </p15:clr>
        </p15:guide>
        <p15:guide id="7" orient="horz" pos="182">
          <p15:clr>
            <a:srgbClr val="A4A3A4"/>
          </p15:clr>
        </p15:guide>
        <p15:guide id="8" orient="horz" pos="2858">
          <p15:clr>
            <a:srgbClr val="A4A3A4"/>
          </p15:clr>
        </p15:guide>
        <p15:guide id="9" pos="181">
          <p15:clr>
            <a:srgbClr val="A4A3A4"/>
          </p15:clr>
        </p15:guide>
        <p15:guide id="10" pos="5625">
          <p15:clr>
            <a:srgbClr val="A4A3A4"/>
          </p15:clr>
        </p15:guide>
        <p15:guide id="11" pos="2994">
          <p15:clr>
            <a:srgbClr val="A4A3A4"/>
          </p15:clr>
        </p15:guide>
        <p15:guide id="12" pos="28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703">
          <p15:clr>
            <a:srgbClr val="A4A3A4"/>
          </p15:clr>
        </p15:guide>
        <p15:guide id="2" orient="horz" pos="5057">
          <p15:clr>
            <a:srgbClr val="A4A3A4"/>
          </p15:clr>
        </p15:guide>
        <p15:guide id="3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EB"/>
    <a:srgbClr val="FAFAF9"/>
    <a:srgbClr val="FEFAEC"/>
    <a:srgbClr val="EAB90C"/>
    <a:srgbClr val="07529A"/>
    <a:srgbClr val="909085"/>
    <a:srgbClr val="E8F4FE"/>
    <a:srgbClr val="D7E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0A15C55-8517-42AA-B614-E9B94910E393}"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54" autoAdjust="0"/>
  </p:normalViewPr>
  <p:slideViewPr>
    <p:cSldViewPr showGuides="1">
      <p:cViewPr>
        <p:scale>
          <a:sx n="169" d="100"/>
          <a:sy n="169" d="100"/>
        </p:scale>
        <p:origin x="104" y="260"/>
      </p:cViewPr>
      <p:guideLst>
        <p:guide orient="horz" pos="590"/>
        <p:guide orient="horz" pos="771"/>
        <p:guide orient="horz" pos="1724"/>
        <p:guide orient="horz" pos="1905"/>
        <p:guide orient="horz" pos="3039"/>
        <p:guide orient="horz" pos="3221"/>
        <p:guide orient="horz" pos="182"/>
        <p:guide orient="horz" pos="2858"/>
        <p:guide pos="181"/>
        <p:guide pos="5625"/>
        <p:guide pos="2994"/>
        <p:guide pos="28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-2754" y="-96"/>
      </p:cViewPr>
      <p:guideLst>
        <p:guide orient="horz" pos="703"/>
        <p:guide orient="horz" pos="5057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7232" y="35528"/>
            <a:ext cx="4896000" cy="2880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200"/>
            </a:lvl1pPr>
          </a:lstStyle>
          <a:p>
            <a:r>
              <a:rPr lang="de-DE"/>
              <a:t>Präsentationstitel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589240" y="35528"/>
            <a:ext cx="864000" cy="2880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1200"/>
            </a:lvl1pPr>
          </a:lstStyle>
          <a:p>
            <a:fld id="{9726303E-CDC6-4E11-A9F4-E5CE5F23E089}" type="datetimeFigureOut">
              <a:rPr lang="de-DE" smtClean="0"/>
              <a:t>10.11.2017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7232" y="8820504"/>
            <a:ext cx="5040000" cy="2880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200"/>
            </a:lvl1pPr>
          </a:lstStyle>
          <a:p>
            <a:r>
              <a:rPr lang="de-DE"/>
              <a:t>Autor/Veranstaltung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877272" y="8820504"/>
            <a:ext cx="576000" cy="2880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200"/>
            </a:lvl1pPr>
          </a:lstStyle>
          <a:p>
            <a:fld id="{B40210A4-2901-42F9-8CA9-E251F67383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78950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7"/>
          <p:cNvSpPr>
            <a:spLocks noChangeAspect="1"/>
          </p:cNvSpPr>
          <p:nvPr/>
        </p:nvSpPr>
        <p:spPr bwMode="auto">
          <a:xfrm>
            <a:off x="787864" y="4716016"/>
            <a:ext cx="5665472" cy="3797523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7" y="1116013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4664" y="4716016"/>
            <a:ext cx="6048672" cy="381642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Kopfzeilenplatzhalter 1"/>
          <p:cNvSpPr>
            <a:spLocks noGrp="1"/>
          </p:cNvSpPr>
          <p:nvPr>
            <p:ph type="hdr" sz="quarter"/>
          </p:nvPr>
        </p:nvSpPr>
        <p:spPr>
          <a:xfrm>
            <a:off x="405224" y="35528"/>
            <a:ext cx="4896000" cy="2880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200"/>
            </a:lvl1pPr>
          </a:lstStyle>
          <a:p>
            <a:r>
              <a:rPr lang="de-DE"/>
              <a:t>Präsentationstitel</a:t>
            </a:r>
            <a:endParaRPr lang="de-DE" dirty="0"/>
          </a:p>
        </p:txBody>
      </p:sp>
      <p:sp>
        <p:nvSpPr>
          <p:cNvPr id="9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589240" y="35528"/>
            <a:ext cx="864000" cy="2880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1200"/>
            </a:lvl1pPr>
          </a:lstStyle>
          <a:p>
            <a:fld id="{9726303E-CDC6-4E11-A9F4-E5CE5F23E089}" type="datetimeFigureOut">
              <a:rPr lang="de-DE" smtClean="0"/>
              <a:t>10.11.2017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4"/>
          </p:nvPr>
        </p:nvSpPr>
        <p:spPr>
          <a:xfrm>
            <a:off x="405224" y="8820504"/>
            <a:ext cx="5040000" cy="2880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200"/>
            </a:lvl1pPr>
          </a:lstStyle>
          <a:p>
            <a:r>
              <a:rPr lang="de-DE"/>
              <a:t>Autor/Veranstaltung</a:t>
            </a:r>
            <a:endParaRPr lang="de-DE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5"/>
          </p:nvPr>
        </p:nvSpPr>
        <p:spPr>
          <a:xfrm>
            <a:off x="5877272" y="8820504"/>
            <a:ext cx="576000" cy="2880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200"/>
            </a:lvl1pPr>
          </a:lstStyle>
          <a:p>
            <a:fld id="{B40210A4-2901-42F9-8CA9-E251F67383C7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404813" y="5580063"/>
            <a:ext cx="611981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27082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Präsentationstitel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EA01E532-3BA7-4831-8011-F32CAED0250C}" type="datetime1">
              <a:rPr lang="de-DE" smtClean="0"/>
              <a:t>10.11.2017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Autor/Veranstaltung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210A4-2901-42F9-8CA9-E251F67383C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783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2588" y="1116013"/>
            <a:ext cx="6092825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Präsentationstitel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B604FC25-97C2-4A57-85E7-B300A73F5385}" type="datetime1">
              <a:rPr lang="de-DE" smtClean="0"/>
              <a:t>10.11.2017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Autor/Veranstaltung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210A4-2901-42F9-8CA9-E251F67383C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567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2588" y="1116013"/>
            <a:ext cx="6092825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4000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Präsentationstitel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57D0303F-3DAF-4A6B-82D1-800CC55ACE37}" type="datetime1">
              <a:rPr lang="de-DE" smtClean="0"/>
              <a:t>10.11.2017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Autor/Veranstaltung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210A4-2901-42F9-8CA9-E251F67383C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385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2588" y="1116013"/>
            <a:ext cx="6092825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/>
              <a:t>(With “flipping”, we mean that the label indicating trisomy, is replaced by the label indicating a healthy mouse, and </a:t>
            </a:r>
            <a:r>
              <a:rPr lang="en-US" sz="4000" dirty="0" err="1"/>
              <a:t>vica</a:t>
            </a:r>
            <a:r>
              <a:rPr lang="en-US" sz="4000" dirty="0"/>
              <a:t> versa.) This way, you generate a “noisy” version of the labels of the training data. </a:t>
            </a:r>
            <a:endParaRPr lang="de-DE" sz="4000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Präsentationstitel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57D0303F-3DAF-4A6B-82D1-800CC55ACE37}" type="datetime1">
              <a:rPr lang="de-DE" smtClean="0"/>
              <a:t>10.11.2017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Autor/Veranstaltung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210A4-2901-42F9-8CA9-E251F67383C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213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2588" y="1116013"/>
            <a:ext cx="6092825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4000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Präsentationstitel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57D0303F-3DAF-4A6B-82D1-800CC55ACE37}" type="datetime1">
              <a:rPr lang="de-DE" smtClean="0"/>
              <a:t>10.11.2017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Autor/Veranstaltung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210A4-2901-42F9-8CA9-E251F67383C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011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2588" y="1116013"/>
            <a:ext cx="6092825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4000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Präsentationstitel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57D0303F-3DAF-4A6B-82D1-800CC55ACE37}" type="datetime1">
              <a:rPr lang="de-DE" smtClean="0"/>
              <a:t>10.11.2017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Autor/Veranstaltung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210A4-2901-42F9-8CA9-E251F67383C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121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/>
          <p:cNvGrpSpPr>
            <a:grpSpLocks noChangeAspect="1"/>
          </p:cNvGrpSpPr>
          <p:nvPr userDrawn="1"/>
        </p:nvGrpSpPr>
        <p:grpSpPr>
          <a:xfrm>
            <a:off x="3778209" y="0"/>
            <a:ext cx="5444993" cy="5184775"/>
            <a:chOff x="3778209" y="0"/>
            <a:chExt cx="5444993" cy="5184775"/>
          </a:xfrm>
        </p:grpSpPr>
        <p:pic>
          <p:nvPicPr>
            <p:cNvPr id="29" name="Grafik 2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209" y="0"/>
              <a:ext cx="5444993" cy="5184775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0771" y="1620454"/>
              <a:ext cx="1975907" cy="26532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>
          <a:xfrm>
            <a:off x="1296784" y="1584403"/>
            <a:ext cx="5040000" cy="360000"/>
          </a:xfrm>
        </p:spPr>
        <p:txBody>
          <a:bodyPr wrap="none" bIns="0" anchor="b" anchorCtr="0"/>
          <a:lstStyle>
            <a:lvl1pPr>
              <a:lnSpc>
                <a:spcPts val="2400"/>
              </a:lnSpc>
              <a:defRPr sz="24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/>
          </p:nvPr>
        </p:nvSpPr>
        <p:spPr>
          <a:xfrm>
            <a:off x="1296784" y="1944315"/>
            <a:ext cx="5040000" cy="1872000"/>
          </a:xfrm>
        </p:spPr>
        <p:txBody>
          <a:bodyPr tIns="0" bIns="0"/>
          <a:lstStyle>
            <a:lvl1pPr marL="0" indent="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  <a:defRPr sz="3200" cap="all" baseline="0">
                <a:solidFill>
                  <a:schemeClr val="accent2"/>
                </a:solidFill>
                <a:latin typeface="Exo 2 Semi Bold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grpSp>
        <p:nvGrpSpPr>
          <p:cNvPr id="70" name="Gruppieren 69"/>
          <p:cNvGrpSpPr>
            <a:grpSpLocks noChangeAspect="1"/>
          </p:cNvGrpSpPr>
          <p:nvPr userDrawn="1"/>
        </p:nvGrpSpPr>
        <p:grpSpPr>
          <a:xfrm>
            <a:off x="288033" y="288203"/>
            <a:ext cx="1686518" cy="648000"/>
            <a:chOff x="7081838" y="144463"/>
            <a:chExt cx="1871662" cy="719137"/>
          </a:xfrm>
        </p:grpSpPr>
        <p:sp>
          <p:nvSpPr>
            <p:cNvPr id="7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833190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7339" y="1223964"/>
            <a:ext cx="4176712" cy="33131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752975" y="1223963"/>
            <a:ext cx="4176713" cy="1512887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752975" y="3024188"/>
            <a:ext cx="4176713" cy="1512887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026F-1588-4FB1-8845-F95DAFF0F3E9}" type="datetime1">
              <a:rPr lang="de-DE" smtClean="0"/>
              <a:t>10.11.2017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91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287338" y="1223963"/>
            <a:ext cx="4176712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400"/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400"/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400"/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400"/>
            </a:lvl4pPr>
            <a:lvl5pPr marL="720000" indent="-144000">
              <a:spcAft>
                <a:spcPts val="420"/>
              </a:spcAft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752975" y="1223963"/>
            <a:ext cx="4176713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400"/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400"/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400"/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400"/>
            </a:lvl4pPr>
            <a:lvl5pPr marL="720000" indent="-144000">
              <a:spcAft>
                <a:spcPts val="420"/>
              </a:spcAft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298598" y="3024188"/>
            <a:ext cx="4165451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400"/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400"/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400"/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400"/>
            </a:lvl4pPr>
            <a:lvl5pPr marL="720000" indent="-144000">
              <a:spcAft>
                <a:spcPts val="420"/>
              </a:spcAft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975" y="3024188"/>
            <a:ext cx="4176713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400"/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400"/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400"/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400"/>
            </a:lvl4pPr>
            <a:lvl5pPr marL="720000" indent="-144000">
              <a:spcAft>
                <a:spcPts val="420"/>
              </a:spcAft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377-EED6-47C3-9B1D-CF36F0FCD8B4}" type="datetime1">
              <a:rPr lang="de-DE" smtClean="0"/>
              <a:t>10.11.2017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361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753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992" y="1223963"/>
            <a:ext cx="8640000" cy="2952000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7337" y="4176603"/>
            <a:ext cx="8640000" cy="360000"/>
          </a:xfrm>
        </p:spPr>
        <p:txBody>
          <a:bodyPr anchor="ctr" anchorCtr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E8E8-8A29-4D85-A2C3-6995032989B7}" type="datetime1">
              <a:rPr lang="de-DE" smtClean="0"/>
              <a:t>10.11.2017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2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80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688" y="1223962"/>
            <a:ext cx="5904000" cy="3312000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80720" y="1223962"/>
            <a:ext cx="2448968" cy="331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A51E-5224-4001-A6A1-6147DB41844D}" type="datetime1">
              <a:rPr lang="de-DE" smtClean="0"/>
              <a:t>10.11.2017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55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2-spaltige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8000"/>
          </a:xfrm>
        </p:spPr>
        <p:txBody>
          <a:bodyPr anchor="b" anchorCtr="0"/>
          <a:lstStyle>
            <a:lvl1pPr algn="l">
              <a:defRPr lang="de-DE" dirty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688" y="1223962"/>
            <a:ext cx="1871900" cy="1512888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448272" y="1223962"/>
            <a:ext cx="6481416" cy="3312000"/>
          </a:xfrm>
        </p:spPr>
        <p:txBody>
          <a:bodyPr numCol="2" spcCol="2160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59EA-2A08-45BF-9248-C0AD7AEF30D3}" type="datetime1">
              <a:rPr lang="de-DE" smtClean="0"/>
              <a:t>10.11.2017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287338" y="3024188"/>
            <a:ext cx="1873250" cy="1512887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4421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F6472-5AB0-4742-9C4D-F8F2B67B83AE}" type="datetime1">
              <a:rPr lang="de-DE" smtClean="0"/>
              <a:t>10.11.2017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183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520C-6F56-480F-8597-220998799912}" type="datetime1">
              <a:rPr lang="de-DE" smtClean="0"/>
              <a:t>10.11.2017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964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-1" y="936626"/>
            <a:ext cx="9217025" cy="4248150"/>
          </a:xfrm>
          <a:noFill/>
        </p:spPr>
        <p:txBody>
          <a:bodyPr lIns="1296000" tIns="720000" rIns="1440000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09950" algn="l"/>
              </a:tabLst>
              <a:defRPr sz="2800" baseline="0"/>
            </a:lvl1pPr>
          </a:lstStyle>
          <a:p>
            <a:pPr lvl="0"/>
            <a:r>
              <a:rPr lang="de-DE" dirty="0"/>
              <a:t>Durch Klicken individuelle Dankesformel hinzufügen</a:t>
            </a:r>
          </a:p>
        </p:txBody>
      </p:sp>
      <p:sp>
        <p:nvSpPr>
          <p:cNvPr id="9" name="Textplatzhalter 8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296144" y="3313113"/>
            <a:ext cx="4176712" cy="1223962"/>
          </a:xfr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de-DE" dirty="0"/>
              <a:t>Durch Klicken Autor/Adresse/Kontaktdaten hinzufügen</a:t>
            </a:r>
          </a:p>
        </p:txBody>
      </p:sp>
      <p:grpSp>
        <p:nvGrpSpPr>
          <p:cNvPr id="31" name="Gruppieren 30"/>
          <p:cNvGrpSpPr>
            <a:grpSpLocks noChangeAspect="1"/>
          </p:cNvGrpSpPr>
          <p:nvPr userDrawn="1"/>
        </p:nvGrpSpPr>
        <p:grpSpPr>
          <a:xfrm>
            <a:off x="288033" y="288203"/>
            <a:ext cx="1686518" cy="648000"/>
            <a:chOff x="7081838" y="144463"/>
            <a:chExt cx="1871662" cy="719137"/>
          </a:xfrm>
        </p:grpSpPr>
        <p:sp>
          <p:nvSpPr>
            <p:cNvPr id="5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1" name="Freeform 7"/>
          <p:cNvSpPr>
            <a:spLocks noChangeAspect="1"/>
          </p:cNvSpPr>
          <p:nvPr userDrawn="1"/>
        </p:nvSpPr>
        <p:spPr bwMode="auto">
          <a:xfrm>
            <a:off x="1296143" y="0"/>
            <a:ext cx="7920881" cy="5184000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Datumsplatzhalter 4" hidden="1"/>
          <p:cNvSpPr>
            <a:spLocks noGrp="1"/>
          </p:cNvSpPr>
          <p:nvPr>
            <p:ph type="dt" sz="half" idx="15"/>
          </p:nvPr>
        </p:nvSpPr>
        <p:spPr>
          <a:xfrm>
            <a:off x="288032" y="5256683"/>
            <a:ext cx="864000" cy="288000"/>
          </a:xfrm>
        </p:spPr>
        <p:txBody>
          <a:bodyPr/>
          <a:lstStyle/>
          <a:p>
            <a:fld id="{30A2658B-9DCA-4C61-BE60-88DEF3D1D478}" type="datetime1">
              <a:rPr lang="de-DE" smtClean="0"/>
              <a:t>10.11.2017</a:t>
            </a:fld>
            <a:endParaRPr lang="de-DE"/>
          </a:p>
        </p:txBody>
      </p:sp>
      <p:sp>
        <p:nvSpPr>
          <p:cNvPr id="6" name="Fußzeilenplatzhalter 5" hidden="1"/>
          <p:cNvSpPr>
            <a:spLocks noGrp="1"/>
          </p:cNvSpPr>
          <p:nvPr>
            <p:ph type="ftr" sz="quarter" idx="16"/>
          </p:nvPr>
        </p:nvSpPr>
        <p:spPr>
          <a:xfrm>
            <a:off x="2088232" y="5256715"/>
            <a:ext cx="5040000" cy="288000"/>
          </a:xfrm>
        </p:spPr>
        <p:txBody>
          <a:bodyPr/>
          <a:lstStyle/>
          <a:p>
            <a:r>
              <a:rPr lang="de-DE"/>
              <a:t>Präsentationstitel/Autor/Veranstaltung</a:t>
            </a:r>
            <a:endParaRPr lang="de-DE" dirty="0"/>
          </a:p>
        </p:txBody>
      </p:sp>
      <p:sp>
        <p:nvSpPr>
          <p:cNvPr id="8" name="Foliennummernplatzhalter 7" hidden="1"/>
          <p:cNvSpPr>
            <a:spLocks noGrp="1"/>
          </p:cNvSpPr>
          <p:nvPr>
            <p:ph type="sldNum" sz="quarter" idx="17"/>
          </p:nvPr>
        </p:nvSpPr>
        <p:spPr>
          <a:xfrm>
            <a:off x="8352992" y="5256683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33926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2234-98B7-49F4-85EF-8DAF56499769}" type="datetime1">
              <a:rPr lang="de-DE" smtClean="0"/>
              <a:t>10.11.2017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342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68752" y="1223963"/>
            <a:ext cx="2160936" cy="331311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7339" y="1223963"/>
            <a:ext cx="6192000" cy="33120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BC5-04D9-4099-9923-D3D721330691}" type="datetime1">
              <a:rPr lang="de-DE" smtClean="0"/>
              <a:t>10.11.2017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35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992" y="1224603"/>
            <a:ext cx="8640000" cy="331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21BD-6B3C-47BC-83C4-1C45CD0812D9}" type="datetime1">
              <a:rPr lang="de-DE" smtClean="0"/>
              <a:t>10.11.2017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37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1296864" y="1584307"/>
            <a:ext cx="6480000" cy="360000"/>
          </a:xfrm>
        </p:spPr>
        <p:txBody>
          <a:bodyPr wrap="none" bIns="0" anchor="b" anchorCtr="0"/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  <a:defRPr sz="2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>
          <a:xfrm>
            <a:off x="1296864" y="1944507"/>
            <a:ext cx="6480000" cy="1728000"/>
          </a:xfrm>
        </p:spPr>
        <p:txBody>
          <a:bodyPr anchor="t"/>
          <a:lstStyle>
            <a:lvl1pPr algn="l">
              <a:lnSpc>
                <a:spcPts val="4400"/>
              </a:lnSpc>
              <a:defRPr sz="4000" b="0" cap="all">
                <a:solidFill>
                  <a:schemeClr val="accent2"/>
                </a:solidFill>
                <a:latin typeface="Exo 2 Semi Bold" pitchFamily="50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Datumsplatzhalter 6" hidden="1"/>
          <p:cNvSpPr>
            <a:spLocks noGrp="1"/>
          </p:cNvSpPr>
          <p:nvPr>
            <p:ph type="dt" sz="half" idx="10"/>
          </p:nvPr>
        </p:nvSpPr>
        <p:spPr>
          <a:xfrm>
            <a:off x="288032" y="5256683"/>
            <a:ext cx="864000" cy="288000"/>
          </a:xfrm>
        </p:spPr>
        <p:txBody>
          <a:bodyPr/>
          <a:lstStyle/>
          <a:p>
            <a:fld id="{30A2658B-9DCA-4C61-BE60-88DEF3D1D478}" type="datetime1">
              <a:rPr lang="de-DE" smtClean="0"/>
              <a:t>10.11.2017</a:t>
            </a:fld>
            <a:endParaRPr lang="de-DE"/>
          </a:p>
        </p:txBody>
      </p:sp>
      <p:sp>
        <p:nvSpPr>
          <p:cNvPr id="8" name="Fußzeilenplatzhalter 7" hidden="1"/>
          <p:cNvSpPr>
            <a:spLocks noGrp="1"/>
          </p:cNvSpPr>
          <p:nvPr>
            <p:ph type="ftr" sz="quarter" idx="11"/>
          </p:nvPr>
        </p:nvSpPr>
        <p:spPr>
          <a:xfrm>
            <a:off x="2088232" y="5256715"/>
            <a:ext cx="5040000" cy="288000"/>
          </a:xfrm>
        </p:spPr>
        <p:txBody>
          <a:bodyPr/>
          <a:lstStyle/>
          <a:p>
            <a:r>
              <a:rPr lang="de-DE"/>
              <a:t>Präsentationstitel/Autor/Veranstaltung</a:t>
            </a:r>
            <a:endParaRPr lang="de-DE" dirty="0"/>
          </a:p>
        </p:txBody>
      </p:sp>
      <p:sp>
        <p:nvSpPr>
          <p:cNvPr id="9" name="Foliennummernplatzhalter 8" hidden="1"/>
          <p:cNvSpPr>
            <a:spLocks noGrp="1"/>
          </p:cNvSpPr>
          <p:nvPr>
            <p:ph type="sldNum" sz="quarter" idx="12"/>
          </p:nvPr>
        </p:nvSpPr>
        <p:spPr>
          <a:xfrm>
            <a:off x="8352992" y="5256683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10" name="Gruppieren 9"/>
          <p:cNvGrpSpPr>
            <a:grpSpLocks noChangeAspect="1"/>
          </p:cNvGrpSpPr>
          <p:nvPr userDrawn="1"/>
        </p:nvGrpSpPr>
        <p:grpSpPr>
          <a:xfrm>
            <a:off x="288034" y="288203"/>
            <a:ext cx="1686520" cy="648000"/>
            <a:chOff x="7081838" y="144463"/>
            <a:chExt cx="1871662" cy="719137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72891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496" y="1223491"/>
            <a:ext cx="4176000" cy="331311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528" y="1224603"/>
            <a:ext cx="4176000" cy="3312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23B7-A4E0-4A45-AADF-CD5A63F6F289}" type="datetime1">
              <a:rPr lang="de-DE" smtClean="0"/>
              <a:t>10.11.2017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53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496" y="1224283"/>
            <a:ext cx="4176000" cy="432000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7784" y="1799827"/>
            <a:ext cx="4176712" cy="273677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279" y="1224283"/>
            <a:ext cx="4176713" cy="432000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992" y="1800603"/>
            <a:ext cx="4176000" cy="2736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A310-62CF-4C13-8E83-90FE2584EEDC}" type="datetime1">
              <a:rPr lang="de-DE" smtClean="0"/>
              <a:t>10.11.2017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4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8032" y="1223491"/>
            <a:ext cx="1872000" cy="331311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20"/>
              </a:spcAft>
              <a:buNone/>
              <a:defRPr sz="1400"/>
            </a:lvl1pPr>
            <a:lvl2pPr marL="216000" indent="0">
              <a:buFont typeface="Arial" panose="020B0604020202020204" pitchFamily="34" charset="0"/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448272" y="1223491"/>
            <a:ext cx="6480720" cy="33131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439F-E434-4863-9F94-40224B9CDFEB}" type="datetime1">
              <a:rPr lang="de-DE" smtClean="0"/>
              <a:t>10.11.2017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56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8032" y="1224235"/>
            <a:ext cx="8640000" cy="86436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20"/>
              </a:spcAft>
              <a:buNone/>
              <a:defRPr sz="1400"/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88992" y="2376075"/>
            <a:ext cx="8640000" cy="2160528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26E6-14F6-4DCD-8A58-C4BA917EDB34}" type="datetime1">
              <a:rPr lang="de-DE" smtClean="0"/>
              <a:t>10.11.2017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05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und Inhalt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88032" y="1224235"/>
            <a:ext cx="8640000" cy="2160000"/>
          </a:xfrm>
        </p:spPr>
        <p:txBody>
          <a:bodyPr/>
          <a:lstStyle>
            <a:lvl1pPr marL="0" indent="0">
              <a:buNone/>
              <a:defRPr sz="1400"/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8032" y="3672603"/>
            <a:ext cx="8640000" cy="864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20"/>
              </a:spcAft>
              <a:buNone/>
              <a:defRPr sz="1400"/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110B-FC60-4FAB-ACE1-146858AC5C12}" type="datetime1">
              <a:rPr lang="de-DE" smtClean="0"/>
              <a:t>10.11.2017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85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el, zwei Inhalte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 hasCustomPrompt="1"/>
          </p:nvPr>
        </p:nvSpPr>
        <p:spPr>
          <a:xfrm>
            <a:off x="288032" y="1224475"/>
            <a:ext cx="4176000" cy="2160000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752992" y="1224475"/>
            <a:ext cx="4176000" cy="2160000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288032" y="3672603"/>
            <a:ext cx="8642350" cy="864000"/>
          </a:xfrm>
        </p:spPr>
        <p:txBody>
          <a:bodyPr/>
          <a:lstStyle>
            <a:lvl1pPr marL="0" indent="0">
              <a:spcAft>
                <a:spcPts val="420"/>
              </a:spcAft>
              <a:buNone/>
              <a:defRPr sz="1400"/>
            </a:lvl1pPr>
            <a:lvl2pPr marL="216000" indent="0">
              <a:spcAft>
                <a:spcPts val="420"/>
              </a:spcAft>
              <a:buNone/>
              <a:defRPr sz="1400"/>
            </a:lvl2pPr>
            <a:lvl3pPr marL="432000" indent="0">
              <a:spcAft>
                <a:spcPts val="420"/>
              </a:spcAft>
              <a:buNone/>
              <a:defRPr sz="1400"/>
            </a:lvl3pPr>
            <a:lvl4pPr marL="648000" indent="0">
              <a:spcAft>
                <a:spcPts val="420"/>
              </a:spcAft>
              <a:buNone/>
              <a:defRPr sz="1400"/>
            </a:lvl4pPr>
            <a:lvl5pPr marL="864000" indent="0">
              <a:spcAft>
                <a:spcPts val="420"/>
              </a:spcAft>
              <a:buNone/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9F38-DEF5-4898-9CDF-BDB6157DFE11}" type="datetime1">
              <a:rPr lang="de-DE" smtClean="0"/>
              <a:t>10.11.2017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68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727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032" y="1224235"/>
            <a:ext cx="8640000" cy="331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88032" y="4824635"/>
            <a:ext cx="864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30A2658B-9DCA-4C61-BE60-88DEF3D1D478}" type="datetime1">
              <a:rPr lang="de-DE" smtClean="0"/>
              <a:t>10.11.2017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88232" y="4824667"/>
            <a:ext cx="5040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/>
              <a:t>Präsentationstitel/Autor/Veranstaltung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52992" y="4824635"/>
            <a:ext cx="576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30" name="Gruppieren 29"/>
          <p:cNvGrpSpPr>
            <a:grpSpLocks noChangeAspect="1"/>
          </p:cNvGrpSpPr>
          <p:nvPr userDrawn="1"/>
        </p:nvGrpSpPr>
        <p:grpSpPr>
          <a:xfrm>
            <a:off x="288034" y="288203"/>
            <a:ext cx="1686520" cy="648000"/>
            <a:chOff x="7081838" y="144463"/>
            <a:chExt cx="1871662" cy="719137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cxnSp>
        <p:nvCxnSpPr>
          <p:cNvPr id="8" name="Gerade Verbindung 7"/>
          <p:cNvCxnSpPr/>
          <p:nvPr userDrawn="1"/>
        </p:nvCxnSpPr>
        <p:spPr>
          <a:xfrm>
            <a:off x="287338" y="4824635"/>
            <a:ext cx="864235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8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2" r:id="rId7"/>
    <p:sldLayoutId id="2147483664" r:id="rId8"/>
    <p:sldLayoutId id="2147483663" r:id="rId9"/>
    <p:sldLayoutId id="2147483665" r:id="rId10"/>
    <p:sldLayoutId id="2147483661" r:id="rId11"/>
    <p:sldLayoutId id="2147483667" r:id="rId12"/>
    <p:sldLayoutId id="2147483657" r:id="rId13"/>
    <p:sldLayoutId id="2147483670" r:id="rId14"/>
    <p:sldLayoutId id="2147483654" r:id="rId15"/>
    <p:sldLayoutId id="2147483655" r:id="rId16"/>
    <p:sldLayoutId id="2147483668" r:id="rId17"/>
    <p:sldLayoutId id="2147483658" r:id="rId18"/>
    <p:sldLayoutId id="2147483659" r:id="rId19"/>
  </p:sldLayoutIdLst>
  <p:hf hdr="0"/>
  <p:txStyles>
    <p:titleStyle>
      <a:lvl1pPr algn="l" defTabSz="914400" rtl="0" eaLnBrk="1" latinLnBrk="0" hangingPunct="1">
        <a:lnSpc>
          <a:spcPts val="2600"/>
        </a:lnSpc>
        <a:spcBef>
          <a:spcPts val="600"/>
        </a:spcBef>
        <a:buNone/>
        <a:defRPr sz="2400" kern="1200" cap="all" baseline="0">
          <a:solidFill>
            <a:schemeClr val="accent3"/>
          </a:solidFill>
          <a:latin typeface="Exo 2 Semi Bold" pitchFamily="50" charset="0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spcBef>
          <a:spcPts val="600"/>
        </a:spcBef>
        <a:spcAft>
          <a:spcPts val="600"/>
        </a:spcAft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spcBef>
          <a:spcPts val="600"/>
        </a:spcBef>
        <a:spcAft>
          <a:spcPts val="300"/>
        </a:spcAft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spcBef>
          <a:spcPts val="300"/>
        </a:spcBef>
        <a:spcAft>
          <a:spcPts val="300"/>
        </a:spcAft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spcBef>
          <a:spcPts val="300"/>
        </a:spcBef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spcBef>
          <a:spcPts val="0"/>
        </a:spcBef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ILAS Exercise 2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/>
              <a:t>Group 20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dirty="0"/>
              <a:t>Martin Schmitz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Paul Bryan Alexander Hinzen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10813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Technologies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>
              <a:buFontTx/>
              <a:buChar char="-"/>
            </a:pPr>
            <a:r>
              <a:rPr lang="en-US" dirty="0"/>
              <a:t>Simple Tree structure</a:t>
            </a:r>
          </a:p>
          <a:p>
            <a:pPr>
              <a:buFontTx/>
              <a:buChar char="-"/>
            </a:pPr>
            <a:r>
              <a:rPr lang="en-US" dirty="0"/>
              <a:t>Pandas </a:t>
            </a:r>
            <a:r>
              <a:rPr lang="en-US" dirty="0" err="1"/>
              <a:t>DataFrame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Used Libraries:</a:t>
            </a:r>
          </a:p>
          <a:p>
            <a:pPr lvl="3">
              <a:buFontTx/>
              <a:buChar char="-"/>
            </a:pPr>
            <a:r>
              <a:rPr lang="en-US" dirty="0" err="1"/>
              <a:t>NumPy</a:t>
            </a:r>
            <a:endParaRPr lang="en-US" dirty="0"/>
          </a:p>
          <a:p>
            <a:pPr lvl="3">
              <a:buFontTx/>
              <a:buChar char="-"/>
            </a:pPr>
            <a:r>
              <a:rPr lang="en-US" dirty="0"/>
              <a:t>Pandas</a:t>
            </a:r>
          </a:p>
          <a:p>
            <a:pPr lvl="3">
              <a:buFontTx/>
              <a:buChar char="-"/>
            </a:pPr>
            <a:r>
              <a:rPr lang="en-US" dirty="0" err="1"/>
              <a:t>PyDot</a:t>
            </a:r>
            <a:endParaRPr lang="en-US" dirty="0"/>
          </a:p>
          <a:p>
            <a:pPr lvl="3">
              <a:buFontTx/>
              <a:buChar char="-"/>
            </a:pPr>
            <a:r>
              <a:rPr lang="en-US" dirty="0"/>
              <a:t>Pickle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21BD-6B3C-47BC-83C4-1C45CD0812D9}" type="datetime1">
              <a:rPr lang="de-DE" smtClean="0"/>
              <a:t>10.11.2017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ILAS </a:t>
            </a:r>
            <a:r>
              <a:rPr lang="en-US" dirty="0" err="1"/>
              <a:t>Excersise</a:t>
            </a:r>
            <a:r>
              <a:rPr lang="en-US" dirty="0"/>
              <a:t> 2 / Group 20 / WS1718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2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AFD7B62-F0A7-4EB3-9DE7-53D57F68A8D9}"/>
              </a:ext>
            </a:extLst>
          </p:cNvPr>
          <p:cNvSpPr/>
          <p:nvPr/>
        </p:nvSpPr>
        <p:spPr>
          <a:xfrm>
            <a:off x="3389312" y="1068387"/>
            <a:ext cx="5334000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de-DE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used_atts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[],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examples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, 	   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leaf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label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.used_atts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used_atts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.examples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examples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.left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.right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.split_attr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.split_value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.label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label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.leaf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leaf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becomes_leaf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.leaf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.label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c</a:t>
            </a:r>
            <a:endParaRPr lang="de-DE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31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Technologies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21BD-6B3C-47BC-83C4-1C45CD0812D9}" type="datetime1">
              <a:rPr lang="de-DE" smtClean="0"/>
              <a:t>10.11.2017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ILAS </a:t>
            </a:r>
            <a:r>
              <a:rPr lang="en-US" dirty="0" err="1"/>
              <a:t>Excersise</a:t>
            </a:r>
            <a:r>
              <a:rPr lang="en-US" dirty="0"/>
              <a:t> 2 / Group 20 / WS1718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3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FB45E69-D1C9-47EE-A541-EB0F55EF1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75" y="1053476"/>
            <a:ext cx="7961313" cy="2986711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1950DF1-68FA-4F65-8E76-45660A4067F2}"/>
              </a:ext>
            </a:extLst>
          </p:cNvPr>
          <p:cNvSpPr txBox="1"/>
          <p:nvPr/>
        </p:nvSpPr>
        <p:spPr>
          <a:xfrm>
            <a:off x="1331912" y="4497387"/>
            <a:ext cx="557402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16000" indent="-216000">
              <a:spcAft>
                <a:spcPts val="420"/>
              </a:spcAft>
              <a:buFont typeface="Calibri" panose="020F0502020204030204" pitchFamily="34" charset="0"/>
              <a:buChar char="−"/>
            </a:pPr>
            <a:r>
              <a:rPr lang="en-US" sz="1400" dirty="0">
                <a:solidFill>
                  <a:schemeClr val="accent2"/>
                </a:solidFill>
              </a:rPr>
              <a:t>Accuracy: 0.853 (Depth 3) 		Accuracy: 0.922 (Depth 7)</a:t>
            </a:r>
            <a:endParaRPr lang="de-DE" sz="1400" dirty="0" err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37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Scholar Search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54895FD-D8A2-4BB2-BCA0-5B31FDBE5764}"/>
              </a:ext>
            </a:extLst>
          </p:cNvPr>
          <p:cNvSpPr txBox="1"/>
          <p:nvPr/>
        </p:nvSpPr>
        <p:spPr>
          <a:xfrm>
            <a:off x="3922712" y="1650206"/>
            <a:ext cx="8351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420"/>
              </a:spcAft>
            </a:pPr>
            <a:r>
              <a:rPr lang="en-US" sz="1400" dirty="0">
                <a:solidFill>
                  <a:schemeClr val="accent2"/>
                </a:solidFill>
              </a:rPr>
              <a:t>APP: 23100</a:t>
            </a:r>
            <a:endParaRPr lang="de-DE" sz="1400" dirty="0" err="1">
              <a:solidFill>
                <a:schemeClr val="accent2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7E84CBE-171C-4610-9562-FAE97594FF5A}"/>
              </a:ext>
            </a:extLst>
          </p:cNvPr>
          <p:cNvSpPr txBox="1"/>
          <p:nvPr/>
        </p:nvSpPr>
        <p:spPr>
          <a:xfrm>
            <a:off x="2293387" y="1952839"/>
            <a:ext cx="62677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420"/>
              </a:spcAft>
            </a:pPr>
            <a:r>
              <a:rPr lang="en-US" sz="1400" dirty="0">
                <a:solidFill>
                  <a:schemeClr val="accent2"/>
                </a:solidFill>
              </a:rPr>
              <a:t>S6: 3600</a:t>
            </a:r>
            <a:endParaRPr lang="de-DE" sz="1400" dirty="0" err="1">
              <a:solidFill>
                <a:schemeClr val="accent2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E8B5660-C3EF-413A-AF5E-6F1E1A5ECDB6}"/>
              </a:ext>
            </a:extLst>
          </p:cNvPr>
          <p:cNvSpPr txBox="1"/>
          <p:nvPr/>
        </p:nvSpPr>
        <p:spPr>
          <a:xfrm>
            <a:off x="5808704" y="1952839"/>
            <a:ext cx="91050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420"/>
              </a:spcAft>
            </a:pPr>
            <a:r>
              <a:rPr lang="en-US" sz="1400" dirty="0">
                <a:solidFill>
                  <a:schemeClr val="accent2"/>
                </a:solidFill>
              </a:rPr>
              <a:t>AMPKA: 839</a:t>
            </a:r>
            <a:endParaRPr lang="de-DE" sz="1400" dirty="0" err="1">
              <a:solidFill>
                <a:schemeClr val="accent2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E057A08-65F8-4EBC-A8A0-67B0D6C18D4A}"/>
              </a:ext>
            </a:extLst>
          </p:cNvPr>
          <p:cNvSpPr txBox="1"/>
          <p:nvPr/>
        </p:nvSpPr>
        <p:spPr>
          <a:xfrm>
            <a:off x="1387690" y="2521965"/>
            <a:ext cx="9056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420"/>
              </a:spcAft>
            </a:pPr>
            <a:r>
              <a:rPr lang="en-US" sz="1400" dirty="0">
                <a:solidFill>
                  <a:schemeClr val="accent2"/>
                </a:solidFill>
              </a:rPr>
              <a:t>pP70S6: 161</a:t>
            </a:r>
            <a:endParaRPr lang="de-DE" sz="1400" dirty="0" err="1">
              <a:solidFill>
                <a:schemeClr val="accent2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345F6E2-8657-4D3E-BC3D-A4BEEAB80BD9}"/>
              </a:ext>
            </a:extLst>
          </p:cNvPr>
          <p:cNvSpPr txBox="1"/>
          <p:nvPr/>
        </p:nvSpPr>
        <p:spPr>
          <a:xfrm>
            <a:off x="2914058" y="2478110"/>
            <a:ext cx="8331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420"/>
              </a:spcAft>
            </a:pPr>
            <a:r>
              <a:rPr lang="en-US" sz="1400" dirty="0">
                <a:solidFill>
                  <a:schemeClr val="accent2"/>
                </a:solidFill>
              </a:rPr>
              <a:t>PKCA: 3530</a:t>
            </a:r>
            <a:endParaRPr lang="de-DE" sz="1400" dirty="0" err="1">
              <a:solidFill>
                <a:schemeClr val="accent2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64FA043-0AC6-4B5A-986C-5A1550B48748}"/>
              </a:ext>
            </a:extLst>
          </p:cNvPr>
          <p:cNvSpPr txBox="1"/>
          <p:nvPr/>
        </p:nvSpPr>
        <p:spPr>
          <a:xfrm>
            <a:off x="4854474" y="2478110"/>
            <a:ext cx="95596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420"/>
              </a:spcAft>
            </a:pPr>
            <a:r>
              <a:rPr lang="en-US" sz="1400" dirty="0">
                <a:solidFill>
                  <a:schemeClr val="accent2"/>
                </a:solidFill>
              </a:rPr>
              <a:t>RAPTOR: 255</a:t>
            </a:r>
            <a:endParaRPr lang="de-DE" sz="1400" dirty="0" err="1">
              <a:solidFill>
                <a:schemeClr val="accent2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4D2F961-5006-432B-9261-50C042740BA2}"/>
              </a:ext>
            </a:extLst>
          </p:cNvPr>
          <p:cNvSpPr txBox="1"/>
          <p:nvPr/>
        </p:nvSpPr>
        <p:spPr>
          <a:xfrm>
            <a:off x="7333908" y="2414243"/>
            <a:ext cx="85600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420"/>
              </a:spcAft>
            </a:pPr>
            <a:r>
              <a:rPr lang="en-US" sz="1400" dirty="0">
                <a:solidFill>
                  <a:schemeClr val="accent2"/>
                </a:solidFill>
              </a:rPr>
              <a:t>SOD1: 2160</a:t>
            </a:r>
            <a:endParaRPr lang="de-DE" sz="1400" dirty="0" err="1">
              <a:solidFill>
                <a:schemeClr val="accent2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E4A8F11-056E-45FC-9078-6AAAB608E6D5}"/>
              </a:ext>
            </a:extLst>
          </p:cNvPr>
          <p:cNvSpPr txBox="1"/>
          <p:nvPr/>
        </p:nvSpPr>
        <p:spPr>
          <a:xfrm>
            <a:off x="722312" y="3031721"/>
            <a:ext cx="71013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420"/>
              </a:spcAft>
            </a:pPr>
            <a:r>
              <a:rPr lang="en-US" sz="1400" dirty="0">
                <a:solidFill>
                  <a:schemeClr val="accent2"/>
                </a:solidFill>
              </a:rPr>
              <a:t>GluR3: 72</a:t>
            </a:r>
            <a:endParaRPr lang="de-DE" sz="1400" dirty="0" err="1">
              <a:solidFill>
                <a:schemeClr val="accent2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EF2C466-2C19-4C69-AA90-AB7F8AB64662}"/>
              </a:ext>
            </a:extLst>
          </p:cNvPr>
          <p:cNvSpPr txBox="1"/>
          <p:nvPr/>
        </p:nvSpPr>
        <p:spPr>
          <a:xfrm>
            <a:off x="2235744" y="3062743"/>
            <a:ext cx="8431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420"/>
              </a:spcAft>
            </a:pPr>
            <a:r>
              <a:rPr lang="en-US" sz="1400" dirty="0">
                <a:solidFill>
                  <a:schemeClr val="accent2"/>
                </a:solidFill>
              </a:rPr>
              <a:t>pGSK3B: 19</a:t>
            </a:r>
            <a:endParaRPr lang="de-DE" sz="1400" dirty="0" err="1">
              <a:solidFill>
                <a:schemeClr val="accent2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650CB0-DB48-4211-B9E0-77EF6A07EE81}"/>
              </a:ext>
            </a:extLst>
          </p:cNvPr>
          <p:cNvSpPr txBox="1"/>
          <p:nvPr/>
        </p:nvSpPr>
        <p:spPr>
          <a:xfrm>
            <a:off x="3617912" y="3035717"/>
            <a:ext cx="7453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420"/>
              </a:spcAft>
            </a:pPr>
            <a:r>
              <a:rPr lang="en-US" sz="1400" dirty="0" err="1">
                <a:solidFill>
                  <a:schemeClr val="accent2"/>
                </a:solidFill>
              </a:rPr>
              <a:t>pCREB</a:t>
            </a:r>
            <a:r>
              <a:rPr lang="en-US" sz="1400" dirty="0">
                <a:solidFill>
                  <a:schemeClr val="accent2"/>
                </a:solidFill>
              </a:rPr>
              <a:t>: 76</a:t>
            </a:r>
            <a:endParaRPr lang="de-DE" sz="1400" dirty="0" err="1">
              <a:solidFill>
                <a:schemeClr val="accent2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9F0FE0B-863E-498E-9D04-54A38A5E5BE7}"/>
              </a:ext>
            </a:extLst>
          </p:cNvPr>
          <p:cNvSpPr txBox="1"/>
          <p:nvPr/>
        </p:nvSpPr>
        <p:spPr>
          <a:xfrm>
            <a:off x="5482781" y="3031954"/>
            <a:ext cx="103073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420"/>
              </a:spcAft>
            </a:pPr>
            <a:r>
              <a:rPr lang="en-US" sz="1400" dirty="0" err="1">
                <a:solidFill>
                  <a:schemeClr val="accent2"/>
                </a:solidFill>
              </a:rPr>
              <a:t>pNUMB</a:t>
            </a:r>
            <a:r>
              <a:rPr lang="en-US" sz="1400" dirty="0">
                <a:solidFill>
                  <a:schemeClr val="accent2"/>
                </a:solidFill>
              </a:rPr>
              <a:t>: 1270</a:t>
            </a:r>
            <a:endParaRPr lang="de-DE" sz="1400" dirty="0" err="1">
              <a:solidFill>
                <a:schemeClr val="accent2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BA71058-09F1-403B-A55F-10754C3FE33A}"/>
              </a:ext>
            </a:extLst>
          </p:cNvPr>
          <p:cNvSpPr txBox="1"/>
          <p:nvPr/>
        </p:nvSpPr>
        <p:spPr>
          <a:xfrm>
            <a:off x="6850945" y="3031721"/>
            <a:ext cx="72936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420"/>
              </a:spcAft>
            </a:pPr>
            <a:r>
              <a:rPr lang="en-US" sz="1400" dirty="0">
                <a:solidFill>
                  <a:schemeClr val="accent2"/>
                </a:solidFill>
              </a:rPr>
              <a:t>P38: 3620</a:t>
            </a:r>
            <a:endParaRPr lang="de-DE" sz="1400" dirty="0" err="1">
              <a:solidFill>
                <a:schemeClr val="accent2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168792E-E0DE-4008-9AF4-FC8CD23190EF}"/>
              </a:ext>
            </a:extLst>
          </p:cNvPr>
          <p:cNvSpPr txBox="1"/>
          <p:nvPr/>
        </p:nvSpPr>
        <p:spPr>
          <a:xfrm>
            <a:off x="7855561" y="3031721"/>
            <a:ext cx="10201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420"/>
              </a:spcAft>
            </a:pPr>
            <a:r>
              <a:rPr lang="en-US" sz="1400" dirty="0">
                <a:solidFill>
                  <a:schemeClr val="accent2"/>
                </a:solidFill>
              </a:rPr>
              <a:t>AcetylH3K9: 7</a:t>
            </a:r>
            <a:endParaRPr lang="de-DE" sz="1400" dirty="0" err="1">
              <a:solidFill>
                <a:schemeClr val="accent2"/>
              </a:solidFill>
            </a:endParaRP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6D3C79F8-9874-4C59-B56B-3EA512CA80D6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flipH="1">
            <a:off x="2606775" y="1757928"/>
            <a:ext cx="1315937" cy="194911"/>
          </a:xfrm>
          <a:prstGeom prst="line">
            <a:avLst/>
          </a:prstGeom>
          <a:ln w="12700">
            <a:solidFill>
              <a:schemeClr val="accent2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FA0435F-F6EF-4CD2-8C63-0B3805844E47}"/>
              </a:ext>
            </a:extLst>
          </p:cNvPr>
          <p:cNvCxnSpPr>
            <a:stCxn id="6" idx="3"/>
            <a:endCxn id="8" idx="0"/>
          </p:cNvCxnSpPr>
          <p:nvPr/>
        </p:nvCxnSpPr>
        <p:spPr>
          <a:xfrm>
            <a:off x="4757877" y="1757928"/>
            <a:ext cx="1506080" cy="194911"/>
          </a:xfrm>
          <a:prstGeom prst="line">
            <a:avLst/>
          </a:prstGeom>
          <a:ln w="12700">
            <a:solidFill>
              <a:schemeClr val="accent2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C6701025-9CB5-4A1A-81C1-18F4EFCFE1EA}"/>
              </a:ext>
            </a:extLst>
          </p:cNvPr>
          <p:cNvCxnSpPr>
            <a:stCxn id="7" idx="1"/>
            <a:endCxn id="9" idx="0"/>
          </p:cNvCxnSpPr>
          <p:nvPr/>
        </p:nvCxnSpPr>
        <p:spPr>
          <a:xfrm flipH="1">
            <a:off x="1840539" y="2060561"/>
            <a:ext cx="452848" cy="461404"/>
          </a:xfrm>
          <a:prstGeom prst="line">
            <a:avLst/>
          </a:prstGeom>
          <a:ln w="12700">
            <a:solidFill>
              <a:schemeClr val="accent2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A2CBCAA-3B8A-4B66-BB42-0E97D1468207}"/>
              </a:ext>
            </a:extLst>
          </p:cNvPr>
          <p:cNvCxnSpPr>
            <a:stCxn id="7" idx="3"/>
            <a:endCxn id="10" idx="0"/>
          </p:cNvCxnSpPr>
          <p:nvPr/>
        </p:nvCxnSpPr>
        <p:spPr>
          <a:xfrm>
            <a:off x="2920162" y="2060561"/>
            <a:ext cx="410453" cy="417549"/>
          </a:xfrm>
          <a:prstGeom prst="line">
            <a:avLst/>
          </a:prstGeom>
          <a:ln w="12700">
            <a:solidFill>
              <a:schemeClr val="accent2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EFA5BBF8-830A-428F-B99F-AB4886433956}"/>
              </a:ext>
            </a:extLst>
          </p:cNvPr>
          <p:cNvCxnSpPr>
            <a:cxnSpLocks/>
            <a:stCxn id="9" idx="1"/>
            <a:endCxn id="13" idx="0"/>
          </p:cNvCxnSpPr>
          <p:nvPr/>
        </p:nvCxnSpPr>
        <p:spPr>
          <a:xfrm flipH="1">
            <a:off x="1077378" y="2629687"/>
            <a:ext cx="310312" cy="402034"/>
          </a:xfrm>
          <a:prstGeom prst="line">
            <a:avLst/>
          </a:prstGeom>
          <a:ln w="12700">
            <a:solidFill>
              <a:schemeClr val="accent2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2EDA86A8-CB64-46F7-A7C5-A008A3FFCD97}"/>
              </a:ext>
            </a:extLst>
          </p:cNvPr>
          <p:cNvCxnSpPr>
            <a:stCxn id="10" idx="1"/>
            <a:endCxn id="14" idx="0"/>
          </p:cNvCxnSpPr>
          <p:nvPr/>
        </p:nvCxnSpPr>
        <p:spPr>
          <a:xfrm flipH="1">
            <a:off x="2657334" y="2585832"/>
            <a:ext cx="256724" cy="476911"/>
          </a:xfrm>
          <a:prstGeom prst="line">
            <a:avLst/>
          </a:prstGeom>
          <a:ln w="12700">
            <a:solidFill>
              <a:schemeClr val="accent2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7793903D-3B37-433A-AF0E-386B7B9C3760}"/>
              </a:ext>
            </a:extLst>
          </p:cNvPr>
          <p:cNvCxnSpPr>
            <a:stCxn id="10" idx="3"/>
            <a:endCxn id="15" idx="0"/>
          </p:cNvCxnSpPr>
          <p:nvPr/>
        </p:nvCxnSpPr>
        <p:spPr>
          <a:xfrm>
            <a:off x="3747171" y="2585832"/>
            <a:ext cx="243440" cy="449885"/>
          </a:xfrm>
          <a:prstGeom prst="line">
            <a:avLst/>
          </a:prstGeom>
          <a:ln w="12700">
            <a:solidFill>
              <a:schemeClr val="accent2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29CD1CBD-6D8B-490E-BE4A-6375D2C30689}"/>
              </a:ext>
            </a:extLst>
          </p:cNvPr>
          <p:cNvCxnSpPr>
            <a:stCxn id="11" idx="3"/>
            <a:endCxn id="16" idx="0"/>
          </p:cNvCxnSpPr>
          <p:nvPr/>
        </p:nvCxnSpPr>
        <p:spPr>
          <a:xfrm>
            <a:off x="5810441" y="2585832"/>
            <a:ext cx="187706" cy="446122"/>
          </a:xfrm>
          <a:prstGeom prst="line">
            <a:avLst/>
          </a:prstGeom>
          <a:ln w="12700">
            <a:solidFill>
              <a:schemeClr val="accent2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99B9B712-5E17-4875-931E-B099D8981183}"/>
              </a:ext>
            </a:extLst>
          </p:cNvPr>
          <p:cNvCxnSpPr>
            <a:stCxn id="8" idx="1"/>
            <a:endCxn id="11" idx="0"/>
          </p:cNvCxnSpPr>
          <p:nvPr/>
        </p:nvCxnSpPr>
        <p:spPr>
          <a:xfrm flipH="1">
            <a:off x="5332458" y="2060561"/>
            <a:ext cx="476246" cy="417549"/>
          </a:xfrm>
          <a:prstGeom prst="line">
            <a:avLst/>
          </a:prstGeom>
          <a:ln w="12700">
            <a:solidFill>
              <a:schemeClr val="accent2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28FFAD6-B43B-49B0-A0C7-992DB8512182}"/>
              </a:ext>
            </a:extLst>
          </p:cNvPr>
          <p:cNvCxnSpPr>
            <a:stCxn id="8" idx="3"/>
            <a:endCxn id="12" idx="0"/>
          </p:cNvCxnSpPr>
          <p:nvPr/>
        </p:nvCxnSpPr>
        <p:spPr>
          <a:xfrm>
            <a:off x="6719210" y="2060561"/>
            <a:ext cx="1042700" cy="353682"/>
          </a:xfrm>
          <a:prstGeom prst="line">
            <a:avLst/>
          </a:prstGeom>
          <a:ln w="12700">
            <a:solidFill>
              <a:schemeClr val="accent2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9E8898A8-836C-48C9-8F4F-2FC26DC7AB6A}"/>
              </a:ext>
            </a:extLst>
          </p:cNvPr>
          <p:cNvCxnSpPr>
            <a:stCxn id="12" idx="3"/>
            <a:endCxn id="18" idx="0"/>
          </p:cNvCxnSpPr>
          <p:nvPr/>
        </p:nvCxnSpPr>
        <p:spPr>
          <a:xfrm>
            <a:off x="8189912" y="2521965"/>
            <a:ext cx="175725" cy="509756"/>
          </a:xfrm>
          <a:prstGeom prst="line">
            <a:avLst/>
          </a:prstGeom>
          <a:ln w="12700">
            <a:solidFill>
              <a:schemeClr val="accent2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3742C287-0A61-45AB-BF62-8DA3D65DD920}"/>
              </a:ext>
            </a:extLst>
          </p:cNvPr>
          <p:cNvCxnSpPr>
            <a:stCxn id="12" idx="1"/>
            <a:endCxn id="17" idx="0"/>
          </p:cNvCxnSpPr>
          <p:nvPr/>
        </p:nvCxnSpPr>
        <p:spPr>
          <a:xfrm flipH="1">
            <a:off x="7215629" y="2521965"/>
            <a:ext cx="118279" cy="509756"/>
          </a:xfrm>
          <a:prstGeom prst="line">
            <a:avLst/>
          </a:prstGeom>
          <a:ln w="12700">
            <a:solidFill>
              <a:schemeClr val="accent2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51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dependent Task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b="1" dirty="0" err="1"/>
              <a:t>Effect</a:t>
            </a:r>
            <a:r>
              <a:rPr lang="de-DE" sz="2800" b="1" dirty="0"/>
              <a:t> of </a:t>
            </a:r>
            <a:r>
              <a:rPr lang="de-DE" sz="2800" b="1" dirty="0" err="1"/>
              <a:t>label</a:t>
            </a:r>
            <a:r>
              <a:rPr lang="de-DE" sz="2800" b="1" dirty="0"/>
              <a:t> </a:t>
            </a:r>
            <a:r>
              <a:rPr lang="de-DE" sz="2800" b="1" dirty="0" err="1"/>
              <a:t>noise</a:t>
            </a:r>
            <a:r>
              <a:rPr lang="de-DE" sz="2800" b="1" dirty="0"/>
              <a:t>:</a:t>
            </a:r>
            <a:endParaRPr lang="en-US" sz="2800" b="1" dirty="0"/>
          </a:p>
          <a:p>
            <a:r>
              <a:rPr lang="en-US" dirty="0"/>
              <a:t>1. “Flip” each class label of the training data with a probability of</a:t>
            </a:r>
          </a:p>
          <a:p>
            <a:r>
              <a:rPr lang="en-US" sz="1600" dirty="0"/>
              <a:t>(a) 0.1, and </a:t>
            </a:r>
          </a:p>
          <a:p>
            <a:r>
              <a:rPr lang="en-US" sz="1600" dirty="0"/>
              <a:t>(b) 0.25, respectively. </a:t>
            </a:r>
          </a:p>
          <a:p>
            <a:endParaRPr lang="en-US" sz="1600" dirty="0"/>
          </a:p>
          <a:p>
            <a:r>
              <a:rPr lang="en-US" dirty="0"/>
              <a:t>2. Construct a decision tree using the training data with “noisy” labels. </a:t>
            </a:r>
          </a:p>
          <a:p>
            <a:r>
              <a:rPr lang="en-US" dirty="0"/>
              <a:t>3. Measure the accuracy of the decision tree on the test data. (Please note that you should not flip the labels of the test data!)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101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dependent Task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9ED8841-56E3-4CEA-8385-03F9EEAE2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0" y="1068387"/>
            <a:ext cx="8640763" cy="2826460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BC80FAD-EF10-4BB9-B9CA-7FF11AD417E4}"/>
              </a:ext>
            </a:extLst>
          </p:cNvPr>
          <p:cNvSpPr txBox="1"/>
          <p:nvPr/>
        </p:nvSpPr>
        <p:spPr>
          <a:xfrm>
            <a:off x="1331912" y="4497387"/>
            <a:ext cx="548265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16000" indent="-216000">
              <a:spcAft>
                <a:spcPts val="420"/>
              </a:spcAft>
              <a:buFont typeface="Calibri" panose="020F0502020204030204" pitchFamily="34" charset="0"/>
              <a:buChar char="−"/>
            </a:pPr>
            <a:r>
              <a:rPr lang="en-US" sz="1400" dirty="0">
                <a:solidFill>
                  <a:schemeClr val="accent2"/>
                </a:solidFill>
              </a:rPr>
              <a:t>Accuracy: 0.829 (Depth 3) 		Accuracy: 0.87 (Depth 7)</a:t>
            </a:r>
            <a:endParaRPr lang="de-DE" sz="1400" dirty="0" err="1">
              <a:solidFill>
                <a:schemeClr val="accent2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CD1BD7E-4B94-4ED4-B5BA-1DDE54BF5FCC}"/>
              </a:ext>
            </a:extLst>
          </p:cNvPr>
          <p:cNvSpPr txBox="1"/>
          <p:nvPr/>
        </p:nvSpPr>
        <p:spPr>
          <a:xfrm>
            <a:off x="1331912" y="4116387"/>
            <a:ext cx="500746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16000" indent="-216000">
              <a:spcAft>
                <a:spcPts val="420"/>
              </a:spcAft>
              <a:buFont typeface="Calibri" panose="020F0502020204030204" pitchFamily="34" charset="0"/>
              <a:buChar char="−"/>
            </a:pPr>
            <a:r>
              <a:rPr lang="de-DE" sz="1400" dirty="0">
                <a:solidFill>
                  <a:schemeClr val="accent2"/>
                </a:solidFill>
              </a:rPr>
              <a:t>Labels </a:t>
            </a:r>
            <a:r>
              <a:rPr lang="de-DE" sz="1400" dirty="0" err="1">
                <a:solidFill>
                  <a:schemeClr val="accent2"/>
                </a:solidFill>
              </a:rPr>
              <a:t>Flipped</a:t>
            </a:r>
            <a:r>
              <a:rPr lang="de-DE" sz="1400" dirty="0">
                <a:solidFill>
                  <a:schemeClr val="accent2"/>
                </a:solidFill>
              </a:rPr>
              <a:t>: 61 / 701		</a:t>
            </a:r>
            <a:r>
              <a:rPr lang="de-DE" sz="1400" dirty="0" err="1">
                <a:solidFill>
                  <a:schemeClr val="accent2"/>
                </a:solidFill>
              </a:rPr>
              <a:t>Percentage</a:t>
            </a:r>
            <a:r>
              <a:rPr lang="de-DE" sz="1400" dirty="0">
                <a:solidFill>
                  <a:schemeClr val="accent2"/>
                </a:solidFill>
              </a:rPr>
              <a:t>: 0.087</a:t>
            </a:r>
          </a:p>
        </p:txBody>
      </p:sp>
    </p:spTree>
    <p:extLst>
      <p:ext uri="{BB962C8B-B14F-4D97-AF65-F5344CB8AC3E}">
        <p14:creationId xmlns:p14="http://schemas.microsoft.com/office/powerpoint/2010/main" val="304372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dependent Task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BC80FAD-EF10-4BB9-B9CA-7FF11AD417E4}"/>
              </a:ext>
            </a:extLst>
          </p:cNvPr>
          <p:cNvSpPr txBox="1"/>
          <p:nvPr/>
        </p:nvSpPr>
        <p:spPr>
          <a:xfrm>
            <a:off x="1331912" y="4497387"/>
            <a:ext cx="557402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16000" indent="-216000">
              <a:spcAft>
                <a:spcPts val="420"/>
              </a:spcAft>
              <a:buFont typeface="Calibri" panose="020F0502020204030204" pitchFamily="34" charset="0"/>
              <a:buChar char="−"/>
            </a:pPr>
            <a:r>
              <a:rPr lang="en-US" sz="1400" dirty="0">
                <a:solidFill>
                  <a:schemeClr val="accent2"/>
                </a:solidFill>
              </a:rPr>
              <a:t>Accuracy: :0.795 (Depth 3) 		Accuracy: 0.777 (Depth 7)</a:t>
            </a:r>
            <a:endParaRPr lang="de-DE" sz="1400" dirty="0" err="1">
              <a:solidFill>
                <a:schemeClr val="accent2"/>
              </a:solidFill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501D074-C997-44AA-8C58-AB6A99F43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5" y="1144587"/>
            <a:ext cx="8640763" cy="2709354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3AF9F98-D8AD-4BB2-9CAC-7EF65BAC075E}"/>
              </a:ext>
            </a:extLst>
          </p:cNvPr>
          <p:cNvSpPr txBox="1"/>
          <p:nvPr/>
        </p:nvSpPr>
        <p:spPr>
          <a:xfrm>
            <a:off x="1331912" y="4116387"/>
            <a:ext cx="61952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16000" indent="-216000">
              <a:spcAft>
                <a:spcPts val="420"/>
              </a:spcAft>
              <a:buFont typeface="Calibri" panose="020F0502020204030204" pitchFamily="34" charset="0"/>
              <a:buChar char="−"/>
            </a:pPr>
            <a:r>
              <a:rPr lang="de-DE" sz="1400" dirty="0">
                <a:solidFill>
                  <a:schemeClr val="accent2"/>
                </a:solidFill>
              </a:rPr>
              <a:t>Labels </a:t>
            </a:r>
            <a:r>
              <a:rPr lang="de-DE" sz="1400" dirty="0" err="1">
                <a:solidFill>
                  <a:schemeClr val="accent2"/>
                </a:solidFill>
              </a:rPr>
              <a:t>Flipped</a:t>
            </a:r>
            <a:r>
              <a:rPr lang="de-DE" sz="1400" dirty="0">
                <a:solidFill>
                  <a:schemeClr val="accent2"/>
                </a:solidFill>
              </a:rPr>
              <a:t>: 194 / 701		</a:t>
            </a:r>
            <a:r>
              <a:rPr lang="de-DE" sz="1400" dirty="0" err="1">
                <a:solidFill>
                  <a:schemeClr val="accent2"/>
                </a:solidFill>
              </a:rPr>
              <a:t>Percentage</a:t>
            </a:r>
            <a:r>
              <a:rPr lang="de-DE" sz="1400" dirty="0">
                <a:solidFill>
                  <a:schemeClr val="accent2"/>
                </a:solidFill>
              </a:rPr>
              <a:t>: 0.2767475035663338</a:t>
            </a:r>
          </a:p>
        </p:txBody>
      </p:sp>
    </p:spTree>
    <p:extLst>
      <p:ext uri="{BB962C8B-B14F-4D97-AF65-F5344CB8AC3E}">
        <p14:creationId xmlns:p14="http://schemas.microsoft.com/office/powerpoint/2010/main" val="358952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Thank you for your kind attention.</a:t>
            </a:r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Martin Schmitz</a:t>
            </a:r>
          </a:p>
          <a:p>
            <a:r>
              <a:rPr lang="en-US" dirty="0"/>
              <a:t>Paul Bryan Alexander Hinzen</a:t>
            </a:r>
          </a:p>
          <a:p>
            <a:r>
              <a:rPr lang="en-US" dirty="0"/>
              <a:t>_______________________</a:t>
            </a:r>
          </a:p>
          <a:p>
            <a:r>
              <a:rPr lang="en-US" dirty="0"/>
              <a:t>Group 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9482657"/>
      </p:ext>
    </p:extLst>
  </p:cSld>
  <p:clrMapOvr>
    <a:masterClrMapping/>
  </p:clrMapOvr>
</p:sld>
</file>

<file path=ppt/theme/theme1.xml><?xml version="1.0" encoding="utf-8"?>
<a:theme xmlns:a="http://schemas.openxmlformats.org/drawingml/2006/main" name="Uni_Bonn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F8DE83"/>
      </a:accent6>
      <a:hlink>
        <a:srgbClr val="79BAF8"/>
      </a:hlink>
      <a:folHlink>
        <a:srgbClr val="6C6C62"/>
      </a:folHlink>
    </a:clrScheme>
    <a:fontScheme name="Uni-Bonn">
      <a:majorFont>
        <a:latin typeface="Exo 2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16000" indent="-216000">
          <a:spcAft>
            <a:spcPts val="420"/>
          </a:spcAft>
          <a:buFont typeface="Calibri" panose="020F0502020204030204" pitchFamily="34" charset="0"/>
          <a:buChar char="−"/>
          <a:defRPr sz="1400" dirty="0" err="1" smtClean="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B08B09"/>
      </a:accent6>
      <a:hlink>
        <a:srgbClr val="032D56"/>
      </a:hlink>
      <a:folHlink>
        <a:srgbClr val="6C6C62"/>
      </a:folHlink>
    </a:clrScheme>
    <a:fontScheme name="Uni-Bonn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B08B09"/>
      </a:accent6>
      <a:hlink>
        <a:srgbClr val="032D56"/>
      </a:hlink>
      <a:folHlink>
        <a:srgbClr val="6C6C62"/>
      </a:folHlink>
    </a:clrScheme>
    <a:fontScheme name="Uni-Bonn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Uni_Bonn_2017</Template>
  <TotalTime>0</TotalTime>
  <Words>329</Words>
  <Application>Microsoft Office PowerPoint</Application>
  <PresentationFormat>Benutzerdefiniert</PresentationFormat>
  <Paragraphs>94</Paragraphs>
  <Slides>8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Exo 2</vt:lpstr>
      <vt:lpstr>Exo 2 Semi Bold</vt:lpstr>
      <vt:lpstr>Uni_Bonn</vt:lpstr>
      <vt:lpstr>ILAS Exercise 2</vt:lpstr>
      <vt:lpstr>Used Technologies</vt:lpstr>
      <vt:lpstr>Used Technologies</vt:lpstr>
      <vt:lpstr>Google Scholar Search</vt:lpstr>
      <vt:lpstr>Group dependent Task</vt:lpstr>
      <vt:lpstr>Group dependent Task</vt:lpstr>
      <vt:lpstr>Group dependent Task</vt:lpstr>
      <vt:lpstr>PowerPoint-Präsentation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ILAS Exercise 2</dc:title>
  <dc:creator>Paul Bryan Alexander Hinzen</dc:creator>
  <cp:lastModifiedBy>Paul Bryan Alexander Hinzen</cp:lastModifiedBy>
  <cp:revision>13</cp:revision>
  <dcterms:created xsi:type="dcterms:W3CDTF">2017-11-09T13:36:52Z</dcterms:created>
  <dcterms:modified xsi:type="dcterms:W3CDTF">2017-11-10T09:51:54Z</dcterms:modified>
</cp:coreProperties>
</file>