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56" r:id="rId2"/>
    <p:sldId id="260" r:id="rId3"/>
    <p:sldId id="263" r:id="rId4"/>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B54C70-21F5-4531-87D2-3C5A63B02BC1}" type="datetimeFigureOut">
              <a:rPr lang="en-IE" smtClean="0"/>
              <a:pPr/>
              <a:t>29/11/2016</a:t>
            </a:fld>
            <a:endParaRPr lang="en-I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D831FC-658E-4D4C-9238-309948AB6A60}" type="slidenum">
              <a:rPr lang="en-IE" smtClean="0"/>
              <a:pPr/>
              <a:t>‹#›</a:t>
            </a:fld>
            <a:endParaRPr lang="en-IE"/>
          </a:p>
        </p:txBody>
      </p:sp>
    </p:spTree>
    <p:extLst>
      <p:ext uri="{BB962C8B-B14F-4D97-AF65-F5344CB8AC3E}">
        <p14:creationId xmlns:p14="http://schemas.microsoft.com/office/powerpoint/2010/main" val="9655947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1C0D1-CD7C-4E63-A4F0-C8D56B42D54D}" type="datetimeFigureOut">
              <a:rPr lang="en-IE" smtClean="0"/>
              <a:pPr/>
              <a:t>29/11/2016</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E5C06-8561-4B46-AF90-B39D52632CA2}" type="slidenum">
              <a:rPr lang="en-IE" smtClean="0"/>
              <a:pPr/>
              <a:t>‹#›</a:t>
            </a:fld>
            <a:endParaRPr lang="en-IE"/>
          </a:p>
        </p:txBody>
      </p:sp>
    </p:spTree>
    <p:extLst>
      <p:ext uri="{BB962C8B-B14F-4D97-AF65-F5344CB8AC3E}">
        <p14:creationId xmlns:p14="http://schemas.microsoft.com/office/powerpoint/2010/main" val="495946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37AE5C06-8561-4B46-AF90-B39D52632CA2}" type="slidenum">
              <a:rPr lang="en-IE" smtClean="0"/>
              <a:pPr/>
              <a:t>1</a:t>
            </a:fld>
            <a:endParaRPr lang="en-IE"/>
          </a:p>
        </p:txBody>
      </p:sp>
    </p:spTree>
    <p:extLst>
      <p:ext uri="{BB962C8B-B14F-4D97-AF65-F5344CB8AC3E}">
        <p14:creationId xmlns:p14="http://schemas.microsoft.com/office/powerpoint/2010/main" val="412148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IE" dirty="0"/>
          </a:p>
        </p:txBody>
      </p:sp>
      <p:sp>
        <p:nvSpPr>
          <p:cNvPr id="4" name="Date Placeholder 3"/>
          <p:cNvSpPr>
            <a:spLocks noGrp="1"/>
          </p:cNvSpPr>
          <p:nvPr>
            <p:ph type="dt" sz="half" idx="10"/>
          </p:nvPr>
        </p:nvSpPr>
        <p:spPr/>
        <p:txBody>
          <a:bodyPr/>
          <a:lstStyle/>
          <a:p>
            <a:fld id="{F77D7848-CC24-4D79-BF60-4D45C32E2C2D}" type="datetime1">
              <a:rPr lang="en-IE" smtClean="0"/>
              <a:pPr/>
              <a:t>29/11/2016</a:t>
            </a:fld>
            <a:endParaRPr lang="en-IE" dirty="0"/>
          </a:p>
        </p:txBody>
      </p:sp>
      <p:sp>
        <p:nvSpPr>
          <p:cNvPr id="5" name="Footer Placeholder 4"/>
          <p:cNvSpPr>
            <a:spLocks noGrp="1"/>
          </p:cNvSpPr>
          <p:nvPr>
            <p:ph type="ftr" sz="quarter" idx="11"/>
          </p:nvPr>
        </p:nvSpPr>
        <p:spPr/>
        <p:txBody>
          <a:bodyPr/>
          <a:lstStyle/>
          <a:p>
            <a:r>
              <a:rPr lang="en-IE"/>
              <a:t>Gerard Harrison</a:t>
            </a:r>
            <a:endParaRPr lang="en-IE" dirty="0"/>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8F15E7E6-7E1C-49B9-B5B9-2EBD1974A0C6}" type="datetime1">
              <a:rPr lang="en-IE" smtClean="0"/>
              <a:pPr/>
              <a:t>29/11/2016</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4B206C41-FC51-45E3-9A65-AC35F02A6DC8}" type="datetime1">
              <a:rPr lang="en-IE" smtClean="0"/>
              <a:pPr/>
              <a:t>29/11/2016</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7959FC1-9B02-44ED-A5BC-44914456B8DC}" type="datetime1">
              <a:rPr lang="en-IE" smtClean="0"/>
              <a:pPr/>
              <a:t>29/11/2016</a:t>
            </a:fld>
            <a:endParaRPr lang="en-IE"/>
          </a:p>
        </p:txBody>
      </p:sp>
      <p:sp>
        <p:nvSpPr>
          <p:cNvPr id="5" name="Footer Placeholder 4"/>
          <p:cNvSpPr>
            <a:spLocks noGrp="1"/>
          </p:cNvSpPr>
          <p:nvPr>
            <p:ph type="ftr" sz="quarter" idx="11"/>
          </p:nvPr>
        </p:nvSpPr>
        <p:spPr>
          <a:xfrm>
            <a:off x="5796136" y="6309320"/>
            <a:ext cx="2895600" cy="365125"/>
          </a:xfrm>
        </p:spPr>
        <p:txBody>
          <a:bodyPr/>
          <a:lstStyle/>
          <a:p>
            <a:r>
              <a:rPr lang="en-IE"/>
              <a:t>Gerard Harrison</a:t>
            </a:r>
          </a:p>
        </p:txBody>
      </p:sp>
      <p:sp>
        <p:nvSpPr>
          <p:cNvPr id="6" name="Slide Number Placeholder 5"/>
          <p:cNvSpPr>
            <a:spLocks noGrp="1"/>
          </p:cNvSpPr>
          <p:nvPr>
            <p:ph type="sldNum" sz="quarter" idx="12"/>
          </p:nvPr>
        </p:nvSpPr>
        <p:spPr>
          <a:xfrm>
            <a:off x="6588224" y="6309320"/>
            <a:ext cx="2133600" cy="365125"/>
          </a:xfrm>
        </p:spPr>
        <p:txBody>
          <a:bodyPr/>
          <a:lstStyle/>
          <a:p>
            <a:fld id="{981FCA3D-EC7B-4ADA-89D4-8431BFF2CF65}" type="slidenum">
              <a:rPr lang="en-IE" smtClean="0"/>
              <a:pPr/>
              <a:t>‹#›</a:t>
            </a:fld>
            <a:endParaRPr lang="en-IE"/>
          </a:p>
        </p:txBody>
      </p:sp>
      <p:pic>
        <p:nvPicPr>
          <p:cNvPr id="7" name="Picture 6" descr="GMIT Logo.jpg"/>
          <p:cNvPicPr>
            <a:picLocks noChangeAspect="1"/>
          </p:cNvPicPr>
          <p:nvPr userDrawn="1"/>
        </p:nvPicPr>
        <p:blipFill>
          <a:blip r:embed="rId2" cstate="print"/>
          <a:stretch>
            <a:fillRect/>
          </a:stretch>
        </p:blipFill>
        <p:spPr>
          <a:xfrm>
            <a:off x="179512" y="6044706"/>
            <a:ext cx="2016224" cy="63254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A5A098-B5D5-4EDC-A157-5D1896B0382E}" type="datetime1">
              <a:rPr lang="en-IE" smtClean="0"/>
              <a:pPr/>
              <a:t>29/11/2016</a:t>
            </a:fld>
            <a:endParaRPr lang="en-IE"/>
          </a:p>
        </p:txBody>
      </p:sp>
      <p:sp>
        <p:nvSpPr>
          <p:cNvPr id="5" name="Footer Placeholder 4"/>
          <p:cNvSpPr>
            <a:spLocks noGrp="1"/>
          </p:cNvSpPr>
          <p:nvPr>
            <p:ph type="ftr" sz="quarter" idx="11"/>
          </p:nvPr>
        </p:nvSpPr>
        <p:spPr/>
        <p:txBody>
          <a:bodyPr/>
          <a:lstStyle/>
          <a:p>
            <a:r>
              <a:rPr lang="en-IE"/>
              <a:t>Gerard Harrison</a:t>
            </a:r>
          </a:p>
        </p:txBody>
      </p:sp>
      <p:sp>
        <p:nvSpPr>
          <p:cNvPr id="6" name="Slide Number Placeholder 5"/>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3B76718E-3B7E-452C-8234-8CAF78D08521}" type="datetime1">
              <a:rPr lang="en-IE" smtClean="0"/>
              <a:pPr/>
              <a:t>29/11/2016</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5F809C7F-4607-482E-8940-49C1E5350595}" type="datetime1">
              <a:rPr lang="en-IE" smtClean="0"/>
              <a:pPr/>
              <a:t>29/11/2016</a:t>
            </a:fld>
            <a:endParaRPr lang="en-IE"/>
          </a:p>
        </p:txBody>
      </p:sp>
      <p:sp>
        <p:nvSpPr>
          <p:cNvPr id="8" name="Footer Placeholder 7"/>
          <p:cNvSpPr>
            <a:spLocks noGrp="1"/>
          </p:cNvSpPr>
          <p:nvPr>
            <p:ph type="ftr" sz="quarter" idx="11"/>
          </p:nvPr>
        </p:nvSpPr>
        <p:spPr/>
        <p:txBody>
          <a:bodyPr/>
          <a:lstStyle/>
          <a:p>
            <a:r>
              <a:rPr lang="en-IE"/>
              <a:t>Gerard Harrison</a:t>
            </a:r>
          </a:p>
        </p:txBody>
      </p:sp>
      <p:sp>
        <p:nvSpPr>
          <p:cNvPr id="9" name="Slide Number Placeholder 8"/>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24E95D1A-05F3-4EDF-AE8A-CE3DE30564BE}" type="datetime1">
              <a:rPr lang="en-IE" smtClean="0"/>
              <a:pPr/>
              <a:t>29/11/2016</a:t>
            </a:fld>
            <a:endParaRPr lang="en-IE"/>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CDB74-E880-4AF2-966C-00A6F25DF18B}" type="datetime1">
              <a:rPr lang="en-IE" smtClean="0"/>
              <a:pPr/>
              <a:t>29/11/2016</a:t>
            </a:fld>
            <a:endParaRPr lang="en-IE"/>
          </a:p>
        </p:txBody>
      </p:sp>
      <p:sp>
        <p:nvSpPr>
          <p:cNvPr id="3" name="Footer Placeholder 2"/>
          <p:cNvSpPr>
            <a:spLocks noGrp="1"/>
          </p:cNvSpPr>
          <p:nvPr>
            <p:ph type="ftr" sz="quarter" idx="11"/>
          </p:nvPr>
        </p:nvSpPr>
        <p:spPr/>
        <p:txBody>
          <a:bodyPr/>
          <a:lstStyle/>
          <a:p>
            <a:r>
              <a:rPr lang="en-IE"/>
              <a:t>Gerard Harrison</a:t>
            </a:r>
          </a:p>
        </p:txBody>
      </p:sp>
      <p:sp>
        <p:nvSpPr>
          <p:cNvPr id="4" name="Slide Number Placeholder 3"/>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85E4D8-3B5C-4409-B386-B8CABD06792A}" type="datetime1">
              <a:rPr lang="en-IE" smtClean="0"/>
              <a:pPr/>
              <a:t>29/11/2016</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620CD1-0FF5-49F6-8531-56D90BC42FDF}" type="datetime1">
              <a:rPr lang="en-IE" smtClean="0"/>
              <a:pPr/>
              <a:t>29/11/2016</a:t>
            </a:fld>
            <a:endParaRPr lang="en-IE"/>
          </a:p>
        </p:txBody>
      </p:sp>
      <p:sp>
        <p:nvSpPr>
          <p:cNvPr id="6" name="Footer Placeholder 5"/>
          <p:cNvSpPr>
            <a:spLocks noGrp="1"/>
          </p:cNvSpPr>
          <p:nvPr>
            <p:ph type="ftr" sz="quarter" idx="11"/>
          </p:nvPr>
        </p:nvSpPr>
        <p:spPr/>
        <p:txBody>
          <a:bodyPr/>
          <a:lstStyle/>
          <a:p>
            <a:r>
              <a:rPr lang="en-IE"/>
              <a:t>Gerard Harrison</a:t>
            </a:r>
          </a:p>
        </p:txBody>
      </p:sp>
      <p:sp>
        <p:nvSpPr>
          <p:cNvPr id="7" name="Slide Number Placeholder 6"/>
          <p:cNvSpPr>
            <a:spLocks noGrp="1"/>
          </p:cNvSpPr>
          <p:nvPr>
            <p:ph type="sldNum" sz="quarter" idx="12"/>
          </p:nvPr>
        </p:nvSpPr>
        <p:spPr/>
        <p:txBody>
          <a:bodyPr/>
          <a:lstStyle/>
          <a:p>
            <a:fld id="{981FCA3D-EC7B-4ADA-89D4-8431BFF2CF65}"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6414A-E5AA-4815-991C-A511F9581E4E}" type="datetime1">
              <a:rPr lang="en-IE" smtClean="0"/>
              <a:pPr/>
              <a:t>29/11/2016</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a:t>Gerard Harrison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FCA3D-EC7B-4ADA-89D4-8431BFF2CF65}"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130425"/>
            <a:ext cx="7772400" cy="1470025"/>
          </a:xfrm>
        </p:spPr>
        <p:txBody>
          <a:bodyPr/>
          <a:lstStyle/>
          <a:p>
            <a:r>
              <a:rPr lang="en-IE"/>
              <a:t>Data Centric RAD</a:t>
            </a:r>
            <a:endParaRPr lang="en-IE" dirty="0"/>
          </a:p>
        </p:txBody>
      </p:sp>
      <p:sp>
        <p:nvSpPr>
          <p:cNvPr id="3" name="Subtitle 2"/>
          <p:cNvSpPr>
            <a:spLocks noGrp="1"/>
          </p:cNvSpPr>
          <p:nvPr>
            <p:ph type="subTitle" idx="1"/>
          </p:nvPr>
        </p:nvSpPr>
        <p:spPr/>
        <p:txBody>
          <a:bodyPr>
            <a:normAutofit fontScale="77500" lnSpcReduction="20000"/>
          </a:bodyPr>
          <a:lstStyle/>
          <a:p>
            <a:r>
              <a:rPr lang="en-IE" dirty="0"/>
              <a:t>Bachelor of Science (Honours) in Computing in Software Development</a:t>
            </a:r>
          </a:p>
          <a:p>
            <a:r>
              <a:rPr lang="en-IE" dirty="0"/>
              <a:t>Bachelor of Science in Computing in Software</a:t>
            </a:r>
          </a:p>
          <a:p>
            <a:r>
              <a:rPr lang="en-IE" dirty="0"/>
              <a:t>Development</a:t>
            </a:r>
          </a:p>
          <a:p>
            <a:r>
              <a:rPr lang="en-IE" sz="2200" dirty="0"/>
              <a:t>Department of Computer Science &amp; Applied Physics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Transferring </a:t>
            </a:r>
            <a:r>
              <a:rPr lang="en-GB" dirty="0" err="1"/>
              <a:t>ManagedBeans</a:t>
            </a:r>
            <a:endParaRPr lang="en-GB" dirty="0"/>
          </a:p>
        </p:txBody>
      </p:sp>
      <p:sp>
        <p:nvSpPr>
          <p:cNvPr id="3" name="Content Placeholder 2"/>
          <p:cNvSpPr>
            <a:spLocks noGrp="1"/>
          </p:cNvSpPr>
          <p:nvPr>
            <p:ph idx="1"/>
          </p:nvPr>
        </p:nvSpPr>
        <p:spPr/>
        <p:txBody>
          <a:bodyPr>
            <a:noAutofit/>
          </a:bodyPr>
          <a:lstStyle/>
          <a:p>
            <a:r>
              <a:rPr lang="en-GB" sz="2400" dirty="0"/>
              <a:t>Although JSF makes it easy for you to connect the view with the model without writing any code, at times you may need direct access to the request data or other data of your web application. </a:t>
            </a:r>
          </a:p>
          <a:p>
            <a:endParaRPr lang="en-GB" sz="2400" dirty="0"/>
          </a:p>
          <a:p>
            <a:r>
              <a:rPr lang="en-GB" sz="2400" dirty="0"/>
              <a:t>JSF provides access to the request data and other data through the </a:t>
            </a:r>
            <a:r>
              <a:rPr lang="en-GB" sz="2400" dirty="0" err="1"/>
              <a:t>FacesContext</a:t>
            </a:r>
            <a:r>
              <a:rPr lang="en-GB" sz="2400" dirty="0"/>
              <a:t> object. </a:t>
            </a:r>
          </a:p>
          <a:p>
            <a:endParaRPr lang="en-GB" sz="2400" dirty="0"/>
          </a:p>
          <a:p>
            <a:r>
              <a:rPr lang="en-GB" sz="2400" dirty="0"/>
              <a:t>You can access the </a:t>
            </a:r>
            <a:r>
              <a:rPr lang="en-GB" sz="2400" dirty="0" err="1"/>
              <a:t>FacesContext</a:t>
            </a:r>
            <a:r>
              <a:rPr lang="en-GB" sz="2400" dirty="0"/>
              <a:t> object like this:</a:t>
            </a:r>
          </a:p>
          <a:p>
            <a:r>
              <a:rPr lang="en-GB" sz="2400" dirty="0" err="1"/>
              <a:t>FacesContext</a:t>
            </a:r>
            <a:r>
              <a:rPr lang="en-GB" sz="2400" dirty="0"/>
              <a:t> context = </a:t>
            </a:r>
            <a:r>
              <a:rPr lang="en-GB" sz="2400" dirty="0" err="1"/>
              <a:t>FacesContext.getCurrentInstance</a:t>
            </a:r>
            <a:r>
              <a:rPr lang="en-GB" sz="2400" dirty="0"/>
              <a:t>();</a:t>
            </a:r>
          </a:p>
          <a:p>
            <a:endParaRPr lang="en-GB" sz="2400" dirty="0"/>
          </a:p>
          <a:p>
            <a:br>
              <a:rPr lang="en-GB" sz="2400" dirty="0"/>
            </a:br>
            <a:r>
              <a:rPr lang="en-GB" sz="2400" dirty="0">
                <a:solidFill>
                  <a:srgbClr val="0070C0"/>
                </a:solidFill>
                <a:cs typeface="Consolas" panose="020B0609020204030204" pitchFamily="49" charset="0"/>
              </a:rPr>
              <a:t>	</a:t>
            </a:r>
            <a:endParaRPr lang="en-GB" sz="2400"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2</a:t>
            </a:fld>
            <a:endParaRPr lang="en-IE"/>
          </a:p>
        </p:txBody>
      </p:sp>
    </p:spTree>
    <p:extLst>
      <p:ext uri="{BB962C8B-B14F-4D97-AF65-F5344CB8AC3E}">
        <p14:creationId xmlns:p14="http://schemas.microsoft.com/office/powerpoint/2010/main" val="365343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Transferring </a:t>
            </a:r>
            <a:r>
              <a:rPr lang="en-GB" dirty="0" err="1"/>
              <a:t>ManagedBeans</a:t>
            </a:r>
            <a:endParaRPr lang="en-GB" dirty="0"/>
          </a:p>
        </p:txBody>
      </p:sp>
      <p:sp>
        <p:nvSpPr>
          <p:cNvPr id="3" name="Content Placeholder 2"/>
          <p:cNvSpPr>
            <a:spLocks noGrp="1"/>
          </p:cNvSpPr>
          <p:nvPr>
            <p:ph idx="1"/>
          </p:nvPr>
        </p:nvSpPr>
        <p:spPr/>
        <p:txBody>
          <a:bodyPr>
            <a:noAutofit/>
          </a:bodyPr>
          <a:lstStyle/>
          <a:p>
            <a:r>
              <a:rPr lang="en-GB" sz="2400" dirty="0"/>
              <a:t>After you have a reference to the </a:t>
            </a:r>
            <a:r>
              <a:rPr lang="en-GB" sz="2400" dirty="0" err="1"/>
              <a:t>FacesContext</a:t>
            </a:r>
            <a:r>
              <a:rPr lang="en-GB" sz="2400" dirty="0"/>
              <a:t> for the request, you can access all the request and application data through the </a:t>
            </a:r>
            <a:r>
              <a:rPr lang="en-GB" sz="2400" dirty="0" err="1"/>
              <a:t>ExternalContext</a:t>
            </a:r>
            <a:r>
              <a:rPr lang="en-GB" sz="2400" dirty="0"/>
              <a:t> object. </a:t>
            </a:r>
          </a:p>
          <a:p>
            <a:endParaRPr lang="en-GB" sz="2400" dirty="0"/>
          </a:p>
          <a:p>
            <a:r>
              <a:rPr lang="en-GB" sz="2400" dirty="0"/>
              <a:t>The reference to the </a:t>
            </a:r>
            <a:r>
              <a:rPr lang="en-GB" sz="2400" dirty="0" err="1"/>
              <a:t>ExternalContext</a:t>
            </a:r>
            <a:r>
              <a:rPr lang="en-GB" sz="2400" dirty="0"/>
              <a:t> object is obtained through the call to the </a:t>
            </a:r>
            <a:r>
              <a:rPr lang="en-GB" sz="2400" dirty="0" err="1"/>
              <a:t>getExternalContext</a:t>
            </a:r>
            <a:r>
              <a:rPr lang="en-GB" sz="2400" dirty="0"/>
              <a:t>() method. Table below shows the methods of </a:t>
            </a:r>
            <a:r>
              <a:rPr lang="en-GB" sz="2400" dirty="0" err="1"/>
              <a:t>ExternalContext</a:t>
            </a:r>
            <a:r>
              <a:rPr lang="en-GB" sz="2400" dirty="0"/>
              <a:t> that return collections of request and application data. You can use these methods to access request data, session data, request header data, cookie data, and other sets of data in the application.</a:t>
            </a:r>
            <a:br>
              <a:rPr lang="en-GB" sz="2400" dirty="0"/>
            </a:br>
            <a:r>
              <a:rPr lang="en-GB" sz="2400" dirty="0">
                <a:solidFill>
                  <a:srgbClr val="0070C0"/>
                </a:solidFill>
                <a:cs typeface="Consolas" panose="020B0609020204030204" pitchFamily="49" charset="0"/>
              </a:rPr>
              <a:t>	</a:t>
            </a:r>
            <a:endParaRPr lang="en-GB" sz="2400"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3</a:t>
            </a:fld>
            <a:endParaRPr lang="en-IE"/>
          </a:p>
        </p:txBody>
      </p:sp>
    </p:spTree>
    <p:extLst>
      <p:ext uri="{BB962C8B-B14F-4D97-AF65-F5344CB8AC3E}">
        <p14:creationId xmlns:p14="http://schemas.microsoft.com/office/powerpoint/2010/main" val="253997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Transferring </a:t>
            </a:r>
            <a:r>
              <a:rPr lang="en-GB" dirty="0" err="1"/>
              <a:t>ManagedBeans</a:t>
            </a:r>
            <a:endParaRPr lang="en-GB" dirty="0"/>
          </a:p>
        </p:txBody>
      </p:sp>
      <p:sp>
        <p:nvSpPr>
          <p:cNvPr id="3" name="Content Placeholder 2"/>
          <p:cNvSpPr>
            <a:spLocks noGrp="1"/>
          </p:cNvSpPr>
          <p:nvPr>
            <p:ph idx="1"/>
          </p:nvPr>
        </p:nvSpPr>
        <p:spPr/>
        <p:txBody>
          <a:bodyPr>
            <a:noAutofit/>
          </a:bodyPr>
          <a:lstStyle/>
          <a:p>
            <a:pPr marL="0" indent="0">
              <a:buNone/>
            </a:pPr>
            <a:r>
              <a:rPr lang="en-GB" sz="2000" dirty="0" err="1">
                <a:solidFill>
                  <a:srgbClr val="002060"/>
                </a:solidFill>
                <a:latin typeface="Consolas" panose="020B0609020204030204" pitchFamily="49" charset="0"/>
                <a:cs typeface="Consolas" panose="020B0609020204030204" pitchFamily="49" charset="0"/>
              </a:rPr>
              <a:t>ExternalContext</a:t>
            </a:r>
            <a:r>
              <a:rPr lang="en-GB" sz="2000" dirty="0">
                <a:solidFill>
                  <a:srgbClr val="002060"/>
                </a:solidFill>
                <a:latin typeface="Consolas" panose="020B0609020204030204" pitchFamily="49" charset="0"/>
                <a:cs typeface="Consolas" panose="020B0609020204030204" pitchFamily="49" charset="0"/>
              </a:rPr>
              <a:t> </a:t>
            </a:r>
            <a:r>
              <a:rPr lang="en-GB" sz="2000" dirty="0" err="1">
                <a:solidFill>
                  <a:srgbClr val="002060"/>
                </a:solidFill>
                <a:latin typeface="Consolas" panose="020B0609020204030204" pitchFamily="49" charset="0"/>
                <a:cs typeface="Consolas" panose="020B0609020204030204" pitchFamily="49" charset="0"/>
              </a:rPr>
              <a:t>externalContext</a:t>
            </a:r>
            <a:r>
              <a:rPr lang="en-GB" sz="2000" dirty="0">
                <a:solidFill>
                  <a:srgbClr val="002060"/>
                </a:solidFill>
                <a:latin typeface="Consolas" panose="020B0609020204030204" pitchFamily="49" charset="0"/>
                <a:cs typeface="Consolas" panose="020B0609020204030204" pitchFamily="49" charset="0"/>
              </a:rPr>
              <a:t> = </a:t>
            </a:r>
            <a:r>
              <a:rPr lang="en-GB" sz="2000" dirty="0" err="1">
                <a:solidFill>
                  <a:srgbClr val="002060"/>
                </a:solidFill>
                <a:latin typeface="Consolas" panose="020B0609020204030204" pitchFamily="49" charset="0"/>
                <a:cs typeface="Consolas" panose="020B0609020204030204" pitchFamily="49" charset="0"/>
              </a:rPr>
              <a:t>FacesContext.</a:t>
            </a:r>
            <a:r>
              <a:rPr lang="en-GB" sz="2000" i="1" dirty="0" err="1">
                <a:solidFill>
                  <a:srgbClr val="002060"/>
                </a:solidFill>
                <a:latin typeface="Consolas" panose="020B0609020204030204" pitchFamily="49" charset="0"/>
                <a:cs typeface="Consolas" panose="020B0609020204030204" pitchFamily="49" charset="0"/>
              </a:rPr>
              <a:t>getCurrentInstance</a:t>
            </a:r>
            <a:r>
              <a:rPr lang="en-GB" sz="2000" i="1" dirty="0">
                <a:solidFill>
                  <a:srgbClr val="002060"/>
                </a:solidFill>
                <a:latin typeface="Consolas" panose="020B0609020204030204" pitchFamily="49" charset="0"/>
                <a:cs typeface="Consolas" panose="020B0609020204030204" pitchFamily="49" charset="0"/>
              </a:rPr>
              <a:t>().</a:t>
            </a:r>
            <a:r>
              <a:rPr lang="en-GB" sz="2000" i="1" dirty="0" err="1">
                <a:solidFill>
                  <a:srgbClr val="002060"/>
                </a:solidFill>
                <a:latin typeface="Consolas" panose="020B0609020204030204" pitchFamily="49" charset="0"/>
                <a:cs typeface="Consolas" panose="020B0609020204030204" pitchFamily="49" charset="0"/>
              </a:rPr>
              <a:t>getExternalContext</a:t>
            </a:r>
            <a:r>
              <a:rPr lang="en-GB" sz="2000" i="1" dirty="0">
                <a:solidFill>
                  <a:srgbClr val="002060"/>
                </a:solidFill>
                <a:latin typeface="Consolas" panose="020B0609020204030204" pitchFamily="49" charset="0"/>
                <a:cs typeface="Consolas" panose="020B0609020204030204" pitchFamily="49" charset="0"/>
              </a:rPr>
              <a:t>();</a:t>
            </a:r>
          </a:p>
          <a:p>
            <a:endParaRPr lang="en-GB" sz="2000" dirty="0">
              <a:solidFill>
                <a:srgbClr val="002060"/>
              </a:solidFill>
              <a:latin typeface="Consolas" panose="020B0609020204030204" pitchFamily="49" charset="0"/>
              <a:cs typeface="Consolas" panose="020B0609020204030204" pitchFamily="49" charset="0"/>
            </a:endParaRPr>
          </a:p>
          <a:p>
            <a:pPr marL="0" indent="0">
              <a:buNone/>
            </a:pPr>
            <a:r>
              <a:rPr lang="en-GB" sz="2000" dirty="0">
                <a:solidFill>
                  <a:srgbClr val="002060"/>
                </a:solidFill>
                <a:latin typeface="Consolas" panose="020B0609020204030204" pitchFamily="49" charset="0"/>
                <a:cs typeface="Consolas" panose="020B0609020204030204" pitchFamily="49" charset="0"/>
              </a:rPr>
              <a:t>Map&lt;String, Object&gt; </a:t>
            </a:r>
            <a:r>
              <a:rPr lang="en-GB" sz="2000" dirty="0" err="1">
                <a:solidFill>
                  <a:srgbClr val="002060"/>
                </a:solidFill>
                <a:latin typeface="Consolas" panose="020B0609020204030204" pitchFamily="49" charset="0"/>
                <a:cs typeface="Consolas" panose="020B0609020204030204" pitchFamily="49" charset="0"/>
              </a:rPr>
              <a:t>requestMap</a:t>
            </a:r>
            <a:r>
              <a:rPr lang="en-GB" sz="2000" dirty="0">
                <a:solidFill>
                  <a:srgbClr val="002060"/>
                </a:solidFill>
                <a:latin typeface="Consolas" panose="020B0609020204030204" pitchFamily="49" charset="0"/>
                <a:cs typeface="Consolas" panose="020B0609020204030204" pitchFamily="49" charset="0"/>
              </a:rPr>
              <a:t> = </a:t>
            </a:r>
            <a:r>
              <a:rPr lang="en-GB" sz="2000" dirty="0" err="1">
                <a:solidFill>
                  <a:srgbClr val="002060"/>
                </a:solidFill>
                <a:latin typeface="Consolas" panose="020B0609020204030204" pitchFamily="49" charset="0"/>
                <a:cs typeface="Consolas" panose="020B0609020204030204" pitchFamily="49" charset="0"/>
              </a:rPr>
              <a:t>externalContext.getRequestMap</a:t>
            </a:r>
            <a:r>
              <a:rPr lang="en-GB" sz="2000" dirty="0">
                <a:solidFill>
                  <a:srgbClr val="002060"/>
                </a:solidFill>
                <a:latin typeface="Consolas" panose="020B0609020204030204" pitchFamily="49" charset="0"/>
                <a:cs typeface="Consolas" panose="020B0609020204030204" pitchFamily="49" charset="0"/>
              </a:rPr>
              <a:t>();</a:t>
            </a:r>
          </a:p>
          <a:p>
            <a:pPr marL="0" indent="0">
              <a:buNone/>
            </a:pPr>
            <a:r>
              <a:rPr lang="en-GB" sz="2000" dirty="0" err="1">
                <a:solidFill>
                  <a:srgbClr val="002060"/>
                </a:solidFill>
                <a:latin typeface="Consolas" panose="020B0609020204030204" pitchFamily="49" charset="0"/>
                <a:cs typeface="Consolas" panose="020B0609020204030204" pitchFamily="49" charset="0"/>
              </a:rPr>
              <a:t>requestMap.put</a:t>
            </a:r>
            <a:r>
              <a:rPr lang="en-GB" sz="2000" dirty="0">
                <a:solidFill>
                  <a:srgbClr val="002060"/>
                </a:solidFill>
                <a:latin typeface="Consolas" panose="020B0609020204030204" pitchFamily="49" charset="0"/>
                <a:cs typeface="Consolas" panose="020B0609020204030204" pitchFamily="49" charset="0"/>
              </a:rPr>
              <a:t>("manufacturer", manufacturer);</a:t>
            </a:r>
            <a:r>
              <a:rPr lang="en-GB" sz="2400" dirty="0">
                <a:solidFill>
                  <a:srgbClr val="0070C0"/>
                </a:solidFill>
                <a:cs typeface="Consolas" panose="020B0609020204030204" pitchFamily="49" charset="0"/>
              </a:rPr>
              <a:t>	</a:t>
            </a:r>
            <a:endParaRPr lang="en-GB" sz="2400" dirty="0"/>
          </a:p>
        </p:txBody>
      </p:sp>
      <p:sp>
        <p:nvSpPr>
          <p:cNvPr id="4" name="Footer Placeholder 3"/>
          <p:cNvSpPr>
            <a:spLocks noGrp="1"/>
          </p:cNvSpPr>
          <p:nvPr>
            <p:ph type="ftr" sz="quarter" idx="11"/>
          </p:nvPr>
        </p:nvSpPr>
        <p:spPr/>
        <p:txBody>
          <a:bodyPr/>
          <a:lstStyle/>
          <a:p>
            <a:r>
              <a:rPr lang="en-IE"/>
              <a:t>Gerard Harrison</a:t>
            </a:r>
          </a:p>
        </p:txBody>
      </p:sp>
      <p:sp>
        <p:nvSpPr>
          <p:cNvPr id="5" name="Slide Number Placeholder 4"/>
          <p:cNvSpPr>
            <a:spLocks noGrp="1"/>
          </p:cNvSpPr>
          <p:nvPr>
            <p:ph type="sldNum" sz="quarter" idx="12"/>
          </p:nvPr>
        </p:nvSpPr>
        <p:spPr/>
        <p:txBody>
          <a:bodyPr/>
          <a:lstStyle/>
          <a:p>
            <a:fld id="{981FCA3D-EC7B-4ADA-89D4-8431BFF2CF65}" type="slidenum">
              <a:rPr lang="en-IE" smtClean="0"/>
              <a:pPr/>
              <a:t>4</a:t>
            </a:fld>
            <a:endParaRPr lang="en-IE"/>
          </a:p>
        </p:txBody>
      </p:sp>
    </p:spTree>
    <p:extLst>
      <p:ext uri="{BB962C8B-B14F-4D97-AF65-F5344CB8AC3E}">
        <p14:creationId xmlns:p14="http://schemas.microsoft.com/office/powerpoint/2010/main" val="4160265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7889</TotalTime>
  <Words>200</Words>
  <Application>Microsoft Office PowerPoint</Application>
  <PresentationFormat>On-screen Show (4:3)</PresentationFormat>
  <Paragraphs>30</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Consolas</vt:lpstr>
      <vt:lpstr>Office Theme</vt:lpstr>
      <vt:lpstr>Data Centric RAD</vt:lpstr>
      <vt:lpstr>Transferring ManagedBeans</vt:lpstr>
      <vt:lpstr>Transferring ManagedBeans</vt:lpstr>
      <vt:lpstr>Transferring ManagedBeans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Gerard</dc:creator>
  <cp:lastModifiedBy>Gerard Harrison</cp:lastModifiedBy>
  <cp:revision>383</cp:revision>
  <dcterms:created xsi:type="dcterms:W3CDTF">2015-12-18T17:06:24Z</dcterms:created>
  <dcterms:modified xsi:type="dcterms:W3CDTF">2016-11-29T16:56:44Z</dcterms:modified>
</cp:coreProperties>
</file>