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4" r:id="rId9"/>
    <p:sldId id="357" r:id="rId10"/>
    <p:sldId id="358" r:id="rId11"/>
    <p:sldId id="343" r:id="rId12"/>
    <p:sldId id="359" r:id="rId13"/>
    <p:sldId id="345" r:id="rId14"/>
    <p:sldId id="360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21/09/2016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21/09/2016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21/09/2016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21/09/2016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21/09/2016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21/09/2016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21/09/2016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21/09/2016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21/09/2016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21/09/2016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21/09/2016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21/09/2016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21/09/2016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21/09/2016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powers = 55.01;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116587"/>
              </p:ext>
            </p:extLst>
          </p:nvPr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03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/>
              <a:t>Update the </a:t>
            </a:r>
            <a:r>
              <a:rPr lang="en-IE" sz="1900" i="1" dirty="0"/>
              <a:t>powers</a:t>
            </a:r>
            <a:r>
              <a:rPr lang="en-IE" sz="1900" dirty="0"/>
              <a:t> of all superheroes living in </a:t>
            </a:r>
            <a:r>
              <a:rPr lang="en-IE" sz="1900" i="1" dirty="0"/>
              <a:t>Metropolis</a:t>
            </a:r>
            <a:r>
              <a:rPr lang="en-IE" sz="1900" dirty="0"/>
              <a:t> to </a:t>
            </a:r>
            <a:r>
              <a:rPr lang="en-IE" sz="1900" i="1" dirty="0"/>
              <a:t>55.01</a:t>
            </a:r>
            <a:r>
              <a:rPr lang="en-IE" sz="19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343824"/>
              </p:ext>
            </p:extLst>
          </p:nvPr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3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powers = 55.01</a:t>
            </a: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city like 'Metropolis';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567802"/>
              </p:ext>
            </p:extLst>
          </p:nvPr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65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/>
              <a:t>Increase the </a:t>
            </a:r>
            <a:r>
              <a:rPr lang="en-IE" sz="1900" i="1" dirty="0"/>
              <a:t>powers</a:t>
            </a:r>
            <a:r>
              <a:rPr lang="en-IE" sz="1900" dirty="0"/>
              <a:t> of all superheroes born in </a:t>
            </a:r>
            <a:r>
              <a:rPr lang="en-IE" sz="1900" i="1" dirty="0"/>
              <a:t>November </a:t>
            </a:r>
            <a:r>
              <a:rPr lang="en-IE" sz="1900" dirty="0"/>
              <a:t>by </a:t>
            </a:r>
            <a:r>
              <a:rPr lang="en-IE" sz="1900" i="1" dirty="0"/>
              <a:t>.5</a:t>
            </a:r>
            <a:r>
              <a:rPr lang="en-IE" sz="19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7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powers = powers + .5</a:t>
            </a: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MONTH(dob) = 11;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665159"/>
              </p:ext>
            </p:extLst>
          </p:nvPr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99.50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97.95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77.38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7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Review of MySQL –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An aggregate function performs a calculation on a set of values and returns a single value.</a:t>
            </a:r>
          </a:p>
          <a:p>
            <a:endParaRPr lang="en-IE" dirty="0"/>
          </a:p>
          <a:p>
            <a:r>
              <a:rPr lang="en-IE" dirty="0"/>
              <a:t>Most common aggregate functions are:</a:t>
            </a:r>
          </a:p>
          <a:p>
            <a:pPr lvl="1"/>
            <a:r>
              <a:rPr lang="en-IE" dirty="0"/>
              <a:t>MIN</a:t>
            </a:r>
          </a:p>
          <a:p>
            <a:pPr lvl="1"/>
            <a:r>
              <a:rPr lang="en-IE" dirty="0"/>
              <a:t>MAX</a:t>
            </a:r>
          </a:p>
          <a:p>
            <a:pPr lvl="1"/>
            <a:r>
              <a:rPr lang="en-IE" dirty="0"/>
              <a:t>SUM</a:t>
            </a:r>
          </a:p>
          <a:p>
            <a:pPr lvl="1"/>
            <a:r>
              <a:rPr lang="en-IE" dirty="0"/>
              <a:t>AVG</a:t>
            </a:r>
          </a:p>
          <a:p>
            <a:pPr lvl="1"/>
            <a:r>
              <a:rPr lang="en-IE" dirty="0"/>
              <a:t>COUNT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514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E" sz="1800" dirty="0"/>
              <a:t>MIN returns the minimum of a set of values</a:t>
            </a:r>
          </a:p>
          <a:p>
            <a:r>
              <a:rPr lang="en-IE" sz="1800" dirty="0"/>
              <a:t>NULL values excluded (unless all values are NULL)</a:t>
            </a:r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DOB of the oldest superhero.</a:t>
            </a:r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min(dob)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74276"/>
              </p:ext>
            </p:extLst>
          </p:nvPr>
        </p:nvGraphicFramePr>
        <p:xfrm>
          <a:off x="492224" y="1916832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5013920"/>
            <a:ext cx="2952328" cy="16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2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E" sz="1800" dirty="0"/>
              <a:t>MAX returns the maximum of a set of values</a:t>
            </a:r>
          </a:p>
          <a:p>
            <a:r>
              <a:rPr lang="en-IE" sz="1800" dirty="0"/>
              <a:t>NULL values excluded (unless all values are NULL)</a:t>
            </a:r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</a:t>
            </a:r>
            <a:r>
              <a:rPr lang="en-IE" sz="1800" i="1" dirty="0" err="1"/>
              <a:t>Real_Surname</a:t>
            </a:r>
            <a:r>
              <a:rPr lang="en-IE" sz="1800" dirty="0"/>
              <a:t> of the superhero whose name is last in alphabetical order.</a:t>
            </a:r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real_surname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92224" y="1916832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061" y="5206007"/>
            <a:ext cx="2997299" cy="158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6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E" sz="1800" dirty="0"/>
              <a:t>SUM returns the sum of a set of values</a:t>
            </a:r>
          </a:p>
          <a:p>
            <a:r>
              <a:rPr lang="en-IE" sz="1800" dirty="0"/>
              <a:t>NULL values excluded (unless all values are NULL)</a:t>
            </a:r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combined </a:t>
            </a:r>
            <a:r>
              <a:rPr lang="en-IE" sz="1800" i="1" dirty="0"/>
              <a:t>Powers</a:t>
            </a:r>
            <a:r>
              <a:rPr lang="en-IE" sz="1800" dirty="0"/>
              <a:t> of the all superheroes.</a:t>
            </a:r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sum(powers)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18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92224" y="1916832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568" y="5253632"/>
            <a:ext cx="2638784" cy="14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4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AVG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E" sz="1800" dirty="0"/>
              <a:t>AVG returns the average of a set of values</a:t>
            </a:r>
          </a:p>
          <a:p>
            <a:r>
              <a:rPr lang="en-IE" sz="1800" dirty="0"/>
              <a:t>NULL values excluded (unless all values are NULL)</a:t>
            </a:r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average </a:t>
            </a:r>
            <a:r>
              <a:rPr lang="en-IE" sz="1800" i="1" dirty="0"/>
              <a:t>Powers</a:t>
            </a:r>
            <a:r>
              <a:rPr lang="en-IE" sz="1800" dirty="0"/>
              <a:t> of the all superheroes.</a:t>
            </a:r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(powers)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19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92224" y="1916832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114392"/>
            <a:ext cx="2736304" cy="160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1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Inserting new data in to a table is done using the INSERT command.</a:t>
            </a:r>
          </a:p>
          <a:p>
            <a:endParaRPr lang="en-IE" dirty="0"/>
          </a:p>
          <a:p>
            <a:r>
              <a:rPr lang="en-IE" dirty="0"/>
              <a:t>Insert into </a:t>
            </a:r>
            <a:r>
              <a:rPr lang="en-IE" i="1" dirty="0"/>
              <a:t>&lt;table&gt;</a:t>
            </a:r>
            <a:r>
              <a:rPr lang="en-IE" dirty="0"/>
              <a:t> </a:t>
            </a:r>
          </a:p>
          <a:p>
            <a:pPr marL="0" indent="0">
              <a:buNone/>
            </a:pPr>
            <a:r>
              <a:rPr lang="en-IE" dirty="0"/>
              <a:t>    values </a:t>
            </a:r>
            <a:r>
              <a:rPr lang="en-IE" i="1" dirty="0"/>
              <a:t>&lt;column1_value, column2_value, column3_value&gt;</a:t>
            </a:r>
            <a:r>
              <a:rPr lang="en-IE" dirty="0"/>
              <a:t>;</a:t>
            </a:r>
          </a:p>
          <a:p>
            <a:endParaRPr lang="en-IE" dirty="0"/>
          </a:p>
          <a:p>
            <a:r>
              <a:rPr lang="en-IE" dirty="0"/>
              <a:t>Insert into </a:t>
            </a:r>
            <a:r>
              <a:rPr lang="en-IE" i="1" dirty="0"/>
              <a:t>&lt;table&gt; </a:t>
            </a:r>
          </a:p>
          <a:p>
            <a:pPr marL="0" indent="0">
              <a:buNone/>
            </a:pPr>
            <a:r>
              <a:rPr lang="en-IE" i="1" dirty="0"/>
              <a:t>    &lt;column1_name, column3_name&gt; </a:t>
            </a:r>
          </a:p>
          <a:p>
            <a:pPr marL="0" indent="0">
              <a:buNone/>
            </a:pPr>
            <a:r>
              <a:rPr lang="en-IE" i="1" dirty="0"/>
              <a:t>    </a:t>
            </a:r>
            <a:r>
              <a:rPr lang="en-IE" dirty="0"/>
              <a:t>values </a:t>
            </a:r>
            <a:r>
              <a:rPr lang="en-IE" i="1" dirty="0"/>
              <a:t>&lt;column1_value, column3_value&gt;</a:t>
            </a:r>
            <a:r>
              <a:rPr lang="en-IE" dirty="0"/>
              <a:t>;</a:t>
            </a:r>
            <a:endParaRPr lang="en-IE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72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IE" sz="1800" dirty="0"/>
              <a:t>COUNT returns the number of rows</a:t>
            </a:r>
          </a:p>
          <a:p>
            <a:r>
              <a:rPr lang="en-IE" sz="1800" dirty="0"/>
              <a:t>NULL values included if all columns are counted</a:t>
            </a:r>
          </a:p>
          <a:p>
            <a:r>
              <a:rPr lang="en-IE" sz="1800" dirty="0"/>
              <a:t>NULL values excluded if only one column counted</a:t>
            </a:r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Get the number of superheroes.</a:t>
            </a:r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20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642282"/>
              </p:ext>
            </p:extLst>
          </p:nvPr>
        </p:nvGraphicFramePr>
        <p:xfrm>
          <a:off x="492224" y="2176391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5165383"/>
            <a:ext cx="2592288" cy="152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r>
              <a:rPr lang="en-IE" sz="1700" dirty="0"/>
              <a:t>COUNT returns the number of rows</a:t>
            </a:r>
          </a:p>
          <a:p>
            <a:r>
              <a:rPr lang="en-IE" sz="1700" dirty="0"/>
              <a:t>NULL values included if all columns are counted</a:t>
            </a:r>
          </a:p>
          <a:p>
            <a:r>
              <a:rPr lang="en-IE" sz="1700" dirty="0"/>
              <a:t>NULL values excluded if only one column counted</a:t>
            </a:r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Get the number of superheroes in </a:t>
            </a:r>
            <a:r>
              <a:rPr lang="en-IE" sz="1800" i="1" dirty="0"/>
              <a:t>Metropolis</a:t>
            </a:r>
            <a:endParaRPr lang="en-IE" sz="1800" dirty="0"/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where city like 'Metropolis';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21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923768"/>
              </p:ext>
            </p:extLst>
          </p:nvPr>
        </p:nvGraphicFramePr>
        <p:xfrm>
          <a:off x="492224" y="1988841"/>
          <a:ext cx="8229600" cy="288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29722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946877"/>
            <a:ext cx="3168352" cy="16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–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Group By clause groups rows into subgroups based on values of columns or expressions.</a:t>
            </a:r>
          </a:p>
          <a:p>
            <a:endParaRPr lang="en-IE" dirty="0"/>
          </a:p>
          <a:p>
            <a:r>
              <a:rPr lang="en-IE" dirty="0"/>
              <a:t>Usually used with Aggregate Functions.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6075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–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sz="1800" dirty="0"/>
              <a:t>Show the name of each </a:t>
            </a:r>
            <a:r>
              <a:rPr lang="en-IE" sz="1800" i="1" dirty="0"/>
              <a:t>city</a:t>
            </a:r>
            <a:r>
              <a:rPr lang="en-IE" sz="1800" dirty="0"/>
              <a:t> and the number of superheroes in the </a:t>
            </a:r>
            <a:r>
              <a:rPr lang="en-IE" sz="1800" i="1" dirty="0"/>
              <a:t>city</a:t>
            </a:r>
            <a:r>
              <a:rPr lang="en-IE" sz="1800" dirty="0"/>
              <a:t>.</a:t>
            </a:r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city, count(name)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group by city;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23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271901"/>
              </p:ext>
            </p:extLst>
          </p:nvPr>
        </p:nvGraphicFramePr>
        <p:xfrm>
          <a:off x="457200" y="1268760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035" y="4788494"/>
            <a:ext cx="3073301" cy="200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3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–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sz="1800" dirty="0"/>
              <a:t>Show the name of each </a:t>
            </a:r>
            <a:r>
              <a:rPr lang="en-IE" sz="1800" i="1" dirty="0"/>
              <a:t>city</a:t>
            </a:r>
            <a:r>
              <a:rPr lang="en-IE" sz="1800" dirty="0"/>
              <a:t> and the average </a:t>
            </a:r>
            <a:r>
              <a:rPr lang="en-IE" sz="1800" i="1" dirty="0"/>
              <a:t>powers</a:t>
            </a:r>
            <a:r>
              <a:rPr lang="en-IE" sz="1800" dirty="0"/>
              <a:t> of superheroes in the </a:t>
            </a:r>
            <a:r>
              <a:rPr lang="en-IE" sz="1800" i="1" dirty="0"/>
              <a:t>city</a:t>
            </a:r>
            <a:r>
              <a:rPr lang="en-IE" sz="1800" dirty="0"/>
              <a:t>.</a:t>
            </a:r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city,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(powers)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group by city;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24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57200" y="1268760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72" y="4839897"/>
            <a:ext cx="2751932" cy="190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1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– 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en-IE" sz="1700" dirty="0"/>
              <a:t>The HAVING clause is used to specify conditions for a Group By clause.</a:t>
            </a:r>
          </a:p>
          <a:p>
            <a:r>
              <a:rPr lang="en-IE" sz="1700" dirty="0"/>
              <a:t>Similar to WHERE clause. </a:t>
            </a:r>
          </a:p>
          <a:p>
            <a:endParaRPr lang="en-IE" sz="1700" dirty="0"/>
          </a:p>
          <a:p>
            <a:endParaRPr lang="en-IE" sz="1700" dirty="0"/>
          </a:p>
          <a:p>
            <a:endParaRPr lang="en-IE" sz="17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name of each </a:t>
            </a:r>
            <a:r>
              <a:rPr lang="en-IE" sz="1800" i="1" dirty="0"/>
              <a:t>city</a:t>
            </a:r>
            <a:r>
              <a:rPr lang="en-IE" sz="1800" dirty="0"/>
              <a:t> and the average </a:t>
            </a:r>
            <a:r>
              <a:rPr lang="en-IE" sz="1800" i="1" dirty="0"/>
              <a:t>powers</a:t>
            </a:r>
            <a:r>
              <a:rPr lang="en-IE" sz="1800" dirty="0"/>
              <a:t> of superheroes in the </a:t>
            </a:r>
            <a:r>
              <a:rPr lang="en-IE" sz="1800" i="1" dirty="0"/>
              <a:t>city </a:t>
            </a:r>
            <a:r>
              <a:rPr lang="en-IE" sz="1800" dirty="0"/>
              <a:t>for cities where the average </a:t>
            </a:r>
            <a:r>
              <a:rPr lang="en-IE" sz="1800" i="1" dirty="0"/>
              <a:t>powers &gt; 70.0.</a:t>
            </a:r>
          </a:p>
          <a:p>
            <a:r>
              <a:rPr lang="en-IE" sz="1800">
                <a:latin typeface="Courier New" panose="02070309020205020404" pitchFamily="49" charset="0"/>
                <a:cs typeface="Courier New" panose="02070309020205020404" pitchFamily="49" charset="0"/>
              </a:rPr>
              <a:t>select city,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(powers)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group by city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having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(powers) &gt; 70.0;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25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9447"/>
              </p:ext>
            </p:extLst>
          </p:nvPr>
        </p:nvGraphicFramePr>
        <p:xfrm>
          <a:off x="474712" y="1772816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780" y="4927426"/>
            <a:ext cx="2590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/>
              <a:t>How would you add a superhero called </a:t>
            </a:r>
            <a:r>
              <a:rPr lang="en-IE" sz="2200" i="1" dirty="0"/>
              <a:t>Joker</a:t>
            </a:r>
            <a:r>
              <a:rPr lang="en-IE" sz="2200" dirty="0"/>
              <a:t>, whose real name is </a:t>
            </a:r>
            <a:r>
              <a:rPr lang="en-IE" sz="2200" i="1" dirty="0"/>
              <a:t>Jack Nicholson </a:t>
            </a:r>
            <a:r>
              <a:rPr lang="en-IE" sz="2200" dirty="0"/>
              <a:t>and who lives in </a:t>
            </a:r>
            <a:r>
              <a:rPr lang="en-IE" sz="2200" i="1" dirty="0"/>
              <a:t>Gotham City</a:t>
            </a:r>
            <a:r>
              <a:rPr lang="en-IE" sz="2200" dirty="0"/>
              <a:t>?</a:t>
            </a:r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Superhero_Table </a:t>
            </a: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(‘Joker’, ‘Gotham City’, ‘Jack’, ‘Nicholson’);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511250"/>
              </p:ext>
            </p:extLst>
          </p:nvPr>
        </p:nvGraphicFramePr>
        <p:xfrm>
          <a:off x="457200" y="2492896"/>
          <a:ext cx="8229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2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/>
              <a:t>How would you add a superhero called </a:t>
            </a:r>
            <a:r>
              <a:rPr lang="en-IE" sz="2200" i="1" dirty="0"/>
              <a:t>Joker</a:t>
            </a:r>
            <a:r>
              <a:rPr lang="en-IE" sz="2200" dirty="0"/>
              <a:t>, whose real name is </a:t>
            </a:r>
            <a:r>
              <a:rPr lang="en-IE" sz="2200" i="1" dirty="0"/>
              <a:t>Jack Nicholson </a:t>
            </a:r>
            <a:r>
              <a:rPr lang="en-IE" sz="2200" dirty="0"/>
              <a:t>but you want to leave the </a:t>
            </a:r>
            <a:r>
              <a:rPr lang="en-IE" sz="2200" i="1" dirty="0"/>
              <a:t>City </a:t>
            </a:r>
            <a:r>
              <a:rPr lang="en-IE" sz="2200" dirty="0"/>
              <a:t>blank?</a:t>
            </a:r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Superhero_Table (Name, Real_First_Name,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Real_Surname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(‘Joker’, ‘Jack’, ‘Nicholson’);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57200" y="2492896"/>
          <a:ext cx="8229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27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Deleting data from a table is done using the DELETE command.</a:t>
            </a:r>
          </a:p>
          <a:p>
            <a:endParaRPr lang="en-IE" dirty="0"/>
          </a:p>
          <a:p>
            <a:r>
              <a:rPr lang="en-IE" dirty="0"/>
              <a:t>Delete From </a:t>
            </a:r>
            <a:r>
              <a:rPr lang="en-IE" i="1" dirty="0"/>
              <a:t>&lt;table&gt;</a:t>
            </a:r>
            <a:r>
              <a:rPr lang="en-IE" dirty="0"/>
              <a:t>;</a:t>
            </a:r>
          </a:p>
          <a:p>
            <a:endParaRPr lang="en-IE" dirty="0"/>
          </a:p>
          <a:p>
            <a:r>
              <a:rPr lang="en-IE" dirty="0"/>
              <a:t>Delete From &lt;table&gt;</a:t>
            </a:r>
          </a:p>
          <a:p>
            <a:pPr marL="0" indent="0">
              <a:buNone/>
            </a:pPr>
            <a:r>
              <a:rPr lang="en-IE" dirty="0"/>
              <a:t>     Where </a:t>
            </a:r>
            <a:r>
              <a:rPr lang="en-IE" i="1" dirty="0"/>
              <a:t>&lt;condition&gt;</a:t>
            </a:r>
            <a:r>
              <a:rPr lang="en-IE" dirty="0"/>
              <a:t>;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496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Given the following table, how would you delete the superheroes with </a:t>
            </a:r>
            <a:r>
              <a:rPr lang="en-IE" sz="2000" i="1" dirty="0"/>
              <a:t>man</a:t>
            </a:r>
            <a:r>
              <a:rPr lang="en-IE" sz="2000" dirty="0"/>
              <a:t> at the end of their name?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name like '%man';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420772"/>
              </p:ext>
            </p:extLst>
          </p:nvPr>
        </p:nvGraphicFramePr>
        <p:xfrm>
          <a:off x="457200" y="2331542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Joker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Nicholson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Gordon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34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2000" dirty="0"/>
              <a:t>Given the following table, how would you delete the superheroes with </a:t>
            </a:r>
            <a:r>
              <a:rPr lang="en-IE" sz="2000" i="1" dirty="0"/>
              <a:t>man</a:t>
            </a:r>
            <a:r>
              <a:rPr lang="en-IE" sz="2000" dirty="0"/>
              <a:t> at the end of their name, and who live in </a:t>
            </a:r>
            <a:r>
              <a:rPr lang="en-IE" sz="2000" i="1" dirty="0"/>
              <a:t>Gotham City</a:t>
            </a:r>
            <a:r>
              <a:rPr lang="en-IE" sz="2000" dirty="0"/>
              <a:t>?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name like '%man‘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and city like ‘Gotham%’;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57200" y="2331542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Joker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Nicholson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Gordon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2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Updating data in a table is done using the UPDATE command.</a:t>
            </a:r>
          </a:p>
          <a:p>
            <a:endParaRPr lang="en-IE" dirty="0"/>
          </a:p>
          <a:p>
            <a:r>
              <a:rPr lang="en-IE" dirty="0"/>
              <a:t>Update </a:t>
            </a:r>
            <a:r>
              <a:rPr lang="en-IE" i="1" dirty="0"/>
              <a:t>&lt;table&gt;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Set </a:t>
            </a:r>
            <a:r>
              <a:rPr lang="en-IE" i="1" dirty="0"/>
              <a:t>&lt;</a:t>
            </a:r>
            <a:r>
              <a:rPr lang="en-IE" i="1" dirty="0" err="1"/>
              <a:t>column_name</a:t>
            </a:r>
            <a:r>
              <a:rPr lang="en-IE" i="1" dirty="0"/>
              <a:t>&gt;</a:t>
            </a:r>
            <a:r>
              <a:rPr lang="en-IE" dirty="0"/>
              <a:t> = </a:t>
            </a:r>
            <a:r>
              <a:rPr lang="en-IE" i="1" dirty="0"/>
              <a:t>&lt;value&gt;;</a:t>
            </a:r>
            <a:endParaRPr lang="en-IE" dirty="0"/>
          </a:p>
          <a:p>
            <a:endParaRPr lang="en-IE" dirty="0"/>
          </a:p>
          <a:p>
            <a:r>
              <a:rPr lang="en-IE" dirty="0"/>
              <a:t>Update </a:t>
            </a:r>
            <a:r>
              <a:rPr lang="en-IE" i="1" dirty="0"/>
              <a:t>&lt;table&gt;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Set </a:t>
            </a:r>
            <a:r>
              <a:rPr lang="en-IE" i="1" dirty="0"/>
              <a:t>&lt;</a:t>
            </a:r>
            <a:r>
              <a:rPr lang="en-IE" i="1" dirty="0" err="1"/>
              <a:t>column_name</a:t>
            </a:r>
            <a:r>
              <a:rPr lang="en-IE" i="1" dirty="0"/>
              <a:t>&gt;</a:t>
            </a:r>
            <a:r>
              <a:rPr lang="en-IE" dirty="0"/>
              <a:t> = </a:t>
            </a:r>
            <a:r>
              <a:rPr lang="en-IE" i="1" dirty="0"/>
              <a:t>&lt;value&gt;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Where </a:t>
            </a:r>
            <a:r>
              <a:rPr lang="en-IE" i="1" dirty="0"/>
              <a:t>&lt;condition&gt;</a:t>
            </a:r>
            <a:r>
              <a:rPr lang="en-IE" dirty="0"/>
              <a:t>;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00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/>
              <a:t>Update the </a:t>
            </a:r>
            <a:r>
              <a:rPr lang="en-IE" sz="1900" i="1" dirty="0"/>
              <a:t>powers</a:t>
            </a:r>
            <a:r>
              <a:rPr lang="en-IE" sz="1900" dirty="0"/>
              <a:t> of all superheroes to </a:t>
            </a:r>
            <a:r>
              <a:rPr lang="en-IE" sz="1900" i="1" dirty="0"/>
              <a:t>55.01</a:t>
            </a:r>
            <a:r>
              <a:rPr lang="en-IE" sz="19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59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1818</Words>
  <Application>Microsoft Office PowerPoint</Application>
  <PresentationFormat>On-screen Show (4:3)</PresentationFormat>
  <Paragraphs>1178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Data Centric RAD</vt:lpstr>
      <vt:lpstr>Review of MySQL - Insert</vt:lpstr>
      <vt:lpstr>Review of MySQL - Insert</vt:lpstr>
      <vt:lpstr>Review of MySQL - Insert</vt:lpstr>
      <vt:lpstr>Review of MySQL - Delete</vt:lpstr>
      <vt:lpstr>Review of MySQL - Delete</vt:lpstr>
      <vt:lpstr>Review of MySQL - Delete</vt:lpstr>
      <vt:lpstr>Review of MySQL - Update</vt:lpstr>
      <vt:lpstr>Review of MySQL - Update</vt:lpstr>
      <vt:lpstr>Review of MySQL - Update</vt:lpstr>
      <vt:lpstr>Review of MySQL - Update</vt:lpstr>
      <vt:lpstr>Review of MySQL - Update</vt:lpstr>
      <vt:lpstr>Review of MySQL - Update</vt:lpstr>
      <vt:lpstr>Review of MySQL - Update</vt:lpstr>
      <vt:lpstr>Review of MySQL – Aggregate Functions</vt:lpstr>
      <vt:lpstr>Review of MySQL - MIN</vt:lpstr>
      <vt:lpstr>Review of MySQL - MAX</vt:lpstr>
      <vt:lpstr>Review of MySQL - SUM</vt:lpstr>
      <vt:lpstr>Review of MySQL - AVG</vt:lpstr>
      <vt:lpstr>Review of MySQL - COUNT</vt:lpstr>
      <vt:lpstr>Review of MySQL - COUNT</vt:lpstr>
      <vt:lpstr>Review of MySQL – Group By</vt:lpstr>
      <vt:lpstr>Review of MySQL – Group By</vt:lpstr>
      <vt:lpstr>Review of MySQL – Group By</vt:lpstr>
      <vt:lpstr>Review of MySQL – Having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179</cp:revision>
  <dcterms:created xsi:type="dcterms:W3CDTF">2015-12-18T17:06:24Z</dcterms:created>
  <dcterms:modified xsi:type="dcterms:W3CDTF">2016-09-21T09:45:08Z</dcterms:modified>
</cp:coreProperties>
</file>