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3" r:id="rId3"/>
    <p:sldId id="294" r:id="rId4"/>
    <p:sldId id="288" r:id="rId5"/>
    <p:sldId id="275" r:id="rId6"/>
    <p:sldId id="276" r:id="rId7"/>
    <p:sldId id="277" r:id="rId8"/>
    <p:sldId id="279" r:id="rId9"/>
    <p:sldId id="295" r:id="rId10"/>
    <p:sldId id="278" r:id="rId11"/>
    <p:sldId id="280" r:id="rId12"/>
    <p:sldId id="296" r:id="rId13"/>
    <p:sldId id="281" r:id="rId14"/>
    <p:sldId id="304" r:id="rId15"/>
    <p:sldId id="297" r:id="rId16"/>
    <p:sldId id="298" r:id="rId17"/>
    <p:sldId id="299" r:id="rId18"/>
    <p:sldId id="300" r:id="rId19"/>
    <p:sldId id="301" r:id="rId20"/>
    <p:sldId id="282" r:id="rId21"/>
    <p:sldId id="283" r:id="rId22"/>
    <p:sldId id="284" r:id="rId23"/>
    <p:sldId id="302" r:id="rId24"/>
    <p:sldId id="303" r:id="rId25"/>
    <p:sldId id="285" r:id="rId26"/>
    <p:sldId id="293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08/11/2016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08/11/2016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08/11/2016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jar.com/docs/api/com/mysql/jdbc/jdbc2/optional/MysqlDataSourc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2. Create a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The Statement object is </a:t>
            </a:r>
            <a:r>
              <a:rPr lang="en-GB" dirty="0"/>
              <a:t>used for executing a static SQL statement and returning the results it produces</a:t>
            </a:r>
            <a:endParaRPr lang="en-IE" dirty="0"/>
          </a:p>
          <a:p>
            <a:endParaRPr lang="en-IE" dirty="0"/>
          </a:p>
          <a:p>
            <a:r>
              <a:rPr lang="en-IE" dirty="0"/>
              <a:t>It is located in the 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java.sql.Statement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dirty="0"/>
              <a:t>package and is initialised using the Connection object as follows:</a:t>
            </a:r>
          </a:p>
          <a:p>
            <a:endParaRPr lang="en-IE" dirty="0"/>
          </a:p>
          <a:p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I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conn.createStatement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854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2. Create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Write the SQL query as a String, for example:</a:t>
            </a:r>
          </a:p>
          <a:p>
            <a:endParaRPr lang="en-IE" dirty="0"/>
          </a:p>
          <a:p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query = 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“select * from departments”;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864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Using JDBC to connect to and interact with a database involves the following steps:</a:t>
            </a:r>
          </a:p>
          <a:p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Establish a Connection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Create a Statement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Execute the Query (or the Update)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  <p:sp>
        <p:nvSpPr>
          <p:cNvPr id="6" name="Arrow: Left 5"/>
          <p:cNvSpPr/>
          <p:nvPr/>
        </p:nvSpPr>
        <p:spPr>
          <a:xfrm>
            <a:off x="6012160" y="4221088"/>
            <a:ext cx="72008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38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3. Execute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The query is executed by calling the </a:t>
            </a:r>
            <a:r>
              <a:rPr lang="en-IE" dirty="0" err="1"/>
              <a:t>executeQuery</a:t>
            </a:r>
            <a:r>
              <a:rPr lang="en-IE" dirty="0"/>
              <a:t>() method as follows:</a:t>
            </a:r>
          </a:p>
          <a:p>
            <a:endParaRPr lang="en-IE" dirty="0"/>
          </a:p>
          <a:p>
            <a:r>
              <a:rPr lang="en-I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ResultSet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myStmt.executeQuery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(query);</a:t>
            </a:r>
          </a:p>
          <a:p>
            <a:endParaRPr lang="en-IE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A </a:t>
            </a:r>
            <a:r>
              <a:rPr lang="en-IE" dirty="0" err="1"/>
              <a:t>ResultSet</a:t>
            </a:r>
            <a:r>
              <a:rPr lang="en-IE" dirty="0"/>
              <a:t> object is a table of data representing a database result set, which is usually generated by executing a statement that queries the database.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8230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3. Execute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default </a:t>
            </a:r>
            <a:r>
              <a:rPr lang="en-GB" dirty="0" err="1"/>
              <a:t>ResultSet</a:t>
            </a:r>
            <a:r>
              <a:rPr lang="en-GB" dirty="0"/>
              <a:t> object is not updatable and has a cursor that moves forward only.</a:t>
            </a:r>
          </a:p>
          <a:p>
            <a:endParaRPr lang="en-GB" dirty="0"/>
          </a:p>
          <a:p>
            <a:r>
              <a:rPr lang="en-GB" dirty="0"/>
              <a:t>Thus, you can iterate through it only once and only from the first row to the last row.</a:t>
            </a:r>
          </a:p>
          <a:p>
            <a:endParaRPr lang="en-GB" dirty="0"/>
          </a:p>
          <a:p>
            <a:r>
              <a:rPr lang="en-GB" dirty="0"/>
              <a:t>It is possible to create </a:t>
            </a:r>
            <a:r>
              <a:rPr lang="en-GB" dirty="0" err="1"/>
              <a:t>ResultSet</a:t>
            </a:r>
            <a:r>
              <a:rPr lang="en-GB" dirty="0"/>
              <a:t> objects that are scrollable and/or updatable: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con.createStatement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ResultSet.TYPE_SCROLL_INSENSITIVE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                            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ResultSet.CONCUR_UPDATABLE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808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Inserts, Updates, Deletes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well as simply querying a database, an application will also need to Insert new data, update existing data and delete old data.</a:t>
            </a:r>
          </a:p>
          <a:p>
            <a:endParaRPr lang="en-GB" dirty="0"/>
          </a:p>
          <a:p>
            <a:r>
              <a:rPr lang="en-GB" dirty="0"/>
              <a:t>In these instances, we call the </a:t>
            </a:r>
            <a:r>
              <a:rPr lang="en-GB" b="1" dirty="0" err="1"/>
              <a:t>executeUpdate</a:t>
            </a:r>
            <a:r>
              <a:rPr lang="en-GB" dirty="0"/>
              <a:t> method instead of the </a:t>
            </a:r>
            <a:r>
              <a:rPr lang="en-GB" dirty="0" err="1"/>
              <a:t>executeQuery</a:t>
            </a:r>
            <a:r>
              <a:rPr lang="en-GB" dirty="0"/>
              <a:t>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770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"Joker";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"Jack";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"Nicholson";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dob = "1949-03-21";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powers = 89.4;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"insert into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superhero_table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values(" +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"'" + name + "', " +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"'" +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"', " +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"'" +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"', " +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"'" + dob + "', " +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"'" + powers + "')";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myStmt.executeUpdate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168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"";</a:t>
            </a: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conn.createStatement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"Delete from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superhero_table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+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"where name like '" + name + "'";</a:t>
            </a: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myStmt.executeUpdate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495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"Joker";</a:t>
            </a: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"Update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superhero_table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+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"set powers = powers + 1 " +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"where name like '" + name + "'";</a:t>
            </a: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myStmt.executeUpdate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337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Using JDBC to connect to and interact with a database involves the following steps:</a:t>
            </a:r>
          </a:p>
          <a:p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Establish a Connection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Create a Statement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Execute the Query (or the Update)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19</a:t>
            </a:fld>
            <a:endParaRPr lang="en-IE"/>
          </a:p>
        </p:txBody>
      </p:sp>
      <p:sp>
        <p:nvSpPr>
          <p:cNvPr id="6" name="Arrow: Left 5"/>
          <p:cNvSpPr/>
          <p:nvPr/>
        </p:nvSpPr>
        <p:spPr>
          <a:xfrm>
            <a:off x="3995936" y="5013176"/>
            <a:ext cx="72008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5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Using JDBC to connect to and interact with a database involves the following steps:</a:t>
            </a:r>
          </a:p>
          <a:p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Establish a Connection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Create a Statement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Execute the Query (or the Update)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91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 Process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You access the data in a </a:t>
            </a:r>
            <a:r>
              <a:rPr lang="en-IE" dirty="0" err="1"/>
              <a:t>ResultSet</a:t>
            </a:r>
            <a:r>
              <a:rPr lang="en-IE" dirty="0"/>
              <a:t> object through a cursor.</a:t>
            </a:r>
          </a:p>
          <a:p>
            <a:endParaRPr lang="en-IE" dirty="0"/>
          </a:p>
          <a:p>
            <a:r>
              <a:rPr lang="en-IE" dirty="0"/>
              <a:t>This cursor is a pointer that points to one row of data in the </a:t>
            </a:r>
            <a:r>
              <a:rPr lang="en-IE" dirty="0" err="1"/>
              <a:t>ResultSet</a:t>
            </a:r>
            <a:r>
              <a:rPr lang="en-IE" dirty="0"/>
              <a:t>. </a:t>
            </a:r>
          </a:p>
          <a:p>
            <a:endParaRPr lang="en-IE" dirty="0"/>
          </a:p>
          <a:p>
            <a:r>
              <a:rPr lang="en-IE" dirty="0"/>
              <a:t>Initially, the cursor is positioned before the first row. </a:t>
            </a:r>
          </a:p>
          <a:p>
            <a:endParaRPr lang="en-IE" dirty="0"/>
          </a:p>
          <a:p>
            <a:r>
              <a:rPr lang="en-IE" dirty="0"/>
              <a:t>The method </a:t>
            </a:r>
            <a:r>
              <a:rPr lang="en-IE" dirty="0" err="1"/>
              <a:t>ResultSet.next</a:t>
            </a:r>
            <a:r>
              <a:rPr lang="en-IE" dirty="0"/>
              <a:t>() moves the cursor to the next row.</a:t>
            </a:r>
          </a:p>
          <a:p>
            <a:endParaRPr lang="en-IE" dirty="0"/>
          </a:p>
          <a:p>
            <a:r>
              <a:rPr lang="en-IE" dirty="0"/>
              <a:t>This method returns false if the cursor is positioned after the last row.</a:t>
            </a:r>
          </a:p>
          <a:p>
            <a:endParaRPr lang="en-IE" dirty="0"/>
          </a:p>
          <a:p>
            <a:r>
              <a:rPr lang="en-IE" dirty="0"/>
              <a:t>The next() method can be used in a </a:t>
            </a:r>
            <a:r>
              <a:rPr lang="en-IE" i="1" dirty="0"/>
              <a:t>while</a:t>
            </a:r>
            <a:r>
              <a:rPr lang="en-IE" dirty="0"/>
              <a:t> loop to iterate through a </a:t>
            </a:r>
            <a:r>
              <a:rPr lang="en-IE" dirty="0" err="1"/>
              <a:t>ResultSet</a:t>
            </a:r>
            <a:r>
              <a:rPr lang="en-IE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70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 Process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err="1"/>
              <a:t>ResultSet</a:t>
            </a:r>
            <a:r>
              <a:rPr lang="en-IE" dirty="0"/>
              <a:t> interface declares getter methods (for example, </a:t>
            </a:r>
            <a:r>
              <a:rPr lang="en-IE" dirty="0" err="1"/>
              <a:t>getBoolean</a:t>
            </a:r>
            <a:r>
              <a:rPr lang="en-IE" dirty="0"/>
              <a:t> and </a:t>
            </a:r>
            <a:r>
              <a:rPr lang="en-IE" dirty="0" err="1"/>
              <a:t>getLong</a:t>
            </a:r>
            <a:r>
              <a:rPr lang="en-IE" dirty="0"/>
              <a:t>) for retrieving column values from the current row. </a:t>
            </a:r>
          </a:p>
          <a:p>
            <a:endParaRPr lang="en-IE" dirty="0"/>
          </a:p>
          <a:p>
            <a:r>
              <a:rPr lang="en-IE" dirty="0"/>
              <a:t>You can retrieve values using either the index number of the column or the alias or name of the column.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982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3. Process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ResultSet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myStmt.executeQuery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(query);</a:t>
            </a:r>
          </a:p>
          <a:p>
            <a:pPr marL="0" indent="0">
              <a:buNone/>
            </a:pP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rs.next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) {</a:t>
            </a:r>
          </a:p>
          <a:p>
            <a:pPr marL="0" indent="0">
              <a:buNone/>
            </a:pPr>
            <a:endParaRPr lang="en-IE" sz="22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sNumber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rs.getInt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(“S_NO");</a:t>
            </a:r>
          </a:p>
          <a:p>
            <a:pPr marL="0" indent="0">
              <a:buNone/>
            </a:pPr>
            <a:endParaRPr lang="en-IE" sz="22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sTown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rs.getString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S_Town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endParaRPr lang="en-IE" sz="22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(“Number = “ +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sNumber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E" sz="22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(“Town = “ +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sTown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782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Using JDBC to connect to and interact with a database involves the following steps:</a:t>
            </a:r>
          </a:p>
          <a:p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Establish a Connection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Create a Statement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Execute the Query (or the Update)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23</a:t>
            </a:fld>
            <a:endParaRPr lang="en-IE"/>
          </a:p>
        </p:txBody>
      </p:sp>
      <p:sp>
        <p:nvSpPr>
          <p:cNvPr id="6" name="Arrow: Left 5"/>
          <p:cNvSpPr/>
          <p:nvPr/>
        </p:nvSpPr>
        <p:spPr>
          <a:xfrm>
            <a:off x="4355976" y="5733256"/>
            <a:ext cx="72008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 Close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After use, the Connection as well as any Statements or </a:t>
            </a:r>
            <a:r>
              <a:rPr lang="en-IE" dirty="0" err="1"/>
              <a:t>ResultSets</a:t>
            </a:r>
            <a:r>
              <a:rPr lang="en-IE" dirty="0"/>
              <a:t> should be closed.</a:t>
            </a:r>
          </a:p>
          <a:p>
            <a:endParaRPr lang="en-IE" dirty="0"/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conn.close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myStmt.close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rs.close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817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When JDBC encounters an error during an interaction with a data source, it throws an instance of </a:t>
            </a:r>
            <a:r>
              <a:rPr lang="en-IE" i="1" dirty="0" err="1">
                <a:latin typeface="Consolas" panose="020B0609020204030204" pitchFamily="49" charset="0"/>
                <a:cs typeface="Consolas" panose="020B0609020204030204" pitchFamily="49" charset="0"/>
              </a:rPr>
              <a:t>SQLException</a:t>
            </a:r>
            <a:r>
              <a:rPr lang="en-IE" dirty="0"/>
              <a:t> as opposed to </a:t>
            </a:r>
            <a:r>
              <a:rPr lang="en-IE" i="1" dirty="0"/>
              <a:t>Exception</a:t>
            </a:r>
            <a:r>
              <a:rPr lang="en-IE" dirty="0"/>
              <a:t>.</a:t>
            </a:r>
          </a:p>
          <a:p>
            <a:endParaRPr lang="en-IE" i="1" dirty="0"/>
          </a:p>
          <a:p>
            <a:r>
              <a:rPr lang="en-IE" dirty="0"/>
              <a:t>The exact message can be found by using the 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IE" dirty="0"/>
              <a:t>method.</a:t>
            </a:r>
          </a:p>
          <a:p>
            <a:pPr marL="0" indent="0">
              <a:buNone/>
            </a:pP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 </a:t>
            </a:r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SQLException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 ) { 	</a:t>
            </a:r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IE" sz="24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IE" sz="24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24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se.getMessage</a:t>
            </a:r>
            <a:r>
              <a:rPr lang="en-IE" sz="24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7422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SQLExceptions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Exceptions are in the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com.mysql.jdbc.exceptions.jdbc4 package</a:t>
            </a:r>
            <a:r>
              <a:rPr lang="en-GB" dirty="0"/>
              <a:t>.</a:t>
            </a:r>
          </a:p>
          <a:p>
            <a:r>
              <a:rPr lang="en-GB" dirty="0"/>
              <a:t>The following are examples of common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SQLExceptions</a:t>
            </a:r>
            <a:r>
              <a:rPr lang="en-GB" dirty="0"/>
              <a:t>:</a:t>
            </a:r>
          </a:p>
          <a:p>
            <a:pPr lvl="1"/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CommunicationsException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dirty="0"/>
              <a:t>The Database is offline/or the communication link down.</a:t>
            </a:r>
          </a:p>
          <a:p>
            <a:pPr lvl="1"/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MySQLIntegrityConstraintViolationException</a:t>
            </a:r>
            <a:endParaRPr lang="en-GB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dirty="0"/>
              <a:t>Trying to insert an already existing Primary Key</a:t>
            </a:r>
          </a:p>
          <a:p>
            <a:pPr lvl="2"/>
            <a:r>
              <a:rPr lang="en-GB" dirty="0"/>
              <a:t>Trying to delete a row containing a column which is referenced in another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65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26" y="86120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400050" lvl="1" indent="0">
              <a:buNone/>
            </a:pP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myqlDS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MysqlDataSource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endParaRPr lang="en-IE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mysqlDS.setURL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jdbc:mysql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://localhost:3306/employees");</a:t>
            </a:r>
          </a:p>
          <a:p>
            <a:pPr marL="400050" lvl="1" indent="0">
              <a:buNone/>
            </a:pP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mysqlDS.setUser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("root");</a:t>
            </a:r>
          </a:p>
          <a:p>
            <a:pPr marL="400050" lvl="1" indent="0">
              <a:buNone/>
            </a:pP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mysqlDS.setPassword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("root");</a:t>
            </a:r>
          </a:p>
          <a:p>
            <a:pPr lvl="1"/>
            <a:endParaRPr lang="en-IE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mysqlDS.getConnection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conn.createStatement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query = “select * from departments”;</a:t>
            </a:r>
          </a:p>
          <a:p>
            <a:pPr marL="400050" lvl="1" indent="0">
              <a:buNone/>
            </a:pP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ResultSet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(query);</a:t>
            </a:r>
          </a:p>
          <a:p>
            <a:pPr marL="400050" lvl="1" indent="0">
              <a:buNone/>
            </a:pPr>
            <a:endParaRPr lang="en-IE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rs.next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) {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sNumber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rs.getInt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(“S_NO");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sTown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rs.getString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S_Town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(“Number = “ +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sNumber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(“Town = “ +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sTown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catch(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SQLException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 ) {</a:t>
            </a:r>
          </a:p>
          <a:p>
            <a:pPr marL="0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IE" sz="14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IE" sz="14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4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se.getMessage</a:t>
            </a:r>
            <a:r>
              <a:rPr lang="en-IE" sz="14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062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Using JDBC to connect to and interact with a database involves the following steps:</a:t>
            </a:r>
          </a:p>
          <a:p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Establish a Connection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Create a Statement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Execute the Query (or the Update)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  <p:sp>
        <p:nvSpPr>
          <p:cNvPr id="6" name="Arrow: Left 5"/>
          <p:cNvSpPr/>
          <p:nvPr/>
        </p:nvSpPr>
        <p:spPr>
          <a:xfrm>
            <a:off x="4574628" y="2780928"/>
            <a:ext cx="72008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0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Establish a connection with the data source you want to use, typically a DBMS with a corresponding JDBC driver.</a:t>
            </a:r>
          </a:p>
          <a:p>
            <a:endParaRPr lang="en-IE" dirty="0"/>
          </a:p>
          <a:p>
            <a:r>
              <a:rPr lang="en-IE" dirty="0"/>
              <a:t>There are two ways of connecting to the data source (database):</a:t>
            </a:r>
          </a:p>
          <a:p>
            <a:pPr lvl="1"/>
            <a:r>
              <a:rPr lang="en-IE" dirty="0" err="1"/>
              <a:t>DriverManager</a:t>
            </a:r>
            <a:endParaRPr lang="en-IE" dirty="0"/>
          </a:p>
          <a:p>
            <a:pPr lvl="1"/>
            <a:r>
              <a:rPr lang="en-IE" dirty="0" err="1"/>
              <a:t>DataSource</a:t>
            </a:r>
            <a:endParaRPr lang="en-IE" dirty="0"/>
          </a:p>
          <a:p>
            <a:pPr lvl="2"/>
            <a:r>
              <a:rPr lang="en-IE" dirty="0"/>
              <a:t>This is the preferred way because it allows details about the underlying data source to be transparent to your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212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Using </a:t>
            </a:r>
            <a:r>
              <a:rPr lang="en-IE" dirty="0" err="1"/>
              <a:t>DataSource</a:t>
            </a:r>
            <a:r>
              <a:rPr lang="en-IE" dirty="0"/>
              <a:t> objects to get a connection.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Create an instance of the </a:t>
            </a:r>
            <a:r>
              <a:rPr lang="en-IE" dirty="0" err="1"/>
              <a:t>DataSource</a:t>
            </a:r>
            <a:r>
              <a:rPr lang="en-IE" dirty="0"/>
              <a:t> class.</a:t>
            </a:r>
          </a:p>
          <a:p>
            <a:pPr lvl="1"/>
            <a:endParaRPr lang="en-IE" dirty="0"/>
          </a:p>
          <a:p>
            <a:pPr marL="457200" lvl="1" indent="0">
              <a:buNone/>
            </a:pPr>
            <a:r>
              <a:rPr lang="en-IE" dirty="0"/>
              <a:t>(For MySQL, the </a:t>
            </a:r>
            <a:r>
              <a:rPr lang="en-IE" dirty="0" err="1"/>
              <a:t>DataSource</a:t>
            </a:r>
            <a:r>
              <a:rPr lang="en-IE" dirty="0"/>
              <a:t> Interface is implemented as </a:t>
            </a:r>
            <a:r>
              <a:rPr lang="en-IE" dirty="0">
                <a:hlinkClick r:id="rId2"/>
              </a:rPr>
              <a:t>com.mysql.jdbc.jdbc2.optional.MysqlDataSource</a:t>
            </a:r>
            <a:r>
              <a:rPr lang="en-IE" dirty="0"/>
              <a:t>)</a:t>
            </a:r>
          </a:p>
          <a:p>
            <a:pPr lvl="1"/>
            <a:endParaRPr lang="en-IE" dirty="0"/>
          </a:p>
          <a:p>
            <a:pPr lvl="1"/>
            <a:r>
              <a:rPr lang="en-I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myqlDS</a:t>
            </a:r>
            <a:r>
              <a:rPr lang="en-I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MysqlDataSource</a:t>
            </a:r>
            <a:r>
              <a:rPr lang="en-I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18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/>
              <a:t>Set its properties</a:t>
            </a:r>
          </a:p>
          <a:p>
            <a:pPr lvl="2"/>
            <a:r>
              <a:rPr lang="en-IE" dirty="0"/>
              <a:t>Need a connection string in the form of a JDBC URL</a:t>
            </a:r>
          </a:p>
          <a:p>
            <a:pPr lvl="2"/>
            <a:endParaRPr lang="en-IE" dirty="0"/>
          </a:p>
          <a:p>
            <a:pPr lvl="2"/>
            <a:r>
              <a:rPr lang="en-IE" dirty="0" err="1">
                <a:solidFill>
                  <a:srgbClr val="FF0000"/>
                </a:solidFill>
              </a:rPr>
              <a:t>jdbc</a:t>
            </a:r>
            <a:r>
              <a:rPr lang="en-IE" dirty="0"/>
              <a:t>: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&lt;driver protocol&gt;</a:t>
            </a:r>
            <a:r>
              <a:rPr lang="en-IE" dirty="0"/>
              <a:t>:</a:t>
            </a:r>
            <a:r>
              <a:rPr lang="en-IE" dirty="0">
                <a:solidFill>
                  <a:schemeClr val="accent1"/>
                </a:solidFill>
              </a:rPr>
              <a:t>&lt;driver connection details&gt;</a:t>
            </a:r>
          </a:p>
          <a:p>
            <a:pPr lvl="2"/>
            <a:endParaRPr lang="en-IE" dirty="0">
              <a:solidFill>
                <a:schemeClr val="accent1"/>
              </a:solidFill>
            </a:endParaRPr>
          </a:p>
          <a:p>
            <a:pPr lvl="2"/>
            <a:r>
              <a:rPr lang="en-IE" dirty="0"/>
              <a:t>For example, when connecting to a database called </a:t>
            </a:r>
            <a:r>
              <a:rPr lang="en-IE" i="1" dirty="0"/>
              <a:t>employees</a:t>
            </a:r>
            <a:r>
              <a:rPr lang="en-IE" dirty="0"/>
              <a:t> on the local machine:</a:t>
            </a:r>
          </a:p>
          <a:p>
            <a:pPr lvl="2"/>
            <a:endParaRPr lang="en-IE" dirty="0">
              <a:solidFill>
                <a:schemeClr val="accent1"/>
              </a:solidFill>
            </a:endParaRPr>
          </a:p>
          <a:p>
            <a:pPr lvl="2"/>
            <a:r>
              <a:rPr lang="en-IE" dirty="0" err="1">
                <a:solidFill>
                  <a:srgbClr val="FF0000"/>
                </a:solidFill>
              </a:rPr>
              <a:t>jdbc</a:t>
            </a:r>
            <a:r>
              <a:rPr lang="en-IE" dirty="0" err="1"/>
              <a:t>:</a:t>
            </a:r>
            <a:r>
              <a:rPr lang="en-IE" dirty="0" err="1">
                <a:solidFill>
                  <a:schemeClr val="accent3">
                    <a:lumMod val="75000"/>
                  </a:schemeClr>
                </a:solidFill>
              </a:rPr>
              <a:t>mysql</a:t>
            </a:r>
            <a:r>
              <a:rPr lang="en-IE" dirty="0"/>
              <a:t>:</a:t>
            </a:r>
            <a:r>
              <a:rPr lang="en-IE" dirty="0">
                <a:solidFill>
                  <a:schemeClr val="accent1"/>
                </a:solidFill>
              </a:rPr>
              <a:t>//localhost:3306/employees</a:t>
            </a:r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221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MysqlDataSource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IE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mysqlDS.setURL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jdbc:mysql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://localhost:3306/employees");</a:t>
            </a:r>
          </a:p>
          <a:p>
            <a:endParaRPr lang="en-IE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mysqlDS.setUser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("root");</a:t>
            </a:r>
          </a:p>
          <a:p>
            <a:endParaRPr lang="en-IE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mysqlDS.setPassword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</a:p>
          <a:p>
            <a:endParaRPr lang="en-IE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269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Connection object is located in the 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java.sql.Connection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dirty="0"/>
              <a:t>package and is initialised using the </a:t>
            </a:r>
            <a:r>
              <a:rPr lang="en-IE" dirty="0" err="1"/>
              <a:t>DataSource</a:t>
            </a:r>
            <a:r>
              <a:rPr lang="en-IE" dirty="0"/>
              <a:t> object as follows:</a:t>
            </a:r>
          </a:p>
          <a:p>
            <a:endParaRPr lang="en-IE" dirty="0"/>
          </a:p>
          <a:p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I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mysqlDS.getConnection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60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Using JDBC to connect to and interact with a database involves the following steps:</a:t>
            </a:r>
          </a:p>
          <a:p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Establish a Connection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Create a Statement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Execute the Query (or the Update)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sp>
        <p:nvSpPr>
          <p:cNvPr id="6" name="Arrow: Left 5"/>
          <p:cNvSpPr/>
          <p:nvPr/>
        </p:nvSpPr>
        <p:spPr>
          <a:xfrm>
            <a:off x="4211960" y="3501008"/>
            <a:ext cx="72008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0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1240</Words>
  <Application>Microsoft Office PowerPoint</Application>
  <PresentationFormat>On-screen Show (4:3)</PresentationFormat>
  <Paragraphs>310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Office Theme</vt:lpstr>
      <vt:lpstr>Data Centric RAD</vt:lpstr>
      <vt:lpstr>JDBC</vt:lpstr>
      <vt:lpstr>JDBC</vt:lpstr>
      <vt:lpstr>1. Establish a Connection</vt:lpstr>
      <vt:lpstr>1. Establish a Connection</vt:lpstr>
      <vt:lpstr>1. Establish a Connection</vt:lpstr>
      <vt:lpstr>1. Establish a Connection</vt:lpstr>
      <vt:lpstr>1. Establish a Connection</vt:lpstr>
      <vt:lpstr>JDBC</vt:lpstr>
      <vt:lpstr>2. Create a Statement </vt:lpstr>
      <vt:lpstr>2. Create the Statement</vt:lpstr>
      <vt:lpstr>JDBC</vt:lpstr>
      <vt:lpstr>3. Execute the Query</vt:lpstr>
      <vt:lpstr>3. Execute the Query</vt:lpstr>
      <vt:lpstr>Inserts, Updates, Deletes</vt:lpstr>
      <vt:lpstr>Insert</vt:lpstr>
      <vt:lpstr>Delete</vt:lpstr>
      <vt:lpstr>Update</vt:lpstr>
      <vt:lpstr>JDBC</vt:lpstr>
      <vt:lpstr>4. Process the Result</vt:lpstr>
      <vt:lpstr>4. Process the Result</vt:lpstr>
      <vt:lpstr>3. Process the Result</vt:lpstr>
      <vt:lpstr>JDBC</vt:lpstr>
      <vt:lpstr>5. Close the Connection</vt:lpstr>
      <vt:lpstr>Exceptions</vt:lpstr>
      <vt:lpstr>SQLExceptions</vt:lpstr>
      <vt:lpstr>All Together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Martin Fennell</cp:lastModifiedBy>
  <cp:revision>300</cp:revision>
  <dcterms:created xsi:type="dcterms:W3CDTF">2015-12-18T17:06:24Z</dcterms:created>
  <dcterms:modified xsi:type="dcterms:W3CDTF">2016-11-08T20:01:57Z</dcterms:modified>
</cp:coreProperties>
</file>