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73" r:id="rId3"/>
    <p:sldId id="275" r:id="rId4"/>
    <p:sldId id="274" r:id="rId5"/>
    <p:sldId id="276" r:id="rId6"/>
    <p:sldId id="277" r:id="rId7"/>
    <p:sldId id="278" r:id="rId8"/>
    <p:sldId id="281" r:id="rId9"/>
    <p:sldId id="290" r:id="rId10"/>
    <p:sldId id="282" r:id="rId11"/>
    <p:sldId id="283" r:id="rId12"/>
    <p:sldId id="284" r:id="rId13"/>
    <p:sldId id="280" r:id="rId14"/>
    <p:sldId id="300" r:id="rId15"/>
    <p:sldId id="303" r:id="rId16"/>
    <p:sldId id="302" r:id="rId17"/>
    <p:sldId id="285" r:id="rId18"/>
    <p:sldId id="286" r:id="rId19"/>
    <p:sldId id="289" r:id="rId20"/>
    <p:sldId id="279" r:id="rId21"/>
    <p:sldId id="287" r:id="rId22"/>
    <p:sldId id="288" r:id="rId23"/>
    <p:sldId id="291" r:id="rId24"/>
    <p:sldId id="292" r:id="rId25"/>
    <p:sldId id="294" r:id="rId26"/>
    <p:sldId id="293" r:id="rId27"/>
    <p:sldId id="295" r:id="rId28"/>
    <p:sldId id="296" r:id="rId29"/>
    <p:sldId id="297" r:id="rId30"/>
    <p:sldId id="298" r:id="rId31"/>
    <p:sldId id="29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54C70-21F5-4531-87D2-3C5A63B02BC1}" type="datetimeFigureOut">
              <a:rPr lang="en-IE" smtClean="0"/>
              <a:pPr/>
              <a:t>08/11/2016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31FC-658E-4D4C-9238-309948AB6A60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5594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1C0D1-CD7C-4E63-A4F0-C8D56B42D54D}" type="datetimeFigureOut">
              <a:rPr lang="en-IE" smtClean="0"/>
              <a:pPr/>
              <a:t>08/11/2016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E5C06-8561-4B46-AF90-B39D52632CA2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5946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E5C06-8561-4B46-AF90-B39D52632CA2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148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7848-CC24-4D79-BF60-4D45C32E2C2D}" type="datetime1">
              <a:rPr lang="en-IE" smtClean="0"/>
              <a:pPr/>
              <a:t>08/11/2016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7E6-7E1C-49B9-B5B9-2EBD1974A0C6}" type="datetime1">
              <a:rPr lang="en-IE" smtClean="0"/>
              <a:pPr/>
              <a:t>08/11/2016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C41-FC51-45E3-9A65-AC35F02A6DC8}" type="datetime1">
              <a:rPr lang="en-IE" smtClean="0"/>
              <a:pPr/>
              <a:t>08/11/2016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9FC1-9B02-44ED-A5BC-44914456B8DC}" type="datetime1">
              <a:rPr lang="en-IE" smtClean="0"/>
              <a:pPr/>
              <a:t>08/11/2016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6136" y="6309320"/>
            <a:ext cx="2895600" cy="365125"/>
          </a:xfrm>
        </p:spPr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2133600" cy="365125"/>
          </a:xfrm>
        </p:spPr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  <p:pic>
        <p:nvPicPr>
          <p:cNvPr id="7" name="Picture 6" descr="GMIT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6044706"/>
            <a:ext cx="2016224" cy="632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A098-B5D5-4EDC-A157-5D1896B0382E}" type="datetime1">
              <a:rPr lang="en-IE" smtClean="0"/>
              <a:pPr/>
              <a:t>08/11/2016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718E-3B7E-452C-8234-8CAF78D08521}" type="datetime1">
              <a:rPr lang="en-IE" smtClean="0"/>
              <a:pPr/>
              <a:t>08/11/2016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9C7F-4607-482E-8940-49C1E5350595}" type="datetime1">
              <a:rPr lang="en-IE" smtClean="0"/>
              <a:pPr/>
              <a:t>08/11/2016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5D1A-05F3-4EDF-AE8A-CE3DE30564BE}" type="datetime1">
              <a:rPr lang="en-IE" smtClean="0"/>
              <a:pPr/>
              <a:t>08/11/2016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B74-E880-4AF2-966C-00A6F25DF18B}" type="datetime1">
              <a:rPr lang="en-IE" smtClean="0"/>
              <a:pPr/>
              <a:t>08/11/2016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E4D8-3B5C-4409-B386-B8CABD06792A}" type="datetime1">
              <a:rPr lang="en-IE" smtClean="0"/>
              <a:pPr/>
              <a:t>08/11/2016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CD1-0FF5-49F6-8531-56D90BC42FDF}" type="datetime1">
              <a:rPr lang="en-IE" smtClean="0"/>
              <a:pPr/>
              <a:t>08/11/2016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414A-E5AA-4815-991C-A511F9581E4E}" type="datetime1">
              <a:rPr lang="en-IE" smtClean="0"/>
              <a:pPr/>
              <a:t>08/11/2016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a.asp" TargetMode="External"/><Relationship Id="rId2" Type="http://schemas.openxmlformats.org/officeDocument/2006/relationships/hyperlink" Target="http://docs.oracle.com/javaee/7/javaserver-faces-2-2/vdldocs-facelets/h/outputLink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html_forms.asp" TargetMode="External"/><Relationship Id="rId2" Type="http://schemas.openxmlformats.org/officeDocument/2006/relationships/hyperlink" Target="https://docs.oracle.com/javaee/7/javaserver-faces-2-2/vdldocs-jsp/h/selectOneRadio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select.asp" TargetMode="External"/><Relationship Id="rId2" Type="http://schemas.openxmlformats.org/officeDocument/2006/relationships/hyperlink" Target="http://docs.oracle.com/javaee/7/javaserver-faces-2-2/vdldocs-facelets/h/selectOneMenu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ee/6/tutorial/doc/gjddd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erverfaces.java.net/nonav/docs/2.2/vdldocs/facelets/h/tld-frame.html" TargetMode="External"/><Relationship Id="rId2" Type="http://schemas.openxmlformats.org/officeDocument/2006/relationships/hyperlink" Target="https://javaserverfaces.java.net/nonav/docs/2.2/vdldocs/facelets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vaserverfaces.java.net/nonav/docs/2.2/vdldocs/facelets/h/form.html" TargetMode="External"/><Relationship Id="rId5" Type="http://schemas.openxmlformats.org/officeDocument/2006/relationships/hyperlink" Target="https://javaserverfaces.java.net/nonav/docs/2.2/vdldocs/facelets/h/dataTable.html" TargetMode="External"/><Relationship Id="rId4" Type="http://schemas.openxmlformats.org/officeDocument/2006/relationships/hyperlink" Target="https://javaserverfaces.java.net/nonav/docs/2.2/vdldocs/facelets/h/button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erverfaces.java.net/nonav/docs/2.2/vdldocs/facelets/f/selectItem.html" TargetMode="External"/><Relationship Id="rId2" Type="http://schemas.openxmlformats.org/officeDocument/2006/relationships/hyperlink" Target="https://javaserverfaces.java.net/nonav/docs/2.2/vdldocs/facelets/f/tld-fram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vaserverfaces.java.net/nonav/docs/2.2/vdldocs/facelets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IE"/>
              <a:t>Data Centric RAD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/>
              <a:t>Bachelor of Science (Honours) in Computing in Software Development</a:t>
            </a:r>
          </a:p>
          <a:p>
            <a:r>
              <a:rPr lang="en-IE" dirty="0"/>
              <a:t>Bachelor of Science in Computing in Software</a:t>
            </a:r>
          </a:p>
          <a:p>
            <a:r>
              <a:rPr lang="en-IE" dirty="0"/>
              <a:t>Development</a:t>
            </a:r>
          </a:p>
          <a:p>
            <a:r>
              <a:rPr lang="en-IE" sz="2200" dirty="0"/>
              <a:t>Department of Computer Science &amp; Applied Physics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JSF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000" dirty="0"/>
              <a:t>JSF supports HTML5 by not introducing new UI components that duplicate HTML5 ones but by allowing you to use HTML5 </a:t>
            </a:r>
            <a:r>
              <a:rPr lang="en-GB" sz="3000" dirty="0" err="1"/>
              <a:t>markup</a:t>
            </a:r>
            <a:r>
              <a:rPr lang="en-GB" sz="3000" dirty="0"/>
              <a:t> directly. </a:t>
            </a:r>
          </a:p>
          <a:p>
            <a:endParaRPr lang="en-GB" sz="3000" dirty="0"/>
          </a:p>
          <a:p>
            <a:r>
              <a:rPr lang="en-GB" sz="3000" dirty="0"/>
              <a:t>For example, the HTML5 attribute </a:t>
            </a:r>
            <a:r>
              <a:rPr lang="en-GB" sz="3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placeholder </a:t>
            </a:r>
            <a:r>
              <a:rPr lang="en-GB" sz="3000" dirty="0"/>
              <a:t>is associated with an </a:t>
            </a:r>
            <a:r>
              <a:rPr lang="en-GB" sz="3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</a:t>
            </a:r>
            <a:r>
              <a:rPr lang="en-GB" sz="3000" dirty="0"/>
              <a:t>element.</a:t>
            </a:r>
          </a:p>
          <a:p>
            <a:endParaRPr lang="en-GB" sz="3000" dirty="0"/>
          </a:p>
          <a:p>
            <a:r>
              <a:rPr lang="en-GB" sz="3000" dirty="0"/>
              <a:t>This attribute is not duplicated in JSF, but the </a:t>
            </a:r>
            <a:r>
              <a:rPr lang="en-GB" sz="3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placeholder</a:t>
            </a:r>
            <a:r>
              <a:rPr lang="en-GB" sz="3000" dirty="0"/>
              <a:t> attribute can still be used.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2390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JSF Pass-Through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Pass-through attributes are not interpreted by JSF but are passed through to the browser where they are interpreted or rendered.</a:t>
            </a:r>
          </a:p>
          <a:p>
            <a:endParaRPr lang="en-GB" dirty="0"/>
          </a:p>
          <a:p>
            <a:r>
              <a:rPr lang="en-GB" dirty="0"/>
              <a:t>Pass-through attributes are defined using the following xml namespace:</a:t>
            </a:r>
          </a:p>
          <a:p>
            <a:pPr lvl="1"/>
            <a:r>
              <a:rPr lang="en-GB" sz="2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xmlns:p</a:t>
            </a:r>
            <a:r>
              <a:rPr lang="en-GB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23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http://xmlns.jcp.org/jsf/passthrough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756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Using a JSF tag with a pass-through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 the UI and pass-through namespaces: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&lt;html 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="http://www.w3.org/1999/xhtml"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xmlns:h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="http://xmlns.jcp.org/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jsf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/html"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xmlns:p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="http://xmlns.jcp.org/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jsf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passthrough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endParaRPr lang="en-GB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h:inputText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p:placeholder=“Enter your name”/&gt;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12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523" y="5085184"/>
            <a:ext cx="3634701" cy="56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25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JSF Tags - </a:t>
            </a:r>
            <a:r>
              <a:rPr lang="en-GB" dirty="0" err="1"/>
              <a:t>commandButton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h:commandButton </a:t>
            </a:r>
            <a:r>
              <a:rPr lang="en-GB" dirty="0"/>
              <a:t>renders an HTML element as follows: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type=“submit”</a:t>
            </a:r>
          </a:p>
          <a:p>
            <a:pPr lvl="1"/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/>
              <a:t>The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GB" dirty="0"/>
              <a:t> attribute of the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h:commandButton </a:t>
            </a:r>
            <a:r>
              <a:rPr lang="en-GB" dirty="0"/>
              <a:t>can specify a page to navigate to (without the .</a:t>
            </a:r>
            <a:r>
              <a:rPr lang="en-GB" dirty="0" err="1"/>
              <a:t>xhtml</a:t>
            </a:r>
            <a:r>
              <a:rPr lang="en-GB" dirty="0"/>
              <a:t> extension):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h:commandButton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</a:t>
            </a:r>
            <a:r>
              <a:rPr lang="en-GB" sz="2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"OK" action=“page2”&gt;   </a:t>
            </a:r>
          </a:p>
          <a:p>
            <a:pPr marL="0" indent="0">
              <a:buNone/>
            </a:pPr>
            <a:r>
              <a:rPr lang="en-GB" sz="2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GB" sz="22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h:commandButton</a:t>
            </a:r>
            <a:r>
              <a:rPr lang="en-GB" sz="2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GB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3176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JSF Tags - </a:t>
            </a:r>
            <a:r>
              <a:rPr lang="en-GB" dirty="0" err="1"/>
              <a:t>outputLink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hlinkClick r:id="rId2"/>
              </a:rPr>
              <a:t>h:outputLink</a:t>
            </a:r>
            <a:r>
              <a:rPr lang="en-GB" dirty="0"/>
              <a:t> tag renders an HTML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a</a:t>
            </a:r>
            <a:r>
              <a:rPr lang="en-GB" dirty="0"/>
              <a:t> element.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GB" dirty="0"/>
              <a:t> attribute specifies the webpage to navigate to: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 &lt;</a:t>
            </a:r>
            <a:r>
              <a:rPr lang="en-GB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h:outputLink</a:t>
            </a: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</a:t>
            </a:r>
            <a:r>
              <a:rPr lang="en-GB" sz="20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20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student_form.xhtml</a:t>
            </a:r>
            <a:r>
              <a:rPr lang="en-GB" sz="20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"&gt;Here&lt;/</a:t>
            </a:r>
            <a:r>
              <a:rPr lang="en-GB" sz="20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h:outputLink</a:t>
            </a:r>
            <a:r>
              <a:rPr lang="en-GB" sz="20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GB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14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5093295"/>
            <a:ext cx="3876102" cy="121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79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JSF Tags - </a:t>
            </a:r>
            <a:r>
              <a:rPr lang="en-GB" dirty="0" err="1"/>
              <a:t>selectOneRadio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The </a:t>
            </a:r>
            <a:r>
              <a:rPr lang="en-GB" sz="2400" dirty="0">
                <a:hlinkClick r:id="rId2"/>
              </a:rPr>
              <a:t>h: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selectOneRadio</a:t>
            </a:r>
            <a:r>
              <a:rPr lang="en-GB" sz="2400" dirty="0">
                <a:hlinkClick r:id="rId2"/>
              </a:rPr>
              <a:t> </a:t>
            </a:r>
            <a:r>
              <a:rPr lang="en-GB" sz="2400" dirty="0"/>
              <a:t>tag renders an HTML 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GB" sz="2400" dirty="0"/>
              <a:t> element of type 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radio</a:t>
            </a:r>
            <a:r>
              <a:rPr lang="en-GB" sz="2400" dirty="0"/>
              <a:t>.</a:t>
            </a:r>
          </a:p>
          <a:p>
            <a:endParaRPr lang="en-GB" sz="1400" dirty="0"/>
          </a:p>
          <a:p>
            <a:r>
              <a:rPr lang="en-GB" sz="2400" dirty="0"/>
              <a:t>For example given the following Radio Button one of three possible values to select: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h:selectOneRadio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value="#{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myColour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}"&gt;</a:t>
            </a:r>
          </a:p>
          <a:p>
            <a:pPr marL="57150" indent="0">
              <a:buNone/>
            </a:pP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f:selectItem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itemValue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="R" 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itemLabel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="Red" /&gt;</a:t>
            </a:r>
          </a:p>
          <a:p>
            <a:pPr marL="57150" indent="0">
              <a:buNone/>
            </a:pP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f:selectItem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itemValue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="G" 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itemLabel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="Green" /&gt;</a:t>
            </a:r>
          </a:p>
          <a:p>
            <a:pPr marL="57150" indent="0">
              <a:buNone/>
            </a:pP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f:selectItem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itemValue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="B" 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itemLabel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="Blue" /&gt;</a:t>
            </a:r>
          </a:p>
          <a:p>
            <a:pPr marL="57150" indent="0">
              <a:buNone/>
            </a:pP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h:selectOneRadio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sz="2400" dirty="0"/>
              <a:t>The value of </a:t>
            </a: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myColour</a:t>
            </a:r>
            <a:r>
              <a:rPr lang="en-GB" sz="2400" dirty="0"/>
              <a:t> will be either 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GB" sz="2400" dirty="0"/>
              <a:t> or 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GB" sz="2400" dirty="0"/>
              <a:t>.</a:t>
            </a:r>
            <a:endParaRPr lang="en-GB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15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173" y="5941516"/>
            <a:ext cx="2881527" cy="43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36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JSF Tags - </a:t>
            </a:r>
            <a:r>
              <a:rPr lang="en-GB" dirty="0" err="1"/>
              <a:t>selectOneMenu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The </a:t>
            </a:r>
            <a:r>
              <a:rPr lang="en-GB" dirty="0">
                <a:hlinkClick r:id="rId2"/>
              </a:rPr>
              <a:t>h:selectOneMenu</a:t>
            </a:r>
            <a:r>
              <a:rPr lang="en-GB" dirty="0"/>
              <a:t> tag renders an HTML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select</a:t>
            </a:r>
            <a:r>
              <a:rPr lang="en-GB" dirty="0"/>
              <a:t> element.</a:t>
            </a:r>
          </a:p>
          <a:p>
            <a:endParaRPr lang="en-GB" dirty="0"/>
          </a:p>
          <a:p>
            <a:r>
              <a:rPr lang="en-GB" dirty="0"/>
              <a:t>For example given the following Radio Button one of three possible values to select:</a:t>
            </a:r>
          </a:p>
          <a:p>
            <a:pPr marL="0" indent="0">
              <a:buNone/>
            </a:pPr>
            <a:r>
              <a:rPr lang="en-GB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h:selectOneMenu</a:t>
            </a:r>
            <a:r>
              <a:rPr lang="en-GB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</a:t>
            </a:r>
            <a:r>
              <a:rPr lang="en-GB" sz="27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"#{</a:t>
            </a:r>
            <a:r>
              <a:rPr lang="en-GB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myColour</a:t>
            </a:r>
            <a:r>
              <a:rPr lang="en-GB" sz="27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}"&gt;</a:t>
            </a:r>
          </a:p>
          <a:p>
            <a:pPr marL="0" indent="0">
              <a:buNone/>
            </a:pPr>
            <a:r>
              <a:rPr lang="en-GB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GB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f:selectItem</a:t>
            </a:r>
            <a:r>
              <a:rPr lang="en-GB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itemValue</a:t>
            </a:r>
            <a:r>
              <a:rPr lang="en-GB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27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"R" </a:t>
            </a:r>
            <a:r>
              <a:rPr lang="en-GB" sz="27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itemLabel</a:t>
            </a:r>
            <a:r>
              <a:rPr lang="en-GB" sz="27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="Red"/&gt;</a:t>
            </a:r>
          </a:p>
          <a:p>
            <a:pPr marL="0" indent="0">
              <a:buNone/>
            </a:pPr>
            <a:r>
              <a:rPr lang="en-GB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GB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f:selectItem</a:t>
            </a:r>
            <a:r>
              <a:rPr lang="en-GB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itemValue</a:t>
            </a:r>
            <a:r>
              <a:rPr lang="en-GB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27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"G" </a:t>
            </a:r>
            <a:r>
              <a:rPr lang="en-GB" sz="27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itemLabel</a:t>
            </a:r>
            <a:r>
              <a:rPr lang="en-GB" sz="27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="Green"/&gt;</a:t>
            </a:r>
          </a:p>
          <a:p>
            <a:pPr marL="0" indent="0">
              <a:buNone/>
            </a:pPr>
            <a:r>
              <a:rPr lang="en-GB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GB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f:selectItem</a:t>
            </a:r>
            <a:r>
              <a:rPr lang="en-GB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itemValue</a:t>
            </a:r>
            <a:r>
              <a:rPr lang="en-GB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27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"B" </a:t>
            </a:r>
            <a:r>
              <a:rPr lang="en-GB" sz="27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itemLabel</a:t>
            </a:r>
            <a:r>
              <a:rPr lang="en-GB" sz="27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="Blue"/&gt;</a:t>
            </a:r>
          </a:p>
          <a:p>
            <a:pPr marL="0" indent="0">
              <a:buNone/>
            </a:pPr>
            <a:r>
              <a:rPr lang="en-GB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h:selectOneMenu</a:t>
            </a:r>
            <a:r>
              <a:rPr lang="en-GB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dirty="0"/>
              <a:t>The value of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myColour</a:t>
            </a:r>
            <a:r>
              <a:rPr lang="en-GB" dirty="0"/>
              <a:t> will be either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GB" dirty="0"/>
              <a:t>,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GB" dirty="0"/>
              <a:t> or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GB" dirty="0"/>
              <a:t>.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16</a:t>
            </a:fld>
            <a:endParaRPr lang="en-I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5024" y="5325858"/>
            <a:ext cx="1031776" cy="115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55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JSF Bindings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JSF uses </a:t>
            </a:r>
            <a:r>
              <a:rPr lang="en-GB" dirty="0">
                <a:hlinkClick r:id="rId2"/>
              </a:rPr>
              <a:t>Expression Language</a:t>
            </a:r>
            <a:r>
              <a:rPr lang="en-GB" dirty="0"/>
              <a:t> to manage variable bindings:</a:t>
            </a:r>
          </a:p>
          <a:p>
            <a:pPr lvl="1"/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#{variable} </a:t>
            </a:r>
            <a:r>
              <a:rPr lang="en-GB" dirty="0"/>
              <a:t>gets or sets the value of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</a:p>
          <a:p>
            <a:pPr marL="457200" lvl="1" indent="0">
              <a:buNone/>
            </a:pPr>
            <a:r>
              <a:rPr lang="en-GB" dirty="0"/>
              <a:t>For example: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h:inputText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</a:t>
            </a:r>
            <a:r>
              <a:rPr lang="en-GB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“#{name}” p:placeholder=“Enter your name”/&gt;</a:t>
            </a:r>
          </a:p>
          <a:p>
            <a:pPr marL="457200" lvl="1" indent="0">
              <a:buNone/>
            </a:pPr>
            <a:r>
              <a:rPr lang="en-GB" dirty="0"/>
              <a:t>Binds the value of what ever is input in the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inputText</a:t>
            </a:r>
            <a:r>
              <a:rPr lang="en-GB" dirty="0"/>
              <a:t> to the variable </a:t>
            </a:r>
            <a:r>
              <a:rPr lang="en-GB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endParaRPr lang="en-GB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5769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JSF Bindings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en-GB" dirty="0"/>
              <a:t>can then be displayed in another webpage by simply using the EL syntax: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#{name}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6774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JSF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19</a:t>
            </a:fld>
            <a:endParaRPr lang="en-I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96752"/>
            <a:ext cx="4503271" cy="22301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96659" y="1187980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JSF components will generate HTML forms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164821"/>
              </p:ext>
            </p:extLst>
          </p:nvPr>
        </p:nvGraphicFramePr>
        <p:xfrm>
          <a:off x="1331639" y="3855614"/>
          <a:ext cx="5700988" cy="2243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648">
                  <a:extLst>
                    <a:ext uri="{9D8B030D-6E8A-4147-A177-3AD203B41FA5}">
                      <a16:colId xmlns:a16="http://schemas.microsoft.com/office/drawing/2014/main" val="2260288577"/>
                    </a:ext>
                  </a:extLst>
                </a:gridCol>
                <a:gridCol w="3060340">
                  <a:extLst>
                    <a:ext uri="{9D8B030D-6E8A-4147-A177-3AD203B41FA5}">
                      <a16:colId xmlns:a16="http://schemas.microsoft.com/office/drawing/2014/main" val="204897372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dirty="0"/>
                        <a:t>JSF UI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1208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dirty="0"/>
                        <a:t>h:form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Main Form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7255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dirty="0"/>
                        <a:t>h:inputText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Text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0343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dirty="0"/>
                        <a:t>h:inputTextArea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Multi-line Text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066495"/>
                  </a:ext>
                </a:extLst>
              </a:tr>
              <a:tr h="414602">
                <a:tc>
                  <a:txBody>
                    <a:bodyPr/>
                    <a:lstStyle/>
                    <a:p>
                      <a:r>
                        <a:rPr lang="en-GB" dirty="0"/>
                        <a:t>h:selectBooleanCheckBox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Check 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9696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dirty="0"/>
                        <a:t>h:selectOneRadio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Radio Buttons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58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76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JSF – Java Server 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JSF (</a:t>
            </a:r>
            <a:r>
              <a:rPr lang="en-GB" dirty="0" err="1"/>
              <a:t>JavaServer</a:t>
            </a:r>
            <a:r>
              <a:rPr lang="en-GB" dirty="0"/>
              <a:t> Faces) is a server-side user interface (UI) component framework for Java technology-based web applications.</a:t>
            </a:r>
          </a:p>
          <a:p>
            <a:endParaRPr lang="en-GB" dirty="0"/>
          </a:p>
          <a:p>
            <a:r>
              <a:rPr lang="en-GB" dirty="0"/>
              <a:t>JSF is based on the MVC (Model View Controller) web framework that simplifies the construction of web applications in Java.</a:t>
            </a:r>
          </a:p>
          <a:p>
            <a:pPr marL="0" indent="0">
              <a:buNone/>
            </a:pPr>
            <a:br>
              <a:rPr lang="en-IE" dirty="0"/>
            </a:br>
            <a:endParaRPr lang="en-IE" dirty="0"/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1910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JSF Hello World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JSF, web pages have the extension .</a:t>
            </a:r>
            <a:r>
              <a:rPr lang="en-GB" dirty="0" err="1"/>
              <a:t>xhtml</a:t>
            </a:r>
            <a:endParaRPr lang="en-GB" dirty="0"/>
          </a:p>
          <a:p>
            <a:r>
              <a:rPr lang="en-GB" dirty="0"/>
              <a:t>To run, right-click on web page and select </a:t>
            </a:r>
            <a:r>
              <a:rPr lang="en-GB" i="1" dirty="0"/>
              <a:t>Run As/Run on Server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20</a:t>
            </a:fld>
            <a:endParaRPr lang="en-I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196752"/>
            <a:ext cx="3241693" cy="24482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24272" y="3068960"/>
            <a:ext cx="405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Web Pages are in </a:t>
            </a:r>
            <a:r>
              <a:rPr lang="en-GB" dirty="0" err="1"/>
              <a:t>WebContent</a:t>
            </a:r>
            <a:r>
              <a:rPr lang="en-GB" dirty="0"/>
              <a:t> Folder</a:t>
            </a:r>
          </a:p>
        </p:txBody>
      </p:sp>
      <p:sp>
        <p:nvSpPr>
          <p:cNvPr id="9" name="Arrow: Left 8"/>
          <p:cNvSpPr/>
          <p:nvPr/>
        </p:nvSpPr>
        <p:spPr>
          <a:xfrm>
            <a:off x="2699792" y="3145614"/>
            <a:ext cx="62448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794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hello-</a:t>
            </a:r>
            <a:r>
              <a:rPr lang="en-GB" dirty="0" err="1"/>
              <a:t>world.xhtml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&lt;html 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15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"http://www.w3.org/1999/xhtml"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xmlns:h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15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"http://xmlns.jcp.org/</a:t>
            </a:r>
            <a:r>
              <a:rPr lang="en-GB" sz="15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jsf</a:t>
            </a:r>
            <a:r>
              <a:rPr lang="en-GB" sz="15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/html"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xmlns:p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15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"http://xmlns.jcp.org/</a:t>
            </a:r>
            <a:r>
              <a:rPr lang="en-GB" sz="15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jsf</a:t>
            </a:r>
            <a:r>
              <a:rPr lang="en-GB" sz="15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5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passthrough</a:t>
            </a:r>
            <a:r>
              <a:rPr lang="en-GB" sz="15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h:head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&lt;title&gt;JSF Hello World Web App&lt;/title&gt;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h:head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h:body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h:form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Name: &lt;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h:inputText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</a:t>
            </a:r>
            <a:r>
              <a:rPr lang="en-GB" sz="15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"#{name}" p:placeholder="Enter your name"/&gt;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h:commandButton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</a:t>
            </a:r>
            <a:r>
              <a:rPr lang="en-GB" sz="15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"OK" action="hello-world-</a:t>
            </a:r>
            <a:r>
              <a:rPr lang="en-GB" sz="15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</a:t>
            </a:r>
            <a:r>
              <a:rPr lang="en-GB" sz="15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&lt;/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h:form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h:body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21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836" y="3645024"/>
            <a:ext cx="4676775" cy="942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66" y="5274766"/>
            <a:ext cx="46767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hello-world-</a:t>
            </a:r>
            <a:r>
              <a:rPr lang="en-GB" dirty="0" err="1"/>
              <a:t>resp.xhtml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&lt;html 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19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"http://www.w3.org/1999/xhtml"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xmlns:h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19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"http://xmlns.jcp.org/</a:t>
            </a:r>
            <a:r>
              <a:rPr lang="en-GB" sz="19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jsf</a:t>
            </a:r>
            <a:r>
              <a:rPr lang="en-GB" sz="19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/html"&gt;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h:head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&lt;title&gt;JSF Hello World Web App - Response Page&lt;/title&gt;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h:head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h:body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Hello World from #{name}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h:body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22</a:t>
            </a:fld>
            <a:endParaRPr lang="en-I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262" y="5240338"/>
            <a:ext cx="5652112" cy="106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1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JSF &amp; </a:t>
            </a:r>
            <a:r>
              <a:rPr lang="en-GB" dirty="0" err="1"/>
              <a:t>ManagedBeans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ManagedBean</a:t>
            </a:r>
            <a:r>
              <a:rPr lang="en-GB" dirty="0"/>
              <a:t> is normal Java Class.</a:t>
            </a:r>
          </a:p>
          <a:p>
            <a:endParaRPr lang="en-GB" dirty="0"/>
          </a:p>
          <a:p>
            <a:r>
              <a:rPr lang="en-GB" dirty="0"/>
              <a:t>It is used to hold form data and implement business logic.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 err="1"/>
              <a:t>ManagedBean</a:t>
            </a:r>
            <a:r>
              <a:rPr lang="en-GB" dirty="0"/>
              <a:t> (Java Class) is created and managed by JSF – it does not have to be created by your code.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4968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JSF without </a:t>
            </a:r>
            <a:r>
              <a:rPr lang="en-GB" dirty="0" err="1"/>
              <a:t>ManagedBeans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24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24710"/>
            <a:ext cx="2600325" cy="3152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711" y="2314764"/>
            <a:ext cx="3629025" cy="1304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9224" y="177281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Input.xhtml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702522" y="177281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Output.xhtml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6513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JSF with </a:t>
            </a:r>
            <a:r>
              <a:rPr lang="en-GB" dirty="0" err="1"/>
              <a:t>ManagedBeans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25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24710"/>
            <a:ext cx="2600325" cy="3152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711" y="2314764"/>
            <a:ext cx="3629025" cy="1304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9224" y="177281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Input.xhtml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702522" y="177281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Output.xhtml</a:t>
            </a:r>
            <a:endParaRPr lang="en-GB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4860032" y="4509120"/>
            <a:ext cx="2808312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ManagedBean</a:t>
            </a:r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i="1" dirty="0"/>
              <a:t>Student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051720" y="5121188"/>
            <a:ext cx="27219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580112" y="3619689"/>
            <a:ext cx="0" cy="817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875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ManagedBean</a:t>
            </a:r>
            <a:r>
              <a:rPr lang="en-GB" dirty="0"/>
              <a:t>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Must have a Public no argument Constructor</a:t>
            </a:r>
          </a:p>
          <a:p>
            <a:endParaRPr lang="en-GB" dirty="0"/>
          </a:p>
          <a:p>
            <a:r>
              <a:rPr lang="en-GB" dirty="0"/>
              <a:t>Must expose properties via Public getter/setter methods</a:t>
            </a:r>
          </a:p>
          <a:p>
            <a:endParaRPr lang="en-GB" dirty="0"/>
          </a:p>
          <a:p>
            <a:r>
              <a:rPr lang="en-GB" dirty="0"/>
              <a:t>Must have the @</a:t>
            </a:r>
            <a:r>
              <a:rPr lang="en-GB" dirty="0" err="1"/>
              <a:t>ManagedBean</a:t>
            </a:r>
            <a:r>
              <a:rPr lang="en-GB" dirty="0"/>
              <a:t> annotation (import </a:t>
            </a:r>
            <a:r>
              <a:rPr lang="en-GB" dirty="0" err="1"/>
              <a:t>javax.faces.bean.ManagedBean</a:t>
            </a:r>
            <a:r>
              <a:rPr lang="en-GB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4847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ManagedBean</a:t>
            </a:r>
            <a:r>
              <a:rPr lang="en-GB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27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3197634" y="1124744"/>
            <a:ext cx="713500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GB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javax.faces.bean.ManagedBean</a:t>
            </a:r>
            <a:r>
              <a:rPr lang="en-GB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ManagedBean</a:t>
            </a:r>
            <a:endParaRPr lang="en-GB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Student {</a:t>
            </a:r>
          </a:p>
          <a:p>
            <a:r>
              <a:rPr lang="en-GB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String </a:t>
            </a:r>
            <a:r>
              <a:rPr lang="en-GB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String surname;</a:t>
            </a:r>
          </a:p>
          <a:p>
            <a:endParaRPr lang="en-GB" sz="16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Student() {</a:t>
            </a:r>
            <a:endParaRPr lang="en-GB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GB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String </a:t>
            </a:r>
            <a:r>
              <a:rPr lang="en-GB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getSurname</a:t>
            </a:r>
            <a:r>
              <a:rPr lang="en-GB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GB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surname;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GB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GB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setFirstName</a:t>
            </a:r>
            <a:r>
              <a:rPr lang="en-GB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GB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GB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this.firstName</a:t>
            </a:r>
            <a:r>
              <a:rPr lang="en-GB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GB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String </a:t>
            </a:r>
            <a:r>
              <a:rPr lang="en-GB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getSurname</a:t>
            </a:r>
            <a:r>
              <a:rPr lang="en-GB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GB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surname;</a:t>
            </a:r>
          </a:p>
          <a:p>
            <a:r>
              <a:rPr lang="en-GB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GB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GB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setSurname</a:t>
            </a:r>
            <a:r>
              <a:rPr lang="en-GB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surname) {</a:t>
            </a:r>
          </a:p>
          <a:p>
            <a:r>
              <a:rPr lang="en-GB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this.surname</a:t>
            </a:r>
            <a:r>
              <a:rPr lang="en-GB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surname;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535" y="256490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Public no argument</a:t>
            </a:r>
          </a:p>
          <a:p>
            <a:r>
              <a:rPr lang="en-GB" dirty="0"/>
              <a:t>Constructor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2219545" y="2691799"/>
            <a:ext cx="100811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94524" y="4102065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Public getters/setters</a:t>
            </a:r>
          </a:p>
        </p:txBody>
      </p:sp>
      <p:sp>
        <p:nvSpPr>
          <p:cNvPr id="11" name="Arrow: Right 10"/>
          <p:cNvSpPr/>
          <p:nvPr/>
        </p:nvSpPr>
        <p:spPr>
          <a:xfrm>
            <a:off x="2204534" y="4228960"/>
            <a:ext cx="100811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33838" y="1271473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</a:t>
            </a:r>
            <a:r>
              <a:rPr lang="en-GB" dirty="0" err="1"/>
              <a:t>ManagedBean</a:t>
            </a:r>
            <a:r>
              <a:rPr lang="en-GB" dirty="0"/>
              <a:t> annotation</a:t>
            </a:r>
          </a:p>
        </p:txBody>
      </p:sp>
      <p:sp>
        <p:nvSpPr>
          <p:cNvPr id="13" name="Arrow: Right 12"/>
          <p:cNvSpPr/>
          <p:nvPr/>
        </p:nvSpPr>
        <p:spPr>
          <a:xfrm>
            <a:off x="2243848" y="1398368"/>
            <a:ext cx="100811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08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 animBg="1"/>
      <p:bldP spid="12" grpId="0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data from a </a:t>
            </a:r>
            <a:r>
              <a:rPr lang="en-GB" dirty="0" err="1"/>
              <a:t>ManagedBean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Previously we saw how to bind data to a variable:</a:t>
            </a:r>
          </a:p>
          <a:p>
            <a:pPr lvl="1"/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#{variable}</a:t>
            </a:r>
            <a:r>
              <a:rPr lang="en-GB" dirty="0"/>
              <a:t> </a:t>
            </a:r>
          </a:p>
          <a:p>
            <a:r>
              <a:rPr lang="en-GB" dirty="0"/>
              <a:t>This will either read the value of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en-GB" dirty="0"/>
              <a:t> or if used in an input element, set the value of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en-GB" dirty="0"/>
              <a:t>:</a:t>
            </a:r>
          </a:p>
          <a:p>
            <a:pPr lvl="1"/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h:inputText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value="#{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3435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data from a </a:t>
            </a:r>
            <a:r>
              <a:rPr lang="en-GB" dirty="0" err="1"/>
              <a:t>ManagedBean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similar syntax is used to get data or set data in a </a:t>
            </a:r>
            <a:r>
              <a:rPr lang="en-GB" dirty="0" err="1"/>
              <a:t>ManagedBean</a:t>
            </a:r>
            <a:r>
              <a:rPr lang="en-GB" dirty="0"/>
              <a:t>:</a:t>
            </a:r>
          </a:p>
          <a:p>
            <a:pPr lvl="1"/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is: #{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student.firstName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GB" dirty="0"/>
              <a:t> </a:t>
            </a:r>
          </a:p>
          <a:p>
            <a:pPr lvl="2"/>
            <a:r>
              <a:rPr lang="en-GB" dirty="0"/>
              <a:t>This will automatically call </a:t>
            </a:r>
            <a:r>
              <a:rPr lang="en-GB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Student.getFirstName</a:t>
            </a: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GB" dirty="0"/>
              <a:t>and display the return value.</a:t>
            </a:r>
          </a:p>
          <a:p>
            <a:pPr lvl="2"/>
            <a:endParaRPr lang="en-GB" dirty="0"/>
          </a:p>
          <a:p>
            <a:pPr lvl="1"/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Name: &lt;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h:inputText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value="#{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student.firstName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pPr lvl="2"/>
            <a:r>
              <a:rPr lang="en-GB" dirty="0"/>
              <a:t>This will automatically call </a:t>
            </a:r>
            <a:r>
              <a:rPr lang="en-GB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Student.setFirstName</a:t>
            </a: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(name) </a:t>
            </a:r>
            <a:r>
              <a:rPr lang="en-GB" dirty="0"/>
              <a:t>with whatever was entered in the input field.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730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The main components of JSF are:</a:t>
            </a:r>
          </a:p>
          <a:p>
            <a:pPr lvl="1"/>
            <a:r>
              <a:rPr lang="en-GB" dirty="0"/>
              <a:t>An API for representing UI components and managing their state; handling events, server-side validation, and data conversion; defining page navigation; supporting internationalization and accessibility; and providing extensibility for all these features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Two custom tag libraries for expressing UI components within a JSP page and for wiring components to server-side objects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h - This tag library contains JSF component tags for all UI Components defined in JSF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f - The core </a:t>
            </a:r>
            <a:r>
              <a:rPr lang="en-GB" dirty="0" err="1"/>
              <a:t>JavaServer</a:t>
            </a:r>
            <a:r>
              <a:rPr lang="en-GB" dirty="0"/>
              <a:t> Faces custom actions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694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Displaying a </a:t>
            </a:r>
            <a:r>
              <a:rPr lang="en-GB" dirty="0" err="1"/>
              <a:t>ManagedBean</a:t>
            </a:r>
            <a:r>
              <a:rPr lang="en-GB" dirty="0"/>
              <a:t>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is: #{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student.firstName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Student {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30</a:t>
            </a:fld>
            <a:endParaRPr lang="en-IE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91880" y="2060848"/>
            <a:ext cx="432048" cy="1416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788" y="2367991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First letter of the </a:t>
            </a:r>
            <a:r>
              <a:rPr lang="en-GB" dirty="0" err="1">
                <a:solidFill>
                  <a:srgbClr val="FF0000"/>
                </a:solidFill>
              </a:rPr>
              <a:t>ManagedBean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is the lowercase first letter of Class Name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75656" y="4059112"/>
            <a:ext cx="64087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String </a:t>
            </a: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getFirstName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27" name="Connector: Elbow 26"/>
          <p:cNvCxnSpPr/>
          <p:nvPr/>
        </p:nvCxnSpPr>
        <p:spPr>
          <a:xfrm rot="5400000">
            <a:off x="4388929" y="2656532"/>
            <a:ext cx="2670399" cy="1728192"/>
          </a:xfrm>
          <a:prstGeom prst="bentConnector3">
            <a:avLst>
              <a:gd name="adj1" fmla="val 8951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706580" y="2212726"/>
            <a:ext cx="22119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When a </a:t>
            </a:r>
            <a:r>
              <a:rPr lang="en-GB" dirty="0" err="1">
                <a:solidFill>
                  <a:srgbClr val="FF0000"/>
                </a:solidFill>
              </a:rPr>
              <a:t>ManagedBean</a:t>
            </a:r>
            <a:r>
              <a:rPr lang="en-GB" dirty="0">
                <a:solidFill>
                  <a:srgbClr val="FF0000"/>
                </a:solidFill>
              </a:rPr>
              <a:t> property is being displayed, the first letter of the property is capitalised and </a:t>
            </a:r>
            <a:r>
              <a:rPr lang="en-GB" i="1" dirty="0">
                <a:solidFill>
                  <a:srgbClr val="FF0000"/>
                </a:solidFill>
              </a:rPr>
              <a:t>get</a:t>
            </a:r>
            <a:r>
              <a:rPr lang="en-GB" dirty="0">
                <a:solidFill>
                  <a:srgbClr val="FF0000"/>
                </a:solidFill>
              </a:rPr>
              <a:t> inserted before it to get the Class method to call</a:t>
            </a:r>
          </a:p>
        </p:txBody>
      </p:sp>
    </p:spTree>
    <p:extLst>
      <p:ext uri="{BB962C8B-B14F-4D97-AF65-F5344CB8AC3E}">
        <p14:creationId xmlns:p14="http://schemas.microsoft.com/office/powerpoint/2010/main" val="19129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Setting a </a:t>
            </a:r>
            <a:r>
              <a:rPr lang="en-GB" dirty="0" err="1"/>
              <a:t>ManagedBean</a:t>
            </a:r>
            <a:r>
              <a:rPr lang="en-GB" dirty="0"/>
              <a:t>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h:inputText</a:t>
            </a:r>
            <a:r>
              <a:rPr lang="en-GB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value="#{</a:t>
            </a:r>
            <a:r>
              <a:rPr lang="en-GB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student.firstName</a:t>
            </a:r>
            <a:r>
              <a:rPr lang="en-GB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Student {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31</a:t>
            </a:fld>
            <a:endParaRPr lang="en-IE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23928" y="2185428"/>
            <a:ext cx="936104" cy="1292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788" y="2367991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First letter of the </a:t>
            </a:r>
            <a:r>
              <a:rPr lang="en-GB" dirty="0" err="1">
                <a:solidFill>
                  <a:srgbClr val="FF0000"/>
                </a:solidFill>
              </a:rPr>
              <a:t>ManagedBean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is the lowercase first letter of Class Name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9632" y="4059112"/>
            <a:ext cx="6840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String </a:t>
            </a: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setFirstName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this.firstName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27" name="Connector: Elbow 26"/>
          <p:cNvCxnSpPr/>
          <p:nvPr/>
        </p:nvCxnSpPr>
        <p:spPr>
          <a:xfrm rot="5400000">
            <a:off x="4388929" y="2656532"/>
            <a:ext cx="2670399" cy="1728192"/>
          </a:xfrm>
          <a:prstGeom prst="bentConnector3">
            <a:avLst>
              <a:gd name="adj1" fmla="val 8951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706580" y="2212726"/>
            <a:ext cx="22119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When a </a:t>
            </a:r>
            <a:r>
              <a:rPr lang="en-GB" dirty="0" err="1">
                <a:solidFill>
                  <a:srgbClr val="FF0000"/>
                </a:solidFill>
              </a:rPr>
              <a:t>ManagedBean</a:t>
            </a:r>
            <a:r>
              <a:rPr lang="en-GB" dirty="0">
                <a:solidFill>
                  <a:srgbClr val="FF0000"/>
                </a:solidFill>
              </a:rPr>
              <a:t> property is being displayed, the first letter of the property is capitalised and </a:t>
            </a:r>
            <a:r>
              <a:rPr lang="en-GB" i="1" dirty="0">
                <a:solidFill>
                  <a:srgbClr val="FF0000"/>
                </a:solidFill>
              </a:rPr>
              <a:t>set</a:t>
            </a:r>
            <a:r>
              <a:rPr lang="en-GB" dirty="0">
                <a:solidFill>
                  <a:srgbClr val="FF0000"/>
                </a:solidFill>
              </a:rPr>
              <a:t> inserted before it to get the Class method to call</a:t>
            </a:r>
          </a:p>
        </p:txBody>
      </p:sp>
    </p:spTree>
    <p:extLst>
      <p:ext uri="{BB962C8B-B14F-4D97-AF65-F5344CB8AC3E}">
        <p14:creationId xmlns:p14="http://schemas.microsoft.com/office/powerpoint/2010/main" val="158755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JSF?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JSF is the Standard way of building web application UIs in Java – supported by Oracle.</a:t>
            </a:r>
          </a:p>
          <a:p>
            <a:endParaRPr lang="en-GB" dirty="0"/>
          </a:p>
          <a:p>
            <a:r>
              <a:rPr lang="en-GB" dirty="0"/>
              <a:t>JSF offers a clean separation between behaviour and presentation for web applications. </a:t>
            </a:r>
          </a:p>
          <a:p>
            <a:endParaRPr lang="en-GB" dirty="0"/>
          </a:p>
          <a:p>
            <a:r>
              <a:rPr lang="en-GB" dirty="0"/>
              <a:t>A JSF application can map HTTP requests to specific event handling components as on the server allowing you to build web applications that implement the finer-grained separation of behaviour and presentation that is traditionally offered by client-side UI architectures.</a:t>
            </a:r>
          </a:p>
          <a:p>
            <a:endParaRPr lang="en-GB" dirty="0"/>
          </a:p>
          <a:p>
            <a:r>
              <a:rPr lang="en-GB" dirty="0"/>
              <a:t>Large number of reusable UI components.</a:t>
            </a:r>
          </a:p>
          <a:p>
            <a:endParaRPr lang="en-GB" dirty="0"/>
          </a:p>
          <a:p>
            <a:r>
              <a:rPr lang="en-GB" dirty="0"/>
              <a:t>Extendable – Many 3</a:t>
            </a:r>
            <a:r>
              <a:rPr lang="en-GB" baseline="30000" dirty="0"/>
              <a:t>rd</a:t>
            </a:r>
            <a:r>
              <a:rPr lang="en-GB" dirty="0"/>
              <a:t> party libraries such as </a:t>
            </a:r>
            <a:r>
              <a:rPr lang="en-GB" dirty="0" err="1"/>
              <a:t>OpenFaces</a:t>
            </a:r>
            <a:r>
              <a:rPr lang="en-GB" dirty="0"/>
              <a:t> and </a:t>
            </a:r>
            <a:r>
              <a:rPr lang="en-GB" dirty="0" err="1"/>
              <a:t>PrimeFaces</a:t>
            </a:r>
            <a:r>
              <a:rPr lang="en-GB" dirty="0"/>
              <a:t> have extra functionality.</a:t>
            </a:r>
          </a:p>
          <a:p>
            <a:endParaRPr lang="en-GB" dirty="0"/>
          </a:p>
          <a:p>
            <a:r>
              <a:rPr lang="en-GB" dirty="0"/>
              <a:t>Easy to process and validate form data.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828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JSF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set of web pages to layout UI components.</a:t>
            </a:r>
          </a:p>
          <a:p>
            <a:endParaRPr lang="en-GB" dirty="0"/>
          </a:p>
          <a:p>
            <a:r>
              <a:rPr lang="en-GB" dirty="0"/>
              <a:t>A set of </a:t>
            </a:r>
            <a:r>
              <a:rPr lang="en-GB" dirty="0" err="1"/>
              <a:t>ManagedBeans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A web deployment descriptor (web.xml).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6300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JSF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6</a:t>
            </a:fld>
            <a:endParaRPr lang="en-I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7" y="1417638"/>
            <a:ext cx="9036496" cy="482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7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Server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Application Servers such as </a:t>
            </a:r>
            <a:r>
              <a:rPr lang="en-GB" dirty="0" err="1"/>
              <a:t>JBoss</a:t>
            </a:r>
            <a:r>
              <a:rPr lang="en-GB" dirty="0"/>
              <a:t> </a:t>
            </a:r>
            <a:r>
              <a:rPr lang="en-GB" dirty="0" err="1"/>
              <a:t>Wildfly</a:t>
            </a:r>
            <a:r>
              <a:rPr lang="en-GB" dirty="0"/>
              <a:t> 8 and Glassfish 4 have full JSF 2.2 support.</a:t>
            </a:r>
          </a:p>
          <a:p>
            <a:endParaRPr lang="en-GB" dirty="0"/>
          </a:p>
          <a:p>
            <a:r>
              <a:rPr lang="en-GB" dirty="0"/>
              <a:t>In Tomcat 9, the JSF libraries need to be added manually.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732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JSF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JSF simplifies building UIs by using </a:t>
            </a:r>
            <a:r>
              <a:rPr lang="en-GB" dirty="0">
                <a:hlinkClick r:id="rId2"/>
              </a:rPr>
              <a:t>tags</a:t>
            </a:r>
            <a:r>
              <a:rPr lang="en-GB" dirty="0"/>
              <a:t>.</a:t>
            </a:r>
          </a:p>
          <a:p>
            <a:r>
              <a:rPr lang="en-GB" dirty="0"/>
              <a:t>The </a:t>
            </a:r>
            <a:r>
              <a:rPr lang="en-GB" dirty="0">
                <a:hlinkClick r:id="rId3"/>
              </a:rPr>
              <a:t>h</a:t>
            </a:r>
            <a:r>
              <a:rPr lang="en-GB" dirty="0"/>
              <a:t> library contains all the JSF UI tags such as:</a:t>
            </a:r>
          </a:p>
          <a:p>
            <a:pPr lvl="1"/>
            <a:r>
              <a:rPr lang="en-GB" dirty="0">
                <a:hlinkClick r:id="rId4"/>
              </a:rPr>
              <a:t>button</a:t>
            </a:r>
            <a:endParaRPr lang="en-GB" dirty="0"/>
          </a:p>
          <a:p>
            <a:pPr lvl="1"/>
            <a:r>
              <a:rPr lang="en-GB" dirty="0" err="1">
                <a:hlinkClick r:id="rId5"/>
              </a:rPr>
              <a:t>dataTable</a:t>
            </a:r>
            <a:endParaRPr lang="en-GB" dirty="0"/>
          </a:p>
          <a:p>
            <a:pPr lvl="1"/>
            <a:r>
              <a:rPr lang="en-GB" dirty="0">
                <a:hlinkClick r:id="rId6"/>
              </a:rPr>
              <a:t>form</a:t>
            </a:r>
            <a:endParaRPr lang="en-GB" dirty="0"/>
          </a:p>
          <a:p>
            <a:pPr lvl="1"/>
            <a:r>
              <a:rPr lang="en-GB" dirty="0" err="1">
                <a:hlinkClick r:id="rId2"/>
              </a:rPr>
              <a:t>inputText</a:t>
            </a:r>
            <a:endParaRPr lang="en-GB" dirty="0">
              <a:hlinkClick r:id="rId2"/>
            </a:endParaRPr>
          </a:p>
          <a:p>
            <a:r>
              <a:rPr lang="en-GB" dirty="0"/>
              <a:t>To use the h library’s UI tags include a link to the xml namespace:</a:t>
            </a:r>
          </a:p>
          <a:p>
            <a:pPr lvl="1"/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xmlns:h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"http://xmlns.jcp.org/</a:t>
            </a:r>
            <a:r>
              <a:rPr lang="en-GB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jsf</a:t>
            </a:r>
            <a:r>
              <a:rPr lang="en-GB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/html"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3907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JSF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The </a:t>
            </a:r>
            <a:r>
              <a:rPr lang="en-GB" dirty="0">
                <a:hlinkClick r:id="rId2"/>
              </a:rPr>
              <a:t>f</a:t>
            </a:r>
            <a:r>
              <a:rPr lang="en-GB" dirty="0"/>
              <a:t> library contains general purpose tags for selection, conversion, validation, Ajax etc.</a:t>
            </a:r>
          </a:p>
          <a:p>
            <a:endParaRPr lang="en-GB" dirty="0"/>
          </a:p>
          <a:p>
            <a:r>
              <a:rPr lang="en-GB" dirty="0"/>
              <a:t>A Common f tag is </a:t>
            </a:r>
            <a:r>
              <a:rPr lang="en-GB" dirty="0">
                <a:hlinkClick r:id="rId3"/>
              </a:rPr>
              <a:t>f:selectItem</a:t>
            </a:r>
            <a:r>
              <a:rPr lang="en-GB" dirty="0"/>
              <a:t> which adds a select item component to a UI component, for example a Radio Button or a Drop down list.</a:t>
            </a:r>
          </a:p>
          <a:p>
            <a:endParaRPr lang="en-GB" dirty="0"/>
          </a:p>
          <a:p>
            <a:r>
              <a:rPr lang="en-GB" dirty="0"/>
              <a:t>The most frequently used attributes of </a:t>
            </a:r>
            <a:r>
              <a:rPr lang="en-GB" dirty="0" err="1"/>
              <a:t>selectItem</a:t>
            </a:r>
            <a:r>
              <a:rPr lang="en-GB" dirty="0"/>
              <a:t> are</a:t>
            </a:r>
          </a:p>
          <a:p>
            <a:pPr lvl="1"/>
            <a:r>
              <a:rPr lang="en-GB" dirty="0" err="1"/>
              <a:t>itemValue</a:t>
            </a:r>
            <a:r>
              <a:rPr lang="en-GB" dirty="0"/>
              <a:t> – the reference to the item in the code</a:t>
            </a:r>
          </a:p>
          <a:p>
            <a:pPr lvl="1"/>
            <a:r>
              <a:rPr lang="en-GB" dirty="0" err="1"/>
              <a:t>itemLabel</a:t>
            </a:r>
            <a:r>
              <a:rPr lang="en-GB" dirty="0"/>
              <a:t> – the text displayed to the user:</a:t>
            </a:r>
          </a:p>
          <a:p>
            <a:pPr marL="457200" lvl="1" indent="0">
              <a:buNone/>
            </a:pPr>
            <a:r>
              <a:rPr lang="en-GB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GB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f:selectItem</a:t>
            </a:r>
            <a:r>
              <a:rPr lang="en-GB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itemValue</a:t>
            </a:r>
            <a:r>
              <a:rPr lang="en-GB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="Red" </a:t>
            </a:r>
            <a:r>
              <a:rPr lang="en-GB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itemLabel</a:t>
            </a:r>
            <a:r>
              <a:rPr lang="en-GB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="Red" /&gt;</a:t>
            </a:r>
          </a:p>
          <a:p>
            <a:endParaRPr lang="en-GB" dirty="0">
              <a:hlinkClick r:id="rId4"/>
            </a:endParaRPr>
          </a:p>
          <a:p>
            <a:r>
              <a:rPr lang="en-GB" dirty="0"/>
              <a:t>To use the f library’s UI tags include a link to the xml namespace:</a:t>
            </a:r>
          </a:p>
          <a:p>
            <a:pPr lvl="1"/>
            <a:r>
              <a:rPr lang="en-GB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xmlns:f</a:t>
            </a:r>
            <a:r>
              <a:rPr lang="en-GB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26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"http://xmlns.jcp.org/</a:t>
            </a:r>
            <a:r>
              <a:rPr lang="en-GB" sz="26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jsf</a:t>
            </a:r>
            <a:r>
              <a:rPr lang="en-GB" sz="26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/core"</a:t>
            </a:r>
            <a:endParaRPr lang="en-GB" sz="2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6060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7496</TotalTime>
  <Words>1855</Words>
  <Application>Microsoft Office PowerPoint</Application>
  <PresentationFormat>On-screen Show (4:3)</PresentationFormat>
  <Paragraphs>325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Consolas</vt:lpstr>
      <vt:lpstr>Office Theme</vt:lpstr>
      <vt:lpstr>Data Centric RAD</vt:lpstr>
      <vt:lpstr>JSF – Java Server Faces</vt:lpstr>
      <vt:lpstr>JSF</vt:lpstr>
      <vt:lpstr>Why JSF?</vt:lpstr>
      <vt:lpstr>JSF Components</vt:lpstr>
      <vt:lpstr>JSF Architecture</vt:lpstr>
      <vt:lpstr>Application Server Support</vt:lpstr>
      <vt:lpstr>JSF Tags</vt:lpstr>
      <vt:lpstr>JSF Tags</vt:lpstr>
      <vt:lpstr>JSF Tags</vt:lpstr>
      <vt:lpstr>JSF Pass-Through Attributes</vt:lpstr>
      <vt:lpstr>Using a JSF tag with a pass-through attribute</vt:lpstr>
      <vt:lpstr>JSF Tags - commandButton</vt:lpstr>
      <vt:lpstr>JSF Tags - outputLink</vt:lpstr>
      <vt:lpstr>JSF Tags - selectOneRadio</vt:lpstr>
      <vt:lpstr>JSF Tags - selectOneMenu</vt:lpstr>
      <vt:lpstr>JSF Bindings</vt:lpstr>
      <vt:lpstr>JSF Bindings</vt:lpstr>
      <vt:lpstr>JSF Forms</vt:lpstr>
      <vt:lpstr>JSF Hello World Application</vt:lpstr>
      <vt:lpstr>hello-world.xhtml</vt:lpstr>
      <vt:lpstr>hello-world-resp.xhtml</vt:lpstr>
      <vt:lpstr>JSF &amp; ManagedBeans</vt:lpstr>
      <vt:lpstr>JSF without ManagedBeans</vt:lpstr>
      <vt:lpstr>JSF with ManagedBeans</vt:lpstr>
      <vt:lpstr>ManagedBean Requirements</vt:lpstr>
      <vt:lpstr>ManagedBean Example</vt:lpstr>
      <vt:lpstr>Reading data from a ManagedBean</vt:lpstr>
      <vt:lpstr>Reading data from a ManagedBean</vt:lpstr>
      <vt:lpstr>Displaying a ManagedBean property</vt:lpstr>
      <vt:lpstr>Setting a ManagedBean property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Gerard</dc:creator>
  <cp:lastModifiedBy>Gerard Harrison</cp:lastModifiedBy>
  <cp:revision>351</cp:revision>
  <dcterms:created xsi:type="dcterms:W3CDTF">2015-12-18T17:06:24Z</dcterms:created>
  <dcterms:modified xsi:type="dcterms:W3CDTF">2016-11-08T22:25:07Z</dcterms:modified>
</cp:coreProperties>
</file>