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8" r:id="rId3"/>
    <p:sldId id="33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41" r:id="rId12"/>
    <p:sldId id="357" r:id="rId13"/>
    <p:sldId id="342" r:id="rId14"/>
    <p:sldId id="343" r:id="rId15"/>
    <p:sldId id="344" r:id="rId16"/>
    <p:sldId id="345" r:id="rId17"/>
    <p:sldId id="34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02/10/2016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02/10/2016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1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02/10/2016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66" y="1268760"/>
            <a:ext cx="8229600" cy="4525963"/>
          </a:xfrm>
        </p:spPr>
        <p:txBody>
          <a:bodyPr/>
          <a:lstStyle/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580677"/>
              </p:ext>
            </p:extLst>
          </p:nvPr>
        </p:nvGraphicFramePr>
        <p:xfrm>
          <a:off x="179510" y="346503"/>
          <a:ext cx="884711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519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33793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615245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74519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474519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474519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310600">
                <a:tc gridSpan="6">
                  <a:txBody>
                    <a:bodyPr/>
                    <a:lstStyle/>
                    <a:p>
                      <a:pPr algn="ctr"/>
                      <a:r>
                        <a:rPr lang="en-IE" sz="1500" dirty="0" err="1"/>
                        <a:t>Superhero_Table</a:t>
                      </a:r>
                      <a:endParaRPr lang="en-IE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City*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Real_First</a:t>
                      </a:r>
                      <a:r>
                        <a:rPr lang="en-IE" sz="1500" b="1" baseline="0" dirty="0"/>
                        <a:t>_Name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err="1"/>
                        <a:t>Real_Surname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/>
                        <a:t>Batgirl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 err="1"/>
                        <a:t>Radioactiveman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077220"/>
              </p:ext>
            </p:extLst>
          </p:nvPr>
        </p:nvGraphicFramePr>
        <p:xfrm>
          <a:off x="131346" y="3849965"/>
          <a:ext cx="5664791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58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19464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51513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307221"/>
              </p:ext>
            </p:extLst>
          </p:nvPr>
        </p:nvGraphicFramePr>
        <p:xfrm>
          <a:off x="6283424" y="3426625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7269" y="-2110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 NF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69" y="336676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NF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19872" y="3561912"/>
            <a:ext cx="933943" cy="24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97548" y="3583976"/>
            <a:ext cx="1485876" cy="5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5576" y="4044955"/>
            <a:ext cx="5711517" cy="320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342199">
            <a:off x="3745540" y="3853409"/>
            <a:ext cx="12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943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Foreign Key is a column in one table that references a column in another table.</a:t>
            </a:r>
          </a:p>
          <a:p>
            <a:endParaRPr lang="en-IE" dirty="0"/>
          </a:p>
          <a:p>
            <a:r>
              <a:rPr lang="en-IE" dirty="0"/>
              <a:t>The referenced column is usually the Primary Key column.</a:t>
            </a:r>
          </a:p>
          <a:p>
            <a:endParaRPr lang="en-IE" dirty="0"/>
          </a:p>
          <a:p>
            <a:r>
              <a:rPr lang="en-IE" dirty="0"/>
              <a:t>The Foreign Key ensures Referential Integrity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126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You can see the Foreign Keys in a Table using the 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show create table &lt;table&gt;</a:t>
            </a:r>
            <a:r>
              <a:rPr lang="en-IE" sz="2800" dirty="0"/>
              <a:t> 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64904"/>
            <a:ext cx="6381750" cy="321945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4139952" y="4869160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2381010" y="604015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column in </a:t>
            </a:r>
            <a:r>
              <a:rPr lang="en-IE" i="1" dirty="0"/>
              <a:t>this </a:t>
            </a:r>
            <a:r>
              <a:rPr lang="en-IE" dirty="0"/>
              <a:t>table</a:t>
            </a:r>
          </a:p>
        </p:txBody>
      </p:sp>
      <p:sp>
        <p:nvSpPr>
          <p:cNvPr id="10" name="Up Arrow 9"/>
          <p:cNvSpPr/>
          <p:nvPr/>
        </p:nvSpPr>
        <p:spPr>
          <a:xfrm rot="16877658">
            <a:off x="2834273" y="3465324"/>
            <a:ext cx="49311" cy="219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Up Arrow 10"/>
          <p:cNvSpPr/>
          <p:nvPr/>
        </p:nvSpPr>
        <p:spPr>
          <a:xfrm>
            <a:off x="5750417" y="4869159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4456105" y="60571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other table</a:t>
            </a:r>
          </a:p>
        </p:txBody>
      </p:sp>
      <p:sp>
        <p:nvSpPr>
          <p:cNvPr id="13" name="Up Arrow 12"/>
          <p:cNvSpPr/>
          <p:nvPr/>
        </p:nvSpPr>
        <p:spPr>
          <a:xfrm>
            <a:off x="7091620" y="4869159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6588224" y="605301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column in other table</a:t>
            </a:r>
          </a:p>
        </p:txBody>
      </p:sp>
    </p:spTree>
    <p:extLst>
      <p:ext uri="{BB962C8B-B14F-4D97-AF65-F5344CB8AC3E}">
        <p14:creationId xmlns:p14="http://schemas.microsoft.com/office/powerpoint/2010/main" val="13949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What happens if we try to delete </a:t>
            </a:r>
            <a:r>
              <a:rPr lang="en-IE" sz="2800" i="1" dirty="0"/>
              <a:t>Spiderman </a:t>
            </a:r>
            <a:r>
              <a:rPr lang="en-IE" sz="2800" dirty="0"/>
              <a:t>from the </a:t>
            </a:r>
            <a:r>
              <a:rPr lang="en-IE" sz="2800" dirty="0" err="1"/>
              <a:t>Superhero_Table</a:t>
            </a:r>
            <a:r>
              <a:rPr lang="en-IE" sz="28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359045"/>
              </p:ext>
            </p:extLst>
          </p:nvPr>
        </p:nvGraphicFramePr>
        <p:xfrm>
          <a:off x="209224" y="3112490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444704"/>
              </p:ext>
            </p:extLst>
          </p:nvPr>
        </p:nvGraphicFramePr>
        <p:xfrm>
          <a:off x="6191576" y="2729344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21342199">
            <a:off x="3963725" y="3039319"/>
            <a:ext cx="12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References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76708" y="3223985"/>
            <a:ext cx="5423484" cy="36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3 Options when the Referenced Foreign Key is Deleted:</a:t>
            </a:r>
          </a:p>
          <a:p>
            <a:pPr lvl="1"/>
            <a:r>
              <a:rPr lang="en-IE" dirty="0"/>
              <a:t>Restrict</a:t>
            </a:r>
          </a:p>
          <a:p>
            <a:pPr lvl="2"/>
            <a:r>
              <a:rPr lang="en-IE" dirty="0"/>
              <a:t>The Referenced FK cannot be deleted.</a:t>
            </a:r>
          </a:p>
          <a:p>
            <a:pPr lvl="2"/>
            <a:r>
              <a:rPr lang="en-IE" dirty="0"/>
              <a:t>This is the default.</a:t>
            </a:r>
          </a:p>
          <a:p>
            <a:pPr lvl="1"/>
            <a:r>
              <a:rPr lang="en-IE" dirty="0"/>
              <a:t>Cascade</a:t>
            </a:r>
          </a:p>
          <a:p>
            <a:pPr lvl="2"/>
            <a:r>
              <a:rPr lang="en-IE" dirty="0"/>
              <a:t>The Row Referencing the FK to be deleted is also deleted.</a:t>
            </a:r>
          </a:p>
          <a:p>
            <a:pPr lvl="1"/>
            <a:r>
              <a:rPr lang="en-IE" dirty="0"/>
              <a:t>Set NULL</a:t>
            </a:r>
          </a:p>
          <a:p>
            <a:pPr lvl="2"/>
            <a:r>
              <a:rPr lang="en-IE" dirty="0"/>
              <a:t>The FK is set to NULL.</a:t>
            </a:r>
          </a:p>
          <a:p>
            <a:pPr lvl="2"/>
            <a:r>
              <a:rPr lang="en-IE" dirty="0"/>
              <a:t>Not allowed for Primary Keys.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7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4053038" y="2617177"/>
            <a:ext cx="257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On Delete Cascade</a:t>
            </a:r>
          </a:p>
        </p:txBody>
      </p:sp>
    </p:spTree>
    <p:extLst>
      <p:ext uri="{BB962C8B-B14F-4D97-AF65-F5344CB8AC3E}">
        <p14:creationId xmlns:p14="http://schemas.microsoft.com/office/powerpoint/2010/main" val="357228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4086575" y="2617177"/>
            <a:ext cx="250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On Delete Restrict</a:t>
            </a:r>
          </a:p>
        </p:txBody>
      </p:sp>
    </p:spTree>
    <p:extLst>
      <p:ext uri="{BB962C8B-B14F-4D97-AF65-F5344CB8AC3E}">
        <p14:creationId xmlns:p14="http://schemas.microsoft.com/office/powerpoint/2010/main" val="116867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4003508" y="2617177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On Delete Set NULL</a:t>
            </a:r>
          </a:p>
        </p:txBody>
      </p:sp>
    </p:spTree>
    <p:extLst>
      <p:ext uri="{BB962C8B-B14F-4D97-AF65-F5344CB8AC3E}">
        <p14:creationId xmlns:p14="http://schemas.microsoft.com/office/powerpoint/2010/main" val="60103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66" y="1268760"/>
            <a:ext cx="8229600" cy="4525963"/>
          </a:xfrm>
        </p:spPr>
        <p:txBody>
          <a:bodyPr/>
          <a:lstStyle/>
          <a:p>
            <a:endParaRPr lang="en-IE" sz="2200" dirty="0"/>
          </a:p>
          <a:p>
            <a:r>
              <a:rPr lang="en-IE" sz="2000" dirty="0"/>
              <a:t>What are the problems with the following table structure?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496003"/>
              </p:ext>
            </p:extLst>
          </p:nvPr>
        </p:nvGraphicFramePr>
        <p:xfrm>
          <a:off x="528382" y="2060848"/>
          <a:ext cx="8229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 err="1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/>
                        <a:t>Batgirl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Radioactiveman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want to organise data efficiently and reduce the potential for data anomalies.</a:t>
            </a:r>
          </a:p>
          <a:p>
            <a:endParaRPr lang="en-IE" dirty="0"/>
          </a:p>
          <a:p>
            <a:r>
              <a:rPr lang="en-IE" dirty="0"/>
              <a:t>This is called </a:t>
            </a:r>
            <a:r>
              <a:rPr lang="en-IE" dirty="0">
                <a:hlinkClick r:id="rId2"/>
              </a:rPr>
              <a:t>Normalization</a:t>
            </a:r>
            <a:r>
              <a:rPr lang="en-IE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548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</a:t>
            </a:r>
            <a:r>
              <a:rPr lang="en-IE" dirty="0">
                <a:hlinkClick r:id="rId2"/>
              </a:rPr>
              <a:t>Normalization is the process of organizing the columns (attributes) and tables (relations) of a relational database to minimize data redundancy</a:t>
            </a:r>
            <a:r>
              <a:rPr lang="en-IE" dirty="0"/>
              <a:t>”.</a:t>
            </a:r>
          </a:p>
          <a:p>
            <a:r>
              <a:rPr lang="en-IE" dirty="0"/>
              <a:t>Normalization organises data efficiently</a:t>
            </a:r>
          </a:p>
          <a:p>
            <a:r>
              <a:rPr lang="en-IE" dirty="0"/>
              <a:t>Normalization reduces the potential for data anomalies</a:t>
            </a:r>
            <a:br>
              <a:rPr lang="en-IE" dirty="0"/>
            </a:br>
            <a:r>
              <a:rPr lang="en-IE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651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Database is in 1</a:t>
            </a:r>
            <a:r>
              <a:rPr lang="en-IE" baseline="30000" dirty="0"/>
              <a:t>st</a:t>
            </a:r>
            <a:r>
              <a:rPr lang="en-IE" dirty="0"/>
              <a:t> Normal Form if it:</a:t>
            </a:r>
          </a:p>
          <a:p>
            <a:pPr lvl="1"/>
            <a:r>
              <a:rPr lang="en-IE" dirty="0"/>
              <a:t>Contains only atomic values (there are no repeating groups)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5216"/>
            <a:ext cx="3009900" cy="126682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4" y="4015216"/>
            <a:ext cx="3028950" cy="162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3471799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0 NF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2936" y="3471799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1 NF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40723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5692874" y="579198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</a:p>
        </p:txBody>
      </p:sp>
    </p:spTree>
    <p:extLst>
      <p:ext uri="{BB962C8B-B14F-4D97-AF65-F5344CB8AC3E}">
        <p14:creationId xmlns:p14="http://schemas.microsoft.com/office/powerpoint/2010/main" val="10717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Database is in 2</a:t>
            </a:r>
            <a:r>
              <a:rPr lang="en-IE" baseline="30000" dirty="0"/>
              <a:t>nd</a:t>
            </a:r>
            <a:r>
              <a:rPr lang="en-IE" dirty="0"/>
              <a:t> Normal Form if:</a:t>
            </a:r>
          </a:p>
          <a:p>
            <a:pPr lvl="1"/>
            <a:r>
              <a:rPr lang="en-IE" dirty="0"/>
              <a:t>It is in 1NF</a:t>
            </a:r>
          </a:p>
          <a:p>
            <a:pPr lvl="1"/>
            <a:r>
              <a:rPr lang="en-IE" dirty="0"/>
              <a:t>Every non-key attribute is fully functionally dependent on the </a:t>
            </a:r>
            <a:r>
              <a:rPr lang="en-IE" i="1" dirty="0"/>
              <a:t>entire</a:t>
            </a:r>
            <a:r>
              <a:rPr lang="en-IE" dirty="0"/>
              <a:t> key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717032"/>
            <a:ext cx="3023878" cy="1627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832" y="552736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</a:p>
        </p:txBody>
      </p:sp>
    </p:spTree>
    <p:extLst>
      <p:ext uri="{BB962C8B-B14F-4D97-AF65-F5344CB8AC3E}">
        <p14:creationId xmlns:p14="http://schemas.microsoft.com/office/powerpoint/2010/main" val="64384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2NF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5" y="4257004"/>
            <a:ext cx="2190750" cy="1600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52" y="4257004"/>
            <a:ext cx="1647825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275" y="592778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7852" y="5927786"/>
            <a:ext cx="20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258" y="1568142"/>
            <a:ext cx="3023878" cy="1627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5856" y="320325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4157" y="11739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 NF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4157" y="3894108"/>
            <a:ext cx="6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 NF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16016" y="4149080"/>
            <a:ext cx="1721836" cy="266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19025" y="4173908"/>
            <a:ext cx="933943" cy="24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Database is in 3</a:t>
            </a:r>
            <a:r>
              <a:rPr lang="en-IE" baseline="30000" dirty="0"/>
              <a:t>rd</a:t>
            </a:r>
            <a:r>
              <a:rPr lang="en-IE" dirty="0"/>
              <a:t> Normal Form if:</a:t>
            </a:r>
          </a:p>
          <a:p>
            <a:pPr lvl="1"/>
            <a:r>
              <a:rPr lang="en-IE" dirty="0"/>
              <a:t>It is in 2NF</a:t>
            </a:r>
          </a:p>
          <a:p>
            <a:pPr lvl="1"/>
            <a:r>
              <a:rPr lang="en-IE" dirty="0"/>
              <a:t>There is no transitive functional dependency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Functional Dependence</a:t>
            </a:r>
          </a:p>
          <a:p>
            <a:pPr lvl="2"/>
            <a:r>
              <a:rPr lang="en-IE" sz="2800" dirty="0"/>
              <a:t>B is dependent on A</a:t>
            </a:r>
          </a:p>
          <a:p>
            <a:pPr lvl="2"/>
            <a:r>
              <a:rPr lang="en-IE" sz="2800" dirty="0"/>
              <a:t>C is dependent on B</a:t>
            </a:r>
          </a:p>
          <a:p>
            <a:pPr lvl="2"/>
            <a:r>
              <a:rPr lang="en-IE" sz="2800" dirty="0"/>
              <a:t>Therefore C is transitively dependent on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51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3NF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952453" y="123237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NF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2452" y="2687558"/>
            <a:ext cx="13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Film 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538" y="336116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NF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3730495"/>
            <a:ext cx="339916" cy="77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9863" y="3718924"/>
            <a:ext cx="235306" cy="77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9" y="1539042"/>
            <a:ext cx="58578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41" y="4515762"/>
            <a:ext cx="2924175" cy="101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916" y="4517541"/>
            <a:ext cx="2162175" cy="800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3341" y="5554366"/>
            <a:ext cx="13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Film 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1916" y="5534937"/>
            <a:ext cx="16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Certificate</a:t>
            </a:r>
          </a:p>
        </p:txBody>
      </p:sp>
    </p:spTree>
    <p:extLst>
      <p:ext uri="{BB962C8B-B14F-4D97-AF65-F5344CB8AC3E}">
        <p14:creationId xmlns:p14="http://schemas.microsoft.com/office/powerpoint/2010/main" val="6872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819</Words>
  <Application>Microsoft Office PowerPoint</Application>
  <PresentationFormat>On-screen Show (4:3)</PresentationFormat>
  <Paragraphs>462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Data Centric RAD</vt:lpstr>
      <vt:lpstr>Review of MySQL</vt:lpstr>
      <vt:lpstr>Review of MySQL</vt:lpstr>
      <vt:lpstr>Normalization</vt:lpstr>
      <vt:lpstr>Normal Forms – 1NF</vt:lpstr>
      <vt:lpstr>Normal Forms – 2NF</vt:lpstr>
      <vt:lpstr>Normal Forms – 2NF</vt:lpstr>
      <vt:lpstr>Normal Forms – 3NF</vt:lpstr>
      <vt:lpstr>Normal Forms – 3NF</vt:lpstr>
      <vt:lpstr>PowerPoint Presentation</vt:lpstr>
      <vt:lpstr>Foreign Keys</vt:lpstr>
      <vt:lpstr>Foreign Key</vt:lpstr>
      <vt:lpstr>Foreign Keys</vt:lpstr>
      <vt:lpstr>Foreign Keys – On Delete</vt:lpstr>
      <vt:lpstr>Foreign Keys – On Delete</vt:lpstr>
      <vt:lpstr>Foreign Keys – On Delete</vt:lpstr>
      <vt:lpstr>Foreign Keys – On Delete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Martin Fennell</cp:lastModifiedBy>
  <cp:revision>212</cp:revision>
  <dcterms:created xsi:type="dcterms:W3CDTF">2015-12-18T17:06:24Z</dcterms:created>
  <dcterms:modified xsi:type="dcterms:W3CDTF">2016-10-02T19:12:32Z</dcterms:modified>
</cp:coreProperties>
</file>