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2" r:id="rId3"/>
    <p:sldId id="343" r:id="rId4"/>
    <p:sldId id="345" r:id="rId5"/>
    <p:sldId id="346" r:id="rId6"/>
    <p:sldId id="344" r:id="rId7"/>
    <p:sldId id="340" r:id="rId8"/>
    <p:sldId id="347" r:id="rId9"/>
    <p:sldId id="350" r:id="rId10"/>
    <p:sldId id="348" r:id="rId11"/>
    <p:sldId id="349" r:id="rId12"/>
    <p:sldId id="352" r:id="rId13"/>
    <p:sldId id="353" r:id="rId14"/>
    <p:sldId id="35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9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05/10/2016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05/10/2016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05/10/2016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05/10/2016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05/10/2016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05/10/2016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05/10/2016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05/10/2016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05/10/2016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05/10/2016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05/10/2016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05/10/2016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05/10/2016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05/10/2016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36" y="23581"/>
            <a:ext cx="8229600" cy="1143000"/>
          </a:xfrm>
        </p:spPr>
        <p:txBody>
          <a:bodyPr>
            <a:normAutofit/>
          </a:bodyPr>
          <a:lstStyle/>
          <a:p>
            <a:r>
              <a:rPr lang="en-IE" sz="2800" dirty="0"/>
              <a:t>Data From Multiple 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6951" y="4232394"/>
          <a:ext cx="3948985" cy="258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01">
                  <a:extLst>
                    <a:ext uri="{9D8B030D-6E8A-4147-A177-3AD203B41FA5}">
                      <a16:colId xmlns:a16="http://schemas.microsoft.com/office/drawing/2014/main" val="300815402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0048773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1787889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533160729"/>
                    </a:ext>
                  </a:extLst>
                </a:gridCol>
              </a:tblGrid>
              <a:tr h="369865">
                <a:tc gridSpan="4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8906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b="1" dirty="0"/>
                        <a:t>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i="0" dirty="0" err="1"/>
                        <a:t>city_name</a:t>
                      </a:r>
                      <a:endParaRPr lang="en-IE" sz="1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44019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Galway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Ireland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6383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0653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8003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3576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6945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6951" y="821050"/>
          <a:ext cx="5580110" cy="319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8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1966-10-12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907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6407694" y="821050"/>
          <a:ext cx="2656951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254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29697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Id*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5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8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755576" y="1344901"/>
            <a:ext cx="5832648" cy="35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5536" y="1380061"/>
            <a:ext cx="7560840" cy="343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6016" y="443711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Display the name of ALL cities as </a:t>
            </a:r>
            <a:r>
              <a:rPr lang="en-IE" i="1" dirty="0"/>
              <a:t>City</a:t>
            </a:r>
            <a:r>
              <a:rPr lang="en-IE" dirty="0"/>
              <a:t>, and the DOBs of its superheroes as </a:t>
            </a:r>
            <a:r>
              <a:rPr lang="en-IE" i="1" dirty="0"/>
              <a:t>Birthdays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7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From Multiple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c.city_name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'City',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s.dob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'Birthday’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c.id = sc.id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sc.name = s.name;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00259"/>
              </p:ext>
            </p:extLst>
          </p:nvPr>
        </p:nvGraphicFramePr>
        <p:xfrm>
          <a:off x="5580112" y="3068960"/>
          <a:ext cx="28480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45">
                  <a:extLst>
                    <a:ext uri="{9D8B030D-6E8A-4147-A177-3AD203B41FA5}">
                      <a16:colId xmlns:a16="http://schemas.microsoft.com/office/drawing/2014/main" val="767460311"/>
                    </a:ext>
                  </a:extLst>
                </a:gridCol>
                <a:gridCol w="1424045">
                  <a:extLst>
                    <a:ext uri="{9D8B030D-6E8A-4147-A177-3AD203B41FA5}">
                      <a16:colId xmlns:a16="http://schemas.microsoft.com/office/drawing/2014/main" val="40968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Galway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27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1995-12-07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83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1960-11-12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1960-11-12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6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1980-01-27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1980-11-22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0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New</a:t>
                      </a:r>
                      <a:r>
                        <a:rPr lang="en-IE" sz="1200" baseline="0" dirty="0"/>
                        <a:t> York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1980-01-27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4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/>
                        <a:t>2000-07-04</a:t>
                      </a:r>
                      <a:endParaRPr lang="en-I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7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0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sz="2800" dirty="0"/>
          </a:p>
          <a:p>
            <a:r>
              <a:rPr lang="en-IE" sz="2800" dirty="0"/>
              <a:t>IN clause can be used to replace many OR conditions.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74" y="1400170"/>
            <a:ext cx="7224251" cy="2025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74" y="4551193"/>
            <a:ext cx="7224251" cy="16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2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SubQueries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  MySQL subquery is a query that is nested inside another query such as SELECT, INSERT, UPDATE or DELETE.</a:t>
            </a:r>
          </a:p>
          <a:p>
            <a:endParaRPr lang="en-IE" dirty="0"/>
          </a:p>
          <a:p>
            <a:r>
              <a:rPr lang="en-IE" dirty="0"/>
              <a:t>A MySQL subquery can be nested inside another subquery.</a:t>
            </a:r>
          </a:p>
          <a:p>
            <a:endParaRPr lang="en-IE" dirty="0"/>
          </a:p>
          <a:p>
            <a:r>
              <a:rPr lang="en-IE" dirty="0" err="1"/>
              <a:t>SubQueries</a:t>
            </a:r>
            <a:r>
              <a:rPr lang="en-IE" dirty="0"/>
              <a:t> are also called Inner Queries</a:t>
            </a:r>
            <a:br>
              <a:rPr lang="en-IE" dirty="0"/>
            </a:b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798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IE" sz="2000" dirty="0"/>
              <a:t>Display the name, real first name, real surname and dob (as </a:t>
            </a:r>
            <a:r>
              <a:rPr lang="en-IE" sz="2000" i="1" dirty="0"/>
              <a:t>Oldest Superhero</a:t>
            </a:r>
            <a:r>
              <a:rPr lang="en-IE" sz="2000" dirty="0"/>
              <a:t>) of the </a:t>
            </a:r>
            <a:r>
              <a:rPr lang="en-IE" sz="2000" i="1" dirty="0"/>
              <a:t>oldest </a:t>
            </a:r>
            <a:r>
              <a:rPr lang="en-IE" sz="2000" dirty="0"/>
              <a:t>superhero.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11463"/>
              </p:ext>
            </p:extLst>
          </p:nvPr>
        </p:nvGraphicFramePr>
        <p:xfrm>
          <a:off x="457200" y="1268761"/>
          <a:ext cx="8229600" cy="260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293823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0044"/>
                  </a:ext>
                </a:extLst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81100"/>
                  </a:ext>
                </a:extLst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4569"/>
                  </a:ext>
                </a:extLst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1966-10-12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907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72112"/>
            <a:ext cx="5819775" cy="16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3600" dirty="0"/>
              <a:t>Review of MySQL – Data From Multiple Tables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46328"/>
              </p:ext>
            </p:extLst>
          </p:nvPr>
        </p:nvGraphicFramePr>
        <p:xfrm>
          <a:off x="104316" y="1113356"/>
          <a:ext cx="6172200" cy="201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3901028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287019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52847595"/>
                    </a:ext>
                  </a:extLst>
                </a:gridCol>
              </a:tblGrid>
              <a:tr h="336037">
                <a:tc gridSpan="3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8431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eID</a:t>
                      </a:r>
                      <a:r>
                        <a:rPr lang="en-IE" sz="1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eName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Next Of Kin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1001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08236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5023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Darragh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12476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8303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308931"/>
              </p:ext>
            </p:extLst>
          </p:nvPr>
        </p:nvGraphicFramePr>
        <p:xfrm>
          <a:off x="6084168" y="4365104"/>
          <a:ext cx="2890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332">
                  <a:extLst>
                    <a:ext uri="{9D8B030D-6E8A-4147-A177-3AD203B41FA5}">
                      <a16:colId xmlns:a16="http://schemas.microsoft.com/office/drawing/2014/main" val="2739010286"/>
                    </a:ext>
                  </a:extLst>
                </a:gridCol>
                <a:gridCol w="1445332">
                  <a:extLst>
                    <a:ext uri="{9D8B030D-6E8A-4147-A177-3AD203B41FA5}">
                      <a16:colId xmlns:a16="http://schemas.microsoft.com/office/drawing/2014/main" val="12287019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Next Of</a:t>
                      </a:r>
                      <a:r>
                        <a:rPr lang="en-IE" sz="1400" baseline="0" dirty="0"/>
                        <a:t> Kin 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8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NOK 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NOK</a:t>
                      </a:r>
                      <a:r>
                        <a:rPr lang="en-IE" sz="1400" b="1" baseline="0" dirty="0"/>
                        <a:t> </a:t>
                      </a:r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1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Cathy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0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5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Vikki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83039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5436096" y="1557170"/>
            <a:ext cx="824620" cy="3239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6516" y="1063695"/>
            <a:ext cx="276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Display the Employee’s name and his Next of Kin’s Name – How?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65983" y="1961090"/>
            <a:ext cx="2773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Foreign Key(s) to link tables together to find the information.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16" y="3369609"/>
            <a:ext cx="511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employee_table.ename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next_of_kin_table.nok_name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49" y="4086681"/>
            <a:ext cx="511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57" y="4521049"/>
            <a:ext cx="511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16" y="4989676"/>
            <a:ext cx="511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employee_table.nextofkin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</a:p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next_of_kin_table.nok_id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166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1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Data From Multiple Tables – Inner Join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77584"/>
              </p:ext>
            </p:extLst>
          </p:nvPr>
        </p:nvGraphicFramePr>
        <p:xfrm>
          <a:off x="457200" y="1600200"/>
          <a:ext cx="8229600" cy="132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68376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06952485"/>
                    </a:ext>
                  </a:extLst>
                </a:gridCol>
              </a:tblGrid>
              <a:tr h="331186">
                <a:tc>
                  <a:txBody>
                    <a:bodyPr/>
                    <a:lstStyle/>
                    <a:p>
                      <a:r>
                        <a:rPr lang="en-IE" sz="1400" dirty="0" err="1"/>
                        <a:t>ename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nok_name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51007"/>
                  </a:ext>
                </a:extLst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Cathy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23347"/>
                  </a:ext>
                </a:extLst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37082"/>
                  </a:ext>
                </a:extLst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 err="1"/>
                        <a:t>Darragh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Vikki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1169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457200" y="3416802"/>
            <a:ext cx="814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An INNER JOIN (simple join, join) returns all rows from multiple tables </a:t>
            </a:r>
          </a:p>
          <a:p>
            <a:r>
              <a:rPr lang="en-IE" dirty="0"/>
              <a:t>     where the join condition is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Most common Join</a:t>
            </a:r>
          </a:p>
        </p:txBody>
      </p:sp>
      <p:pic>
        <p:nvPicPr>
          <p:cNvPr id="9" name="Picture 8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8772" y="4016966"/>
            <a:ext cx="2789364" cy="27479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157192"/>
            <a:ext cx="2602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What’s the problem with the data returned from the Inner Join?</a:t>
            </a:r>
          </a:p>
        </p:txBody>
      </p:sp>
    </p:spTree>
    <p:extLst>
      <p:ext uri="{BB962C8B-B14F-4D97-AF65-F5344CB8AC3E}">
        <p14:creationId xmlns:p14="http://schemas.microsoft.com/office/powerpoint/2010/main" val="41654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Data From Multiple Tables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4316" y="1113356"/>
          <a:ext cx="6172200" cy="201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3901028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287019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52847595"/>
                    </a:ext>
                  </a:extLst>
                </a:gridCol>
              </a:tblGrid>
              <a:tr h="336037">
                <a:tc gridSpan="3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8431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eID</a:t>
                      </a:r>
                      <a:r>
                        <a:rPr lang="en-IE" sz="1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eName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Next Of Kin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1001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08236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5023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Darragh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12476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8303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/>
        </p:nvGraphicFramePr>
        <p:xfrm>
          <a:off x="6084168" y="4365104"/>
          <a:ext cx="2890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332">
                  <a:extLst>
                    <a:ext uri="{9D8B030D-6E8A-4147-A177-3AD203B41FA5}">
                      <a16:colId xmlns:a16="http://schemas.microsoft.com/office/drawing/2014/main" val="2739010286"/>
                    </a:ext>
                  </a:extLst>
                </a:gridCol>
                <a:gridCol w="1445332">
                  <a:extLst>
                    <a:ext uri="{9D8B030D-6E8A-4147-A177-3AD203B41FA5}">
                      <a16:colId xmlns:a16="http://schemas.microsoft.com/office/drawing/2014/main" val="12287019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Next Of</a:t>
                      </a:r>
                      <a:r>
                        <a:rPr lang="en-IE" sz="1400" baseline="0" dirty="0"/>
                        <a:t> Kin 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8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NOK 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NOK</a:t>
                      </a:r>
                      <a:r>
                        <a:rPr lang="en-IE" sz="1400" b="1" baseline="0" dirty="0"/>
                        <a:t> </a:t>
                      </a:r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1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Cathy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0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5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Vikki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83039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5436096" y="1557170"/>
            <a:ext cx="824620" cy="3239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6516" y="1063695"/>
            <a:ext cx="276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Display the Employee’s name regardless of if he has a Next of Kin, and his Next of Kin’s Name – How?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1250" y="2220694"/>
            <a:ext cx="2773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Foreign Key(s) to link tables together to find the information.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16" y="3369609"/>
            <a:ext cx="511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employee_table.ename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next_of_kin_table.nok_name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49" y="4086681"/>
            <a:ext cx="511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57" y="4521049"/>
            <a:ext cx="511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16" y="4989676"/>
            <a:ext cx="511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employee_table.nextofkin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</a:p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next_of_kin_table.nok_id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953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1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Data From Multiple Tables – Left Join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325746"/>
              </p:ext>
            </p:extLst>
          </p:nvPr>
        </p:nvGraphicFramePr>
        <p:xfrm>
          <a:off x="457200" y="1600200"/>
          <a:ext cx="8229600" cy="165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68376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06952485"/>
                    </a:ext>
                  </a:extLst>
                </a:gridCol>
              </a:tblGrid>
              <a:tr h="331186">
                <a:tc>
                  <a:txBody>
                    <a:bodyPr/>
                    <a:lstStyle/>
                    <a:p>
                      <a:r>
                        <a:rPr lang="en-IE" sz="1400" dirty="0" err="1"/>
                        <a:t>ename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nok_name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51007"/>
                  </a:ext>
                </a:extLst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Cathy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23347"/>
                  </a:ext>
                </a:extLst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37082"/>
                  </a:ext>
                </a:extLst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 err="1"/>
                        <a:t>Darragh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Vikki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11695"/>
                  </a:ext>
                </a:extLst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/>
                        <a:t>Sean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6000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457200" y="3416802"/>
            <a:ext cx="8147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LEFT JOIN (left outer join) returns all rows from the </a:t>
            </a:r>
          </a:p>
          <a:p>
            <a:r>
              <a:rPr lang="en-IE" dirty="0"/>
              <a:t>     first (left) table, </a:t>
            </a:r>
          </a:p>
          <a:p>
            <a:r>
              <a:rPr lang="en-IE" dirty="0"/>
              <a:t>     with matching rows from the second (right) table.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If no rows match in the second table, NULL is returned</a:t>
            </a:r>
          </a:p>
        </p:txBody>
      </p:sp>
      <p:pic>
        <p:nvPicPr>
          <p:cNvPr id="11" name="Picture 10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504" y="3553110"/>
            <a:ext cx="2664296" cy="27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Data From Multiple Tables -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Rather than typing the full table name each time, it can be abbreviated.</a:t>
            </a:r>
          </a:p>
          <a:p>
            <a:r>
              <a:rPr lang="en-IE" dirty="0"/>
              <a:t>The abbreviated version is on the right.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6737" y="3775140"/>
            <a:ext cx="4680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employee_table.ename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next_of_kin_table.nok_name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employee_table.nextofkin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next_of_kin_table.nok_id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57345" y="382751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e.ename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k.nok_name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e.NextOfKin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k.NOK_ID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74564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36" y="23581"/>
            <a:ext cx="8229600" cy="1143000"/>
          </a:xfrm>
        </p:spPr>
        <p:txBody>
          <a:bodyPr>
            <a:normAutofit/>
          </a:bodyPr>
          <a:lstStyle/>
          <a:p>
            <a:r>
              <a:rPr lang="en-IE" sz="2800" dirty="0"/>
              <a:t>Data From Multiple 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26654"/>
              </p:ext>
            </p:extLst>
          </p:nvPr>
        </p:nvGraphicFramePr>
        <p:xfrm>
          <a:off x="46951" y="4232394"/>
          <a:ext cx="3948985" cy="258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01">
                  <a:extLst>
                    <a:ext uri="{9D8B030D-6E8A-4147-A177-3AD203B41FA5}">
                      <a16:colId xmlns:a16="http://schemas.microsoft.com/office/drawing/2014/main" val="300815402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0048773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1787889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533160729"/>
                    </a:ext>
                  </a:extLst>
                </a:gridCol>
              </a:tblGrid>
              <a:tr h="369865">
                <a:tc gridSpan="4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8906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b="1" dirty="0"/>
                        <a:t>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i="0" dirty="0" err="1"/>
                        <a:t>city_name</a:t>
                      </a:r>
                      <a:endParaRPr lang="en-IE" sz="1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44019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Galway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Ireland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6383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0653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8003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3576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6945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681568"/>
              </p:ext>
            </p:extLst>
          </p:nvPr>
        </p:nvGraphicFramePr>
        <p:xfrm>
          <a:off x="46951" y="821050"/>
          <a:ext cx="5580110" cy="319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8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1966-10-12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907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912663"/>
              </p:ext>
            </p:extLst>
          </p:nvPr>
        </p:nvGraphicFramePr>
        <p:xfrm>
          <a:off x="6407694" y="821050"/>
          <a:ext cx="2656951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254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29697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Id*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5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8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755576" y="1344901"/>
            <a:ext cx="5832648" cy="35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5536" y="1380061"/>
            <a:ext cx="7560840" cy="343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6016" y="4437112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Display the name of each superhero, the name of the city he/she lives in, and the population of that city.</a:t>
            </a:r>
          </a:p>
        </p:txBody>
      </p:sp>
    </p:spTree>
    <p:extLst>
      <p:ext uri="{BB962C8B-B14F-4D97-AF65-F5344CB8AC3E}">
        <p14:creationId xmlns:p14="http://schemas.microsoft.com/office/powerpoint/2010/main" val="6587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From Multiple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s.name,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c.city_name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c.population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s.name = sc.name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sc.id = c.id;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25056"/>
              </p:ext>
            </p:extLst>
          </p:nvPr>
        </p:nvGraphicFramePr>
        <p:xfrm>
          <a:off x="4414665" y="3159691"/>
          <a:ext cx="42721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45">
                  <a:extLst>
                    <a:ext uri="{9D8B030D-6E8A-4147-A177-3AD203B41FA5}">
                      <a16:colId xmlns:a16="http://schemas.microsoft.com/office/drawing/2014/main" val="3410639951"/>
                    </a:ext>
                  </a:extLst>
                </a:gridCol>
                <a:gridCol w="1424045">
                  <a:extLst>
                    <a:ext uri="{9D8B030D-6E8A-4147-A177-3AD203B41FA5}">
                      <a16:colId xmlns:a16="http://schemas.microsoft.com/office/drawing/2014/main" val="767460311"/>
                    </a:ext>
                  </a:extLst>
                </a:gridCol>
                <a:gridCol w="1424045">
                  <a:extLst>
                    <a:ext uri="{9D8B030D-6E8A-4147-A177-3AD203B41FA5}">
                      <a16:colId xmlns:a16="http://schemas.microsoft.com/office/drawing/2014/main" val="40968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err="1"/>
                        <a:t>city_name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83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6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0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New</a:t>
                      </a:r>
                      <a:r>
                        <a:rPr lang="en-IE" sz="1200" baseline="0" dirty="0"/>
                        <a:t> York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8500000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4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 err="1"/>
                        <a:t>Radioactiveman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7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90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From Multiple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s.name,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c.city_name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c.population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s.name = sc.name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sc.id = c.id;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60057"/>
              </p:ext>
            </p:extLst>
          </p:nvPr>
        </p:nvGraphicFramePr>
        <p:xfrm>
          <a:off x="4414665" y="3004843"/>
          <a:ext cx="42721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45">
                  <a:extLst>
                    <a:ext uri="{9D8B030D-6E8A-4147-A177-3AD203B41FA5}">
                      <a16:colId xmlns:a16="http://schemas.microsoft.com/office/drawing/2014/main" val="3410639951"/>
                    </a:ext>
                  </a:extLst>
                </a:gridCol>
                <a:gridCol w="1424045">
                  <a:extLst>
                    <a:ext uri="{9D8B030D-6E8A-4147-A177-3AD203B41FA5}">
                      <a16:colId xmlns:a16="http://schemas.microsoft.com/office/drawing/2014/main" val="767460311"/>
                    </a:ext>
                  </a:extLst>
                </a:gridCol>
                <a:gridCol w="1424045">
                  <a:extLst>
                    <a:ext uri="{9D8B030D-6E8A-4147-A177-3AD203B41FA5}">
                      <a16:colId xmlns:a16="http://schemas.microsoft.com/office/drawing/2014/main" val="40968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err="1"/>
                        <a:t>city_name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83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6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0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New</a:t>
                      </a:r>
                      <a:r>
                        <a:rPr lang="en-IE" sz="1200" baseline="0" dirty="0"/>
                        <a:t> York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8500000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4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 err="1"/>
                        <a:t>Radioactiveman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7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62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82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5515</TotalTime>
  <Words>876</Words>
  <Application>Microsoft Office PowerPoint</Application>
  <PresentationFormat>On-screen Show (4:3)</PresentationFormat>
  <Paragraphs>454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Data Centric RAD</vt:lpstr>
      <vt:lpstr>Review of MySQL – Data From Multiple Tables</vt:lpstr>
      <vt:lpstr>Data From Multiple Tables – Inner Join</vt:lpstr>
      <vt:lpstr>Data From Multiple Tables</vt:lpstr>
      <vt:lpstr>Data From Multiple Tables – Left Join</vt:lpstr>
      <vt:lpstr>Data From Multiple Tables - Shorthand</vt:lpstr>
      <vt:lpstr>Data From Multiple Tables</vt:lpstr>
      <vt:lpstr>Data From Multiple Tables</vt:lpstr>
      <vt:lpstr>Data From Multiple Tables</vt:lpstr>
      <vt:lpstr>Data From Multiple Tables</vt:lpstr>
      <vt:lpstr>Data From Multiple Tables</vt:lpstr>
      <vt:lpstr>IN Clause</vt:lpstr>
      <vt:lpstr>SubQueries</vt:lpstr>
      <vt:lpstr>SubQueries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218</cp:revision>
  <dcterms:created xsi:type="dcterms:W3CDTF">2015-12-18T17:06:24Z</dcterms:created>
  <dcterms:modified xsi:type="dcterms:W3CDTF">2016-10-06T08:48:28Z</dcterms:modified>
</cp:coreProperties>
</file>