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a:xfrm>
            <a:off x="9255346" y="2750337"/>
            <a:ext cx="1171888" cy="1356442"/>
          </a:xfrm>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334235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a:xfrm>
            <a:off x="10729455" y="4711309"/>
            <a:ext cx="1154151" cy="1090789"/>
          </a:xfrm>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39756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a:xfrm>
            <a:off x="10729455" y="4711615"/>
            <a:ext cx="1154151" cy="1090789"/>
          </a:xfrm>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3354707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a:xfrm>
            <a:off x="10729455" y="4709925"/>
            <a:ext cx="1154151" cy="1090789"/>
          </a:xfrm>
        </p:spPr>
        <p:txBody>
          <a:bodyPr/>
          <a:lstStyle/>
          <a:p>
            <a:fld id="{545E75CD-296A-4D65-A6E6-0FDFA0FC2EB2}" type="slidenum">
              <a:rPr lang="es-AR" smtClean="0"/>
              <a:t>‹Nº›</a:t>
            </a:fld>
            <a:endParaRPr lang="es-A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81944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a:xfrm>
            <a:off x="10729455" y="4709925"/>
            <a:ext cx="1154151" cy="1090789"/>
          </a:xfrm>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2762396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2872507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2319097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2102808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F1E0F3B-A9D1-49D5-8651-8ADFE1ACC614}" type="datetimeFigureOut">
              <a:rPr lang="es-AR" smtClean="0"/>
              <a:t>30/11/2023</a:t>
            </a:fld>
            <a:endParaRPr lang="es-AR" dirty="0"/>
          </a:p>
        </p:txBody>
      </p:sp>
      <p:sp>
        <p:nvSpPr>
          <p:cNvPr id="5" name="Footer Placeholder 4"/>
          <p:cNvSpPr>
            <a:spLocks noGrp="1"/>
          </p:cNvSpPr>
          <p:nvPr>
            <p:ph type="ftr" sz="quarter" idx="11"/>
          </p:nvPr>
        </p:nvSpPr>
        <p:spPr>
          <a:xfrm>
            <a:off x="680321" y="5936188"/>
            <a:ext cx="6126805" cy="365125"/>
          </a:xfrm>
        </p:spPr>
        <p:txBody>
          <a:bodyPr/>
          <a:lstStyle/>
          <a:p>
            <a:endParaRPr lang="es-AR"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45E75CD-296A-4D65-A6E6-0FDFA0FC2EB2}" type="slidenum">
              <a:rPr lang="es-AR" smtClean="0"/>
              <a:t>‹Nº›</a:t>
            </a:fld>
            <a:endParaRPr lang="es-AR" dirty="0"/>
          </a:p>
        </p:txBody>
      </p:sp>
    </p:spTree>
    <p:extLst>
      <p:ext uri="{BB962C8B-B14F-4D97-AF65-F5344CB8AC3E}">
        <p14:creationId xmlns:p14="http://schemas.microsoft.com/office/powerpoint/2010/main" val="66770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55381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a:xfrm>
            <a:off x="10729455" y="2869895"/>
            <a:ext cx="1154151" cy="1090789"/>
          </a:xfrm>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382169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183611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353071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341590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24280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163271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E0F3B-A9D1-49D5-8651-8ADFE1ACC614}" type="datetimeFigureOut">
              <a:rPr lang="es-AR" smtClean="0"/>
              <a:t>30/11/2023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545E75CD-296A-4D65-A6E6-0FDFA0FC2EB2}" type="slidenum">
              <a:rPr lang="es-AR" smtClean="0"/>
              <a:t>‹Nº›</a:t>
            </a:fld>
            <a:endParaRPr lang="es-AR" dirty="0"/>
          </a:p>
        </p:txBody>
      </p:sp>
    </p:spTree>
    <p:extLst>
      <p:ext uri="{BB962C8B-B14F-4D97-AF65-F5344CB8AC3E}">
        <p14:creationId xmlns:p14="http://schemas.microsoft.com/office/powerpoint/2010/main" val="255909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1E0F3B-A9D1-49D5-8651-8ADFE1ACC614}" type="datetimeFigureOut">
              <a:rPr lang="es-AR" smtClean="0"/>
              <a:t>30/11/2023</a:t>
            </a:fld>
            <a:endParaRPr lang="es-AR"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45E75CD-296A-4D65-A6E6-0FDFA0FC2EB2}" type="slidenum">
              <a:rPr lang="es-AR" smtClean="0"/>
              <a:t>‹Nº›</a:t>
            </a:fld>
            <a:endParaRPr lang="es-AR" dirty="0"/>
          </a:p>
        </p:txBody>
      </p:sp>
    </p:spTree>
    <p:extLst>
      <p:ext uri="{BB962C8B-B14F-4D97-AF65-F5344CB8AC3E}">
        <p14:creationId xmlns:p14="http://schemas.microsoft.com/office/powerpoint/2010/main" val="339777133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9B5F562-F4B8-959B-7291-EFE55C8CC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767" y="982132"/>
            <a:ext cx="2992967" cy="2992967"/>
          </a:xfrm>
          <a:prstGeom prst="rect">
            <a:avLst/>
          </a:prstGeom>
        </p:spPr>
      </p:pic>
      <p:sp>
        <p:nvSpPr>
          <p:cNvPr id="8" name="CuadroTexto 7">
            <a:extLst>
              <a:ext uri="{FF2B5EF4-FFF2-40B4-BE49-F238E27FC236}">
                <a16:creationId xmlns:a16="http://schemas.microsoft.com/office/drawing/2014/main" id="{17EFB4E5-F9B6-201E-DB06-8B8E097BCE1F}"/>
              </a:ext>
            </a:extLst>
          </p:cNvPr>
          <p:cNvSpPr txBox="1"/>
          <p:nvPr/>
        </p:nvSpPr>
        <p:spPr>
          <a:xfrm>
            <a:off x="10534623" y="6488668"/>
            <a:ext cx="1657377" cy="369332"/>
          </a:xfrm>
          <a:prstGeom prst="rect">
            <a:avLst/>
          </a:prstGeom>
          <a:noFill/>
        </p:spPr>
        <p:txBody>
          <a:bodyPr wrap="none" rtlCol="0">
            <a:spAutoFit/>
          </a:bodyPr>
          <a:lstStyle/>
          <a:p>
            <a:r>
              <a:rPr lang="es-AR" dirty="0"/>
              <a:t>Versión 0.0.34</a:t>
            </a:r>
          </a:p>
        </p:txBody>
      </p:sp>
      <p:sp>
        <p:nvSpPr>
          <p:cNvPr id="11" name="Título 10">
            <a:extLst>
              <a:ext uri="{FF2B5EF4-FFF2-40B4-BE49-F238E27FC236}">
                <a16:creationId xmlns:a16="http://schemas.microsoft.com/office/drawing/2014/main" id="{A5E1A9E6-2941-C09D-498E-2C2AC5C2A477}"/>
              </a:ext>
            </a:extLst>
          </p:cNvPr>
          <p:cNvSpPr>
            <a:spLocks noGrp="1"/>
          </p:cNvSpPr>
          <p:nvPr>
            <p:ph type="title"/>
          </p:nvPr>
        </p:nvSpPr>
        <p:spPr>
          <a:xfrm>
            <a:off x="680319" y="5287333"/>
            <a:ext cx="9613862" cy="588535"/>
          </a:xfrm>
        </p:spPr>
        <p:txBody>
          <a:bodyPr/>
          <a:lstStyle/>
          <a:p>
            <a:r>
              <a:rPr lang="es-AR" dirty="0"/>
              <a:t>PRESENTACION DE LA APLICACION</a:t>
            </a:r>
          </a:p>
        </p:txBody>
      </p:sp>
    </p:spTree>
    <p:extLst>
      <p:ext uri="{BB962C8B-B14F-4D97-AF65-F5344CB8AC3E}">
        <p14:creationId xmlns:p14="http://schemas.microsoft.com/office/powerpoint/2010/main" val="21082140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448D1A4-7530-84AE-2791-270B9D95C37D}"/>
              </a:ext>
            </a:extLst>
          </p:cNvPr>
          <p:cNvSpPr>
            <a:spLocks noGrp="1"/>
          </p:cNvSpPr>
          <p:nvPr>
            <p:ph type="title"/>
          </p:nvPr>
        </p:nvSpPr>
        <p:spPr/>
        <p:txBody>
          <a:bodyPr/>
          <a:lstStyle/>
          <a:p>
            <a:r>
              <a:rPr lang="es-AR" dirty="0"/>
              <a:t>USUARIOS ANONIMOS</a:t>
            </a:r>
          </a:p>
        </p:txBody>
      </p:sp>
      <p:sp>
        <p:nvSpPr>
          <p:cNvPr id="5" name="Marcador de contenido 4">
            <a:extLst>
              <a:ext uri="{FF2B5EF4-FFF2-40B4-BE49-F238E27FC236}">
                <a16:creationId xmlns:a16="http://schemas.microsoft.com/office/drawing/2014/main" id="{04656467-261B-7C5A-D669-9B5407676988}"/>
              </a:ext>
            </a:extLst>
          </p:cNvPr>
          <p:cNvSpPr>
            <a:spLocks noGrp="1"/>
          </p:cNvSpPr>
          <p:nvPr>
            <p:ph idx="1"/>
          </p:nvPr>
        </p:nvSpPr>
        <p:spPr/>
        <p:txBody>
          <a:bodyPr/>
          <a:lstStyle/>
          <a:p>
            <a:pPr indent="0">
              <a:lnSpc>
                <a:spcPct val="107000"/>
              </a:lnSpc>
              <a:buNone/>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Estos son usuarios que no poseen sus datos registrados en la aplicación. Tendrán las funciones de: </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Listado de eventos en curso y visualización de datos de los mismos.</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Posibilidad de realizar llamadas a distintos números de emergencias dependiendo de la urgencia.</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9471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3F762-63E2-E590-8BAA-157986D7C448}"/>
              </a:ext>
            </a:extLst>
          </p:cNvPr>
          <p:cNvSpPr>
            <a:spLocks noGrp="1"/>
          </p:cNvSpPr>
          <p:nvPr>
            <p:ph type="ctrTitle"/>
          </p:nvPr>
        </p:nvSpPr>
        <p:spPr/>
        <p:txBody>
          <a:bodyPr/>
          <a:lstStyle/>
          <a:p>
            <a:r>
              <a:rPr lang="es-AR" b="1" dirty="0">
                <a:latin typeface="Bahnschrift SemiBold" panose="020B0502040204020203" pitchFamily="34" charset="0"/>
                <a:ea typeface="Calibri" panose="020F0502020204030204" pitchFamily="34" charset="0"/>
                <a:cs typeface="Times New Roman" panose="02020603050405020304" pitchFamily="18" charset="0"/>
              </a:rPr>
              <a:t>INTERFAZ DE USUARIO</a:t>
            </a:r>
            <a:endParaRPr lang="es-AR" dirty="0"/>
          </a:p>
        </p:txBody>
      </p:sp>
    </p:spTree>
    <p:extLst>
      <p:ext uri="{BB962C8B-B14F-4D97-AF65-F5344CB8AC3E}">
        <p14:creationId xmlns:p14="http://schemas.microsoft.com/office/powerpoint/2010/main" val="3941165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85A99-27E6-BCDD-B5B4-E060F2B5780B}"/>
              </a:ext>
            </a:extLst>
          </p:cNvPr>
          <p:cNvSpPr>
            <a:spLocks noGrp="1"/>
          </p:cNvSpPr>
          <p:nvPr>
            <p:ph type="title"/>
          </p:nvPr>
        </p:nvSpPr>
        <p:spPr/>
        <p:txBody>
          <a:bodyPr/>
          <a:lstStyle/>
          <a:p>
            <a:r>
              <a:rPr lang="es-AR" dirty="0"/>
              <a:t>PANTALLA DE INICIO</a:t>
            </a:r>
          </a:p>
        </p:txBody>
      </p:sp>
      <p:sp>
        <p:nvSpPr>
          <p:cNvPr id="4" name="Marcador de texto 3">
            <a:extLst>
              <a:ext uri="{FF2B5EF4-FFF2-40B4-BE49-F238E27FC236}">
                <a16:creationId xmlns:a16="http://schemas.microsoft.com/office/drawing/2014/main" id="{F70C049A-B741-2A05-24F5-4DA5E71FD734}"/>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la pantalla de inicio de la aplicación se mostrarán diferentes controles por los cuales el usuario tendrá la información de en qué pantalla está situado, navegar entre las diferentes pantallas con funciones principales y mostrar cada vista. Por defecto, la aplicación iniciará mostrando la pantalla “Listado de eventos” por defecto.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5" name="Marcador de contenido 4">
            <a:extLst>
              <a:ext uri="{FF2B5EF4-FFF2-40B4-BE49-F238E27FC236}">
                <a16:creationId xmlns:a16="http://schemas.microsoft.com/office/drawing/2014/main" id="{E7C403A6-161A-DDF5-59E4-DC8A83A5D09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86299" y="2599339"/>
            <a:ext cx="7116470" cy="2969536"/>
          </a:xfrm>
          <a:prstGeom prst="rect">
            <a:avLst/>
          </a:prstGeom>
          <a:noFill/>
          <a:ln>
            <a:noFill/>
          </a:ln>
        </p:spPr>
      </p:pic>
    </p:spTree>
    <p:extLst>
      <p:ext uri="{BB962C8B-B14F-4D97-AF65-F5344CB8AC3E}">
        <p14:creationId xmlns:p14="http://schemas.microsoft.com/office/powerpoint/2010/main" val="5103150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B4686AE-08EB-0142-5821-ACA4D4FAB6A5}"/>
              </a:ext>
            </a:extLst>
          </p:cNvPr>
          <p:cNvSpPr>
            <a:spLocks noGrp="1"/>
          </p:cNvSpPr>
          <p:nvPr>
            <p:ph type="ctrTitle"/>
          </p:nvPr>
        </p:nvSpPr>
        <p:spPr/>
        <p:txBody>
          <a:bodyPr/>
          <a:lstStyle/>
          <a:p>
            <a:r>
              <a:rPr lang="es-AR" dirty="0"/>
              <a:t>APARTADO EVENTOS</a:t>
            </a:r>
          </a:p>
        </p:txBody>
      </p:sp>
    </p:spTree>
    <p:extLst>
      <p:ext uri="{BB962C8B-B14F-4D97-AF65-F5344CB8AC3E}">
        <p14:creationId xmlns:p14="http://schemas.microsoft.com/office/powerpoint/2010/main" val="648837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4F039-4315-44EE-8DEB-E16120A3BB7E}"/>
              </a:ext>
            </a:extLst>
          </p:cNvPr>
          <p:cNvSpPr>
            <a:spLocks noGrp="1"/>
          </p:cNvSpPr>
          <p:nvPr>
            <p:ph type="title"/>
          </p:nvPr>
        </p:nvSpPr>
        <p:spPr/>
        <p:txBody>
          <a:bodyPr/>
          <a:lstStyle/>
          <a:p>
            <a:r>
              <a:rPr lang="es-AR" dirty="0"/>
              <a:t>MAPA DE NAVEGACION ENTRE PANTALLAS</a:t>
            </a:r>
          </a:p>
        </p:txBody>
      </p:sp>
      <p:pic>
        <p:nvPicPr>
          <p:cNvPr id="4" name="Marcador de contenido 3">
            <a:extLst>
              <a:ext uri="{FF2B5EF4-FFF2-40B4-BE49-F238E27FC236}">
                <a16:creationId xmlns:a16="http://schemas.microsoft.com/office/drawing/2014/main" id="{0E764D79-8A64-738C-B26A-E9C9354FBED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00" y="2074333"/>
            <a:ext cx="7278635" cy="4543218"/>
          </a:xfrm>
          <a:prstGeom prst="rect">
            <a:avLst/>
          </a:prstGeom>
          <a:noFill/>
          <a:ln>
            <a:noFill/>
          </a:ln>
        </p:spPr>
      </p:pic>
    </p:spTree>
    <p:extLst>
      <p:ext uri="{BB962C8B-B14F-4D97-AF65-F5344CB8AC3E}">
        <p14:creationId xmlns:p14="http://schemas.microsoft.com/office/powerpoint/2010/main" val="2217313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A75E58C-5DD9-4EBB-F862-F39769F72782}"/>
              </a:ext>
            </a:extLst>
          </p:cNvPr>
          <p:cNvSpPr>
            <a:spLocks noGrp="1"/>
          </p:cNvSpPr>
          <p:nvPr>
            <p:ph type="title"/>
          </p:nvPr>
        </p:nvSpPr>
        <p:spPr/>
        <p:txBody>
          <a:bodyPr>
            <a:normAutofit/>
          </a:bodyPr>
          <a:lstStyle/>
          <a:p>
            <a:r>
              <a:rPr lang="es-AR" sz="2800" dirty="0"/>
              <a:t>LISTADO DE EVENTOS (USUARIOS BASICOS)</a:t>
            </a:r>
          </a:p>
        </p:txBody>
      </p:sp>
      <p:sp>
        <p:nvSpPr>
          <p:cNvPr id="6" name="Marcador de texto 5">
            <a:extLst>
              <a:ext uri="{FF2B5EF4-FFF2-40B4-BE49-F238E27FC236}">
                <a16:creationId xmlns:a16="http://schemas.microsoft.com/office/drawing/2014/main" id="{092449B9-FD1A-BC3C-2F7B-EC3795CE399E}"/>
              </a:ext>
            </a:extLst>
          </p:cNvPr>
          <p:cNvSpPr>
            <a:spLocks noGrp="1"/>
          </p:cNvSpPr>
          <p:nvPr>
            <p:ph type="body" sz="half" idx="2"/>
          </p:nvPr>
        </p:nvSpPr>
        <p:spPr/>
        <p:txBody>
          <a:bodyPr>
            <a:normAutofit fontScale="77500" lnSpcReduction="20000"/>
          </a:bodyPr>
          <a:lstStyle/>
          <a:p>
            <a:pPr>
              <a:lnSpc>
                <a:spcPct val="107000"/>
              </a:lnSpc>
              <a:spcAft>
                <a:spcPts val="800"/>
              </a:spcAft>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este apartado se mostrará una lista donde se encontrarán los datos de todos los eventos que se encuentran en curso y verificados por una autoridad.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Además, cuando el usuario realice un toque sobre los datos de un evento, se abrirá una pantalla donde se mostrará en un mapa la ubicación donde surgió dicho evento.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Tambien dicho apartado contendrá controles que se adaptaran a la cuenta de usuario que se encuentre cargada o no en la aplicación. Además, contara con dos botones por defecto que son: Botón de teléfonos de emergencia y botón antipánico.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15" name="Marcador de contenido 14">
            <a:extLst>
              <a:ext uri="{FF2B5EF4-FFF2-40B4-BE49-F238E27FC236}">
                <a16:creationId xmlns:a16="http://schemas.microsoft.com/office/drawing/2014/main" id="{39CD7AE6-5319-E181-A879-26DA544B971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1033" y="2336872"/>
            <a:ext cx="6278033" cy="3525069"/>
          </a:xfrm>
          <a:prstGeom prst="rect">
            <a:avLst/>
          </a:prstGeom>
          <a:noFill/>
          <a:ln>
            <a:noFill/>
          </a:ln>
        </p:spPr>
      </p:pic>
    </p:spTree>
    <p:extLst>
      <p:ext uri="{BB962C8B-B14F-4D97-AF65-F5344CB8AC3E}">
        <p14:creationId xmlns:p14="http://schemas.microsoft.com/office/powerpoint/2010/main" val="2607417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F5E58-23EA-D568-7947-96A5C41F5F74}"/>
              </a:ext>
            </a:extLst>
          </p:cNvPr>
          <p:cNvSpPr>
            <a:spLocks noGrp="1"/>
          </p:cNvSpPr>
          <p:nvPr>
            <p:ph type="title"/>
          </p:nvPr>
        </p:nvSpPr>
        <p:spPr/>
        <p:txBody>
          <a:bodyPr/>
          <a:lstStyle/>
          <a:p>
            <a:r>
              <a:rPr lang="es-AR" dirty="0"/>
              <a:t>LISTADO DE EVENTOS (USUARIOS ANONIMOS)</a:t>
            </a:r>
          </a:p>
        </p:txBody>
      </p:sp>
      <p:pic>
        <p:nvPicPr>
          <p:cNvPr id="4" name="Marcador de contenido 3">
            <a:extLst>
              <a:ext uri="{FF2B5EF4-FFF2-40B4-BE49-F238E27FC236}">
                <a16:creationId xmlns:a16="http://schemas.microsoft.com/office/drawing/2014/main" id="{79977F6D-FD4F-AFE2-2E9D-90E8640CAF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6602" y="2370667"/>
            <a:ext cx="7432902" cy="3903307"/>
          </a:xfrm>
          <a:prstGeom prst="rect">
            <a:avLst/>
          </a:prstGeom>
          <a:noFill/>
          <a:ln>
            <a:noFill/>
          </a:ln>
        </p:spPr>
      </p:pic>
    </p:spTree>
    <p:extLst>
      <p:ext uri="{BB962C8B-B14F-4D97-AF65-F5344CB8AC3E}">
        <p14:creationId xmlns:p14="http://schemas.microsoft.com/office/powerpoint/2010/main" val="2785561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AE120-3670-4F0B-18C1-DF1638356685}"/>
              </a:ext>
            </a:extLst>
          </p:cNvPr>
          <p:cNvSpPr>
            <a:spLocks noGrp="1"/>
          </p:cNvSpPr>
          <p:nvPr>
            <p:ph type="title"/>
          </p:nvPr>
        </p:nvSpPr>
        <p:spPr/>
        <p:txBody>
          <a:bodyPr>
            <a:normAutofit/>
          </a:bodyPr>
          <a:lstStyle/>
          <a:p>
            <a:r>
              <a:rPr lang="es-AR" sz="2400" dirty="0"/>
              <a:t>LISTADO DE EVENTOS (USUARIOS VALIDADORES O ADMINISTRADORES)</a:t>
            </a:r>
          </a:p>
        </p:txBody>
      </p:sp>
      <p:pic>
        <p:nvPicPr>
          <p:cNvPr id="6" name="Marcador de contenido 5">
            <a:extLst>
              <a:ext uri="{FF2B5EF4-FFF2-40B4-BE49-F238E27FC236}">
                <a16:creationId xmlns:a16="http://schemas.microsoft.com/office/drawing/2014/main" id="{963112AA-6A4C-AB21-AA0A-8D28A32EAD5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6591" y="2336800"/>
            <a:ext cx="8242794" cy="3598863"/>
          </a:xfrm>
          <a:prstGeom prst="rect">
            <a:avLst/>
          </a:prstGeom>
          <a:noFill/>
          <a:ln>
            <a:noFill/>
          </a:ln>
        </p:spPr>
      </p:pic>
    </p:spTree>
    <p:extLst>
      <p:ext uri="{BB962C8B-B14F-4D97-AF65-F5344CB8AC3E}">
        <p14:creationId xmlns:p14="http://schemas.microsoft.com/office/powerpoint/2010/main" val="1722422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1A0F0-15D2-69F4-979A-30E4C76F214E}"/>
              </a:ext>
            </a:extLst>
          </p:cNvPr>
          <p:cNvSpPr>
            <a:spLocks noGrp="1"/>
          </p:cNvSpPr>
          <p:nvPr>
            <p:ph type="title"/>
          </p:nvPr>
        </p:nvSpPr>
        <p:spPr/>
        <p:txBody>
          <a:bodyPr/>
          <a:lstStyle/>
          <a:p>
            <a:r>
              <a:rPr lang="es-AR" dirty="0"/>
              <a:t>PRESION DEL BOTON ANTIPANICO</a:t>
            </a:r>
          </a:p>
        </p:txBody>
      </p:sp>
      <p:sp>
        <p:nvSpPr>
          <p:cNvPr id="4" name="Marcador de texto 3">
            <a:extLst>
              <a:ext uri="{FF2B5EF4-FFF2-40B4-BE49-F238E27FC236}">
                <a16:creationId xmlns:a16="http://schemas.microsoft.com/office/drawing/2014/main" id="{75398148-4C49-59A9-432F-CDC0C800C46D}"/>
              </a:ext>
            </a:extLst>
          </p:cNvPr>
          <p:cNvSpPr>
            <a:spLocks noGrp="1"/>
          </p:cNvSpPr>
          <p:nvPr>
            <p:ph type="body" sz="half" idx="2"/>
          </p:nvPr>
        </p:nvSpPr>
        <p:spPr/>
        <p:txBody>
          <a:bodyPr>
            <a:normAutofit fontScale="92500"/>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Al presionar el botón indicado por primera vez, la aplicación pedirá permisos de ubicación GPS, luego si el GPS del telefono se encuentra apagado, la aplicación mostrará una confirmación para activarlo, de aceptar los mensajes, se mostrará un mensaje de confirmación de que el proceso de información de botón antipánico será exitoso y se realizara una llamada al telefono 101 – Comando Radioeléctrico, además si el usuario hizo login se registrara el nombre de dicho usuario en el evento.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5" name="Marcador de contenido 4">
            <a:extLst>
              <a:ext uri="{FF2B5EF4-FFF2-40B4-BE49-F238E27FC236}">
                <a16:creationId xmlns:a16="http://schemas.microsoft.com/office/drawing/2014/main" id="{97CA75A1-1D2E-7119-7720-71B903AC3A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6438" y="2142066"/>
            <a:ext cx="2386161" cy="4242065"/>
          </a:xfrm>
          <a:prstGeom prst="rect">
            <a:avLst/>
          </a:prstGeom>
          <a:noFill/>
          <a:ln>
            <a:noFill/>
          </a:ln>
        </p:spPr>
      </p:pic>
    </p:spTree>
    <p:extLst>
      <p:ext uri="{BB962C8B-B14F-4D97-AF65-F5344CB8AC3E}">
        <p14:creationId xmlns:p14="http://schemas.microsoft.com/office/powerpoint/2010/main" val="406440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6228E-A680-2445-F638-3C214AD79532}"/>
              </a:ext>
            </a:extLst>
          </p:cNvPr>
          <p:cNvSpPr>
            <a:spLocks noGrp="1"/>
          </p:cNvSpPr>
          <p:nvPr>
            <p:ph type="title"/>
          </p:nvPr>
        </p:nvSpPr>
        <p:spPr/>
        <p:txBody>
          <a:bodyPr/>
          <a:lstStyle/>
          <a:p>
            <a:r>
              <a:rPr lang="es-AR" dirty="0"/>
              <a:t>LISTADO DE TELEFONOS DE EMERGENCIA</a:t>
            </a:r>
          </a:p>
        </p:txBody>
      </p:sp>
      <p:sp>
        <p:nvSpPr>
          <p:cNvPr id="4" name="Marcador de texto 3">
            <a:extLst>
              <a:ext uri="{FF2B5EF4-FFF2-40B4-BE49-F238E27FC236}">
                <a16:creationId xmlns:a16="http://schemas.microsoft.com/office/drawing/2014/main" id="{052BF11F-F9F9-789F-0007-54C8F5C3E9E1}"/>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esta pantalla se mostrará un listado de teléfonos de emergencia, accediendo mediante un botón en la pantalla anterior (listado de eventos).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5" name="Marcador de contenido 4">
            <a:extLst>
              <a:ext uri="{FF2B5EF4-FFF2-40B4-BE49-F238E27FC236}">
                <a16:creationId xmlns:a16="http://schemas.microsoft.com/office/drawing/2014/main" id="{5A80E44E-40A6-166D-B076-E2090A23B6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9266" y="2336800"/>
            <a:ext cx="5122706" cy="3598863"/>
          </a:xfrm>
          <a:prstGeom prst="rect">
            <a:avLst/>
          </a:prstGeom>
          <a:noFill/>
          <a:ln>
            <a:noFill/>
          </a:ln>
        </p:spPr>
      </p:pic>
    </p:spTree>
    <p:extLst>
      <p:ext uri="{BB962C8B-B14F-4D97-AF65-F5344CB8AC3E}">
        <p14:creationId xmlns:p14="http://schemas.microsoft.com/office/powerpoint/2010/main" val="2074350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2AEE0EC0-23F1-BE2B-308D-91DCE50B1FC7}"/>
              </a:ext>
            </a:extLst>
          </p:cNvPr>
          <p:cNvSpPr>
            <a:spLocks noGrp="1"/>
          </p:cNvSpPr>
          <p:nvPr>
            <p:ph type="title"/>
          </p:nvPr>
        </p:nvSpPr>
        <p:spPr/>
        <p:txBody>
          <a:bodyPr/>
          <a:lstStyle/>
          <a:p>
            <a:r>
              <a:rPr lang="es-AR" dirty="0"/>
              <a:t>¿QUE ES “INCENDIAPP”?</a:t>
            </a:r>
          </a:p>
        </p:txBody>
      </p:sp>
      <p:sp>
        <p:nvSpPr>
          <p:cNvPr id="7" name="Marcador de contenido 6">
            <a:extLst>
              <a:ext uri="{FF2B5EF4-FFF2-40B4-BE49-F238E27FC236}">
                <a16:creationId xmlns:a16="http://schemas.microsoft.com/office/drawing/2014/main" id="{27C79481-F1FB-3EF9-BF6D-A65990184370}"/>
              </a:ext>
            </a:extLst>
          </p:cNvPr>
          <p:cNvSpPr>
            <a:spLocks noGrp="1"/>
          </p:cNvSpPr>
          <p:nvPr>
            <p:ph idx="1"/>
          </p:nvPr>
        </p:nvSpPr>
        <p:spPr/>
        <p:txBody>
          <a:bodyPr/>
          <a:lstStyle/>
          <a:p>
            <a:pPr marL="0" indent="0">
              <a:buNone/>
            </a:pPr>
            <a:r>
              <a:rPr lang="es-AR" sz="2400" dirty="0">
                <a:effectLst/>
                <a:latin typeface="Bahnschrift SemiBold" panose="020B0502040204020203" pitchFamily="34" charset="0"/>
                <a:ea typeface="Calibri" panose="020F0502020204030204" pitchFamily="34" charset="0"/>
                <a:cs typeface="Times New Roman" panose="02020603050405020304" pitchFamily="18" charset="0"/>
              </a:rPr>
              <a:t>IncendiApp es un proyecto realizado para la materia “Laboratorio VI” de la carrera de Programador Universitario en Informática (P.U.I), en su versión 0.0.34.</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64159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043F2-A5F5-70BB-37C4-02CB6BD266FB}"/>
              </a:ext>
            </a:extLst>
          </p:cNvPr>
          <p:cNvSpPr>
            <a:spLocks noGrp="1"/>
          </p:cNvSpPr>
          <p:nvPr>
            <p:ph type="title"/>
          </p:nvPr>
        </p:nvSpPr>
        <p:spPr/>
        <p:txBody>
          <a:bodyPr/>
          <a:lstStyle/>
          <a:p>
            <a:r>
              <a:rPr lang="es-AR" dirty="0"/>
              <a:t>LLAMADA DE EMERGENCIA</a:t>
            </a:r>
          </a:p>
        </p:txBody>
      </p:sp>
      <p:pic>
        <p:nvPicPr>
          <p:cNvPr id="7" name="Marcador de contenido 6">
            <a:extLst>
              <a:ext uri="{FF2B5EF4-FFF2-40B4-BE49-F238E27FC236}">
                <a16:creationId xmlns:a16="http://schemas.microsoft.com/office/drawing/2014/main" id="{5A6D9B48-CD2A-79E1-3003-AE9192B1B120}"/>
              </a:ext>
            </a:extLst>
          </p:cNvPr>
          <p:cNvPicPr>
            <a:picLocks noGrp="1" noChangeAspect="1"/>
          </p:cNvPicPr>
          <p:nvPr>
            <p:ph idx="1"/>
          </p:nvPr>
        </p:nvPicPr>
        <p:blipFill>
          <a:blip r:embed="rId2"/>
          <a:stretch>
            <a:fillRect/>
          </a:stretch>
        </p:blipFill>
        <p:spPr>
          <a:xfrm>
            <a:off x="7019184" y="2234221"/>
            <a:ext cx="2294149" cy="4073976"/>
          </a:xfrm>
        </p:spPr>
      </p:pic>
      <p:sp>
        <p:nvSpPr>
          <p:cNvPr id="4" name="Marcador de texto 3">
            <a:extLst>
              <a:ext uri="{FF2B5EF4-FFF2-40B4-BE49-F238E27FC236}">
                <a16:creationId xmlns:a16="http://schemas.microsoft.com/office/drawing/2014/main" id="{C8F39A98-3FDC-4BF6-B860-7968EAC502A0}"/>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Al tocar sobre uno de los elementos de la lista de teléfonos, la aplicación pedirá permisos para realizar una llamada de telefono si no dispone de permisos, luego pedirá confirmación para realizar la llamada, si se acepta el mensaje, se abrirá la aplicación de telefono y se marcará automáticamente el numero pertinente al seleccionado.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030743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503D4-6E55-79BA-B239-E9FEA50F9412}"/>
              </a:ext>
            </a:extLst>
          </p:cNvPr>
          <p:cNvSpPr>
            <a:spLocks noGrp="1"/>
          </p:cNvSpPr>
          <p:nvPr>
            <p:ph type="title"/>
          </p:nvPr>
        </p:nvSpPr>
        <p:spPr/>
        <p:txBody>
          <a:bodyPr/>
          <a:lstStyle/>
          <a:p>
            <a:r>
              <a:rPr lang="es-AR" dirty="0"/>
              <a:t>INFORMACION DE EVENTOS</a:t>
            </a:r>
          </a:p>
        </p:txBody>
      </p:sp>
      <p:sp>
        <p:nvSpPr>
          <p:cNvPr id="4" name="Marcador de texto 3">
            <a:extLst>
              <a:ext uri="{FF2B5EF4-FFF2-40B4-BE49-F238E27FC236}">
                <a16:creationId xmlns:a16="http://schemas.microsoft.com/office/drawing/2014/main" id="{F375E01C-F395-82EF-A75D-A9DEF46C2DFE}"/>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esta pantalla se mostrará la información detallada de un evento en curso junto con una imagen ilustrativa referida al mismo. También se encontrará un botón que nos dirigirá a otro apartado donde veremos la ubicación del evento en un mapa.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7" name="Marcador de contenido 6">
            <a:extLst>
              <a:ext uri="{FF2B5EF4-FFF2-40B4-BE49-F238E27FC236}">
                <a16:creationId xmlns:a16="http://schemas.microsoft.com/office/drawing/2014/main" id="{57F145D2-B75A-B87C-903C-7C78DFA593B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97965" y="2467258"/>
            <a:ext cx="6142567" cy="3180061"/>
          </a:xfrm>
          <a:prstGeom prst="rect">
            <a:avLst/>
          </a:prstGeom>
          <a:noFill/>
          <a:ln>
            <a:noFill/>
          </a:ln>
        </p:spPr>
      </p:pic>
    </p:spTree>
    <p:extLst>
      <p:ext uri="{BB962C8B-B14F-4D97-AF65-F5344CB8AC3E}">
        <p14:creationId xmlns:p14="http://schemas.microsoft.com/office/powerpoint/2010/main" val="3273510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BDF8F-C05E-CB81-28B8-A5E29C3BA17F}"/>
              </a:ext>
            </a:extLst>
          </p:cNvPr>
          <p:cNvSpPr>
            <a:spLocks noGrp="1"/>
          </p:cNvSpPr>
          <p:nvPr>
            <p:ph type="title"/>
          </p:nvPr>
        </p:nvSpPr>
        <p:spPr/>
        <p:txBody>
          <a:bodyPr/>
          <a:lstStyle/>
          <a:p>
            <a:r>
              <a:rPr lang="es-AR" dirty="0"/>
              <a:t>GEOLOCALIZACION</a:t>
            </a:r>
          </a:p>
        </p:txBody>
      </p:sp>
      <p:sp>
        <p:nvSpPr>
          <p:cNvPr id="4" name="Marcador de texto 3">
            <a:extLst>
              <a:ext uri="{FF2B5EF4-FFF2-40B4-BE49-F238E27FC236}">
                <a16:creationId xmlns:a16="http://schemas.microsoft.com/office/drawing/2014/main" id="{4EAF2056-CED2-34F6-5B24-D4E93E46919E}"/>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esta pantalla se mostrará la ubicación donde se encuentra realizando el evento en cuestión en formato de mapa, accediendo mediante un botón en la pantalla anterior (información del evento).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5" name="Marcador de contenido 4">
            <a:extLst>
              <a:ext uri="{FF2B5EF4-FFF2-40B4-BE49-F238E27FC236}">
                <a16:creationId xmlns:a16="http://schemas.microsoft.com/office/drawing/2014/main" id="{A0542B70-1F49-3942-0543-11FB18DD687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5699" y="2537047"/>
            <a:ext cx="6227233" cy="3354589"/>
          </a:xfrm>
          <a:prstGeom prst="rect">
            <a:avLst/>
          </a:prstGeom>
          <a:noFill/>
          <a:ln>
            <a:noFill/>
          </a:ln>
        </p:spPr>
      </p:pic>
    </p:spTree>
    <p:extLst>
      <p:ext uri="{BB962C8B-B14F-4D97-AF65-F5344CB8AC3E}">
        <p14:creationId xmlns:p14="http://schemas.microsoft.com/office/powerpoint/2010/main" val="4200325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E67F5A2-7E47-FD45-E24C-948FCFAC46D0}"/>
              </a:ext>
            </a:extLst>
          </p:cNvPr>
          <p:cNvSpPr>
            <a:spLocks noGrp="1"/>
          </p:cNvSpPr>
          <p:nvPr>
            <p:ph type="ctrTitle"/>
          </p:nvPr>
        </p:nvSpPr>
        <p:spPr/>
        <p:txBody>
          <a:bodyPr/>
          <a:lstStyle/>
          <a:p>
            <a:r>
              <a:rPr lang="es-AR" sz="4000" dirty="0"/>
              <a:t>APARTADO CUENTAS DE USUARIO</a:t>
            </a:r>
          </a:p>
        </p:txBody>
      </p:sp>
    </p:spTree>
    <p:extLst>
      <p:ext uri="{BB962C8B-B14F-4D97-AF65-F5344CB8AC3E}">
        <p14:creationId xmlns:p14="http://schemas.microsoft.com/office/powerpoint/2010/main" val="1507116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C3BE6-B88A-A2EC-2A6A-F9456890E220}"/>
              </a:ext>
            </a:extLst>
          </p:cNvPr>
          <p:cNvSpPr>
            <a:spLocks noGrp="1"/>
          </p:cNvSpPr>
          <p:nvPr>
            <p:ph type="title"/>
          </p:nvPr>
        </p:nvSpPr>
        <p:spPr/>
        <p:txBody>
          <a:bodyPr/>
          <a:lstStyle/>
          <a:p>
            <a:r>
              <a:rPr lang="es-AR" dirty="0"/>
              <a:t>MAPA DE NAVEGACION ENTRE PANTALLAS</a:t>
            </a:r>
          </a:p>
        </p:txBody>
      </p:sp>
      <p:pic>
        <p:nvPicPr>
          <p:cNvPr id="4" name="Marcador de contenido 3">
            <a:extLst>
              <a:ext uri="{FF2B5EF4-FFF2-40B4-BE49-F238E27FC236}">
                <a16:creationId xmlns:a16="http://schemas.microsoft.com/office/drawing/2014/main" id="{20F14A89-B163-D820-3B06-32B1B1E88BC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091267"/>
            <a:ext cx="8229600" cy="4694009"/>
          </a:xfrm>
          <a:prstGeom prst="rect">
            <a:avLst/>
          </a:prstGeom>
          <a:noFill/>
          <a:ln>
            <a:noFill/>
          </a:ln>
        </p:spPr>
      </p:pic>
    </p:spTree>
    <p:extLst>
      <p:ext uri="{BB962C8B-B14F-4D97-AF65-F5344CB8AC3E}">
        <p14:creationId xmlns:p14="http://schemas.microsoft.com/office/powerpoint/2010/main" val="3193338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10BB606-F1FD-2E7D-66AF-CC800D89C579}"/>
              </a:ext>
            </a:extLst>
          </p:cNvPr>
          <p:cNvSpPr>
            <a:spLocks noGrp="1"/>
          </p:cNvSpPr>
          <p:nvPr>
            <p:ph type="title"/>
          </p:nvPr>
        </p:nvSpPr>
        <p:spPr/>
        <p:txBody>
          <a:bodyPr/>
          <a:lstStyle/>
          <a:p>
            <a:r>
              <a:rPr lang="es-AR" dirty="0"/>
              <a:t>CUENTA - LOGIN</a:t>
            </a:r>
          </a:p>
        </p:txBody>
      </p:sp>
      <p:sp>
        <p:nvSpPr>
          <p:cNvPr id="6" name="Marcador de texto 5">
            <a:extLst>
              <a:ext uri="{FF2B5EF4-FFF2-40B4-BE49-F238E27FC236}">
                <a16:creationId xmlns:a16="http://schemas.microsoft.com/office/drawing/2014/main" id="{6C7D1923-D633-C797-F5D2-C8888A01C65E}"/>
              </a:ext>
            </a:extLst>
          </p:cNvPr>
          <p:cNvSpPr>
            <a:spLocks noGrp="1"/>
          </p:cNvSpPr>
          <p:nvPr>
            <p:ph type="body" sz="half" idx="2"/>
          </p:nvPr>
        </p:nvSpPr>
        <p:spPr/>
        <p:txBody>
          <a:bodyPr>
            <a:normAutofit lnSpcReduction="10000"/>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este apartado, se nos presentara una pantalla donde podremos introducir los datos de nuestro usuario, los cuales son nombre y contraseña, presionando en el botón “Iniciar sesión” y validando que nuestros datos son los correctos, se nos dirigirá a otra pantalla donde se mostrara los datos de la cuenta, en otro caso, si deseamos registrarnos debemos poner nombre y contraseña, y si verificamos los datos que sean correctos, se dará de alta la cuenta.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7" name="Marcador de contenido 6">
            <a:extLst>
              <a:ext uri="{FF2B5EF4-FFF2-40B4-BE49-F238E27FC236}">
                <a16:creationId xmlns:a16="http://schemas.microsoft.com/office/drawing/2014/main" id="{17B79FCD-85F8-069A-2F2B-BC52EE92C0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6432" y="2288591"/>
            <a:ext cx="6092131" cy="3647598"/>
          </a:xfrm>
          <a:prstGeom prst="rect">
            <a:avLst/>
          </a:prstGeom>
          <a:noFill/>
          <a:ln>
            <a:noFill/>
          </a:ln>
        </p:spPr>
      </p:pic>
    </p:spTree>
    <p:extLst>
      <p:ext uri="{BB962C8B-B14F-4D97-AF65-F5344CB8AC3E}">
        <p14:creationId xmlns:p14="http://schemas.microsoft.com/office/powerpoint/2010/main" val="2357462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67635-B5EC-2B70-9D0E-A8E857DE4813}"/>
              </a:ext>
            </a:extLst>
          </p:cNvPr>
          <p:cNvSpPr>
            <a:spLocks noGrp="1"/>
          </p:cNvSpPr>
          <p:nvPr>
            <p:ph type="title"/>
          </p:nvPr>
        </p:nvSpPr>
        <p:spPr/>
        <p:txBody>
          <a:bodyPr/>
          <a:lstStyle/>
          <a:p>
            <a:r>
              <a:rPr lang="es-AR" dirty="0"/>
              <a:t>INFORMACION SOBRE LA CUENTA</a:t>
            </a:r>
          </a:p>
        </p:txBody>
      </p:sp>
      <p:sp>
        <p:nvSpPr>
          <p:cNvPr id="4" name="Marcador de texto 3">
            <a:extLst>
              <a:ext uri="{FF2B5EF4-FFF2-40B4-BE49-F238E27FC236}">
                <a16:creationId xmlns:a16="http://schemas.microsoft.com/office/drawing/2014/main" id="{7E4B5DAD-EC31-E5BB-477A-7EFB0F778388}"/>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este apartado se mostrará el nombre de la cuenta con la que se accedió a la aplicación, junto con dos botones, uno para realizar el cambio de contraseña y otro para cerrar la sesión.</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5" name="Marcador de contenido 4">
            <a:extLst>
              <a:ext uri="{FF2B5EF4-FFF2-40B4-BE49-F238E27FC236}">
                <a16:creationId xmlns:a16="http://schemas.microsoft.com/office/drawing/2014/main" id="{DB19BE94-B388-8FB8-157B-B63574206C6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0083" y="2771385"/>
            <a:ext cx="6901595" cy="3030904"/>
          </a:xfrm>
          <a:prstGeom prst="rect">
            <a:avLst/>
          </a:prstGeom>
          <a:noFill/>
          <a:ln>
            <a:noFill/>
          </a:ln>
        </p:spPr>
      </p:pic>
    </p:spTree>
    <p:extLst>
      <p:ext uri="{BB962C8B-B14F-4D97-AF65-F5344CB8AC3E}">
        <p14:creationId xmlns:p14="http://schemas.microsoft.com/office/powerpoint/2010/main" val="1668374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31A25-FF7E-F079-D159-5F0E4A833BB4}"/>
              </a:ext>
            </a:extLst>
          </p:cNvPr>
          <p:cNvSpPr>
            <a:spLocks noGrp="1"/>
          </p:cNvSpPr>
          <p:nvPr>
            <p:ph type="title"/>
          </p:nvPr>
        </p:nvSpPr>
        <p:spPr/>
        <p:txBody>
          <a:bodyPr/>
          <a:lstStyle/>
          <a:p>
            <a:r>
              <a:rPr lang="es-AR" dirty="0"/>
              <a:t>CAMBIO DE CONTRASEÑA</a:t>
            </a:r>
          </a:p>
        </p:txBody>
      </p:sp>
      <p:sp>
        <p:nvSpPr>
          <p:cNvPr id="4" name="Marcador de texto 3">
            <a:extLst>
              <a:ext uri="{FF2B5EF4-FFF2-40B4-BE49-F238E27FC236}">
                <a16:creationId xmlns:a16="http://schemas.microsoft.com/office/drawing/2014/main" id="{441E167A-3045-1638-32CB-ACA2DEC4113A}"/>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Este apartado se encontrará al momento de tocar sobre el botón “Cambiar contraseña” en el apartado de “Información de cuenta” el cual nos redirigirá a un formulario donde introduciremos la nueva contraseña de la cuenta y la confirmación de la misma y un botón el cual nos permitirá grabar la nueva contraseña.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5" name="Marcador de contenido 4">
            <a:extLst>
              <a:ext uri="{FF2B5EF4-FFF2-40B4-BE49-F238E27FC236}">
                <a16:creationId xmlns:a16="http://schemas.microsoft.com/office/drawing/2014/main" id="{735F3DEB-9F16-D593-F344-349904CB868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2665" y="2238987"/>
            <a:ext cx="5469135" cy="3865786"/>
          </a:xfrm>
          <a:prstGeom prst="rect">
            <a:avLst/>
          </a:prstGeom>
          <a:noFill/>
          <a:ln>
            <a:noFill/>
          </a:ln>
        </p:spPr>
      </p:pic>
    </p:spTree>
    <p:extLst>
      <p:ext uri="{BB962C8B-B14F-4D97-AF65-F5344CB8AC3E}">
        <p14:creationId xmlns:p14="http://schemas.microsoft.com/office/powerpoint/2010/main" val="322448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375F7-92BD-4810-9599-C27CED161537}"/>
              </a:ext>
            </a:extLst>
          </p:cNvPr>
          <p:cNvSpPr>
            <a:spLocks noGrp="1"/>
          </p:cNvSpPr>
          <p:nvPr>
            <p:ph type="title"/>
          </p:nvPr>
        </p:nvSpPr>
        <p:spPr/>
        <p:txBody>
          <a:bodyPr/>
          <a:lstStyle/>
          <a:p>
            <a:r>
              <a:rPr lang="es-AR" dirty="0"/>
              <a:t>CREACION DE USUARIO</a:t>
            </a:r>
          </a:p>
        </p:txBody>
      </p:sp>
      <p:sp>
        <p:nvSpPr>
          <p:cNvPr id="4" name="Marcador de texto 3">
            <a:extLst>
              <a:ext uri="{FF2B5EF4-FFF2-40B4-BE49-F238E27FC236}">
                <a16:creationId xmlns:a16="http://schemas.microsoft.com/office/drawing/2014/main" id="{4EEE83DD-02BE-4A6F-B2FD-72591D9C375F}"/>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Este apartado se encontrará al momento de tocar sobre el botón “REGISTRAR” en la pantalla principal, donde nos redijera al apartado donde introduciremos un correo electrónico y una contraseña para crear el usuario para posteriormente autenticarnos en la app.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7" name="Marcador de contenido 6">
            <a:extLst>
              <a:ext uri="{FF2B5EF4-FFF2-40B4-BE49-F238E27FC236}">
                <a16:creationId xmlns:a16="http://schemas.microsoft.com/office/drawing/2014/main" id="{45637C5A-0396-E64F-68B4-73C56FC5CF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5858" y="2336872"/>
            <a:ext cx="6191488" cy="3707087"/>
          </a:xfrm>
          <a:prstGeom prst="rect">
            <a:avLst/>
          </a:prstGeom>
          <a:noFill/>
          <a:ln>
            <a:noFill/>
          </a:ln>
        </p:spPr>
      </p:pic>
    </p:spTree>
    <p:extLst>
      <p:ext uri="{BB962C8B-B14F-4D97-AF65-F5344CB8AC3E}">
        <p14:creationId xmlns:p14="http://schemas.microsoft.com/office/powerpoint/2010/main" val="2162875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4F42C5E-3B6D-FB3C-EFB6-05F3BD63398C}"/>
              </a:ext>
            </a:extLst>
          </p:cNvPr>
          <p:cNvSpPr>
            <a:spLocks noGrp="1"/>
          </p:cNvSpPr>
          <p:nvPr>
            <p:ph type="ctrTitle"/>
          </p:nvPr>
        </p:nvSpPr>
        <p:spPr/>
        <p:txBody>
          <a:bodyPr/>
          <a:lstStyle/>
          <a:p>
            <a:r>
              <a:rPr lang="es-AR" sz="4400" dirty="0"/>
              <a:t>ADMINISTRACION DE EVENTOS</a:t>
            </a:r>
          </a:p>
        </p:txBody>
      </p:sp>
    </p:spTree>
    <p:extLst>
      <p:ext uri="{BB962C8B-B14F-4D97-AF65-F5344CB8AC3E}">
        <p14:creationId xmlns:p14="http://schemas.microsoft.com/office/powerpoint/2010/main" val="1148469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BB41EE7-4D46-A505-EAE2-2A978EF200DB}"/>
              </a:ext>
            </a:extLst>
          </p:cNvPr>
          <p:cNvSpPr>
            <a:spLocks noGrp="1"/>
          </p:cNvSpPr>
          <p:nvPr>
            <p:ph type="title"/>
          </p:nvPr>
        </p:nvSpPr>
        <p:spPr/>
        <p:txBody>
          <a:bodyPr/>
          <a:lstStyle/>
          <a:p>
            <a:r>
              <a:rPr lang="es-AR" dirty="0"/>
              <a:t>PROPOSITO DE LA APLICACION</a:t>
            </a:r>
          </a:p>
        </p:txBody>
      </p:sp>
      <p:sp>
        <p:nvSpPr>
          <p:cNvPr id="5" name="Marcador de contenido 4">
            <a:extLst>
              <a:ext uri="{FF2B5EF4-FFF2-40B4-BE49-F238E27FC236}">
                <a16:creationId xmlns:a16="http://schemas.microsoft.com/office/drawing/2014/main" id="{AE651760-9FC1-BEC0-8791-182F6DE78402}"/>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s-AR" sz="2400" dirty="0">
                <a:effectLst/>
                <a:latin typeface="Bahnschrift SemiBold" panose="020B0502040204020203" pitchFamily="34" charset="0"/>
                <a:ea typeface="Calibri" panose="020F0502020204030204" pitchFamily="34" charset="0"/>
                <a:cs typeface="Times New Roman" panose="02020603050405020304" pitchFamily="18" charset="0"/>
              </a:rPr>
              <a:t>El propósito de esta aplicación es la recopilación de datos referido a eventos (catástrofes, accidentes, incendios, etc.) que se produzcan en una determinada zona, lo que permitirá consultar la información por medio de otros aplicativos a fin de que autoridades, medios, ONG u otras organizaciones permitan elaborar informes, generar concientización, o alguna otra campaña que sirva para sus intereses.</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AR" sz="2400" dirty="0">
                <a:effectLst/>
                <a:latin typeface="Bahnschrift SemiBold" panose="020B0502040204020203" pitchFamily="34" charset="0"/>
                <a:ea typeface="Calibri" panose="020F0502020204030204" pitchFamily="34" charset="0"/>
                <a:cs typeface="Times New Roman" panose="02020603050405020304" pitchFamily="18" charset="0"/>
              </a:rPr>
              <a:t>Tambien permitirá la creación de usuarios, login y cambio de contraseña, cada usuario tendrá ciertas funciones dentro de la app a detallar mas adelante.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487435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5459508-25CC-44E9-A563-83CA1810BAA4}"/>
              </a:ext>
            </a:extLst>
          </p:cNvPr>
          <p:cNvSpPr>
            <a:spLocks noGrp="1"/>
          </p:cNvSpPr>
          <p:nvPr>
            <p:ph type="title"/>
          </p:nvPr>
        </p:nvSpPr>
        <p:spPr/>
        <p:txBody>
          <a:bodyPr/>
          <a:lstStyle/>
          <a:p>
            <a:r>
              <a:rPr lang="es-AR" dirty="0"/>
              <a:t>PANTALLA PRINCIPAL - ADMINISTRACION</a:t>
            </a:r>
          </a:p>
        </p:txBody>
      </p:sp>
      <p:sp>
        <p:nvSpPr>
          <p:cNvPr id="6" name="Marcador de texto 5">
            <a:extLst>
              <a:ext uri="{FF2B5EF4-FFF2-40B4-BE49-F238E27FC236}">
                <a16:creationId xmlns:a16="http://schemas.microsoft.com/office/drawing/2014/main" id="{4CB2BF5B-2DFF-2E40-E01C-B12CD8B4A409}"/>
              </a:ext>
            </a:extLst>
          </p:cNvPr>
          <p:cNvSpPr>
            <a:spLocks noGrp="1"/>
          </p:cNvSpPr>
          <p:nvPr>
            <p:ph type="body" sz="half" idx="2"/>
          </p:nvPr>
        </p:nvSpPr>
        <p:spPr/>
        <p:txBody>
          <a:bodyPr>
            <a:normAutofit fontScale="92500" lnSpcReduction="20000"/>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 este apartado se accederá tocando sobre un botón en la parte inferior de la pantalla principal. En este apartado se mostrará un listado con todos los eventos cargados en la aplicación, en el cual presionando sobre el botón “+” se nos dirigirá a la pantalla de creación de eventos. Si en el listado, presionamos sobre los datos de un evento, esta acción nos dirigirá a la pantalla de modificación de datos de un evento. En este apartado también se encontrarán filtros donde se podrán mostrar solo eventos en curso, eventos no verificados, eventos en curso y verificados y listado general.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7" name="Marcador de contenido 6">
            <a:extLst>
              <a:ext uri="{FF2B5EF4-FFF2-40B4-BE49-F238E27FC236}">
                <a16:creationId xmlns:a16="http://schemas.microsoft.com/office/drawing/2014/main" id="{2610B246-8F96-052F-CAC4-48BA7E74CDC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11826" y="2193269"/>
            <a:ext cx="5900108" cy="3911504"/>
          </a:xfrm>
          <a:prstGeom prst="rect">
            <a:avLst/>
          </a:prstGeom>
          <a:noFill/>
          <a:ln>
            <a:noFill/>
          </a:ln>
        </p:spPr>
      </p:pic>
    </p:spTree>
    <p:extLst>
      <p:ext uri="{BB962C8B-B14F-4D97-AF65-F5344CB8AC3E}">
        <p14:creationId xmlns:p14="http://schemas.microsoft.com/office/powerpoint/2010/main" val="4003427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C8565-7D7E-C91E-DDCC-CB723F6CEC0D}"/>
              </a:ext>
            </a:extLst>
          </p:cNvPr>
          <p:cNvSpPr>
            <a:spLocks noGrp="1"/>
          </p:cNvSpPr>
          <p:nvPr>
            <p:ph type="title"/>
          </p:nvPr>
        </p:nvSpPr>
        <p:spPr/>
        <p:txBody>
          <a:bodyPr/>
          <a:lstStyle/>
          <a:p>
            <a:r>
              <a:rPr lang="es-AR" dirty="0"/>
              <a:t>NUEVOS FILTROS</a:t>
            </a:r>
          </a:p>
        </p:txBody>
      </p:sp>
      <p:sp>
        <p:nvSpPr>
          <p:cNvPr id="4" name="Marcador de texto 3">
            <a:extLst>
              <a:ext uri="{FF2B5EF4-FFF2-40B4-BE49-F238E27FC236}">
                <a16:creationId xmlns:a16="http://schemas.microsoft.com/office/drawing/2014/main" id="{604A908C-C2B8-D00E-1A7D-D513D8088E04}"/>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la versión 0.0.34 se agrego un filtro para buscar eventos por su ubicación y por nombre en caso de buscar eventos por de tipo botón antipánico. Este filtro se utilizara tambien en el listado de eventos para ver su información.</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5" name="Marcador de contenido 4">
            <a:extLst>
              <a:ext uri="{FF2B5EF4-FFF2-40B4-BE49-F238E27FC236}">
                <a16:creationId xmlns:a16="http://schemas.microsoft.com/office/drawing/2014/main" id="{1352651A-A7C8-34B2-18B0-19640E48259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9366" y="2505456"/>
            <a:ext cx="6252634" cy="3826514"/>
          </a:xfrm>
          <a:prstGeom prst="rect">
            <a:avLst/>
          </a:prstGeom>
          <a:noFill/>
          <a:ln>
            <a:noFill/>
          </a:ln>
        </p:spPr>
      </p:pic>
    </p:spTree>
    <p:extLst>
      <p:ext uri="{BB962C8B-B14F-4D97-AF65-F5344CB8AC3E}">
        <p14:creationId xmlns:p14="http://schemas.microsoft.com/office/powerpoint/2010/main" val="2694351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31418-4B59-86DA-D12F-7A7524CF8DD1}"/>
              </a:ext>
            </a:extLst>
          </p:cNvPr>
          <p:cNvSpPr>
            <a:spLocks noGrp="1"/>
          </p:cNvSpPr>
          <p:nvPr>
            <p:ph type="title"/>
          </p:nvPr>
        </p:nvSpPr>
        <p:spPr/>
        <p:txBody>
          <a:bodyPr/>
          <a:lstStyle/>
          <a:p>
            <a:r>
              <a:rPr lang="es-AR" dirty="0"/>
              <a:t>ALTA DE EVENTOS</a:t>
            </a:r>
          </a:p>
        </p:txBody>
      </p:sp>
      <p:sp>
        <p:nvSpPr>
          <p:cNvPr id="4" name="Marcador de texto 3">
            <a:extLst>
              <a:ext uri="{FF2B5EF4-FFF2-40B4-BE49-F238E27FC236}">
                <a16:creationId xmlns:a16="http://schemas.microsoft.com/office/drawing/2014/main" id="{5CB11321-6206-B33E-9B84-8918710B87D8}"/>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 este apartado se mostrará un formulario para la introducción de los datos necesarios para asentar un evento, cada dato pedido será acompañado una leyenda que indicara que dato se debe introducir para el correcto guardado del evento y un botón que abrirá otra pantalla donde se mostrara a modo de mapa, la ubicación que tendrá el evento. Para guardar un evento, presionar el botón “Grabar evento”.</a:t>
            </a:r>
            <a:endParaRPr lang="es-AR" dirty="0"/>
          </a:p>
        </p:txBody>
      </p:sp>
      <p:pic>
        <p:nvPicPr>
          <p:cNvPr id="5" name="Marcador de contenido 4">
            <a:extLst>
              <a:ext uri="{FF2B5EF4-FFF2-40B4-BE49-F238E27FC236}">
                <a16:creationId xmlns:a16="http://schemas.microsoft.com/office/drawing/2014/main" id="{B7832DF0-8507-F365-6020-5C7951D3E28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2366" y="2515010"/>
            <a:ext cx="7266090" cy="3243039"/>
          </a:xfrm>
          <a:prstGeom prst="rect">
            <a:avLst/>
          </a:prstGeom>
          <a:noFill/>
          <a:ln>
            <a:noFill/>
          </a:ln>
        </p:spPr>
      </p:pic>
    </p:spTree>
    <p:extLst>
      <p:ext uri="{BB962C8B-B14F-4D97-AF65-F5344CB8AC3E}">
        <p14:creationId xmlns:p14="http://schemas.microsoft.com/office/powerpoint/2010/main" val="2011865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44554-4686-A5A3-8C68-CE4DB9F4C188}"/>
              </a:ext>
            </a:extLst>
          </p:cNvPr>
          <p:cNvSpPr>
            <a:spLocks noGrp="1"/>
          </p:cNvSpPr>
          <p:nvPr>
            <p:ph type="title"/>
          </p:nvPr>
        </p:nvSpPr>
        <p:spPr/>
        <p:txBody>
          <a:bodyPr/>
          <a:lstStyle/>
          <a:p>
            <a:r>
              <a:rPr lang="es-AR" dirty="0"/>
              <a:t>GRABAR UBICACIÓN DEL EVENTO</a:t>
            </a:r>
          </a:p>
        </p:txBody>
      </p:sp>
      <p:sp>
        <p:nvSpPr>
          <p:cNvPr id="4" name="Marcador de texto 3">
            <a:extLst>
              <a:ext uri="{FF2B5EF4-FFF2-40B4-BE49-F238E27FC236}">
                <a16:creationId xmlns:a16="http://schemas.microsoft.com/office/drawing/2014/main" id="{53E1E88B-835E-6C23-98C7-FABC5306887C}"/>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esta pantalla se mostrará un mapa, donde pulsando en la ubicación, nos agregará un marcador donde indicará la ubicación en un mapa del evento en cuestión</a:t>
            </a:r>
            <a:endParaRPr lang="es-AR" dirty="0"/>
          </a:p>
        </p:txBody>
      </p:sp>
      <p:pic>
        <p:nvPicPr>
          <p:cNvPr id="5" name="Marcador de contenido 4">
            <a:extLst>
              <a:ext uri="{FF2B5EF4-FFF2-40B4-BE49-F238E27FC236}">
                <a16:creationId xmlns:a16="http://schemas.microsoft.com/office/drawing/2014/main" id="{E8A48540-C995-EC0C-E357-EB17F04EDC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8221" y="2650067"/>
            <a:ext cx="6526762" cy="3139123"/>
          </a:xfrm>
          <a:prstGeom prst="rect">
            <a:avLst/>
          </a:prstGeom>
          <a:noFill/>
          <a:ln>
            <a:noFill/>
          </a:ln>
        </p:spPr>
      </p:pic>
    </p:spTree>
    <p:extLst>
      <p:ext uri="{BB962C8B-B14F-4D97-AF65-F5344CB8AC3E}">
        <p14:creationId xmlns:p14="http://schemas.microsoft.com/office/powerpoint/2010/main" val="1223619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6B0B890-BC01-CA65-1D39-F06D31231894}"/>
              </a:ext>
            </a:extLst>
          </p:cNvPr>
          <p:cNvSpPr>
            <a:spLocks noGrp="1"/>
          </p:cNvSpPr>
          <p:nvPr>
            <p:ph type="title"/>
          </p:nvPr>
        </p:nvSpPr>
        <p:spPr/>
        <p:txBody>
          <a:bodyPr/>
          <a:lstStyle/>
          <a:p>
            <a:r>
              <a:rPr lang="es-AR" dirty="0"/>
              <a:t>MAPA DE NAVEGACION ENTRE PANTALLAS  (MODIFICACION DE EVENTOS)</a:t>
            </a:r>
          </a:p>
        </p:txBody>
      </p:sp>
      <p:pic>
        <p:nvPicPr>
          <p:cNvPr id="9" name="Marcador de contenido 8">
            <a:extLst>
              <a:ext uri="{FF2B5EF4-FFF2-40B4-BE49-F238E27FC236}">
                <a16:creationId xmlns:a16="http://schemas.microsoft.com/office/drawing/2014/main" id="{81BE229C-2596-9AFB-056D-739168085B8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9600" y="2186404"/>
            <a:ext cx="7924800" cy="4494935"/>
          </a:xfrm>
          <a:prstGeom prst="rect">
            <a:avLst/>
          </a:prstGeom>
          <a:noFill/>
          <a:ln>
            <a:noFill/>
          </a:ln>
        </p:spPr>
      </p:pic>
    </p:spTree>
    <p:extLst>
      <p:ext uri="{BB962C8B-B14F-4D97-AF65-F5344CB8AC3E}">
        <p14:creationId xmlns:p14="http://schemas.microsoft.com/office/powerpoint/2010/main" val="2080842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236E7-4607-9D51-EB17-F76447D52F70}"/>
              </a:ext>
            </a:extLst>
          </p:cNvPr>
          <p:cNvSpPr>
            <a:spLocks noGrp="1"/>
          </p:cNvSpPr>
          <p:nvPr>
            <p:ph type="title"/>
          </p:nvPr>
        </p:nvSpPr>
        <p:spPr/>
        <p:txBody>
          <a:bodyPr/>
          <a:lstStyle/>
          <a:p>
            <a:r>
              <a:rPr lang="es-AR" dirty="0"/>
              <a:t>MODIFICACION DE EVENTOS</a:t>
            </a:r>
            <a:br>
              <a:rPr lang="es-AR" dirty="0"/>
            </a:br>
            <a:r>
              <a:rPr lang="es-AR" dirty="0"/>
              <a:t>(USUARIO ADMINISTRADOR)</a:t>
            </a:r>
          </a:p>
        </p:txBody>
      </p:sp>
      <p:sp>
        <p:nvSpPr>
          <p:cNvPr id="5" name="Marcador de texto 4">
            <a:extLst>
              <a:ext uri="{FF2B5EF4-FFF2-40B4-BE49-F238E27FC236}">
                <a16:creationId xmlns:a16="http://schemas.microsoft.com/office/drawing/2014/main" id="{576BC44A-79F0-6E9A-AB66-CE54B8CB82DD}"/>
              </a:ext>
            </a:extLst>
          </p:cNvPr>
          <p:cNvSpPr>
            <a:spLocks noGrp="1"/>
          </p:cNvSpPr>
          <p:nvPr>
            <p:ph type="body" sz="half" idx="2"/>
          </p:nvPr>
        </p:nvSpPr>
        <p:spPr/>
        <p:txBody>
          <a:bodyPr>
            <a:normAutofit lnSpcReduction="10000"/>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 este apartado se accederá tocando sobre los datos de un evento en el listado de la pantalla de “Administración”, donde se nos mostrará un formulario con los datos cargados del evento que podremos editar. En el final de la pantalla habrá 3 botones, uno donde podremos reubicar el evento en un mapa, otro botón que permitirá borrar los datos de un evento previa confirmación del usuario, y otro botón para grabar los datos editados del evento en cuestión.</a:t>
            </a:r>
            <a:endParaRPr lang="es-AR" dirty="0"/>
          </a:p>
        </p:txBody>
      </p:sp>
      <p:pic>
        <p:nvPicPr>
          <p:cNvPr id="6" name="Marcador de contenido 5">
            <a:extLst>
              <a:ext uri="{FF2B5EF4-FFF2-40B4-BE49-F238E27FC236}">
                <a16:creationId xmlns:a16="http://schemas.microsoft.com/office/drawing/2014/main" id="{4ADE1F39-AFD3-DA8D-B663-C7392195F1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5066" y="2281050"/>
            <a:ext cx="6859246" cy="4121547"/>
          </a:xfrm>
          <a:prstGeom prst="rect">
            <a:avLst/>
          </a:prstGeom>
          <a:noFill/>
          <a:ln>
            <a:noFill/>
          </a:ln>
        </p:spPr>
      </p:pic>
    </p:spTree>
    <p:extLst>
      <p:ext uri="{BB962C8B-B14F-4D97-AF65-F5344CB8AC3E}">
        <p14:creationId xmlns:p14="http://schemas.microsoft.com/office/powerpoint/2010/main" val="2652616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01EF82-25F3-8830-96EA-4C5F1DC3207C}"/>
              </a:ext>
            </a:extLst>
          </p:cNvPr>
          <p:cNvSpPr>
            <a:spLocks noGrp="1"/>
          </p:cNvSpPr>
          <p:nvPr>
            <p:ph type="title"/>
          </p:nvPr>
        </p:nvSpPr>
        <p:spPr/>
        <p:txBody>
          <a:bodyPr/>
          <a:lstStyle/>
          <a:p>
            <a:r>
              <a:rPr lang="es-AR" dirty="0"/>
              <a:t>GEOLOCALIZACION DE EVENTO</a:t>
            </a:r>
            <a:br>
              <a:rPr lang="es-AR" dirty="0"/>
            </a:br>
            <a:r>
              <a:rPr lang="es-AR" dirty="0"/>
              <a:t>(MODIFICACION)</a:t>
            </a:r>
          </a:p>
        </p:txBody>
      </p:sp>
      <p:sp>
        <p:nvSpPr>
          <p:cNvPr id="4" name="Marcador de texto 3">
            <a:extLst>
              <a:ext uri="{FF2B5EF4-FFF2-40B4-BE49-F238E27FC236}">
                <a16:creationId xmlns:a16="http://schemas.microsoft.com/office/drawing/2014/main" id="{313D4341-3ECA-A33B-B9B3-05B57931AC95}"/>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Se accederá pulsando el botón “Abrir mapa”. En esta pantalla se mostrará un mapa, donde pulsando en la ubicación, nos agregará un marcador donde indicará la ubicación en un mapa del evento en cuestión.</a:t>
            </a:r>
            <a:endParaRPr lang="es-AR" dirty="0"/>
          </a:p>
        </p:txBody>
      </p:sp>
      <p:pic>
        <p:nvPicPr>
          <p:cNvPr id="5" name="Marcador de contenido 4">
            <a:extLst>
              <a:ext uri="{FF2B5EF4-FFF2-40B4-BE49-F238E27FC236}">
                <a16:creationId xmlns:a16="http://schemas.microsoft.com/office/drawing/2014/main" id="{A5F26B78-3855-90E3-5866-307D70C998A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0400" y="2816035"/>
            <a:ext cx="7146811" cy="2640989"/>
          </a:xfrm>
          <a:prstGeom prst="rect">
            <a:avLst/>
          </a:prstGeom>
          <a:noFill/>
          <a:ln>
            <a:noFill/>
          </a:ln>
        </p:spPr>
      </p:pic>
    </p:spTree>
    <p:extLst>
      <p:ext uri="{BB962C8B-B14F-4D97-AF65-F5344CB8AC3E}">
        <p14:creationId xmlns:p14="http://schemas.microsoft.com/office/powerpoint/2010/main" val="3619663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E534F-60A1-B313-EC83-18A38AE76A87}"/>
              </a:ext>
            </a:extLst>
          </p:cNvPr>
          <p:cNvSpPr>
            <a:spLocks noGrp="1"/>
          </p:cNvSpPr>
          <p:nvPr>
            <p:ph type="title"/>
          </p:nvPr>
        </p:nvSpPr>
        <p:spPr/>
        <p:txBody>
          <a:bodyPr/>
          <a:lstStyle/>
          <a:p>
            <a:r>
              <a:rPr lang="es-AR" dirty="0"/>
              <a:t>ELIMINACION DE UN EVENTO</a:t>
            </a:r>
          </a:p>
        </p:txBody>
      </p:sp>
      <p:pic>
        <p:nvPicPr>
          <p:cNvPr id="7" name="Marcador de contenido 6">
            <a:extLst>
              <a:ext uri="{FF2B5EF4-FFF2-40B4-BE49-F238E27FC236}">
                <a16:creationId xmlns:a16="http://schemas.microsoft.com/office/drawing/2014/main" id="{E0F1C5E4-93EF-47DE-0455-A54064709A8B}"/>
              </a:ext>
            </a:extLst>
          </p:cNvPr>
          <p:cNvPicPr>
            <a:picLocks noGrp="1" noChangeAspect="1"/>
          </p:cNvPicPr>
          <p:nvPr>
            <p:ph idx="1"/>
          </p:nvPr>
        </p:nvPicPr>
        <p:blipFill>
          <a:blip r:embed="rId2"/>
          <a:stretch>
            <a:fillRect/>
          </a:stretch>
        </p:blipFill>
        <p:spPr>
          <a:xfrm>
            <a:off x="6469238" y="2336800"/>
            <a:ext cx="2242961" cy="3951570"/>
          </a:xfrm>
        </p:spPr>
      </p:pic>
      <p:sp>
        <p:nvSpPr>
          <p:cNvPr id="4" name="Marcador de texto 3">
            <a:extLst>
              <a:ext uri="{FF2B5EF4-FFF2-40B4-BE49-F238E27FC236}">
                <a16:creationId xmlns:a16="http://schemas.microsoft.com/office/drawing/2014/main" id="{CA6A5881-C211-DBDF-0153-DC3E7E8478B8}"/>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Esta acción se desencadenará al pulsar el botón “Borrar evento” donde presionando “Si” a la confirmación se eliminaran los datos del evento consultado.</a:t>
            </a:r>
            <a:endParaRPr lang="es-AR" dirty="0"/>
          </a:p>
        </p:txBody>
      </p:sp>
    </p:spTree>
    <p:extLst>
      <p:ext uri="{BB962C8B-B14F-4D97-AF65-F5344CB8AC3E}">
        <p14:creationId xmlns:p14="http://schemas.microsoft.com/office/powerpoint/2010/main" val="1761817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327C77-C315-0259-FC25-51BE9C56A7C7}"/>
              </a:ext>
            </a:extLst>
          </p:cNvPr>
          <p:cNvSpPr>
            <a:spLocks noGrp="1"/>
          </p:cNvSpPr>
          <p:nvPr>
            <p:ph type="title"/>
          </p:nvPr>
        </p:nvSpPr>
        <p:spPr/>
        <p:txBody>
          <a:bodyPr/>
          <a:lstStyle/>
          <a:p>
            <a:r>
              <a:rPr lang="es-AR" dirty="0"/>
              <a:t>MODIFICACION DE EVENTOS</a:t>
            </a:r>
            <a:br>
              <a:rPr lang="es-AR" dirty="0"/>
            </a:br>
            <a:r>
              <a:rPr lang="es-AR" dirty="0"/>
              <a:t>(USUARIO VALIDADOR)</a:t>
            </a:r>
          </a:p>
        </p:txBody>
      </p:sp>
      <p:sp>
        <p:nvSpPr>
          <p:cNvPr id="4" name="Marcador de texto 3">
            <a:extLst>
              <a:ext uri="{FF2B5EF4-FFF2-40B4-BE49-F238E27FC236}">
                <a16:creationId xmlns:a16="http://schemas.microsoft.com/office/drawing/2014/main" id="{27C7F6CB-7686-E365-C3BD-FAF17B42190D}"/>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 este apartado se accederá tocando sobre los datos de un evento en el listado de la pantalla de “Administración”, donde se encontrarán 2 botones, uno es para validar o quitar la validación de un evento, luego el otro botón permitirá grabar los datos del evento.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E7877F73-4817-1BEC-3096-5B2D13FE2D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38120" y="2429381"/>
            <a:ext cx="5966963" cy="3506808"/>
          </a:xfrm>
          <a:prstGeom prst="rect">
            <a:avLst/>
          </a:prstGeom>
          <a:noFill/>
          <a:ln>
            <a:noFill/>
          </a:ln>
        </p:spPr>
      </p:pic>
    </p:spTree>
    <p:extLst>
      <p:ext uri="{BB962C8B-B14F-4D97-AF65-F5344CB8AC3E}">
        <p14:creationId xmlns:p14="http://schemas.microsoft.com/office/powerpoint/2010/main" val="1520388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86C33-D02F-31A4-F58D-C979ED7D3672}"/>
              </a:ext>
            </a:extLst>
          </p:cNvPr>
          <p:cNvSpPr>
            <a:spLocks noGrp="1"/>
          </p:cNvSpPr>
          <p:nvPr>
            <p:ph type="title"/>
          </p:nvPr>
        </p:nvSpPr>
        <p:spPr/>
        <p:txBody>
          <a:bodyPr/>
          <a:lstStyle/>
          <a:p>
            <a:r>
              <a:rPr lang="es-AR" dirty="0"/>
              <a:t>LISTADOS DE EVENTOS – CONSIDERACIONES GENERALES </a:t>
            </a:r>
          </a:p>
        </p:txBody>
      </p:sp>
      <p:sp>
        <p:nvSpPr>
          <p:cNvPr id="4" name="Marcador de texto 3">
            <a:extLst>
              <a:ext uri="{FF2B5EF4-FFF2-40B4-BE49-F238E27FC236}">
                <a16:creationId xmlns:a16="http://schemas.microsoft.com/office/drawing/2014/main" id="{68484D4F-E863-0022-86A5-BD4A5EEAC19A}"/>
              </a:ext>
            </a:extLst>
          </p:cNvPr>
          <p:cNvSpPr>
            <a:spLocks noGrp="1"/>
          </p:cNvSpPr>
          <p:nvPr>
            <p:ph type="body" sz="half" idx="2"/>
          </p:nvPr>
        </p:nvSpPr>
        <p:spPr/>
        <p:txBody>
          <a:bodyPr>
            <a:normAutofit fontScale="85000" lnSpcReduction="10000"/>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En la versión 0,0,32-1 se añadieron algunos cambios que permitirán identificar mejor a cada evento y ubicarlos en los listados se añadieron colores que identificaran el estado de cada evento: rojo (evento verificado y en curso), amarillo (evento en curso pero no verificado) y gris (evento finalizado), además se añadió información adicional mostrando la fecha de inicio y finalización del evento, si el evento está en curso, se mostrara dicho mensaje hasta que se agregue en sus datos la fecha de fin, Tambien se añadió un control que permitirá filtrar los eventos finalizados. Estos cambios se reflejarán en los listados de administración de eventos y en el listado de información de eventos.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5" name="Marcador de contenido 4">
            <a:extLst>
              <a:ext uri="{FF2B5EF4-FFF2-40B4-BE49-F238E27FC236}">
                <a16:creationId xmlns:a16="http://schemas.microsoft.com/office/drawing/2014/main" id="{C0177E38-C30F-BA67-55E2-88525302DA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0720" y="2108200"/>
            <a:ext cx="2471096" cy="4391900"/>
          </a:xfrm>
          <a:prstGeom prst="rect">
            <a:avLst/>
          </a:prstGeom>
          <a:noFill/>
          <a:ln>
            <a:noFill/>
          </a:ln>
        </p:spPr>
      </p:pic>
    </p:spTree>
    <p:extLst>
      <p:ext uri="{BB962C8B-B14F-4D97-AF65-F5344CB8AC3E}">
        <p14:creationId xmlns:p14="http://schemas.microsoft.com/office/powerpoint/2010/main" val="41886946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89EDF6-DD2C-A2D4-2411-B4C8062FD5D0}"/>
              </a:ext>
            </a:extLst>
          </p:cNvPr>
          <p:cNvSpPr>
            <a:spLocks noGrp="1"/>
          </p:cNvSpPr>
          <p:nvPr>
            <p:ph type="title"/>
          </p:nvPr>
        </p:nvSpPr>
        <p:spPr/>
        <p:txBody>
          <a:bodyPr/>
          <a:lstStyle/>
          <a:p>
            <a:r>
              <a:rPr lang="es-AR" dirty="0"/>
              <a:t>REQUISITOS MINIMOS</a:t>
            </a:r>
          </a:p>
        </p:txBody>
      </p:sp>
      <p:sp>
        <p:nvSpPr>
          <p:cNvPr id="5" name="Marcador de contenido 4">
            <a:extLst>
              <a:ext uri="{FF2B5EF4-FFF2-40B4-BE49-F238E27FC236}">
                <a16:creationId xmlns:a16="http://schemas.microsoft.com/office/drawing/2014/main" id="{9AE3D96C-0D7A-23E6-07F7-0A795BF998BB}"/>
              </a:ext>
            </a:extLst>
          </p:cNvPr>
          <p:cNvSpPr>
            <a:spLocks noGrp="1"/>
          </p:cNvSpPr>
          <p:nvPr>
            <p:ph idx="1"/>
          </p:nvPr>
        </p:nvSpPr>
        <p:spPr/>
        <p:txBody>
          <a:bodyPr/>
          <a:lstStyle/>
          <a:p>
            <a:pPr marL="0" indent="0">
              <a:buNone/>
            </a:pPr>
            <a:r>
              <a:rPr lang="es-AR" sz="2400" dirty="0">
                <a:effectLst/>
                <a:latin typeface="Bahnschrift SemiBold" panose="020B0502040204020203" pitchFamily="34" charset="0"/>
                <a:ea typeface="Calibri" panose="020F0502020204030204" pitchFamily="34" charset="0"/>
                <a:cs typeface="Times New Roman" panose="02020603050405020304" pitchFamily="18" charset="0"/>
              </a:rPr>
              <a:t>Se requiere para su instalación un teléfono/Tablet con el sistema operativo Android en su versión 11 y versiones posteriores. Permisos mínimos como geolocalización, almacenamiento, acceso al teléfono y ubicación GPS.</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7082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92DAF83-389E-8BF2-C710-5CC28F149335}"/>
              </a:ext>
            </a:extLst>
          </p:cNvPr>
          <p:cNvSpPr>
            <a:spLocks noGrp="1"/>
          </p:cNvSpPr>
          <p:nvPr>
            <p:ph type="ctrTitle"/>
          </p:nvPr>
        </p:nvSpPr>
        <p:spPr/>
        <p:txBody>
          <a:bodyPr/>
          <a:lstStyle/>
          <a:p>
            <a:r>
              <a:rPr lang="es-AR" sz="4000" dirty="0"/>
              <a:t>ARQUITECTURA DE LA APLICACION</a:t>
            </a:r>
          </a:p>
        </p:txBody>
      </p:sp>
    </p:spTree>
    <p:extLst>
      <p:ext uri="{BB962C8B-B14F-4D97-AF65-F5344CB8AC3E}">
        <p14:creationId xmlns:p14="http://schemas.microsoft.com/office/powerpoint/2010/main" val="2004064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4A227-B728-54B5-2416-6DD71AF83099}"/>
              </a:ext>
            </a:extLst>
          </p:cNvPr>
          <p:cNvSpPr>
            <a:spLocks noGrp="1"/>
          </p:cNvSpPr>
          <p:nvPr>
            <p:ph type="title"/>
          </p:nvPr>
        </p:nvSpPr>
        <p:spPr/>
        <p:txBody>
          <a:bodyPr/>
          <a:lstStyle/>
          <a:p>
            <a:r>
              <a:rPr lang="es-AR" dirty="0"/>
              <a:t>ASPECTOS BASICOS</a:t>
            </a:r>
          </a:p>
        </p:txBody>
      </p:sp>
      <p:sp>
        <p:nvSpPr>
          <p:cNvPr id="5" name="Marcador de texto 4">
            <a:extLst>
              <a:ext uri="{FF2B5EF4-FFF2-40B4-BE49-F238E27FC236}">
                <a16:creationId xmlns:a16="http://schemas.microsoft.com/office/drawing/2014/main" id="{A7782A54-C761-3492-4903-E515A373C8AB}"/>
              </a:ext>
            </a:extLst>
          </p:cNvPr>
          <p:cNvSpPr>
            <a:spLocks noGrp="1"/>
          </p:cNvSpPr>
          <p:nvPr>
            <p:ph type="body" sz="half" idx="2"/>
          </p:nvPr>
        </p:nvSpPr>
        <p:spPr/>
        <p:txBody>
          <a:bodyPr/>
          <a:lstStyle/>
          <a:p>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La arquitectura se compone de: Una base de datos MySQL donde se guardarán los datos de usuarios y eventos. Una API a medida desarrollada que permitirá la interacción de la aplicación con la base de datos antes mencionada. Luego la aplicación en cuestión, que correrá en un dispositivo Android compatible con los requerimientos antes mencionado.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6" name="Marcador de contenido 5">
            <a:extLst>
              <a:ext uri="{FF2B5EF4-FFF2-40B4-BE49-F238E27FC236}">
                <a16:creationId xmlns:a16="http://schemas.microsoft.com/office/drawing/2014/main" id="{D58F3A00-ABE5-EC22-2365-74B825219E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4994" y="2421538"/>
            <a:ext cx="6185868" cy="3180677"/>
          </a:xfrm>
          <a:prstGeom prst="rect">
            <a:avLst/>
          </a:prstGeom>
          <a:noFill/>
          <a:ln>
            <a:noFill/>
          </a:ln>
        </p:spPr>
      </p:pic>
    </p:spTree>
    <p:extLst>
      <p:ext uri="{BB962C8B-B14F-4D97-AF65-F5344CB8AC3E}">
        <p14:creationId xmlns:p14="http://schemas.microsoft.com/office/powerpoint/2010/main" val="2551428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61E3296-C990-D1D9-D2A4-D49707E820E2}"/>
              </a:ext>
            </a:extLst>
          </p:cNvPr>
          <p:cNvSpPr>
            <a:spLocks noGrp="1"/>
          </p:cNvSpPr>
          <p:nvPr>
            <p:ph type="title"/>
          </p:nvPr>
        </p:nvSpPr>
        <p:spPr/>
        <p:txBody>
          <a:bodyPr/>
          <a:lstStyle/>
          <a:p>
            <a:r>
              <a:rPr lang="es-AR" dirty="0"/>
              <a:t>APLICACIÓN ANDROID</a:t>
            </a:r>
          </a:p>
        </p:txBody>
      </p:sp>
      <p:sp>
        <p:nvSpPr>
          <p:cNvPr id="6" name="Marcador de contenido 5">
            <a:extLst>
              <a:ext uri="{FF2B5EF4-FFF2-40B4-BE49-F238E27FC236}">
                <a16:creationId xmlns:a16="http://schemas.microsoft.com/office/drawing/2014/main" id="{52E473A6-F65C-324B-26C3-71F615DE0E7F}"/>
              </a:ext>
            </a:extLst>
          </p:cNvPr>
          <p:cNvSpPr>
            <a:spLocks noGrp="1"/>
          </p:cNvSpPr>
          <p:nvPr>
            <p:ph idx="1"/>
          </p:nvPr>
        </p:nvSpPr>
        <p:spPr/>
        <p:txBody>
          <a:bodyPr/>
          <a:lstStyle/>
          <a:p>
            <a:pPr marL="0" indent="0">
              <a:buNone/>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El usuario común interactuará con dicha aplicación, accediendo a todas las funcionalidades anteriormente descritas, donde constara de componentes que más adelante se detallaran. Para obtener, almacenar, modificar o eliminar datos, la aplicación utilizara una API hecha a medida para dar servicio a todos estos aspectos.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5210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2EB85-C3DC-9BA4-2459-E9B24E8DE77D}"/>
              </a:ext>
            </a:extLst>
          </p:cNvPr>
          <p:cNvSpPr>
            <a:spLocks noGrp="1"/>
          </p:cNvSpPr>
          <p:nvPr>
            <p:ph type="title"/>
          </p:nvPr>
        </p:nvSpPr>
        <p:spPr/>
        <p:txBody>
          <a:bodyPr/>
          <a:lstStyle/>
          <a:p>
            <a:r>
              <a:rPr lang="es-AR" dirty="0"/>
              <a:t>BACKEND - API</a:t>
            </a:r>
          </a:p>
        </p:txBody>
      </p:sp>
      <p:sp>
        <p:nvSpPr>
          <p:cNvPr id="3" name="Marcador de contenido 2">
            <a:extLst>
              <a:ext uri="{FF2B5EF4-FFF2-40B4-BE49-F238E27FC236}">
                <a16:creationId xmlns:a16="http://schemas.microsoft.com/office/drawing/2014/main" id="{8B1BC496-5279-AF1C-6D09-81CB6756BB50}"/>
              </a:ext>
            </a:extLst>
          </p:cNvPr>
          <p:cNvSpPr>
            <a:spLocks noGrp="1"/>
          </p:cNvSpPr>
          <p:nvPr>
            <p:ph idx="1"/>
          </p:nvPr>
        </p:nvSpPr>
        <p:spPr/>
        <p:txBody>
          <a:bodyPr/>
          <a:lstStyle/>
          <a:p>
            <a:pPr marL="0" indent="0">
              <a:buNone/>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Se utiliza una API (interfaz de programación de aplicaciones) desarrollada específicamente para dar servicio a IncendiApp, la misma consta de los servicios esenciales para grabar, consultar y modificar datos en la aplicación y en el servidor de base de datos, la API consta con tecnologías en seguridad tales como Spring Security, JWT y BASE64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encoder</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decoder</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para garantizar que los datos no sean accedidos por terceros sin permisos.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0460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9B11-102B-F870-D7EA-9675C0D2DCB0}"/>
              </a:ext>
            </a:extLst>
          </p:cNvPr>
          <p:cNvSpPr>
            <a:spLocks noGrp="1"/>
          </p:cNvSpPr>
          <p:nvPr>
            <p:ph type="title"/>
          </p:nvPr>
        </p:nvSpPr>
        <p:spPr/>
        <p:txBody>
          <a:bodyPr/>
          <a:lstStyle/>
          <a:p>
            <a:r>
              <a:rPr lang="es-AR" dirty="0"/>
              <a:t>SERVIDOR DE BASE DE DATOS</a:t>
            </a:r>
          </a:p>
        </p:txBody>
      </p:sp>
      <p:sp>
        <p:nvSpPr>
          <p:cNvPr id="3" name="Marcador de contenido 2">
            <a:extLst>
              <a:ext uri="{FF2B5EF4-FFF2-40B4-BE49-F238E27FC236}">
                <a16:creationId xmlns:a16="http://schemas.microsoft.com/office/drawing/2014/main" id="{9C739D72-FF72-8338-E8DE-93ABD1833401}"/>
              </a:ext>
            </a:extLst>
          </p:cNvPr>
          <p:cNvSpPr>
            <a:spLocks noGrp="1"/>
          </p:cNvSpPr>
          <p:nvPr>
            <p:ph idx="1"/>
          </p:nvPr>
        </p:nvSpPr>
        <p:spPr/>
        <p:txBody>
          <a:bodyPr/>
          <a:lstStyle/>
          <a:p>
            <a:pPr marL="0" indent="0">
              <a:buNone/>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Para guardar los datos de forma permanente, se utiliza un servidor de base de datos MySQL en su versión 5.7, en el mismo con acción de la API, se podrán almacenar, modificar, consultar o eliminar datos para tener siempre actualizada la información y accesible a todos aquellos que usen IncendiApp.</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AR" dirty="0"/>
          </a:p>
        </p:txBody>
      </p:sp>
    </p:spTree>
    <p:extLst>
      <p:ext uri="{BB962C8B-B14F-4D97-AF65-F5344CB8AC3E}">
        <p14:creationId xmlns:p14="http://schemas.microsoft.com/office/powerpoint/2010/main" val="25148494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32A87-1D7F-90DC-F97D-BEB31ACA3C7F}"/>
              </a:ext>
            </a:extLst>
          </p:cNvPr>
          <p:cNvSpPr>
            <a:spLocks noGrp="1"/>
          </p:cNvSpPr>
          <p:nvPr>
            <p:ph type="title"/>
          </p:nvPr>
        </p:nvSpPr>
        <p:spPr/>
        <p:txBody>
          <a:bodyPr/>
          <a:lstStyle/>
          <a:p>
            <a:r>
              <a:rPr lang="es-AR" dirty="0"/>
              <a:t>SOFTWARE UTILIZADO PARA EL DESARROLLO</a:t>
            </a:r>
          </a:p>
        </p:txBody>
      </p:sp>
      <p:sp>
        <p:nvSpPr>
          <p:cNvPr id="3" name="Marcador de contenido 2">
            <a:extLst>
              <a:ext uri="{FF2B5EF4-FFF2-40B4-BE49-F238E27FC236}">
                <a16:creationId xmlns:a16="http://schemas.microsoft.com/office/drawing/2014/main" id="{67119A23-4ACC-76F0-CFBC-A289EC82F79F}"/>
              </a:ext>
            </a:extLst>
          </p:cNvPr>
          <p:cNvSpPr>
            <a:spLocks noGrp="1"/>
          </p:cNvSpPr>
          <p:nvPr>
            <p:ph idx="1"/>
          </p:nvPr>
        </p:nvSpPr>
        <p:spPr/>
        <p:txBody>
          <a:bodyPr>
            <a:normAutofit fontScale="92500" lnSpcReduction="20000"/>
          </a:bodyPr>
          <a:lstStyle/>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Android Studio v 2023.3.1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Giraffe</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Android 8 API 26</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Spring Tools Suite 4 v 4.19.1</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MySQL 5.7</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Java JDK 8 (Android Studio)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Java JDK 17 (Spring Tools Suite 4)</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Librerías usadas: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RetroFit</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Google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Maps</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SQLite, J.P.A, Spring Security, Spring Data,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Swagger</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JWT, librerías de encriptación AES, SHA-1</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Sensores en hardware: GPS, llamada.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Repositorio del proyecto: GitHub</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427165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98868-B130-B46A-2016-DD71F31CE46B}"/>
              </a:ext>
            </a:extLst>
          </p:cNvPr>
          <p:cNvSpPr>
            <a:spLocks noGrp="1"/>
          </p:cNvSpPr>
          <p:nvPr>
            <p:ph type="title"/>
          </p:nvPr>
        </p:nvSpPr>
        <p:spPr/>
        <p:txBody>
          <a:bodyPr/>
          <a:lstStyle/>
          <a:p>
            <a:r>
              <a:rPr lang="es-AR" dirty="0"/>
              <a:t>COMPONENTES UTILIZADOS EN LA APLICACION</a:t>
            </a:r>
          </a:p>
        </p:txBody>
      </p:sp>
      <p:sp>
        <p:nvSpPr>
          <p:cNvPr id="3" name="Marcador de contenido 2">
            <a:extLst>
              <a:ext uri="{FF2B5EF4-FFF2-40B4-BE49-F238E27FC236}">
                <a16:creationId xmlns:a16="http://schemas.microsoft.com/office/drawing/2014/main" id="{48707866-0AD5-9C08-D1D7-4666150A2301}"/>
              </a:ext>
            </a:extLst>
          </p:cNvPr>
          <p:cNvSpPr>
            <a:spLocks noGrp="1"/>
          </p:cNvSpPr>
          <p:nvPr>
            <p:ph idx="1"/>
          </p:nvPr>
        </p:nvSpPr>
        <p:spPr>
          <a:xfrm>
            <a:off x="680322" y="2336873"/>
            <a:ext cx="2587812" cy="3599316"/>
          </a:xfrm>
        </p:spPr>
        <p:txBody>
          <a:bodyPr>
            <a:normAutofit fontScale="25000" lnSpcReduction="20000"/>
          </a:bodyPr>
          <a:lstStyle/>
          <a:p>
            <a:pPr marL="342900" lvl="0" indent="-342900">
              <a:lnSpc>
                <a:spcPct val="107000"/>
              </a:lnSpc>
              <a:buSzPts val="1100"/>
              <a:buFont typeface="Symbol" panose="05050102010706020507" pitchFamily="18" charset="2"/>
              <a:buChar char=""/>
            </a:pP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Activity</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a:effectLst/>
                <a:latin typeface="Bahnschrift SemiBold" panose="020B0502040204020203" pitchFamily="34" charset="0"/>
                <a:ea typeface="Calibri" panose="020F0502020204030204" pitchFamily="34" charset="0"/>
                <a:cs typeface="Times New Roman" panose="02020603050405020304" pitchFamily="18" charset="0"/>
              </a:rPr>
              <a:t>Fragment</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a:effectLst/>
                <a:latin typeface="Bahnschrift SemiBold" panose="020B0502040204020203" pitchFamily="34" charset="0"/>
                <a:ea typeface="Calibri" panose="020F0502020204030204" pitchFamily="34" charset="0"/>
                <a:cs typeface="Times New Roman" panose="02020603050405020304" pitchFamily="18" charset="0"/>
              </a:rPr>
              <a:t>Bottom </a:t>
            </a: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Navigation</a:t>
            </a:r>
            <a:r>
              <a:rPr lang="es-AR" sz="7200" dirty="0">
                <a:effectLst/>
                <a:latin typeface="Bahnschrift SemiBold" panose="020B0502040204020203" pitchFamily="34" charset="0"/>
                <a:ea typeface="Calibri" panose="020F0502020204030204" pitchFamily="34" charset="0"/>
                <a:cs typeface="Times New Roman" panose="02020603050405020304" pitchFamily="18" charset="0"/>
              </a:rPr>
              <a:t> View</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a:effectLst/>
                <a:latin typeface="Bahnschrift SemiBold" panose="020B0502040204020203" pitchFamily="34" charset="0"/>
                <a:ea typeface="Calibri" panose="020F0502020204030204" pitchFamily="34" charset="0"/>
                <a:cs typeface="Times New Roman" panose="02020603050405020304" pitchFamily="18" charset="0"/>
              </a:rPr>
              <a:t>Text View</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Edit</a:t>
            </a:r>
            <a:r>
              <a:rPr lang="es-AR" sz="7200" dirty="0">
                <a:effectLst/>
                <a:latin typeface="Bahnschrift SemiBold" panose="020B0502040204020203" pitchFamily="34" charset="0"/>
                <a:ea typeface="Calibri" panose="020F0502020204030204" pitchFamily="34" charset="0"/>
                <a:cs typeface="Times New Roman" panose="02020603050405020304" pitchFamily="18" charset="0"/>
              </a:rPr>
              <a:t> Text</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Button</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Image</a:t>
            </a:r>
            <a:r>
              <a:rPr lang="es-AR" sz="7200"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Button</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Recycler</a:t>
            </a:r>
            <a:r>
              <a:rPr lang="es-AR" sz="7200"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view</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Spinner</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Combobox</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7200" dirty="0" err="1">
                <a:effectLst/>
                <a:latin typeface="Bahnschrift SemiBold" panose="020B0502040204020203" pitchFamily="34" charset="0"/>
                <a:ea typeface="Calibri" panose="020F0502020204030204" pitchFamily="34" charset="0"/>
                <a:cs typeface="Times New Roman" panose="02020603050405020304" pitchFamily="18" charset="0"/>
              </a:rPr>
              <a:t>Map</a:t>
            </a:r>
            <a:r>
              <a:rPr lang="es-AR" sz="7200" dirty="0">
                <a:effectLst/>
                <a:latin typeface="Bahnschrift SemiBold" panose="020B0502040204020203" pitchFamily="34" charset="0"/>
                <a:ea typeface="Calibri" panose="020F0502020204030204" pitchFamily="34" charset="0"/>
                <a:cs typeface="Times New Roman" panose="02020603050405020304" pitchFamily="18" charset="0"/>
              </a:rPr>
              <a:t> Fragment</a:t>
            </a:r>
            <a:endParaRPr lang="es-AR"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5" name="CuadroTexto 4">
            <a:extLst>
              <a:ext uri="{FF2B5EF4-FFF2-40B4-BE49-F238E27FC236}">
                <a16:creationId xmlns:a16="http://schemas.microsoft.com/office/drawing/2014/main" id="{42880347-7099-F6B9-4B27-E4CE1EB18060}"/>
              </a:ext>
            </a:extLst>
          </p:cNvPr>
          <p:cNvSpPr txBox="1"/>
          <p:nvPr/>
        </p:nvSpPr>
        <p:spPr>
          <a:xfrm>
            <a:off x="3488267" y="2336873"/>
            <a:ext cx="6096000" cy="3039999"/>
          </a:xfrm>
          <a:prstGeom prst="rect">
            <a:avLst/>
          </a:prstGeom>
          <a:noFill/>
        </p:spPr>
        <p:txBody>
          <a:bodyPr wrap="square">
            <a:spAutoFit/>
          </a:bodyPr>
          <a:lstStyle/>
          <a:p>
            <a:pPr marL="342900" lvl="0" indent="-342900">
              <a:lnSpc>
                <a:spcPct val="107000"/>
              </a:lnSpc>
              <a:buSzPts val="1100"/>
              <a:buFont typeface="Symbol" panose="05050102010706020507" pitchFamily="18" charset="2"/>
              <a:buChar char=""/>
            </a:pP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Image</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View</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Scroll</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View</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Intents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Content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provider</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Resources</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folder</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Android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Manifest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SQLite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Database</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GPS sensor</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Symbol" panose="05050102010706020507" pitchFamily="18" charset="2"/>
              <a:buChar char=""/>
            </a:pP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Call</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sensor</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100"/>
              <a:buFont typeface="Symbol" panose="05050102010706020507" pitchFamily="18" charset="2"/>
              <a:buChar char=""/>
            </a:pP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RetroFit</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Library</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0487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B4577-8F13-F4F7-1E15-EDDB46260A3D}"/>
              </a:ext>
            </a:extLst>
          </p:cNvPr>
          <p:cNvSpPr>
            <a:spLocks noGrp="1"/>
          </p:cNvSpPr>
          <p:nvPr>
            <p:ph type="title"/>
          </p:nvPr>
        </p:nvSpPr>
        <p:spPr/>
        <p:txBody>
          <a:bodyPr/>
          <a:lstStyle/>
          <a:p>
            <a:r>
              <a:rPr lang="es-AR" dirty="0"/>
              <a:t>INSTALACION Y PUESTA A PUNTO </a:t>
            </a:r>
            <a:br>
              <a:rPr lang="es-AR" dirty="0"/>
            </a:br>
            <a:r>
              <a:rPr lang="es-AR" dirty="0"/>
              <a:t>DE LA APLICACION</a:t>
            </a:r>
          </a:p>
        </p:txBody>
      </p:sp>
      <p:sp>
        <p:nvSpPr>
          <p:cNvPr id="3" name="Marcador de contenido 2">
            <a:extLst>
              <a:ext uri="{FF2B5EF4-FFF2-40B4-BE49-F238E27FC236}">
                <a16:creationId xmlns:a16="http://schemas.microsoft.com/office/drawing/2014/main" id="{9F0419F0-95BC-50B4-7852-F099B07AD173}"/>
              </a:ext>
            </a:extLst>
          </p:cNvPr>
          <p:cNvSpPr>
            <a:spLocks noGrp="1"/>
          </p:cNvSpPr>
          <p:nvPr>
            <p:ph idx="1"/>
          </p:nvPr>
        </p:nvSpPr>
        <p:spPr/>
        <p:txBody>
          <a:bodyPr/>
          <a:lstStyle/>
          <a:p>
            <a:pPr marL="0" indent="0">
              <a:buNone/>
            </a:pP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Para hacer uso de esta aplicación, se debe primero descargar el archivo “.</a:t>
            </a:r>
            <a:r>
              <a:rPr lang="es-AR" sz="1800" dirty="0" err="1">
                <a:effectLst/>
                <a:latin typeface="Bahnschrift SemiBold" panose="020B0502040204020203" pitchFamily="34" charset="0"/>
                <a:ea typeface="Calibri" panose="020F0502020204030204" pitchFamily="34" charset="0"/>
                <a:cs typeface="Times New Roman" panose="02020603050405020304" pitchFamily="18" charset="0"/>
              </a:rPr>
              <a:t>apk</a:t>
            </a:r>
            <a:r>
              <a:rPr lang="es-AR" sz="1800" dirty="0">
                <a:effectLst/>
                <a:latin typeface="Bahnschrift SemiBold" panose="020B0502040204020203" pitchFamily="34" charset="0"/>
                <a:ea typeface="Calibri" panose="020F0502020204030204" pitchFamily="34" charset="0"/>
                <a:cs typeface="Times New Roman" panose="02020603050405020304" pitchFamily="18" charset="0"/>
              </a:rPr>
              <a:t>”, luego iniciarlo, donde el sistema operativo pedirá permisos para instalarlo en caso de que no se haya provisto a la aplicación que accedió al archivo. Luego esperar a que la aplicación se instale en el dispositivo. Al ejecutar por primera vez, se le pedirán los permisos anteriormente detallados para el correcto funcionamiento de la aplicación, y luego ya puede hacer uso normal de la misma.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055851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DCEA7-D682-4A46-60DA-C0E13751468C}"/>
              </a:ext>
            </a:extLst>
          </p:cNvPr>
          <p:cNvSpPr>
            <a:spLocks noGrp="1"/>
          </p:cNvSpPr>
          <p:nvPr>
            <p:ph type="title"/>
          </p:nvPr>
        </p:nvSpPr>
        <p:spPr/>
        <p:txBody>
          <a:bodyPr/>
          <a:lstStyle/>
          <a:p>
            <a:r>
              <a:rPr lang="es-AR" dirty="0"/>
              <a:t>LOG DE VERSIONES Y CAMBIOS (PARTE 1)</a:t>
            </a:r>
          </a:p>
        </p:txBody>
      </p:sp>
      <p:sp>
        <p:nvSpPr>
          <p:cNvPr id="7" name="Rectangle 4">
            <a:extLst>
              <a:ext uri="{FF2B5EF4-FFF2-40B4-BE49-F238E27FC236}">
                <a16:creationId xmlns:a16="http://schemas.microsoft.com/office/drawing/2014/main" id="{C6078CA6-569D-3ADF-EEDA-18D1D2C16C67}"/>
              </a:ext>
            </a:extLst>
          </p:cNvPr>
          <p:cNvSpPr>
            <a:spLocks noGrp="1" noChangeArrowheads="1"/>
          </p:cNvSpPr>
          <p:nvPr>
            <p:ph idx="1"/>
          </p:nvPr>
        </p:nvSpPr>
        <p:spPr bwMode="auto">
          <a:xfrm>
            <a:off x="369794" y="2575338"/>
            <a:ext cx="1145241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0.0.4 - </a:t>
            </a:r>
            <a:r>
              <a:rPr kumimoji="0" lang="es-AR" altLang="es-AR" sz="1100" b="0" i="0" u="none" strike="noStrike" cap="none" normalizeH="0" baseline="0" dirty="0" err="1">
                <a:ln>
                  <a:noFill/>
                </a:ln>
                <a:solidFill>
                  <a:srgbClr val="A9B7C6"/>
                </a:solidFill>
                <a:effectLst/>
                <a:latin typeface="JetBrains Mono"/>
              </a:rPr>
              <a:t>Creacion</a:t>
            </a:r>
            <a:r>
              <a:rPr kumimoji="0" lang="es-AR" altLang="es-AR" sz="1100" b="0" i="0" u="none" strike="noStrike" cap="none" normalizeH="0" baseline="0" dirty="0">
                <a:ln>
                  <a:noFill/>
                </a:ln>
                <a:solidFill>
                  <a:srgbClr val="A9B7C6"/>
                </a:solidFill>
                <a:effectLst/>
                <a:latin typeface="JetBrains Mono"/>
              </a:rPr>
              <a:t> de estructura visual y entidades del proyecto</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0.0.5 - </a:t>
            </a:r>
            <a:r>
              <a:rPr kumimoji="0" lang="es-AR" altLang="es-AR" sz="1100" b="0" i="0" u="none" strike="noStrike" cap="none" normalizeH="0" baseline="0" dirty="0" err="1">
                <a:ln>
                  <a:noFill/>
                </a:ln>
                <a:solidFill>
                  <a:srgbClr val="A9B7C6"/>
                </a:solidFill>
                <a:effectLst/>
                <a:latin typeface="JetBrains Mono"/>
              </a:rPr>
              <a:t>Consumision</a:t>
            </a:r>
            <a:r>
              <a:rPr kumimoji="0" lang="es-AR" altLang="es-AR" sz="1100" b="0" i="0" u="none" strike="noStrike" cap="none" normalizeH="0" baseline="0" dirty="0">
                <a:ln>
                  <a:noFill/>
                </a:ln>
                <a:solidFill>
                  <a:srgbClr val="A9B7C6"/>
                </a:solidFill>
                <a:effectLst/>
                <a:latin typeface="JetBrains Mono"/>
              </a:rPr>
              <a:t> de API para registrar usuarios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0.0.6 - </a:t>
            </a:r>
            <a:r>
              <a:rPr kumimoji="0" lang="es-AR" altLang="es-AR" sz="1100" b="0" i="0" u="none" strike="noStrike" cap="none" normalizeH="0" baseline="0" dirty="0" err="1">
                <a:ln>
                  <a:noFill/>
                </a:ln>
                <a:solidFill>
                  <a:srgbClr val="A9B7C6"/>
                </a:solidFill>
                <a:effectLst/>
                <a:latin typeface="JetBrains Mono"/>
              </a:rPr>
              <a:t>LogIn</a:t>
            </a:r>
            <a:r>
              <a:rPr kumimoji="0" lang="es-AR" altLang="es-AR" sz="1100" b="0" i="0" u="none" strike="noStrike" cap="none" normalizeH="0" baseline="0" dirty="0">
                <a:ln>
                  <a:noFill/>
                </a:ln>
                <a:solidFill>
                  <a:srgbClr val="A9B7C6"/>
                </a:solidFill>
                <a:effectLst/>
                <a:latin typeface="JetBrains Mono"/>
              </a:rPr>
              <a:t> en </a:t>
            </a:r>
            <a:r>
              <a:rPr kumimoji="0" lang="es-AR" altLang="es-AR" sz="1100" b="0" i="0" u="none" strike="noStrike" cap="none" normalizeH="0" baseline="0" dirty="0" err="1">
                <a:ln>
                  <a:noFill/>
                </a:ln>
                <a:solidFill>
                  <a:srgbClr val="A9B7C6"/>
                </a:solidFill>
                <a:effectLst/>
                <a:latin typeface="JetBrains Mono"/>
              </a:rPr>
              <a:t>backend</a:t>
            </a:r>
            <a:r>
              <a:rPr kumimoji="0" lang="es-AR" altLang="es-AR" sz="1100" b="0" i="0" u="none" strike="noStrike" cap="none" normalizeH="0" baseline="0" dirty="0">
                <a:ln>
                  <a:noFill/>
                </a:ln>
                <a:solidFill>
                  <a:srgbClr val="A9B7C6"/>
                </a:solidFill>
                <a:effectLst/>
                <a:latin typeface="JetBrains Mono"/>
              </a:rPr>
              <a:t> y </a:t>
            </a:r>
            <a:r>
              <a:rPr kumimoji="0" lang="es-AR" altLang="es-AR" sz="1100" b="0" i="0" u="none" strike="noStrike" cap="none" normalizeH="0" baseline="0" dirty="0" err="1">
                <a:ln>
                  <a:noFill/>
                </a:ln>
                <a:solidFill>
                  <a:srgbClr val="A9B7C6"/>
                </a:solidFill>
                <a:effectLst/>
                <a:latin typeface="JetBrains Mono"/>
              </a:rPr>
              <a:t>encriptacion</a:t>
            </a:r>
            <a:r>
              <a:rPr kumimoji="0" lang="es-AR" altLang="es-AR" sz="1100" b="0" i="0" u="none" strike="noStrike" cap="none" normalizeH="0" baseline="0" dirty="0">
                <a:ln>
                  <a:noFill/>
                </a:ln>
                <a:solidFill>
                  <a:srgbClr val="A9B7C6"/>
                </a:solidFill>
                <a:effectLst/>
                <a:latin typeface="JetBrains Mono"/>
              </a:rPr>
              <a:t> de datos de </a:t>
            </a:r>
            <a:r>
              <a:rPr kumimoji="0" lang="es-AR" altLang="es-AR" sz="1100" b="0" i="0" u="none" strike="noStrike" cap="none" normalizeH="0" baseline="0" dirty="0" err="1">
                <a:ln>
                  <a:noFill/>
                </a:ln>
                <a:solidFill>
                  <a:srgbClr val="A9B7C6"/>
                </a:solidFill>
                <a:effectLst/>
                <a:latin typeface="JetBrains Mono"/>
              </a:rPr>
              <a:t>envio</a:t>
            </a:r>
            <a:r>
              <a:rPr kumimoji="0" lang="es-AR" altLang="es-AR" sz="1100" b="0" i="0" u="none" strike="noStrike" cap="none" normalizeH="0" baseline="0" dirty="0">
                <a:ln>
                  <a:noFill/>
                </a:ln>
                <a:solidFill>
                  <a:srgbClr val="A9B7C6"/>
                </a:solidFill>
                <a:effectLst/>
                <a:latin typeface="JetBrains Mono"/>
              </a:rPr>
              <a:t> (usuario y contraseña) al mismo</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0.0.7 - </a:t>
            </a:r>
            <a:r>
              <a:rPr kumimoji="0" lang="es-AR" altLang="es-AR" sz="1100" b="0" i="0" u="none" strike="noStrike" cap="none" normalizeH="0" baseline="0" dirty="0" err="1">
                <a:ln>
                  <a:noFill/>
                </a:ln>
                <a:solidFill>
                  <a:srgbClr val="A9B7C6"/>
                </a:solidFill>
                <a:effectLst/>
                <a:latin typeface="JetBrains Mono"/>
              </a:rPr>
              <a:t>LogIn</a:t>
            </a:r>
            <a:r>
              <a:rPr kumimoji="0" lang="es-AR" altLang="es-AR" sz="1100" b="0" i="0" u="none" strike="noStrike" cap="none" normalizeH="0" baseline="0" dirty="0">
                <a:ln>
                  <a:noFill/>
                </a:ln>
                <a:solidFill>
                  <a:srgbClr val="A9B7C6"/>
                </a:solidFill>
                <a:effectLst/>
                <a:latin typeface="JetBrains Mono"/>
              </a:rPr>
              <a:t> y </a:t>
            </a:r>
            <a:r>
              <a:rPr kumimoji="0" lang="es-AR" altLang="es-AR" sz="1100" b="0" i="0" u="none" strike="noStrike" cap="none" normalizeH="0" baseline="0" dirty="0" err="1">
                <a:ln>
                  <a:noFill/>
                </a:ln>
                <a:solidFill>
                  <a:srgbClr val="A9B7C6"/>
                </a:solidFill>
                <a:effectLst/>
                <a:latin typeface="JetBrains Mono"/>
              </a:rPr>
              <a:t>registracion</a:t>
            </a:r>
            <a:r>
              <a:rPr kumimoji="0" lang="es-AR" altLang="es-AR" sz="1100" b="0" i="0" u="none" strike="noStrike" cap="none" normalizeH="0" baseline="0" dirty="0">
                <a:ln>
                  <a:noFill/>
                </a:ln>
                <a:solidFill>
                  <a:srgbClr val="A9B7C6"/>
                </a:solidFill>
                <a:effectLst/>
                <a:latin typeface="JetBrains Mono"/>
              </a:rPr>
              <a:t> completados, falta cambiar contraseña</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0.0.8 - Listo cambiar contraseña</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0.0.9 - </a:t>
            </a:r>
            <a:r>
              <a:rPr kumimoji="0" lang="es-AR" altLang="es-AR" sz="1100" b="0" i="0" u="none" strike="noStrike" cap="none" normalizeH="0" baseline="0" dirty="0" err="1">
                <a:ln>
                  <a:noFill/>
                </a:ln>
                <a:solidFill>
                  <a:srgbClr val="A9B7C6"/>
                </a:solidFill>
                <a:effectLst/>
                <a:latin typeface="JetBrains Mono"/>
              </a:rPr>
              <a:t>Correccion</a:t>
            </a:r>
            <a:r>
              <a:rPr kumimoji="0" lang="es-AR" altLang="es-AR" sz="1100" b="0" i="0" u="none" strike="noStrike" cap="none" normalizeH="0" baseline="0" dirty="0">
                <a:ln>
                  <a:noFill/>
                </a:ln>
                <a:solidFill>
                  <a:srgbClr val="A9B7C6"/>
                </a:solidFill>
                <a:effectLst/>
                <a:latin typeface="JetBrains Mono"/>
              </a:rPr>
              <a:t> de errores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0.0.10 - </a:t>
            </a:r>
            <a:r>
              <a:rPr kumimoji="0" lang="es-AR" altLang="es-AR" sz="1100" b="0" i="0" u="none" strike="noStrike" cap="none" normalizeH="0" baseline="0" dirty="0" err="1">
                <a:ln>
                  <a:noFill/>
                </a:ln>
                <a:solidFill>
                  <a:srgbClr val="A9B7C6"/>
                </a:solidFill>
                <a:effectLst/>
                <a:latin typeface="JetBrains Mono"/>
              </a:rPr>
              <a:t>Consumision</a:t>
            </a:r>
            <a:r>
              <a:rPr kumimoji="0" lang="es-AR" altLang="es-AR" sz="1100" b="0" i="0" u="none" strike="noStrike" cap="none" normalizeH="0" baseline="0" dirty="0">
                <a:ln>
                  <a:noFill/>
                </a:ln>
                <a:solidFill>
                  <a:srgbClr val="A9B7C6"/>
                </a:solidFill>
                <a:effectLst/>
                <a:latin typeface="JetBrains Mono"/>
              </a:rPr>
              <a:t> de listado de eventos general</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0.0.11 - </a:t>
            </a:r>
            <a:r>
              <a:rPr kumimoji="0" lang="es-AR" altLang="es-AR" sz="1100" b="0" i="0" u="none" strike="noStrike" cap="none" normalizeH="0" baseline="0" dirty="0" err="1">
                <a:ln>
                  <a:noFill/>
                </a:ln>
                <a:solidFill>
                  <a:srgbClr val="A9B7C6"/>
                </a:solidFill>
                <a:effectLst/>
                <a:latin typeface="JetBrains Mono"/>
              </a:rPr>
              <a:t>Creacion</a:t>
            </a:r>
            <a:r>
              <a:rPr kumimoji="0" lang="es-AR" altLang="es-AR" sz="1100" b="0" i="0" u="none" strike="noStrike" cap="none" normalizeH="0" baseline="0" dirty="0">
                <a:ln>
                  <a:noFill/>
                </a:ln>
                <a:solidFill>
                  <a:srgbClr val="A9B7C6"/>
                </a:solidFill>
                <a:effectLst/>
                <a:latin typeface="JetBrains Mono"/>
              </a:rPr>
              <a:t> de pantalla de </a:t>
            </a:r>
            <a:r>
              <a:rPr kumimoji="0" lang="es-AR" altLang="es-AR" sz="1100" b="0" i="0" u="none" strike="noStrike" cap="none" normalizeH="0" baseline="0" dirty="0" err="1">
                <a:ln>
                  <a:noFill/>
                </a:ln>
                <a:solidFill>
                  <a:srgbClr val="A9B7C6"/>
                </a:solidFill>
                <a:effectLst/>
                <a:latin typeface="JetBrains Mono"/>
              </a:rPr>
              <a:t>informacion</a:t>
            </a:r>
            <a:r>
              <a:rPr kumimoji="0" lang="es-AR" altLang="es-AR" sz="1100" b="0" i="0" u="none" strike="noStrike" cap="none" normalizeH="0" baseline="0" dirty="0">
                <a:ln>
                  <a:noFill/>
                </a:ln>
                <a:solidFill>
                  <a:srgbClr val="A9B7C6"/>
                </a:solidFill>
                <a:effectLst/>
                <a:latin typeface="JetBrains Mono"/>
              </a:rPr>
              <a:t> de evento (Aun no concluido)</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0.0.14 - Agregado y depurado apartado de detalles, agregado apartado de </a:t>
            </a:r>
            <a:r>
              <a:rPr kumimoji="0" lang="es-AR" altLang="es-AR" sz="1100" b="0" i="0" u="none" strike="noStrike" cap="none" normalizeH="0" baseline="0" dirty="0" err="1">
                <a:ln>
                  <a:noFill/>
                </a:ln>
                <a:solidFill>
                  <a:srgbClr val="A9B7C6"/>
                </a:solidFill>
                <a:effectLst/>
                <a:latin typeface="JetBrains Mono"/>
              </a:rPr>
              <a:t>visualizacion</a:t>
            </a:r>
            <a:r>
              <a:rPr kumimoji="0" lang="es-AR" altLang="es-AR" sz="1100" b="0" i="0" u="none" strike="noStrike" cap="none" normalizeH="0" baseline="0" dirty="0">
                <a:ln>
                  <a:noFill/>
                </a:ln>
                <a:solidFill>
                  <a:srgbClr val="A9B7C6"/>
                </a:solidFill>
                <a:effectLst/>
                <a:latin typeface="JetBrains Mono"/>
              </a:rPr>
              <a:t> en mapa, </a:t>
            </a:r>
            <a:r>
              <a:rPr kumimoji="0" lang="es-AR" altLang="es-AR" sz="1100" b="0" i="0" u="none" strike="noStrike" cap="none" normalizeH="0" baseline="0" dirty="0" err="1">
                <a:ln>
                  <a:noFill/>
                </a:ln>
                <a:solidFill>
                  <a:srgbClr val="A9B7C6"/>
                </a:solidFill>
                <a:effectLst/>
                <a:latin typeface="JetBrains Mono"/>
              </a:rPr>
              <a:t>correccion</a:t>
            </a:r>
            <a:r>
              <a:rPr kumimoji="0" lang="es-AR" altLang="es-AR" sz="1100" b="0" i="0" u="none" strike="noStrike" cap="none" normalizeH="0" baseline="0" dirty="0">
                <a:ln>
                  <a:noFill/>
                </a:ln>
                <a:solidFill>
                  <a:srgbClr val="A9B7C6"/>
                </a:solidFill>
                <a:effectLst/>
                <a:latin typeface="JetBrains Mono"/>
              </a:rPr>
              <a:t> de errores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0.0.18 - </a:t>
            </a:r>
            <a:r>
              <a:rPr kumimoji="0" lang="es-AR" altLang="es-AR" sz="1100" b="0" i="0" u="none" strike="noStrike" cap="none" normalizeH="0" baseline="0" dirty="0" err="1">
                <a:ln>
                  <a:noFill/>
                </a:ln>
                <a:solidFill>
                  <a:srgbClr val="A9B7C6"/>
                </a:solidFill>
                <a:effectLst/>
                <a:latin typeface="JetBrains Mono"/>
              </a:rPr>
              <a:t>Correccion</a:t>
            </a:r>
            <a:r>
              <a:rPr kumimoji="0" lang="es-AR" altLang="es-AR" sz="1100" b="0" i="0" u="none" strike="noStrike" cap="none" normalizeH="0" baseline="0" dirty="0">
                <a:ln>
                  <a:noFill/>
                </a:ln>
                <a:solidFill>
                  <a:srgbClr val="A9B7C6"/>
                </a:solidFill>
                <a:effectLst/>
                <a:latin typeface="JetBrains Mono"/>
              </a:rPr>
              <a:t> de errores y agregado apartado para dar de alta eventos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0.0.19 - Agregadas animaciones para entrar y salir de fragmentos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0.0.20 - Agregada pantalla de </a:t>
            </a:r>
            <a:r>
              <a:rPr kumimoji="0" lang="es-AR" altLang="es-AR" sz="1100" b="0" i="0" u="none" strike="noStrike" cap="none" normalizeH="0" baseline="0" dirty="0" err="1">
                <a:ln>
                  <a:noFill/>
                </a:ln>
                <a:solidFill>
                  <a:srgbClr val="A9B7C6"/>
                </a:solidFill>
                <a:effectLst/>
                <a:latin typeface="JetBrains Mono"/>
              </a:rPr>
              <a:t>modificacion</a:t>
            </a:r>
            <a:r>
              <a:rPr kumimoji="0" lang="es-AR" altLang="es-AR" sz="1100" b="0" i="0" u="none" strike="noStrike" cap="none" normalizeH="0" baseline="0" dirty="0">
                <a:ln>
                  <a:noFill/>
                </a:ln>
                <a:solidFill>
                  <a:srgbClr val="A9B7C6"/>
                </a:solidFill>
                <a:effectLst/>
                <a:latin typeface="JetBrains Mono"/>
              </a:rPr>
              <a:t> de datos de evento</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0.0.21 - Agregado </a:t>
            </a:r>
            <a:r>
              <a:rPr kumimoji="0" lang="es-AR" altLang="es-AR" sz="1100" b="0" i="0" u="none" strike="noStrike" cap="none" normalizeH="0" baseline="0" dirty="0" err="1">
                <a:ln>
                  <a:noFill/>
                </a:ln>
                <a:solidFill>
                  <a:srgbClr val="A9B7C6"/>
                </a:solidFill>
                <a:effectLst/>
                <a:latin typeface="JetBrains Mono"/>
              </a:rPr>
              <a:t>boton</a:t>
            </a:r>
            <a:r>
              <a:rPr kumimoji="0" lang="es-AR" altLang="es-AR" sz="1100" b="0" i="0" u="none" strike="noStrike" cap="none" normalizeH="0" baseline="0" dirty="0">
                <a:ln>
                  <a:noFill/>
                </a:ln>
                <a:solidFill>
                  <a:srgbClr val="A9B7C6"/>
                </a:solidFill>
                <a:effectLst/>
                <a:latin typeface="JetBrains Mono"/>
              </a:rPr>
              <a:t> para eliminar eventos en pantalla de </a:t>
            </a:r>
            <a:r>
              <a:rPr kumimoji="0" lang="es-AR" altLang="es-AR" sz="1100" b="0" i="0" u="none" strike="noStrike" cap="none" normalizeH="0" baseline="0" dirty="0" err="1">
                <a:ln>
                  <a:noFill/>
                </a:ln>
                <a:solidFill>
                  <a:srgbClr val="A9B7C6"/>
                </a:solidFill>
                <a:effectLst/>
                <a:latin typeface="JetBrains Mono"/>
              </a:rPr>
              <a:t>modificacion</a:t>
            </a:r>
            <a:r>
              <a:rPr kumimoji="0" lang="es-AR" altLang="es-AR" sz="1100" b="0" i="0" u="none" strike="noStrike" cap="none" normalizeH="0" baseline="0" dirty="0">
                <a:ln>
                  <a:noFill/>
                </a:ln>
                <a:solidFill>
                  <a:srgbClr val="A9B7C6"/>
                </a:solidFill>
                <a:effectLst/>
                <a:latin typeface="JetBrains Mono"/>
              </a:rPr>
              <a:t> de evento</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0.0.22 - Corregido error en modificar evento. Agregado listado de eventos solo en curso, cambiado el modificado y creado para permitir agregar eventos sin fecha fin (en curso). Cambiado </a:t>
            </a:r>
            <a:r>
              <a:rPr kumimoji="0" lang="es-AR" altLang="es-AR" sz="1100" b="0" i="0" u="none" strike="noStrike" cap="none" normalizeH="0" baseline="0" dirty="0" err="1">
                <a:ln>
                  <a:noFill/>
                </a:ln>
                <a:solidFill>
                  <a:srgbClr val="A9B7C6"/>
                </a:solidFill>
                <a:effectLst/>
                <a:latin typeface="JetBrains Mono"/>
              </a:rPr>
              <a:t>titulos</a:t>
            </a:r>
            <a:r>
              <a:rPr kumimoji="0" lang="es-AR" altLang="es-AR" sz="1100" b="0" i="0" u="none" strike="noStrike" cap="none" normalizeH="0" baseline="0" dirty="0">
                <a:ln>
                  <a:noFill/>
                </a:ln>
                <a:solidFill>
                  <a:srgbClr val="A9B7C6"/>
                </a:solidFill>
                <a:effectLst/>
                <a:latin typeface="JetBrains Mono"/>
              </a:rPr>
              <a:t> de cada pantalla</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0.0.23 - Eliminado el uso de base de datos para almacenar eventos, los listados de </a:t>
            </a:r>
            <a:r>
              <a:rPr kumimoji="0" lang="es-AR" altLang="es-AR" sz="1100" b="0" i="0" u="none" strike="noStrike" cap="none" normalizeH="0" baseline="0" dirty="0" err="1">
                <a:ln>
                  <a:noFill/>
                </a:ln>
                <a:solidFill>
                  <a:srgbClr val="A9B7C6"/>
                </a:solidFill>
                <a:effectLst/>
                <a:latin typeface="JetBrains Mono"/>
              </a:rPr>
              <a:t>administracion</a:t>
            </a:r>
            <a:r>
              <a:rPr kumimoji="0" lang="es-AR" altLang="es-AR" sz="1100" b="0" i="0" u="none" strike="noStrike" cap="none" normalizeH="0" baseline="0" dirty="0">
                <a:ln>
                  <a:noFill/>
                </a:ln>
                <a:solidFill>
                  <a:srgbClr val="A9B7C6"/>
                </a:solidFill>
                <a:effectLst/>
                <a:latin typeface="JetBrains Mono"/>
              </a:rPr>
              <a:t> y eventos en curso se </a:t>
            </a:r>
            <a:r>
              <a:rPr kumimoji="0" lang="es-AR" altLang="es-AR" sz="1100" b="0" i="0" u="none" strike="noStrike" cap="none" normalizeH="0" baseline="0" dirty="0" err="1">
                <a:ln>
                  <a:noFill/>
                </a:ln>
                <a:solidFill>
                  <a:srgbClr val="A9B7C6"/>
                </a:solidFill>
                <a:effectLst/>
                <a:latin typeface="JetBrains Mono"/>
              </a:rPr>
              <a:t>obtendran</a:t>
            </a:r>
            <a:r>
              <a:rPr kumimoji="0" lang="es-AR" altLang="es-AR" sz="1100" b="0" i="0" u="none" strike="noStrike" cap="none" normalizeH="0" baseline="0" dirty="0">
                <a:ln>
                  <a:noFill/>
                </a:ln>
                <a:solidFill>
                  <a:srgbClr val="A9B7C6"/>
                </a:solidFill>
                <a:effectLst/>
                <a:latin typeface="JetBrains Mono"/>
              </a:rPr>
              <a:t> por medio de la API</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0.0.24 - Agregada la capacidad de verificar eventos (Solo para los que poseen cuenta) y ver eventos en </a:t>
            </a:r>
            <a:r>
              <a:rPr kumimoji="0" lang="es-AR" altLang="es-AR" sz="1100" b="0" i="0" u="none" strike="noStrike" cap="none" normalizeH="0" baseline="0" dirty="0" err="1">
                <a:ln>
                  <a:noFill/>
                </a:ln>
                <a:solidFill>
                  <a:srgbClr val="A9B7C6"/>
                </a:solidFill>
                <a:effectLst/>
                <a:latin typeface="JetBrains Mono"/>
              </a:rPr>
              <a:t>informacion</a:t>
            </a:r>
            <a:r>
              <a:rPr kumimoji="0" lang="es-AR" altLang="es-AR" sz="1100" b="0" i="0" u="none" strike="noStrike" cap="none" normalizeH="0" baseline="0" dirty="0">
                <a:ln>
                  <a:noFill/>
                </a:ln>
                <a:solidFill>
                  <a:srgbClr val="A9B7C6"/>
                </a:solidFill>
                <a:effectLst/>
                <a:latin typeface="JetBrains Mono"/>
              </a:rPr>
              <a:t> de evento, en el listado se mostrara un icono de </a:t>
            </a:r>
            <a:r>
              <a:rPr kumimoji="0" lang="es-AR" altLang="es-AR" sz="1100" b="0" i="0" u="none" strike="noStrike" cap="none" normalizeH="0" baseline="0" dirty="0" err="1">
                <a:ln>
                  <a:noFill/>
                </a:ln>
                <a:solidFill>
                  <a:srgbClr val="A9B7C6"/>
                </a:solidFill>
                <a:effectLst/>
                <a:latin typeface="JetBrains Mono"/>
              </a:rPr>
              <a:t>verificacion</a:t>
            </a:r>
            <a:r>
              <a:rPr kumimoji="0" lang="es-AR" altLang="es-AR" sz="1100" b="0" i="0" u="none" strike="noStrike" cap="none" normalizeH="0" baseline="0" dirty="0">
                <a:ln>
                  <a:noFill/>
                </a:ln>
                <a:solidFill>
                  <a:srgbClr val="A9B7C6"/>
                </a:solidFill>
                <a:effectLst/>
                <a:latin typeface="JetBrains Mono"/>
              </a:rPr>
              <a:t>.</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0.0.25 - Chequeo de login para hacer uso del apartado "</a:t>
            </a:r>
            <a:r>
              <a:rPr kumimoji="0" lang="es-AR" altLang="es-AR" sz="1100" b="0" i="0" u="none" strike="noStrike" cap="none" normalizeH="0" baseline="0" dirty="0" err="1">
                <a:ln>
                  <a:noFill/>
                </a:ln>
                <a:solidFill>
                  <a:srgbClr val="A9B7C6"/>
                </a:solidFill>
                <a:effectLst/>
                <a:latin typeface="JetBrains Mono"/>
              </a:rPr>
              <a:t>Administracion</a:t>
            </a:r>
            <a:r>
              <a:rPr kumimoji="0" lang="es-AR" altLang="es-AR" sz="1100" b="0" i="0" u="none" strike="noStrike" cap="none" normalizeH="0" baseline="0" dirty="0">
                <a:ln>
                  <a:noFill/>
                </a:ln>
                <a:solidFill>
                  <a:srgbClr val="A9B7C6"/>
                </a:solidFill>
                <a:effectLst/>
                <a:latin typeface="JetBrains Mono"/>
              </a:rPr>
              <a:t>" . Agregado </a:t>
            </a:r>
            <a:r>
              <a:rPr kumimoji="0" lang="es-AR" altLang="es-AR" sz="1100" b="0" i="0" u="none" strike="noStrike" cap="none" normalizeH="0" baseline="0" dirty="0" err="1">
                <a:ln>
                  <a:noFill/>
                </a:ln>
                <a:solidFill>
                  <a:srgbClr val="A9B7C6"/>
                </a:solidFill>
                <a:effectLst/>
                <a:latin typeface="JetBrains Mono"/>
              </a:rPr>
              <a:t>metodo</a:t>
            </a:r>
            <a:r>
              <a:rPr kumimoji="0" lang="es-AR" altLang="es-AR" sz="1100" b="0" i="0" u="none" strike="noStrike" cap="none" normalizeH="0" baseline="0" dirty="0">
                <a:ln>
                  <a:noFill/>
                </a:ln>
                <a:solidFill>
                  <a:srgbClr val="A9B7C6"/>
                </a:solidFill>
                <a:effectLst/>
                <a:latin typeface="JetBrains Mono"/>
              </a:rPr>
              <a:t> para renovar token al iniciar la App.</a:t>
            </a:r>
            <a:endParaRPr kumimoji="0" lang="es-AR" altLang="es-A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238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FFDFC-73C7-4A08-50DE-4D0384869D28}"/>
              </a:ext>
            </a:extLst>
          </p:cNvPr>
          <p:cNvSpPr>
            <a:spLocks noGrp="1"/>
          </p:cNvSpPr>
          <p:nvPr>
            <p:ph type="title"/>
          </p:nvPr>
        </p:nvSpPr>
        <p:spPr/>
        <p:txBody>
          <a:bodyPr/>
          <a:lstStyle/>
          <a:p>
            <a:r>
              <a:rPr lang="es-AR" dirty="0"/>
              <a:t>LOG DE VERSIONES Y CAMBIOS (PARTE 2)</a:t>
            </a:r>
          </a:p>
        </p:txBody>
      </p:sp>
      <p:sp>
        <p:nvSpPr>
          <p:cNvPr id="4" name="Rectangle 1">
            <a:extLst>
              <a:ext uri="{FF2B5EF4-FFF2-40B4-BE49-F238E27FC236}">
                <a16:creationId xmlns:a16="http://schemas.microsoft.com/office/drawing/2014/main" id="{AEB12EE5-ACD3-007E-749A-91ECD9588FF3}"/>
              </a:ext>
            </a:extLst>
          </p:cNvPr>
          <p:cNvSpPr>
            <a:spLocks noGrp="1" noChangeArrowheads="1"/>
          </p:cNvSpPr>
          <p:nvPr>
            <p:ph idx="1"/>
          </p:nvPr>
        </p:nvSpPr>
        <p:spPr bwMode="auto">
          <a:xfrm>
            <a:off x="481538" y="2829280"/>
            <a:ext cx="11025724"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0.0.26 - Cambiado el listado de eventos en curso, ahora muestra eventos verificados y en curso. Agregados controles para realizar filtros en el listado de </a:t>
            </a:r>
            <a:r>
              <a:rPr kumimoji="0" lang="es-AR" altLang="es-AR" sz="1100" b="0" i="0" u="none" strike="noStrike" cap="none" normalizeH="0" baseline="0" dirty="0" err="1">
                <a:ln>
                  <a:noFill/>
                </a:ln>
                <a:solidFill>
                  <a:srgbClr val="A9B7C6"/>
                </a:solidFill>
                <a:effectLst/>
                <a:latin typeface="JetBrains Mono"/>
              </a:rPr>
              <a:t>administracion</a:t>
            </a:r>
            <a:r>
              <a:rPr kumimoji="0" lang="es-AR" altLang="es-AR" sz="1100" b="0" i="0" u="none" strike="noStrike" cap="none" normalizeH="0" baseline="0" dirty="0">
                <a:ln>
                  <a:noFill/>
                </a:ln>
                <a:solidFill>
                  <a:srgbClr val="A9B7C6"/>
                </a:solidFill>
                <a:effectLst/>
                <a:latin typeface="JetBrains Mono"/>
              </a:rPr>
              <a:t> (aun no funciona).</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0.0.27 - Ahora se puede elegir la </a:t>
            </a:r>
            <a:r>
              <a:rPr kumimoji="0" lang="es-AR" altLang="es-AR" sz="1100" b="0" i="0" u="none" strike="noStrike" cap="none" normalizeH="0" baseline="0" dirty="0" err="1">
                <a:ln>
                  <a:noFill/>
                </a:ln>
                <a:solidFill>
                  <a:srgbClr val="A9B7C6"/>
                </a:solidFill>
                <a:effectLst/>
                <a:latin typeface="JetBrains Mono"/>
              </a:rPr>
              <a:t>ubicacion</a:t>
            </a:r>
            <a:r>
              <a:rPr kumimoji="0" lang="es-AR" altLang="es-AR" sz="1100" b="0" i="0" u="none" strike="noStrike" cap="none" normalizeH="0" baseline="0" dirty="0">
                <a:ln>
                  <a:noFill/>
                </a:ln>
                <a:solidFill>
                  <a:srgbClr val="A9B7C6"/>
                </a:solidFill>
                <a:effectLst/>
                <a:latin typeface="JetBrains Mono"/>
              </a:rPr>
              <a:t> del evento pulsando en el mapa, al modificar tambien se puede seleccionar el mapa. Agregado tambien filtros en listado de </a:t>
            </a:r>
            <a:r>
              <a:rPr kumimoji="0" lang="es-AR" altLang="es-AR" sz="1100" b="0" i="0" u="none" strike="noStrike" cap="none" normalizeH="0" baseline="0" dirty="0" err="1">
                <a:ln>
                  <a:noFill/>
                </a:ln>
                <a:solidFill>
                  <a:srgbClr val="A9B7C6"/>
                </a:solidFill>
                <a:effectLst/>
                <a:latin typeface="JetBrains Mono"/>
              </a:rPr>
              <a:t>administracion</a:t>
            </a:r>
            <a:r>
              <a:rPr kumimoji="0" lang="es-AR" altLang="es-AR" sz="1100" b="0" i="0" u="none" strike="noStrike" cap="none" normalizeH="0" baseline="0" dirty="0">
                <a:ln>
                  <a:noFill/>
                </a:ln>
                <a:solidFill>
                  <a:srgbClr val="A9B7C6"/>
                </a:solidFill>
                <a:effectLst/>
                <a:latin typeface="JetBrains Mono"/>
              </a:rPr>
              <a:t>.</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0.0.28 - Agregado tipos de usuario 1 = validador, 0 = administrador -&gt; Por defecto administrador. Solo los validadores pueden verificar eventos pero no modificar datos.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0.0.29 - Agregado listado con filtro para ver eventos si se hizo login con cuenta de </a:t>
            </a:r>
            <a:r>
              <a:rPr kumimoji="0" lang="es-AR" altLang="es-AR" sz="1100" b="0" i="0" u="none" strike="noStrike" cap="none" normalizeH="0" baseline="0" dirty="0" err="1">
                <a:ln>
                  <a:noFill/>
                </a:ln>
                <a:solidFill>
                  <a:srgbClr val="A9B7C6"/>
                </a:solidFill>
                <a:effectLst/>
                <a:latin typeface="JetBrains Mono"/>
              </a:rPr>
              <a:t>verificacion</a:t>
            </a:r>
            <a:r>
              <a:rPr kumimoji="0" lang="es-AR" altLang="es-AR" sz="1100" b="0" i="0" u="none" strike="noStrike" cap="none" normalizeH="0" baseline="0" dirty="0">
                <a:ln>
                  <a:noFill/>
                </a:ln>
                <a:solidFill>
                  <a:srgbClr val="A9B7C6"/>
                </a:solidFill>
                <a:effectLst/>
                <a:latin typeface="JetBrains Mono"/>
              </a:rPr>
              <a:t> o </a:t>
            </a:r>
            <a:r>
              <a:rPr kumimoji="0" lang="es-AR" altLang="es-AR" sz="1100" b="0" i="0" u="none" strike="noStrike" cap="none" normalizeH="0" baseline="0" dirty="0" err="1">
                <a:ln>
                  <a:noFill/>
                </a:ln>
                <a:solidFill>
                  <a:srgbClr val="A9B7C6"/>
                </a:solidFill>
                <a:effectLst/>
                <a:latin typeface="JetBrains Mono"/>
              </a:rPr>
              <a:t>administracion</a:t>
            </a:r>
            <a:r>
              <a:rPr kumimoji="0" lang="es-AR" altLang="es-AR" sz="1100" b="0" i="0" u="none" strike="noStrike" cap="none" normalizeH="0" baseline="0" dirty="0">
                <a:ln>
                  <a:noFill/>
                </a:ln>
                <a:solidFill>
                  <a:srgbClr val="A9B7C6"/>
                </a:solidFill>
                <a:effectLst/>
                <a:latin typeface="JetBrains Mono"/>
              </a:rPr>
              <a:t>.</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0.0.30 - Agregada </a:t>
            </a:r>
            <a:r>
              <a:rPr kumimoji="0" lang="es-AR" altLang="es-AR" sz="1100" b="0" i="0" u="none" strike="noStrike" cap="none" normalizeH="0" baseline="0" dirty="0" err="1">
                <a:ln>
                  <a:noFill/>
                </a:ln>
                <a:solidFill>
                  <a:srgbClr val="A9B7C6"/>
                </a:solidFill>
                <a:effectLst/>
                <a:latin typeface="JetBrains Mono"/>
              </a:rPr>
              <a:t>confirmacion</a:t>
            </a:r>
            <a:r>
              <a:rPr kumimoji="0" lang="es-AR" altLang="es-AR" sz="1100" b="0" i="0" u="none" strike="noStrike" cap="none" normalizeH="0" baseline="0" dirty="0">
                <a:ln>
                  <a:noFill/>
                </a:ln>
                <a:solidFill>
                  <a:srgbClr val="A9B7C6"/>
                </a:solidFill>
                <a:effectLst/>
                <a:latin typeface="JetBrains Mono"/>
              </a:rPr>
              <a:t> para añadir </a:t>
            </a:r>
            <a:r>
              <a:rPr kumimoji="0" lang="es-AR" altLang="es-AR" sz="1100" b="0" i="0" u="none" strike="noStrike" cap="none" normalizeH="0" baseline="0" dirty="0" err="1">
                <a:ln>
                  <a:noFill/>
                </a:ln>
                <a:solidFill>
                  <a:srgbClr val="A9B7C6"/>
                </a:solidFill>
                <a:effectLst/>
                <a:latin typeface="JetBrains Mono"/>
              </a:rPr>
              <a:t>ubicacion</a:t>
            </a:r>
            <a:r>
              <a:rPr kumimoji="0" lang="es-AR" altLang="es-AR" sz="1100" b="0" i="0" u="none" strike="noStrike" cap="none" normalizeH="0" baseline="0" dirty="0">
                <a:ln>
                  <a:noFill/>
                </a:ln>
                <a:solidFill>
                  <a:srgbClr val="A9B7C6"/>
                </a:solidFill>
                <a:effectLst/>
                <a:latin typeface="JetBrains Mono"/>
              </a:rPr>
              <a:t> al mapa en </a:t>
            </a:r>
            <a:r>
              <a:rPr kumimoji="0" lang="es-AR" altLang="es-AR" sz="1100" b="0" i="0" u="none" strike="noStrike" cap="none" normalizeH="0" baseline="0" dirty="0" err="1">
                <a:ln>
                  <a:noFill/>
                </a:ln>
                <a:solidFill>
                  <a:srgbClr val="A9B7C6"/>
                </a:solidFill>
                <a:effectLst/>
                <a:latin typeface="JetBrains Mono"/>
              </a:rPr>
              <a:t>modificacion</a:t>
            </a:r>
            <a:r>
              <a:rPr kumimoji="0" lang="es-AR" altLang="es-AR" sz="1100" b="0" i="0" u="none" strike="noStrike" cap="none" normalizeH="0" baseline="0" dirty="0">
                <a:ln>
                  <a:noFill/>
                </a:ln>
                <a:solidFill>
                  <a:srgbClr val="A9B7C6"/>
                </a:solidFill>
                <a:effectLst/>
                <a:latin typeface="JetBrains Mono"/>
              </a:rPr>
              <a:t>/alta de evento, agregado zoom al mostrar la </a:t>
            </a:r>
            <a:r>
              <a:rPr kumimoji="0" lang="es-AR" altLang="es-AR" sz="1100" b="0" i="0" u="none" strike="noStrike" cap="none" normalizeH="0" baseline="0" dirty="0" err="1">
                <a:ln>
                  <a:noFill/>
                </a:ln>
                <a:solidFill>
                  <a:srgbClr val="A9B7C6"/>
                </a:solidFill>
                <a:effectLst/>
                <a:latin typeface="JetBrains Mono"/>
              </a:rPr>
              <a:t>ubicacion</a:t>
            </a:r>
            <a:r>
              <a:rPr kumimoji="0" lang="es-AR" altLang="es-AR" sz="1100" b="0" i="0" u="none" strike="noStrike" cap="none" normalizeH="0" baseline="0" dirty="0">
                <a:ln>
                  <a:noFill/>
                </a:ln>
                <a:solidFill>
                  <a:srgbClr val="A9B7C6"/>
                </a:solidFill>
                <a:effectLst/>
                <a:latin typeface="JetBrains Mono"/>
              </a:rPr>
              <a:t> del evento en la </a:t>
            </a:r>
            <a:r>
              <a:rPr kumimoji="0" lang="es-AR" altLang="es-AR" sz="1100" b="0" i="0" u="none" strike="noStrike" cap="none" normalizeH="0" baseline="0" dirty="0" err="1">
                <a:ln>
                  <a:noFill/>
                </a:ln>
                <a:solidFill>
                  <a:srgbClr val="A9B7C6"/>
                </a:solidFill>
                <a:effectLst/>
                <a:latin typeface="JetBrains Mono"/>
              </a:rPr>
              <a:t>informacion</a:t>
            </a:r>
            <a:r>
              <a:rPr kumimoji="0" lang="es-AR" altLang="es-AR" sz="1100" b="0" i="0" u="none" strike="noStrike" cap="none" normalizeH="0" baseline="0" dirty="0">
                <a:ln>
                  <a:noFill/>
                </a:ln>
                <a:solidFill>
                  <a:srgbClr val="A9B7C6"/>
                </a:solidFill>
                <a:effectLst/>
                <a:latin typeface="JetBrains Mono"/>
              </a:rPr>
              <a:t>.</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0.0.31 - Agregado </a:t>
            </a:r>
            <a:r>
              <a:rPr kumimoji="0" lang="es-AR" altLang="es-AR" sz="1100" b="0" i="0" u="none" strike="noStrike" cap="none" normalizeH="0" baseline="0" dirty="0" err="1">
                <a:ln>
                  <a:noFill/>
                </a:ln>
                <a:solidFill>
                  <a:srgbClr val="A9B7C6"/>
                </a:solidFill>
                <a:effectLst/>
                <a:latin typeface="JetBrains Mono"/>
              </a:rPr>
              <a:t>boton</a:t>
            </a:r>
            <a:r>
              <a:rPr kumimoji="0" lang="es-AR" altLang="es-AR" sz="1100" b="0" i="0" u="none" strike="noStrike" cap="none" normalizeH="0" baseline="0" dirty="0">
                <a:ln>
                  <a:noFill/>
                </a:ln>
                <a:solidFill>
                  <a:srgbClr val="A9B7C6"/>
                </a:solidFill>
                <a:effectLst/>
                <a:latin typeface="JetBrains Mono"/>
              </a:rPr>
              <a:t> anti </a:t>
            </a:r>
            <a:r>
              <a:rPr kumimoji="0" lang="es-AR" altLang="es-AR" sz="1100" b="0" i="0" u="none" strike="noStrike" cap="none" normalizeH="0" baseline="0" dirty="0" err="1">
                <a:ln>
                  <a:noFill/>
                </a:ln>
                <a:solidFill>
                  <a:srgbClr val="A9B7C6"/>
                </a:solidFill>
                <a:effectLst/>
                <a:latin typeface="JetBrains Mono"/>
              </a:rPr>
              <a:t>panico</a:t>
            </a:r>
            <a:r>
              <a:rPr kumimoji="0" lang="es-AR" altLang="es-AR" sz="1100" b="0" i="0" u="none" strike="noStrike" cap="none" normalizeH="0" baseline="0" dirty="0">
                <a:ln>
                  <a:noFill/>
                </a:ln>
                <a:solidFill>
                  <a:srgbClr val="A9B7C6"/>
                </a:solidFill>
                <a:effectLst/>
                <a:latin typeface="JetBrains Mono"/>
              </a:rPr>
              <a:t> para usuarios autenticados como para no autenticados.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0.0.32 - Agregado </a:t>
            </a:r>
            <a:r>
              <a:rPr kumimoji="0" lang="es-AR" altLang="es-AR" sz="1100" b="0" i="0" u="none" strike="noStrike" cap="none" normalizeH="0" baseline="0" dirty="0" err="1">
                <a:ln>
                  <a:noFill/>
                </a:ln>
                <a:solidFill>
                  <a:srgbClr val="A9B7C6"/>
                </a:solidFill>
                <a:effectLst/>
                <a:latin typeface="JetBrains Mono"/>
              </a:rPr>
              <a:t>boton</a:t>
            </a:r>
            <a:r>
              <a:rPr kumimoji="0" lang="es-AR" altLang="es-AR" sz="1100" b="0" i="0" u="none" strike="noStrike" cap="none" normalizeH="0" baseline="0" dirty="0">
                <a:ln>
                  <a:noFill/>
                </a:ln>
                <a:solidFill>
                  <a:srgbClr val="A9B7C6"/>
                </a:solidFill>
                <a:effectLst/>
                <a:latin typeface="JetBrains Mono"/>
              </a:rPr>
              <a:t> para consultar </a:t>
            </a:r>
            <a:r>
              <a:rPr kumimoji="0" lang="es-AR" altLang="es-AR" sz="1100" b="0" i="0" u="none" strike="noStrike" cap="none" normalizeH="0" baseline="0" dirty="0" err="1">
                <a:ln>
                  <a:noFill/>
                </a:ln>
                <a:solidFill>
                  <a:srgbClr val="A9B7C6"/>
                </a:solidFill>
                <a:effectLst/>
                <a:latin typeface="JetBrains Mono"/>
              </a:rPr>
              <a:t>telefonos</a:t>
            </a:r>
            <a:r>
              <a:rPr kumimoji="0" lang="es-AR" altLang="es-AR" sz="1100" b="0" i="0" u="none" strike="noStrike" cap="none" normalizeH="0" baseline="0" dirty="0">
                <a:ln>
                  <a:noFill/>
                </a:ln>
                <a:solidFill>
                  <a:srgbClr val="A9B7C6"/>
                </a:solidFill>
                <a:effectLst/>
                <a:latin typeface="JetBrains Mono"/>
              </a:rPr>
              <a:t> de emergencia, con un listado de </a:t>
            </a:r>
            <a:r>
              <a:rPr kumimoji="0" lang="es-AR" altLang="es-AR" sz="1100" b="0" i="0" u="none" strike="noStrike" cap="none" normalizeH="0" baseline="0" dirty="0" err="1">
                <a:ln>
                  <a:noFill/>
                </a:ln>
                <a:solidFill>
                  <a:srgbClr val="A9B7C6"/>
                </a:solidFill>
                <a:effectLst/>
                <a:latin typeface="JetBrains Mono"/>
              </a:rPr>
              <a:t>numeros</a:t>
            </a:r>
            <a:r>
              <a:rPr kumimoji="0" lang="es-AR" altLang="es-AR" sz="1100" b="0" i="0" u="none" strike="noStrike" cap="none" normalizeH="0" baseline="0" dirty="0">
                <a:ln>
                  <a:noFill/>
                </a:ln>
                <a:solidFill>
                  <a:srgbClr val="A9B7C6"/>
                </a:solidFill>
                <a:effectLst/>
                <a:latin typeface="JetBrains Mono"/>
              </a:rPr>
              <a:t> y al hacer </a:t>
            </a:r>
            <a:r>
              <a:rPr kumimoji="0" lang="es-AR" altLang="es-AR" sz="1100" b="0" i="0" u="none" strike="noStrike" cap="none" normalizeH="0" baseline="0" dirty="0" err="1">
                <a:ln>
                  <a:noFill/>
                </a:ln>
                <a:solidFill>
                  <a:srgbClr val="A9B7C6"/>
                </a:solidFill>
                <a:effectLst/>
                <a:latin typeface="JetBrains Mono"/>
              </a:rPr>
              <a:t>click</a:t>
            </a:r>
            <a:r>
              <a:rPr kumimoji="0" lang="es-AR" altLang="es-AR" sz="1100" b="0" i="0" u="none" strike="noStrike" cap="none" normalizeH="0" baseline="0" dirty="0">
                <a:ln>
                  <a:noFill/>
                </a:ln>
                <a:solidFill>
                  <a:srgbClr val="A9B7C6"/>
                </a:solidFill>
                <a:effectLst/>
                <a:latin typeface="JetBrains Mono"/>
              </a:rPr>
              <a:t> sobre un </a:t>
            </a:r>
            <a:r>
              <a:rPr kumimoji="0" lang="es-AR" altLang="es-AR" sz="1100" b="0" i="0" u="none" strike="noStrike" cap="none" normalizeH="0" baseline="0" dirty="0" err="1">
                <a:ln>
                  <a:noFill/>
                </a:ln>
                <a:solidFill>
                  <a:srgbClr val="A9B7C6"/>
                </a:solidFill>
                <a:effectLst/>
                <a:latin typeface="JetBrains Mono"/>
              </a:rPr>
              <a:t>item</a:t>
            </a:r>
            <a:r>
              <a:rPr kumimoji="0" lang="es-AR" altLang="es-AR" sz="1100" b="0" i="0" u="none" strike="noStrike" cap="none" normalizeH="0" baseline="0" dirty="0">
                <a:ln>
                  <a:noFill/>
                </a:ln>
                <a:solidFill>
                  <a:srgbClr val="A9B7C6"/>
                </a:solidFill>
                <a:effectLst/>
                <a:latin typeface="JetBrains Mono"/>
              </a:rPr>
              <a:t> se realiza la llamada.</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0.0.32-1 - Agregados colores para diferenciar el estado del evento: Rojo (evento en curso y verificado), amarillo(evento en curso y NO verificado) y gris (evento finalizado).</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0.0.32-2 - Agregada fecha inicio y fecha fin en los </a:t>
            </a:r>
            <a:r>
              <a:rPr kumimoji="0" lang="es-AR" altLang="es-AR" sz="1100" b="0" i="0" u="none" strike="noStrike" cap="none" normalizeH="0" baseline="0" dirty="0" err="1">
                <a:ln>
                  <a:noFill/>
                </a:ln>
                <a:solidFill>
                  <a:srgbClr val="A9B7C6"/>
                </a:solidFill>
                <a:effectLst/>
                <a:latin typeface="JetBrains Mono"/>
              </a:rPr>
              <a:t>items</a:t>
            </a:r>
            <a:r>
              <a:rPr kumimoji="0" lang="es-AR" altLang="es-AR" sz="1100" b="0" i="0" u="none" strike="noStrike" cap="none" normalizeH="0" baseline="0" dirty="0">
                <a:ln>
                  <a:noFill/>
                </a:ln>
                <a:solidFill>
                  <a:srgbClr val="A9B7C6"/>
                </a:solidFill>
                <a:effectLst/>
                <a:latin typeface="JetBrains Mono"/>
              </a:rPr>
              <a:t> de las listas.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0.0.32-3 - Agregado control de filtro para eventos finalizados tanto para el listado de </a:t>
            </a:r>
            <a:r>
              <a:rPr kumimoji="0" lang="es-AR" altLang="es-AR" sz="1100" b="0" i="0" u="none" strike="noStrike" cap="none" normalizeH="0" baseline="0" dirty="0" err="1">
                <a:ln>
                  <a:noFill/>
                </a:ln>
                <a:solidFill>
                  <a:srgbClr val="A9B7C6"/>
                </a:solidFill>
                <a:effectLst/>
                <a:latin typeface="JetBrains Mono"/>
              </a:rPr>
              <a:t>administracion</a:t>
            </a:r>
            <a:r>
              <a:rPr kumimoji="0" lang="es-AR" altLang="es-AR" sz="1100" b="0" i="0" u="none" strike="noStrike" cap="none" normalizeH="0" baseline="0" dirty="0">
                <a:ln>
                  <a:noFill/>
                </a:ln>
                <a:solidFill>
                  <a:srgbClr val="A9B7C6"/>
                </a:solidFill>
                <a:effectLst/>
                <a:latin typeface="JetBrains Mono"/>
              </a:rPr>
              <a:t> como para el listado de eventos.</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0.0.32-4 - Ahora al pulsar el </a:t>
            </a:r>
            <a:r>
              <a:rPr kumimoji="0" lang="es-AR" altLang="es-AR" sz="1100" b="0" i="0" u="none" strike="noStrike" cap="none" normalizeH="0" baseline="0" dirty="0" err="1">
                <a:ln>
                  <a:noFill/>
                </a:ln>
                <a:solidFill>
                  <a:srgbClr val="A9B7C6"/>
                </a:solidFill>
                <a:effectLst/>
                <a:latin typeface="JetBrains Mono"/>
              </a:rPr>
              <a:t>boton</a:t>
            </a:r>
            <a:r>
              <a:rPr kumimoji="0" lang="es-AR" altLang="es-AR" sz="1100" b="0" i="0" u="none" strike="noStrike" cap="none" normalizeH="0" baseline="0" dirty="0">
                <a:ln>
                  <a:noFill/>
                </a:ln>
                <a:solidFill>
                  <a:srgbClr val="A9B7C6"/>
                </a:solidFill>
                <a:effectLst/>
                <a:latin typeface="JetBrains Mono"/>
              </a:rPr>
              <a:t> </a:t>
            </a:r>
            <a:r>
              <a:rPr kumimoji="0" lang="es-AR" altLang="es-AR" sz="1100" b="0" i="0" u="none" strike="noStrike" cap="none" normalizeH="0" baseline="0" dirty="0" err="1">
                <a:ln>
                  <a:noFill/>
                </a:ln>
                <a:solidFill>
                  <a:srgbClr val="A9B7C6"/>
                </a:solidFill>
                <a:effectLst/>
                <a:latin typeface="JetBrains Mono"/>
              </a:rPr>
              <a:t>antipanico</a:t>
            </a:r>
            <a:r>
              <a:rPr kumimoji="0" lang="es-AR" altLang="es-AR" sz="1100" b="0" i="0" u="none" strike="noStrike" cap="none" normalizeH="0" baseline="0" dirty="0">
                <a:ln>
                  <a:noFill/>
                </a:ln>
                <a:solidFill>
                  <a:srgbClr val="A9B7C6"/>
                </a:solidFill>
                <a:effectLst/>
                <a:latin typeface="JetBrains Mono"/>
              </a:rPr>
              <a:t> si se hizo login con un usuario, se grabara el nombre del mismo en el evento.</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0.0.32-5 - Ahora al pulsar el </a:t>
            </a:r>
            <a:r>
              <a:rPr kumimoji="0" lang="es-AR" altLang="es-AR" sz="1100" b="0" i="0" u="none" strike="noStrike" cap="none" normalizeH="0" baseline="0" dirty="0" err="1">
                <a:ln>
                  <a:noFill/>
                </a:ln>
                <a:solidFill>
                  <a:srgbClr val="A9B7C6"/>
                </a:solidFill>
                <a:effectLst/>
                <a:latin typeface="JetBrains Mono"/>
              </a:rPr>
              <a:t>boton</a:t>
            </a:r>
            <a:r>
              <a:rPr kumimoji="0" lang="es-AR" altLang="es-AR" sz="1100" b="0" i="0" u="none" strike="noStrike" cap="none" normalizeH="0" baseline="0" dirty="0">
                <a:ln>
                  <a:noFill/>
                </a:ln>
                <a:solidFill>
                  <a:srgbClr val="A9B7C6"/>
                </a:solidFill>
                <a:effectLst/>
                <a:latin typeface="JetBrains Mono"/>
              </a:rPr>
              <a:t> </a:t>
            </a:r>
            <a:r>
              <a:rPr kumimoji="0" lang="es-AR" altLang="es-AR" sz="1100" b="0" i="0" u="none" strike="noStrike" cap="none" normalizeH="0" baseline="0" dirty="0" err="1">
                <a:ln>
                  <a:noFill/>
                </a:ln>
                <a:solidFill>
                  <a:srgbClr val="A9B7C6"/>
                </a:solidFill>
                <a:effectLst/>
                <a:latin typeface="JetBrains Mono"/>
              </a:rPr>
              <a:t>antipanico</a:t>
            </a:r>
            <a:r>
              <a:rPr kumimoji="0" lang="es-AR" altLang="es-AR" sz="1100" b="0" i="0" u="none" strike="noStrike" cap="none" normalizeH="0" baseline="0" dirty="0">
                <a:ln>
                  <a:noFill/>
                </a:ln>
                <a:solidFill>
                  <a:srgbClr val="A9B7C6"/>
                </a:solidFill>
                <a:effectLst/>
                <a:latin typeface="JetBrains Mono"/>
              </a:rPr>
              <a:t> </a:t>
            </a:r>
            <a:r>
              <a:rPr kumimoji="0" lang="es-AR" altLang="es-AR" sz="1100" b="0" i="0" u="none" strike="noStrike" cap="none" normalizeH="0" baseline="0" dirty="0" err="1">
                <a:ln>
                  <a:noFill/>
                </a:ln>
                <a:solidFill>
                  <a:srgbClr val="A9B7C6"/>
                </a:solidFill>
                <a:effectLst/>
                <a:latin typeface="JetBrains Mono"/>
              </a:rPr>
              <a:t>automaticamente</a:t>
            </a:r>
            <a:r>
              <a:rPr kumimoji="0" lang="es-AR" altLang="es-AR" sz="1100" b="0" i="0" u="none" strike="noStrike" cap="none" normalizeH="0" baseline="0" dirty="0">
                <a:ln>
                  <a:noFill/>
                </a:ln>
                <a:solidFill>
                  <a:srgbClr val="A9B7C6"/>
                </a:solidFill>
                <a:effectLst/>
                <a:latin typeface="JetBrains Mono"/>
              </a:rPr>
              <a:t> se realiza la llamada al 101 - Comando </a:t>
            </a:r>
            <a:r>
              <a:rPr kumimoji="0" lang="es-AR" altLang="es-AR" sz="1100" b="0" i="0" u="none" strike="noStrike" cap="none" normalizeH="0" baseline="0" dirty="0" err="1">
                <a:ln>
                  <a:noFill/>
                </a:ln>
                <a:solidFill>
                  <a:srgbClr val="A9B7C6"/>
                </a:solidFill>
                <a:effectLst/>
                <a:latin typeface="JetBrains Mono"/>
              </a:rPr>
              <a:t>Radioelectrico</a:t>
            </a:r>
            <a:r>
              <a:rPr kumimoji="0" lang="es-AR" altLang="es-AR" sz="1100" b="0" i="0" u="none" strike="noStrike" cap="none" normalizeH="0" baseline="0" dirty="0">
                <a:ln>
                  <a:noFill/>
                </a:ln>
                <a:solidFill>
                  <a:srgbClr val="A9B7C6"/>
                </a:solidFill>
                <a:effectLst/>
                <a:latin typeface="JetBrains Mono"/>
              </a:rPr>
              <a:t> y se carga el evento.</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0.0.33 - Nuevo tipo de usuario: 2 es un usuario </a:t>
            </a:r>
            <a:r>
              <a:rPr kumimoji="0" lang="es-AR" altLang="es-AR" sz="1100" b="0" i="0" u="none" strike="noStrike" cap="none" normalizeH="0" baseline="0" dirty="0" err="1">
                <a:ln>
                  <a:noFill/>
                </a:ln>
                <a:solidFill>
                  <a:srgbClr val="A9B7C6"/>
                </a:solidFill>
                <a:effectLst/>
                <a:latin typeface="JetBrains Mono"/>
              </a:rPr>
              <a:t>basico</a:t>
            </a:r>
            <a:r>
              <a:rPr kumimoji="0" lang="es-AR" altLang="es-AR" sz="1100" b="0" i="0" u="none" strike="noStrike" cap="none" normalizeH="0" baseline="0" dirty="0">
                <a:ln>
                  <a:noFill/>
                </a:ln>
                <a:solidFill>
                  <a:srgbClr val="A9B7C6"/>
                </a:solidFill>
                <a:effectLst/>
                <a:latin typeface="JetBrains Mono"/>
              </a:rPr>
              <a:t> registrado, quitado </a:t>
            </a:r>
            <a:r>
              <a:rPr kumimoji="0" lang="es-AR" altLang="es-AR" sz="1100" b="0" i="0" u="none" strike="noStrike" cap="none" normalizeH="0" baseline="0" dirty="0" err="1">
                <a:ln>
                  <a:noFill/>
                </a:ln>
                <a:solidFill>
                  <a:srgbClr val="A9B7C6"/>
                </a:solidFill>
                <a:effectLst/>
                <a:latin typeface="JetBrains Mono"/>
              </a:rPr>
              <a:t>boton</a:t>
            </a:r>
            <a:r>
              <a:rPr kumimoji="0" lang="es-AR" altLang="es-AR" sz="1100" b="0" i="0" u="none" strike="noStrike" cap="none" normalizeH="0" baseline="0" dirty="0">
                <a:ln>
                  <a:noFill/>
                </a:ln>
                <a:solidFill>
                  <a:srgbClr val="A9B7C6"/>
                </a:solidFill>
                <a:effectLst/>
                <a:latin typeface="JetBrains Mono"/>
              </a:rPr>
              <a:t> </a:t>
            </a:r>
            <a:r>
              <a:rPr kumimoji="0" lang="es-AR" altLang="es-AR" sz="1100" b="0" i="0" u="none" strike="noStrike" cap="none" normalizeH="0" baseline="0" dirty="0" err="1">
                <a:ln>
                  <a:noFill/>
                </a:ln>
                <a:solidFill>
                  <a:srgbClr val="A9B7C6"/>
                </a:solidFill>
                <a:effectLst/>
                <a:latin typeface="JetBrains Mono"/>
              </a:rPr>
              <a:t>antipanico</a:t>
            </a:r>
            <a:r>
              <a:rPr kumimoji="0" lang="es-AR" altLang="es-AR" sz="1100" b="0" i="0" u="none" strike="noStrike" cap="none" normalizeH="0" baseline="0" dirty="0">
                <a:ln>
                  <a:noFill/>
                </a:ln>
                <a:solidFill>
                  <a:srgbClr val="A9B7C6"/>
                </a:solidFill>
                <a:effectLst/>
                <a:latin typeface="JetBrains Mono"/>
              </a:rPr>
              <a:t> de usuario sin </a:t>
            </a:r>
            <a:r>
              <a:rPr kumimoji="0" lang="es-AR" altLang="es-AR" sz="1100" b="0" i="0" u="none" strike="noStrike" cap="none" normalizeH="0" baseline="0" dirty="0" err="1">
                <a:ln>
                  <a:noFill/>
                </a:ln>
                <a:solidFill>
                  <a:srgbClr val="A9B7C6"/>
                </a:solidFill>
                <a:effectLst/>
                <a:latin typeface="JetBrains Mono"/>
              </a:rPr>
              <a:t>loggear</a:t>
            </a:r>
            <a:r>
              <a:rPr kumimoji="0" lang="es-AR" altLang="es-AR" sz="1100" b="0" i="0" u="none" strike="noStrike" cap="none" normalizeH="0" baseline="0" dirty="0">
                <a:ln>
                  <a:noFill/>
                </a:ln>
                <a:solidFill>
                  <a:srgbClr val="A9B7C6"/>
                </a:solidFill>
                <a:effectLst/>
                <a:latin typeface="JetBrains Mono"/>
              </a:rPr>
              <a:t>.</a:t>
            </a:r>
            <a:br>
              <a:rPr kumimoji="0" lang="es-AR" altLang="es-AR" sz="1100" b="0" i="0" u="none" strike="noStrike" cap="none" normalizeH="0" baseline="0" dirty="0">
                <a:ln>
                  <a:noFill/>
                </a:ln>
                <a:solidFill>
                  <a:srgbClr val="A9B7C6"/>
                </a:solidFill>
                <a:effectLst/>
                <a:latin typeface="JetBrains Mono"/>
              </a:rPr>
            </a:br>
            <a:r>
              <a:rPr kumimoji="0" lang="es-AR" altLang="es-AR" sz="1100" b="0" i="0" u="none" strike="noStrike" cap="none" normalizeH="0" baseline="0" dirty="0" err="1">
                <a:ln>
                  <a:noFill/>
                </a:ln>
                <a:solidFill>
                  <a:srgbClr val="A9B7C6"/>
                </a:solidFill>
                <a:effectLst/>
                <a:latin typeface="JetBrains Mono"/>
              </a:rPr>
              <a:t>Version</a:t>
            </a:r>
            <a:r>
              <a:rPr kumimoji="0" lang="es-AR" altLang="es-AR" sz="1100" b="0" i="0" u="none" strike="noStrike" cap="none" normalizeH="0" baseline="0" dirty="0">
                <a:ln>
                  <a:noFill/>
                </a:ln>
                <a:solidFill>
                  <a:srgbClr val="A9B7C6"/>
                </a:solidFill>
                <a:effectLst/>
                <a:latin typeface="JetBrains Mono"/>
              </a:rPr>
              <a:t> 0.0.34 - Agregado filtro para buscar eventos por </a:t>
            </a:r>
            <a:r>
              <a:rPr kumimoji="0" lang="es-AR" altLang="es-AR" sz="1100" b="0" i="0" u="none" strike="noStrike" cap="none" normalizeH="0" baseline="0" dirty="0" err="1">
                <a:ln>
                  <a:noFill/>
                </a:ln>
                <a:solidFill>
                  <a:srgbClr val="A9B7C6"/>
                </a:solidFill>
                <a:effectLst/>
                <a:latin typeface="JetBrains Mono"/>
              </a:rPr>
              <a:t>ubicacion</a:t>
            </a:r>
            <a:r>
              <a:rPr kumimoji="0" lang="es-AR" altLang="es-AR" sz="1100" b="0" i="0" u="none" strike="noStrike" cap="none" normalizeH="0" baseline="0" dirty="0">
                <a:ln>
                  <a:noFill/>
                </a:ln>
                <a:solidFill>
                  <a:srgbClr val="A9B7C6"/>
                </a:solidFill>
                <a:effectLst/>
                <a:latin typeface="JetBrains Mono"/>
              </a:rPr>
              <a:t>, tambien se </a:t>
            </a:r>
            <a:r>
              <a:rPr kumimoji="0" lang="es-AR" altLang="es-AR" sz="1100" b="0" i="0" u="none" strike="noStrike" cap="none" normalizeH="0" baseline="0" dirty="0" err="1">
                <a:ln>
                  <a:noFill/>
                </a:ln>
                <a:solidFill>
                  <a:srgbClr val="A9B7C6"/>
                </a:solidFill>
                <a:effectLst/>
                <a:latin typeface="JetBrains Mono"/>
              </a:rPr>
              <a:t>podra</a:t>
            </a:r>
            <a:r>
              <a:rPr kumimoji="0" lang="es-AR" altLang="es-AR" sz="1100" b="0" i="0" u="none" strike="noStrike" cap="none" normalizeH="0" baseline="0" dirty="0">
                <a:ln>
                  <a:noFill/>
                </a:ln>
                <a:solidFill>
                  <a:srgbClr val="A9B7C6"/>
                </a:solidFill>
                <a:effectLst/>
                <a:latin typeface="JetBrains Mono"/>
              </a:rPr>
              <a:t> utilizar para buscar los eventos por el nombre de cuenta que activo los botones </a:t>
            </a:r>
            <a:r>
              <a:rPr kumimoji="0" lang="es-AR" altLang="es-AR" sz="1100" b="0" i="0" u="none" strike="noStrike" cap="none" normalizeH="0" baseline="0" dirty="0" err="1">
                <a:ln>
                  <a:noFill/>
                </a:ln>
                <a:solidFill>
                  <a:srgbClr val="A9B7C6"/>
                </a:solidFill>
                <a:effectLst/>
                <a:latin typeface="JetBrains Mono"/>
              </a:rPr>
              <a:t>antipanico</a:t>
            </a:r>
            <a:r>
              <a:rPr kumimoji="0" lang="es-AR" altLang="es-AR" sz="1100" b="0" i="0" u="none" strike="noStrike" cap="none" normalizeH="0" baseline="0" dirty="0">
                <a:ln>
                  <a:noFill/>
                </a:ln>
                <a:solidFill>
                  <a:srgbClr val="A9B7C6"/>
                </a:solidFill>
                <a:effectLst/>
                <a:latin typeface="JetBrains Mono"/>
              </a:rPr>
              <a:t>. Este filtro se encuentra en los listados de </a:t>
            </a:r>
            <a:r>
              <a:rPr kumimoji="0" lang="es-AR" altLang="es-AR" sz="1100" b="0" i="0" u="none" strike="noStrike" cap="none" normalizeH="0" baseline="0" dirty="0" err="1">
                <a:ln>
                  <a:noFill/>
                </a:ln>
                <a:solidFill>
                  <a:srgbClr val="A9B7C6"/>
                </a:solidFill>
                <a:effectLst/>
                <a:latin typeface="JetBrains Mono"/>
              </a:rPr>
              <a:t>administracion</a:t>
            </a:r>
            <a:r>
              <a:rPr kumimoji="0" lang="es-AR" altLang="es-AR" sz="1100" b="0" i="0" u="none" strike="noStrike" cap="none" normalizeH="0" baseline="0" dirty="0">
                <a:ln>
                  <a:noFill/>
                </a:ln>
                <a:solidFill>
                  <a:srgbClr val="A9B7C6"/>
                </a:solidFill>
                <a:effectLst/>
                <a:latin typeface="JetBrains Mono"/>
              </a:rPr>
              <a:t> y listado de eventos.</a:t>
            </a:r>
            <a:endParaRPr kumimoji="0" lang="es-AR" altLang="es-A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324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203D0-C354-9869-927C-6EAD051E8416}"/>
              </a:ext>
            </a:extLst>
          </p:cNvPr>
          <p:cNvSpPr>
            <a:spLocks noGrp="1"/>
          </p:cNvSpPr>
          <p:nvPr>
            <p:ph type="ctrTitle"/>
          </p:nvPr>
        </p:nvSpPr>
        <p:spPr/>
        <p:txBody>
          <a:bodyPr/>
          <a:lstStyle/>
          <a:p>
            <a:r>
              <a:rPr lang="es-AR" sz="5400" b="1" dirty="0">
                <a:effectLst/>
                <a:latin typeface="Bahnschrift SemiBold" panose="020B0502040204020203" pitchFamily="34" charset="0"/>
                <a:ea typeface="Calibri" panose="020F0502020204030204" pitchFamily="34" charset="0"/>
                <a:cs typeface="Times New Roman" panose="02020603050405020304" pitchFamily="18" charset="0"/>
              </a:rPr>
              <a:t>USUARIOS Y FUNCIONES</a:t>
            </a:r>
            <a:r>
              <a:rPr lang="es-AR" sz="4000" b="1" dirty="0">
                <a:effectLst/>
                <a:latin typeface="Bahnschrift SemiBold" panose="020B0502040204020203" pitchFamily="34" charset="0"/>
                <a:ea typeface="Calibri" panose="020F0502020204030204" pitchFamily="34" charset="0"/>
                <a:cs typeface="Times New Roman" panose="02020603050405020304" pitchFamily="18" charset="0"/>
              </a:rPr>
              <a:t> </a:t>
            </a:r>
            <a:endParaRPr lang="es-AR" dirty="0"/>
          </a:p>
        </p:txBody>
      </p:sp>
    </p:spTree>
    <p:extLst>
      <p:ext uri="{BB962C8B-B14F-4D97-AF65-F5344CB8AC3E}">
        <p14:creationId xmlns:p14="http://schemas.microsoft.com/office/powerpoint/2010/main" val="1742973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1D51530-2B0B-3ECE-0BE4-63C61481F5CC}"/>
              </a:ext>
            </a:extLst>
          </p:cNvPr>
          <p:cNvSpPr>
            <a:spLocks noGrp="1"/>
          </p:cNvSpPr>
          <p:nvPr>
            <p:ph type="title"/>
          </p:nvPr>
        </p:nvSpPr>
        <p:spPr/>
        <p:txBody>
          <a:bodyPr/>
          <a:lstStyle/>
          <a:p>
            <a:r>
              <a:rPr lang="es-AR" dirty="0"/>
              <a:t>EXPLICACION DE USUARIOS</a:t>
            </a:r>
          </a:p>
        </p:txBody>
      </p:sp>
      <p:sp>
        <p:nvSpPr>
          <p:cNvPr id="7" name="Marcador de contenido 6">
            <a:extLst>
              <a:ext uri="{FF2B5EF4-FFF2-40B4-BE49-F238E27FC236}">
                <a16:creationId xmlns:a16="http://schemas.microsoft.com/office/drawing/2014/main" id="{58225721-1278-208F-3A5A-CF3CD533C094}"/>
              </a:ext>
            </a:extLst>
          </p:cNvPr>
          <p:cNvSpPr>
            <a:spLocks noGrp="1"/>
          </p:cNvSpPr>
          <p:nvPr>
            <p:ph idx="1"/>
          </p:nvPr>
        </p:nvSpPr>
        <p:spPr/>
        <p:txBody>
          <a:bodyPr>
            <a:normAutofit lnSpcReduction="10000"/>
          </a:bodyPr>
          <a:lstStyle/>
          <a:p>
            <a:pPr marL="0" indent="0">
              <a:lnSpc>
                <a:spcPct val="107000"/>
              </a:lnSpc>
              <a:spcAft>
                <a:spcPts val="800"/>
              </a:spcAft>
              <a:buNone/>
            </a:pPr>
            <a:r>
              <a:rPr lang="es-AR" sz="2400" dirty="0">
                <a:effectLst/>
                <a:latin typeface="Bahnschrift SemiBold" panose="020B0502040204020203" pitchFamily="34" charset="0"/>
                <a:ea typeface="Calibri" panose="020F0502020204030204" pitchFamily="34" charset="0"/>
                <a:cs typeface="Times New Roman" panose="02020603050405020304" pitchFamily="18" charset="0"/>
              </a:rPr>
              <a:t>Existirán cuatro tipos de usuarios: Administradores, validadores, básicos y </a:t>
            </a:r>
            <a:r>
              <a:rPr lang="es-AR" sz="2400" dirty="0" err="1">
                <a:effectLst/>
                <a:latin typeface="Bahnschrift SemiBold" panose="020B0502040204020203" pitchFamily="34" charset="0"/>
                <a:ea typeface="Calibri" panose="020F0502020204030204" pitchFamily="34" charset="0"/>
                <a:cs typeface="Times New Roman" panose="02020603050405020304" pitchFamily="18" charset="0"/>
              </a:rPr>
              <a:t>anonimos</a:t>
            </a:r>
            <a:r>
              <a:rPr lang="es-AR" sz="2400" dirty="0">
                <a:effectLst/>
                <a:latin typeface="Bahnschrift SemiBold" panose="020B0502040204020203" pitchFamily="34" charset="0"/>
                <a:ea typeface="Calibri" panose="020F0502020204030204" pitchFamily="34" charset="0"/>
                <a:cs typeface="Times New Roman" panose="02020603050405020304" pitchFamily="18" charset="0"/>
              </a:rPr>
              <a:t>. La aplicación mostrara distintas pantallas y menús dependiendo el usuario que haga uso de la aplicación.</a:t>
            </a:r>
          </a:p>
          <a:p>
            <a:pPr marL="0" indent="0">
              <a:lnSpc>
                <a:spcPct val="107000"/>
              </a:lnSpc>
              <a:spcAft>
                <a:spcPts val="800"/>
              </a:spcAft>
              <a:buNone/>
            </a:pPr>
            <a:endParaRPr lang="es-AR" sz="2400" dirty="0">
              <a:effectLst/>
              <a:latin typeface="Bahnschrift SemiBold" panose="020B0502040204020203"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AR" sz="2400" dirty="0">
                <a:effectLst/>
                <a:latin typeface="Bahnschrift SemiBold" panose="020B0502040204020203" pitchFamily="34" charset="0"/>
                <a:ea typeface="Calibri" panose="020F0502020204030204" pitchFamily="34" charset="0"/>
                <a:cs typeface="Times New Roman" panose="02020603050405020304" pitchFamily="18" charset="0"/>
              </a:rPr>
              <a:t>Un usuario que registró sus datos deben ser validados por un administrador de cuentas desde una solución desarrollada para ese propósito, donde el administrador decidirá que rol tomará el usuario registrado.</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4553601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42A8A1D-F13F-1B69-47E4-2506C46885C8}"/>
              </a:ext>
            </a:extLst>
          </p:cNvPr>
          <p:cNvSpPr>
            <a:spLocks noGrp="1"/>
          </p:cNvSpPr>
          <p:nvPr>
            <p:ph type="title"/>
          </p:nvPr>
        </p:nvSpPr>
        <p:spPr/>
        <p:txBody>
          <a:bodyPr/>
          <a:lstStyle/>
          <a:p>
            <a:r>
              <a:rPr lang="es-AR" dirty="0"/>
              <a:t>ADMINISTRADORES</a:t>
            </a:r>
          </a:p>
        </p:txBody>
      </p:sp>
      <p:sp>
        <p:nvSpPr>
          <p:cNvPr id="5" name="Marcador de contenido 4">
            <a:extLst>
              <a:ext uri="{FF2B5EF4-FFF2-40B4-BE49-F238E27FC236}">
                <a16:creationId xmlns:a16="http://schemas.microsoft.com/office/drawing/2014/main" id="{DB3D6004-983B-FEDE-AFC4-3C3743B8E507}"/>
              </a:ext>
            </a:extLst>
          </p:cNvPr>
          <p:cNvSpPr>
            <a:spLocks noGrp="1"/>
          </p:cNvSpPr>
          <p:nvPr>
            <p:ph idx="1"/>
          </p:nvPr>
        </p:nvSpPr>
        <p:spPr/>
        <p:txBody>
          <a:bodyPr/>
          <a:lstStyle/>
          <a:p>
            <a:pPr lvl="0">
              <a:lnSpc>
                <a:spcPct val="107000"/>
              </a:lnSpc>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Estos usuarios tendrán la capacidad de dar de alta, modificar o borrar datos de los eventos que se les fueron informados, podrán acceder a las siguientes funciones:</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Administración de eventos (agregar, quitar o modificar datos).</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Listado de eventos y visualización de datos de los mismos.</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Posibilidad de activar el botón antipánico.</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Posibilidad de realizar llamadas a distintos números de emergencias dependiendo de la urgencia.</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929272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68DB26-7F92-F631-84BF-FAF966708F41}"/>
              </a:ext>
            </a:extLst>
          </p:cNvPr>
          <p:cNvSpPr>
            <a:spLocks noGrp="1"/>
          </p:cNvSpPr>
          <p:nvPr>
            <p:ph type="title"/>
          </p:nvPr>
        </p:nvSpPr>
        <p:spPr/>
        <p:txBody>
          <a:bodyPr/>
          <a:lstStyle/>
          <a:p>
            <a:r>
              <a:rPr lang="es-AR" dirty="0"/>
              <a:t>VALIDADORES</a:t>
            </a:r>
          </a:p>
        </p:txBody>
      </p:sp>
      <p:sp>
        <p:nvSpPr>
          <p:cNvPr id="5" name="Marcador de contenido 4">
            <a:extLst>
              <a:ext uri="{FF2B5EF4-FFF2-40B4-BE49-F238E27FC236}">
                <a16:creationId xmlns:a16="http://schemas.microsoft.com/office/drawing/2014/main" id="{11E5B660-A393-F5F0-ED0D-C95B66F98386}"/>
              </a:ext>
            </a:extLst>
          </p:cNvPr>
          <p:cNvSpPr>
            <a:spLocks noGrp="1"/>
          </p:cNvSpPr>
          <p:nvPr>
            <p:ph idx="1"/>
          </p:nvPr>
        </p:nvSpPr>
        <p:spPr/>
        <p:txBody>
          <a:bodyPr/>
          <a:lstStyle/>
          <a:p>
            <a:pPr marL="0" lvl="0" indent="0">
              <a:lnSpc>
                <a:spcPct val="107000"/>
              </a:lnSpc>
              <a:buNone/>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Estos usuarios tendrán la capacidad de validar o quitar la validación de los eventos que fueron cargados por los usuarios administradores. Accederán a las siguientes funciones:</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Validación de eventos.</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Listado de eventos y visualización de datos de los mismos.</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Posibilidad de activar el botón antipánico.</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Posibilidad de realizar llamadas a distintos números de emergencias dependiendo de la urgencia.</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0519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2A296D-53B0-885A-6716-134CB40E8C7D}"/>
              </a:ext>
            </a:extLst>
          </p:cNvPr>
          <p:cNvSpPr>
            <a:spLocks noGrp="1"/>
          </p:cNvSpPr>
          <p:nvPr>
            <p:ph type="title"/>
          </p:nvPr>
        </p:nvSpPr>
        <p:spPr/>
        <p:txBody>
          <a:bodyPr/>
          <a:lstStyle/>
          <a:p>
            <a:r>
              <a:rPr lang="es-AR" dirty="0"/>
              <a:t>USUARIOS BASICOS</a:t>
            </a:r>
          </a:p>
        </p:txBody>
      </p:sp>
      <p:sp>
        <p:nvSpPr>
          <p:cNvPr id="5" name="Marcador de contenido 4">
            <a:extLst>
              <a:ext uri="{FF2B5EF4-FFF2-40B4-BE49-F238E27FC236}">
                <a16:creationId xmlns:a16="http://schemas.microsoft.com/office/drawing/2014/main" id="{076541AC-42BA-16B4-CA35-7840F9EC95ED}"/>
              </a:ext>
            </a:extLst>
          </p:cNvPr>
          <p:cNvSpPr>
            <a:spLocks noGrp="1"/>
          </p:cNvSpPr>
          <p:nvPr>
            <p:ph idx="1"/>
          </p:nvPr>
        </p:nvSpPr>
        <p:spPr/>
        <p:txBody>
          <a:bodyPr/>
          <a:lstStyle/>
          <a:p>
            <a:pPr marL="0" lvl="0" indent="0">
              <a:lnSpc>
                <a:spcPct val="107000"/>
              </a:lnSpc>
              <a:buNone/>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Estos son usuarios que tendrán las funciones similares al del usuario anónimo, pero con la añadidura de la posibilidad de usar el botón antipánico. Tendrán las funciones de: </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Listado de eventos en curso y visualización de datos de los mismos.</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Posibilidad de activar el botón antipánico.</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s-AR" dirty="0">
                <a:effectLst/>
                <a:latin typeface="Bahnschrift SemiBold" panose="020B0502040204020203" pitchFamily="34" charset="0"/>
                <a:ea typeface="Calibri" panose="020F0502020204030204" pitchFamily="34" charset="0"/>
                <a:cs typeface="Times New Roman" panose="02020603050405020304" pitchFamily="18" charset="0"/>
              </a:rPr>
              <a:t>Posibilidad de realizar llamadas a distintos números de emergencias dependiendo de la urgencia.</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0301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201</TotalTime>
  <Words>3047</Words>
  <Application>Microsoft Office PowerPoint</Application>
  <PresentationFormat>Panorámica</PresentationFormat>
  <Paragraphs>133</Paragraphs>
  <Slides>49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49</vt:i4>
      </vt:variant>
    </vt:vector>
  </HeadingPairs>
  <TitlesOfParts>
    <vt:vector size="56" baseType="lpstr">
      <vt:lpstr>Arial</vt:lpstr>
      <vt:lpstr>Bahnschrift SemiBold</vt:lpstr>
      <vt:lpstr>Calibri</vt:lpstr>
      <vt:lpstr>JetBrains Mono</vt:lpstr>
      <vt:lpstr>Symbol</vt:lpstr>
      <vt:lpstr>Trebuchet MS</vt:lpstr>
      <vt:lpstr>Berlín</vt:lpstr>
      <vt:lpstr>PRESENTACION DE LA APLICACION</vt:lpstr>
      <vt:lpstr>¿QUE ES “INCENDIAPP”?</vt:lpstr>
      <vt:lpstr>PROPOSITO DE LA APLICACION</vt:lpstr>
      <vt:lpstr>REQUISITOS MINIMOS</vt:lpstr>
      <vt:lpstr>USUARIOS Y FUNCIONES </vt:lpstr>
      <vt:lpstr>EXPLICACION DE USUARIOS</vt:lpstr>
      <vt:lpstr>ADMINISTRADORES</vt:lpstr>
      <vt:lpstr>VALIDADORES</vt:lpstr>
      <vt:lpstr>USUARIOS BASICOS</vt:lpstr>
      <vt:lpstr>USUARIOS ANONIMOS</vt:lpstr>
      <vt:lpstr>INTERFAZ DE USUARIO</vt:lpstr>
      <vt:lpstr>PANTALLA DE INICIO</vt:lpstr>
      <vt:lpstr>APARTADO EVENTOS</vt:lpstr>
      <vt:lpstr>MAPA DE NAVEGACION ENTRE PANTALLAS</vt:lpstr>
      <vt:lpstr>LISTADO DE EVENTOS (USUARIOS BASICOS)</vt:lpstr>
      <vt:lpstr>LISTADO DE EVENTOS (USUARIOS ANONIMOS)</vt:lpstr>
      <vt:lpstr>LISTADO DE EVENTOS (USUARIOS VALIDADORES O ADMINISTRADORES)</vt:lpstr>
      <vt:lpstr>PRESION DEL BOTON ANTIPANICO</vt:lpstr>
      <vt:lpstr>LISTADO DE TELEFONOS DE EMERGENCIA</vt:lpstr>
      <vt:lpstr>LLAMADA DE EMERGENCIA</vt:lpstr>
      <vt:lpstr>INFORMACION DE EVENTOS</vt:lpstr>
      <vt:lpstr>GEOLOCALIZACION</vt:lpstr>
      <vt:lpstr>APARTADO CUENTAS DE USUARIO</vt:lpstr>
      <vt:lpstr>MAPA DE NAVEGACION ENTRE PANTALLAS</vt:lpstr>
      <vt:lpstr>CUENTA - LOGIN</vt:lpstr>
      <vt:lpstr>INFORMACION SOBRE LA CUENTA</vt:lpstr>
      <vt:lpstr>CAMBIO DE CONTRASEÑA</vt:lpstr>
      <vt:lpstr>CREACION DE USUARIO</vt:lpstr>
      <vt:lpstr>ADMINISTRACION DE EVENTOS</vt:lpstr>
      <vt:lpstr>PANTALLA PRINCIPAL - ADMINISTRACION</vt:lpstr>
      <vt:lpstr>NUEVOS FILTROS</vt:lpstr>
      <vt:lpstr>ALTA DE EVENTOS</vt:lpstr>
      <vt:lpstr>GRABAR UBICACIÓN DEL EVENTO</vt:lpstr>
      <vt:lpstr>MAPA DE NAVEGACION ENTRE PANTALLAS  (MODIFICACION DE EVENTOS)</vt:lpstr>
      <vt:lpstr>MODIFICACION DE EVENTOS (USUARIO ADMINISTRADOR)</vt:lpstr>
      <vt:lpstr>GEOLOCALIZACION DE EVENTO (MODIFICACION)</vt:lpstr>
      <vt:lpstr>ELIMINACION DE UN EVENTO</vt:lpstr>
      <vt:lpstr>MODIFICACION DE EVENTOS (USUARIO VALIDADOR)</vt:lpstr>
      <vt:lpstr>LISTADOS DE EVENTOS – CONSIDERACIONES GENERALES </vt:lpstr>
      <vt:lpstr>ARQUITECTURA DE LA APLICACION</vt:lpstr>
      <vt:lpstr>ASPECTOS BASICOS</vt:lpstr>
      <vt:lpstr>APLICACIÓN ANDROID</vt:lpstr>
      <vt:lpstr>BACKEND - API</vt:lpstr>
      <vt:lpstr>SERVIDOR DE BASE DE DATOS</vt:lpstr>
      <vt:lpstr>SOFTWARE UTILIZADO PARA EL DESARROLLO</vt:lpstr>
      <vt:lpstr>COMPONENTES UTILIZADOS EN LA APLICACION</vt:lpstr>
      <vt:lpstr>INSTALACION Y PUESTA A PUNTO  DE LA APLICACION</vt:lpstr>
      <vt:lpstr>LOG DE VERSIONES Y CAMBIOS (PARTE 1)</vt:lpstr>
      <vt:lpstr>LOG DE VERSIONES Y CAMBIOS (PARTE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Martin Tomas Foritano</dc:creator>
  <cp:lastModifiedBy>Martin Tomas Foritano</cp:lastModifiedBy>
  <cp:revision>12</cp:revision>
  <dcterms:created xsi:type="dcterms:W3CDTF">2023-12-01T00:23:55Z</dcterms:created>
  <dcterms:modified xsi:type="dcterms:W3CDTF">2023-12-01T03:45:10Z</dcterms:modified>
</cp:coreProperties>
</file>