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82"/>
  </p:notesMasterIdLst>
  <p:handoutMasterIdLst>
    <p:handoutMasterId r:id="rId83"/>
  </p:handoutMasterIdLst>
  <p:sldIdLst>
    <p:sldId id="850" r:id="rId5"/>
    <p:sldId id="898" r:id="rId6"/>
    <p:sldId id="906" r:id="rId7"/>
    <p:sldId id="911" r:id="rId8"/>
    <p:sldId id="912" r:id="rId9"/>
    <p:sldId id="910" r:id="rId10"/>
    <p:sldId id="988" r:id="rId11"/>
    <p:sldId id="913" r:id="rId12"/>
    <p:sldId id="920" r:id="rId13"/>
    <p:sldId id="905" r:id="rId14"/>
    <p:sldId id="921" r:id="rId15"/>
    <p:sldId id="987" r:id="rId16"/>
    <p:sldId id="922" r:id="rId17"/>
    <p:sldId id="923" r:id="rId18"/>
    <p:sldId id="924" r:id="rId19"/>
    <p:sldId id="925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933" r:id="rId28"/>
    <p:sldId id="934" r:id="rId29"/>
    <p:sldId id="935" r:id="rId30"/>
    <p:sldId id="936" r:id="rId31"/>
    <p:sldId id="937" r:id="rId32"/>
    <p:sldId id="938" r:id="rId33"/>
    <p:sldId id="939" r:id="rId34"/>
    <p:sldId id="940" r:id="rId35"/>
    <p:sldId id="941" r:id="rId36"/>
    <p:sldId id="942" r:id="rId37"/>
    <p:sldId id="943" r:id="rId38"/>
    <p:sldId id="944" r:id="rId39"/>
    <p:sldId id="945" r:id="rId40"/>
    <p:sldId id="946" r:id="rId41"/>
    <p:sldId id="947" r:id="rId42"/>
    <p:sldId id="948" r:id="rId43"/>
    <p:sldId id="949" r:id="rId44"/>
    <p:sldId id="950" r:id="rId45"/>
    <p:sldId id="951" r:id="rId46"/>
    <p:sldId id="952" r:id="rId47"/>
    <p:sldId id="953" r:id="rId48"/>
    <p:sldId id="954" r:id="rId49"/>
    <p:sldId id="955" r:id="rId50"/>
    <p:sldId id="956" r:id="rId51"/>
    <p:sldId id="957" r:id="rId52"/>
    <p:sldId id="958" r:id="rId53"/>
    <p:sldId id="959" r:id="rId54"/>
    <p:sldId id="960" r:id="rId55"/>
    <p:sldId id="961" r:id="rId56"/>
    <p:sldId id="962" r:id="rId57"/>
    <p:sldId id="963" r:id="rId58"/>
    <p:sldId id="964" r:id="rId59"/>
    <p:sldId id="965" r:id="rId60"/>
    <p:sldId id="966" r:id="rId61"/>
    <p:sldId id="967" r:id="rId62"/>
    <p:sldId id="968" r:id="rId63"/>
    <p:sldId id="969" r:id="rId64"/>
    <p:sldId id="970" r:id="rId65"/>
    <p:sldId id="971" r:id="rId66"/>
    <p:sldId id="972" r:id="rId67"/>
    <p:sldId id="973" r:id="rId68"/>
    <p:sldId id="974" r:id="rId69"/>
    <p:sldId id="975" r:id="rId70"/>
    <p:sldId id="976" r:id="rId71"/>
    <p:sldId id="977" r:id="rId72"/>
    <p:sldId id="978" r:id="rId73"/>
    <p:sldId id="979" r:id="rId74"/>
    <p:sldId id="980" r:id="rId75"/>
    <p:sldId id="981" r:id="rId76"/>
    <p:sldId id="982" r:id="rId77"/>
    <p:sldId id="983" r:id="rId78"/>
    <p:sldId id="984" r:id="rId79"/>
    <p:sldId id="985" r:id="rId80"/>
    <p:sldId id="989" r:id="rId8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clav Pachta" initials="VP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2B91AF"/>
    <a:srgbClr val="3A3AB9"/>
    <a:srgbClr val="647D2D"/>
    <a:srgbClr val="D7D7CD"/>
    <a:srgbClr val="879BAA"/>
    <a:srgbClr val="ADBECB"/>
    <a:srgbClr val="233746"/>
    <a:srgbClr val="AFB9C3"/>
    <a:srgbClr val="646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 autoAdjust="0"/>
    <p:restoredTop sz="94660"/>
  </p:normalViewPr>
  <p:slideViewPr>
    <p:cSldViewPr showGuides="1">
      <p:cViewPr varScale="1">
        <p:scale>
          <a:sx n="96" d="100"/>
          <a:sy n="96" d="100"/>
        </p:scale>
        <p:origin x="96" y="274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3174" y="-120"/>
      </p:cViewPr>
      <p:guideLst>
        <p:guide orient="horz" pos="3224"/>
        <p:guide pos="2236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16:17.246" idx="11">
    <p:pos x="1834" y="4834"/>
    <p:text>barba exception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1:01.733" idx="13">
    <p:pos x="250" y="4930"/>
    <p:text>něco zvýraznit
Consolas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4:05.160" idx="16">
    <p:pos x="1055" y="4867"/>
    <p:text>nadpisy anglicky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5:18.144" idx="17">
    <p:pos x="658" y="4738"/>
    <p:text>odsadit komentare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0:26:17.059" idx="18">
    <p:pos x="226" y="4794"/>
    <p:text>if switch keyword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Static fieldya a konstanty – jsou na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42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i++ / ++i </a:t>
            </a:r>
            <a:r>
              <a:rPr lang="cs-CZ" baseline="0" dirty="0"/>
              <a:t> </a:t>
            </a:r>
          </a:p>
          <a:p>
            <a:r>
              <a:rPr lang="cs-CZ" baseline="0" dirty="0"/>
              <a:t>Co je rychlejsi?</a:t>
            </a:r>
          </a:p>
          <a:p>
            <a:r>
              <a:rPr lang="cs-CZ" baseline="0" dirty="0"/>
              <a:t>Vysvetlit... </a:t>
            </a:r>
            <a:r>
              <a:rPr lang="cs-CZ" baseline="0"/>
              <a:t>:)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9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6" y="4446430"/>
            <a:ext cx="8893175" cy="716126"/>
          </a:xfrm>
          <a:solidFill>
            <a:schemeClr val="bg2">
              <a:lumMod val="50000"/>
              <a:alpha val="65000"/>
            </a:scheme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6" y="5162557"/>
            <a:ext cx="8893175" cy="393082"/>
          </a:xfrm>
          <a:solidFill>
            <a:schemeClr val="bg2">
              <a:lumMod val="75000"/>
            </a:schemeClr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6858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15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490" y="404624"/>
            <a:ext cx="5686425" cy="1266825"/>
          </a:xfrm>
          <a:prstGeom prst="rect">
            <a:avLst/>
          </a:prstGeom>
        </p:spPr>
      </p:pic>
      <p:sp>
        <p:nvSpPr>
          <p:cNvPr id="17" name="Rectangle 116"/>
          <p:cNvSpPr txBox="1">
            <a:spLocks noChangeArrowheads="1"/>
          </p:cNvSpPr>
          <p:nvPr userDrawn="1"/>
        </p:nvSpPr>
        <p:spPr bwMode="gray">
          <a:xfrm>
            <a:off x="250826" y="5555639"/>
            <a:ext cx="8893175" cy="3930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202500" tIns="91440" rIns="137160" bIns="2700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sz="1500" kern="0" dirty="0"/>
              <a:t>Ing. Jan Pluskal</a:t>
            </a:r>
            <a:endParaRPr lang="cs-CZ" sz="1500" kern="0" dirty="0"/>
          </a:p>
        </p:txBody>
      </p:sp>
    </p:spTree>
    <p:extLst>
      <p:ext uri="{BB962C8B-B14F-4D97-AF65-F5344CB8AC3E}">
        <p14:creationId xmlns:p14="http://schemas.microsoft.com/office/powerpoint/2010/main" val="12041810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4" y="1412877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4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1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1603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3839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50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83409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2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44386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50" y="1412877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50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418821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107443" y="1412875"/>
            <a:ext cx="4464557" cy="47529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496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4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/>
              <a:t>Click the style sheet to edit the toc/contact</a:t>
            </a:r>
          </a:p>
          <a:p>
            <a:pPr lvl="1"/>
            <a:r>
              <a:rPr lang="cs-CZ" noProof="0" dirty="0"/>
              <a:t>chapter</a:t>
            </a:r>
          </a:p>
          <a:p>
            <a:pPr lvl="2"/>
            <a:r>
              <a:rPr lang="cs-CZ" noProof="0" dirty="0"/>
              <a:t>active chapter</a:t>
            </a:r>
          </a:p>
          <a:p>
            <a:pPr lvl="3"/>
            <a:r>
              <a:rPr lang="cs-CZ" noProof="0" dirty="0"/>
              <a:t>subchapter</a:t>
            </a:r>
          </a:p>
          <a:p>
            <a:pPr lvl="4"/>
            <a:r>
              <a:rPr lang="cs-CZ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7442" y="1412875"/>
            <a:ext cx="4464558" cy="4752975"/>
          </a:xfrm>
        </p:spPr>
        <p:txBody>
          <a:bodyPr/>
          <a:lstStyle/>
          <a:p>
            <a:pPr lvl="0"/>
            <a:r>
              <a:rPr lang="cs-CZ" noProof="0" dirty="0"/>
              <a:t>Click the style sheet to edit the copy</a:t>
            </a:r>
          </a:p>
          <a:p>
            <a:pPr lvl="1"/>
            <a:r>
              <a:rPr lang="cs-CZ" noProof="0" dirty="0"/>
              <a:t>Second level</a:t>
            </a:r>
          </a:p>
          <a:p>
            <a:pPr lvl="2"/>
            <a:r>
              <a:rPr lang="cs-CZ" noProof="0" dirty="0"/>
              <a:t>Third level</a:t>
            </a:r>
          </a:p>
          <a:p>
            <a:pPr lvl="3"/>
            <a:r>
              <a:rPr lang="cs-CZ" noProof="0" dirty="0"/>
              <a:t>Fourth level</a:t>
            </a:r>
          </a:p>
          <a:p>
            <a:pPr lvl="4"/>
            <a:r>
              <a:rPr lang="cs-CZ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1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7886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1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4"/>
            <a:ext cx="4464558" cy="504050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320095" cy="504050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1930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443" y="1412875"/>
            <a:ext cx="8929115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107443" y="3860800"/>
            <a:ext cx="8929115" cy="2592578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9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6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9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144463" y="6597837"/>
            <a:ext cx="2549518" cy="259200"/>
          </a:xfrm>
          <a:prstGeom prst="rect">
            <a:avLst/>
          </a:prstGeom>
          <a:noFill/>
        </p:spPr>
        <p:txBody>
          <a:bodyPr wrap="square" lIns="1107000" tIns="0" rIns="0" bIns="864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13. </a:t>
            </a:r>
            <a:r>
              <a:rPr lang="cs-CZ" sz="1200" noProof="0" dirty="0">
                <a:solidFill>
                  <a:schemeClr val="tx1"/>
                </a:solidFill>
              </a:rPr>
              <a:t>2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  <a:r>
              <a:rPr lang="en-US" sz="1200" baseline="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2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5991223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731520" bIns="2743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Click the style sheet to edit the title</a:t>
            </a:r>
            <a:r>
              <a:rPr lang="en-US" noProof="0" dirty="0"/>
              <a:t> and some more lines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443" y="1412874"/>
            <a:ext cx="8929115" cy="50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" y="6598800"/>
            <a:ext cx="1249351" cy="259200"/>
          </a:xfrm>
          <a:prstGeom prst="rect">
            <a:avLst/>
          </a:prstGeom>
          <a:noFill/>
        </p:spPr>
        <p:txBody>
          <a:bodyPr wrap="square" lIns="4050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Strana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2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2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1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1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1</a:t>
            </a:r>
            <a:r>
              <a:rPr lang="cs-CZ" sz="1200" noProof="0" dirty="0">
                <a:solidFill>
                  <a:schemeClr val="tx1"/>
                </a:solidFill>
              </a:rPr>
              <a:t> - Úvod do platformy .NET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1200" noProof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991224" y="-4770"/>
            <a:ext cx="3152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3454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6908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03622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38163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155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2584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16013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19442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_QZT9kid9l2Q/TJha8ti9JjI/AAAAAAAAAB0/xnJCLIpz-iU/s1600/8.jpg" TargetMode="External"/><Relationship Id="rId7" Type="http://schemas.openxmlformats.org/officeDocument/2006/relationships/hyperlink" Target="http://blogs.msdn.com/cfs-filesystemfile.ashx/__key/communityserver-blogs-components-weblogfiles/00-00-01-12-34/5488.Pic2.png" TargetMode="External"/><Relationship Id="rId2" Type="http://schemas.openxmlformats.org/officeDocument/2006/relationships/hyperlink" Target="http://www.amazon.com/5-0-Nutshell-The-Definitive-Reference/dp/144932010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-sharpcorner.com/uploadfile/prvn_131971/chapter-1-introducing-Asp-Net/Images/1.gif" TargetMode="External"/><Relationship Id="rId5" Type="http://schemas.openxmlformats.org/officeDocument/2006/relationships/hyperlink" Target="http://gwb.blob.core.windows.net/sdorman/WindowsLiveWriter/CLR4.0InProcessSidebySideCLRHosting_93B4/image_thumb.png" TargetMode="External"/><Relationship Id="rId4" Type="http://schemas.openxmlformats.org/officeDocument/2006/relationships/hyperlink" Target="http://www.cs.vsb.cz/behalek/vyuka/pcsharp/text/resources/1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250826" y="4446430"/>
            <a:ext cx="8893175" cy="716126"/>
          </a:xfrm>
        </p:spPr>
        <p:txBody>
          <a:bodyPr/>
          <a:lstStyle/>
          <a:p>
            <a:r>
              <a:rPr lang="cs-CZ" sz="2900" dirty="0"/>
              <a:t>1 </a:t>
            </a:r>
            <a:r>
              <a:rPr lang="en-US" sz="2900" dirty="0"/>
              <a:t>- </a:t>
            </a:r>
            <a:r>
              <a:rPr lang="cs-CZ" sz="2900" dirty="0"/>
              <a:t>Úvod do platformy .NET</a:t>
            </a:r>
            <a:r>
              <a:rPr lang="en-US" sz="2900" dirty="0"/>
              <a:t> a z</a:t>
            </a:r>
            <a:r>
              <a:rPr lang="cs-CZ" sz="2900" dirty="0"/>
              <a:t>á</a:t>
            </a:r>
            <a:r>
              <a:rPr lang="en-US" sz="2900" dirty="0" err="1"/>
              <a:t>klady</a:t>
            </a:r>
            <a:r>
              <a:rPr lang="en-US" sz="2900" dirty="0"/>
              <a:t> </a:t>
            </a:r>
            <a:r>
              <a:rPr lang="en-US" sz="2900" dirty="0" err="1"/>
              <a:t>jazyka</a:t>
            </a:r>
            <a:r>
              <a:rPr lang="en-US" sz="2900" dirty="0"/>
              <a:t> C#</a:t>
            </a:r>
            <a:endParaRPr lang="cs-CZ" sz="29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platforem u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Prim</a:t>
            </a:r>
            <a:r>
              <a:rPr lang="cs-CZ" dirty="0"/>
              <a:t>árně navržen pro běh na platformě Windows, ale existují výjimky</a:t>
            </a:r>
            <a:endParaRPr lang="en-US" dirty="0"/>
          </a:p>
          <a:p>
            <a:pPr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ASP.NET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k</a:t>
            </a:r>
            <a:r>
              <a:rPr lang="cs-CZ" dirty="0"/>
              <a:t>ód spouštěn na serveru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Překlad do HTML – </a:t>
            </a:r>
            <a:r>
              <a:rPr lang="en-US" dirty="0"/>
              <a:t>p</a:t>
            </a:r>
            <a:r>
              <a:rPr lang="cs-CZ" dirty="0"/>
              <a:t>odpor</a:t>
            </a:r>
            <a:r>
              <a:rPr lang="en-US" dirty="0" err="1"/>
              <a:t>ov</a:t>
            </a:r>
            <a:r>
              <a:rPr lang="cs-CZ" dirty="0"/>
              <a:t>áno na všech platformách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ASP.NET 5.0 Linux, Mac OS X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Mono projekt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Běh na jiném runtime než CLR, má vlastní kompilátor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Linux, Solaris, MAC OS X, Windows</a:t>
            </a:r>
          </a:p>
          <a:p>
            <a:pPr lvl="1">
              <a:lnSpc>
                <a:spcPct val="150000"/>
              </a:lnSpc>
              <a:buNone/>
            </a:pPr>
            <a:endParaRPr lang="cs-CZ" sz="400" b="1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Silverlight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Host podporující aplikaci psanou v C</a:t>
            </a:r>
            <a:r>
              <a:rPr lang="en-US" dirty="0"/>
              <a:t>#</a:t>
            </a:r>
            <a:r>
              <a:rPr lang="cs-CZ" dirty="0"/>
              <a:t>, obdoba Adobe Flash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Windows, MAC OS X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Open source, p</a:t>
            </a:r>
            <a:r>
              <a:rPr lang="cs-CZ" dirty="0"/>
              <a:t>odpora pro </a:t>
            </a:r>
            <a:r>
              <a:rPr lang="en-US" dirty="0"/>
              <a:t>Windows, Linux and Mac OS X</a:t>
            </a:r>
            <a:endParaRPr lang="cs-CZ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Multiplatformn</a:t>
            </a:r>
            <a:r>
              <a:rPr lang="cs-CZ" dirty="0"/>
              <a:t>í implementace základních knihoven .NET</a:t>
            </a:r>
          </a:p>
          <a:p>
            <a:pPr>
              <a:buFont typeface="Arial" pitchFamily="34" charset="0"/>
              <a:buChar char="•"/>
            </a:pPr>
            <a:endParaRPr lang="cs-CZ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C:\Users\cz2b11n3\Desktop\5488.P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420874"/>
            <a:ext cx="7452360" cy="3911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áklady jazyka C</a:t>
            </a:r>
            <a:r>
              <a:rPr lang="en-US" dirty="0"/>
              <a:t>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73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kódu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      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Importing namespace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FirstProgram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Namespace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Class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        	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declaration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12 * 30;         	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1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(x);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2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Statement 3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(1 + 2 + 3 + 4 + 5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+ 6 + 7 + 8 + 9 + 10);   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                          	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End of method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623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749" y="1556385"/>
            <a:ext cx="8496809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Vychází z C a C++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Identifikátory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Názvy tříd, metod, proměnných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System, FirstProgram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Klíčová slova (Keywords)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Názvy rezervované kompilátorem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</a:t>
            </a:r>
            <a:r>
              <a:rPr lang="en-US" dirty="0"/>
              <a:t>.: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static, int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Pokud</a:t>
            </a:r>
            <a:r>
              <a:rPr lang="en-US" dirty="0"/>
              <a:t> pot</a:t>
            </a:r>
            <a:r>
              <a:rPr lang="cs-CZ" dirty="0"/>
              <a:t>řebujeme využít název klíčového slova, je nutné použít prefix </a:t>
            </a:r>
            <a:r>
              <a:rPr lang="en-US" dirty="0"/>
              <a:t>@</a:t>
            </a:r>
            <a:endParaRPr lang="cs-CZ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@public, @static, @int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+mj-lt"/>
                <a:cs typeface="Consolas" pitchFamily="49" charset="0"/>
              </a:rPr>
              <a:t>M</a:t>
            </a:r>
            <a:r>
              <a:rPr lang="cs-CZ" dirty="0">
                <a:latin typeface="+mj-lt"/>
                <a:cs typeface="Consolas" pitchFamily="49" charset="0"/>
              </a:rPr>
              <a:t>ůže být užitečné pokud používáme knihovnu napsanou v jiném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cs-CZ" dirty="0">
                <a:latin typeface="+mj-lt"/>
                <a:cs typeface="Consolas" pitchFamily="49" charset="0"/>
              </a:rPr>
              <a:t>.NET</a:t>
            </a:r>
            <a:r>
              <a:rPr lang="cs-CZ" dirty="0"/>
              <a:t> </a:t>
            </a:r>
            <a:r>
              <a:rPr lang="cs-CZ" dirty="0">
                <a:latin typeface="+mj-lt"/>
                <a:cs typeface="Consolas" pitchFamily="49" charset="0"/>
              </a:rPr>
              <a:t>jazyce</a:t>
            </a:r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0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/>
              <a:t>řehled klíčových slov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5478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catch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checked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decimal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3"/>
          </p:nvPr>
        </p:nvSpPr>
        <p:spPr>
          <a:xfrm>
            <a:off x="2123694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explicit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fixed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implicit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3851910" y="1412748"/>
            <a:ext cx="143992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lock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params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idx="4294967295"/>
          </p:nvPr>
        </p:nvSpPr>
        <p:spPr>
          <a:xfrm>
            <a:off x="7308342" y="1412747"/>
            <a:ext cx="1439862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stackalloc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ontent Placeholder 8"/>
          <p:cNvSpPr>
            <a:spLocks noGrp="1"/>
          </p:cNvSpPr>
          <p:nvPr>
            <p:ph idx="4294967295"/>
          </p:nvPr>
        </p:nvSpPr>
        <p:spPr>
          <a:xfrm>
            <a:off x="5580126" y="1412748"/>
            <a:ext cx="1439862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uint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ulong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unchecked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unsafe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volatile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1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Kontextová klíčová slova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je použít pouze v daném kontextu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použít jako názvy i bez </a:t>
            </a:r>
            <a:r>
              <a:rPr lang="en-US" dirty="0"/>
              <a:t>@</a:t>
            </a:r>
            <a:r>
              <a:rPr lang="cs-CZ" dirty="0"/>
              <a:t>, pokud nejsme v daném kontextu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Seznam</a:t>
            </a:r>
            <a:r>
              <a:rPr lang="en-US" dirty="0"/>
              <a:t>:</a:t>
            </a:r>
            <a:endParaRPr lang="cs-CZ" dirty="0"/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 bwMode="auto">
          <a:xfrm>
            <a:off x="140360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add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ascending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async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dynamic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 bwMode="auto">
          <a:xfrm>
            <a:off x="308381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equals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into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6402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join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partial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remove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select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6444234" y="3140964"/>
            <a:ext cx="1439927" cy="302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yield</a:t>
            </a: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kern="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179388" marR="0" lvl="1" indent="-177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tabLst/>
              <a:defRPr/>
            </a:pPr>
            <a:endParaRPr kumimoji="0" lang="cs-CZ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9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Literály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Data </a:t>
            </a:r>
            <a:r>
              <a:rPr lang="cs-CZ" dirty="0"/>
              <a:t>vložené do programu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12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30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Oddělovače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Znaky použité pro strukturování programu.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Složené závorky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cs-CZ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seskupení více příkazů do bloku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Středník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</a:t>
            </a:r>
            <a:r>
              <a:rPr lang="en-US" dirty="0"/>
              <a:t>odd</a:t>
            </a:r>
            <a:r>
              <a:rPr lang="cs-CZ" dirty="0"/>
              <a:t>ělení jednotlivých příkazů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Příkaz může být na více řádků</a:t>
            </a:r>
            <a:endParaRPr lang="cs-CZ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(1 + 2 + 3 + 4 + 5 + 6 + 7 + 8 + 9 + 10);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08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jazyka C</a:t>
            </a:r>
            <a:r>
              <a:rPr lang="en-US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Operátory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kombinování výrazů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*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Komentáře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Řádkové</a:t>
            </a:r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Řádkový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komentář</a:t>
            </a:r>
            <a:endParaRPr lang="cs-CZ" sz="14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Blokové</a:t>
            </a:r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Blokový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komentář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je možné rozdělit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více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řádků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Dokumentační</a:t>
            </a:r>
            <a:r>
              <a:rPr lang="en-US" sz="1400" dirty="0"/>
              <a:t> </a:t>
            </a:r>
            <a:endParaRPr lang="cs-CZ" sz="1400" dirty="0"/>
          </a:p>
          <a:p>
            <a:pPr lvl="3">
              <a:lnSpc>
                <a:spcPct val="150000"/>
              </a:lnSpc>
              <a:buNone/>
            </a:pPr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Popis metody/třídy atd.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None/>
            </a:pP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4561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Datové typy definují předpis pro hodnoty.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Každá hodnota/výraz musí být nějakého typu.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Viz příklad, kde hodnoty 12 a 30 jsou typu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cs-CZ" dirty="0"/>
              <a:t>a proměnná x je také typu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Předdefinované datové typy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Speciální typy podporované kompilátorem (některá klíčová slova)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string, int, byte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Nullable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cs-CZ" dirty="0"/>
              <a:t>Nullable</a:t>
            </a:r>
            <a:r>
              <a:rPr lang="en-US" dirty="0"/>
              <a:t>&lt;T&gt;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hodnotové typy je možné použít sufix ?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065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přednášky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.NET Framework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Syntaxe jazyka C</a:t>
            </a:r>
            <a:r>
              <a:rPr lang="en-US" dirty="0"/>
              <a:t>#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</a:t>
            </a:r>
            <a:r>
              <a:rPr lang="en-US" dirty="0" err="1"/>
              <a:t>atov</a:t>
            </a:r>
            <a:r>
              <a:rPr lang="cs-CZ" dirty="0"/>
              <a:t>é typy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a parametry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Výrazy a operátory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Přikazy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Jmenné</a:t>
            </a:r>
            <a:r>
              <a:rPr lang="en-US" dirty="0"/>
              <a:t> </a:t>
            </a:r>
            <a:r>
              <a:rPr lang="en-US" dirty="0" err="1"/>
              <a:t>prostory</a:t>
            </a:r>
            <a:r>
              <a:rPr lang="en-US" dirty="0"/>
              <a:t> (Namespace)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Konstanty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highlight>
                  <a:srgbClr val="FFFFFF"/>
                </a:highlight>
              </a:rPr>
              <a:t>Proměnná, která vždy obsahuje stejnou hodnotu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Uživatelské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 předdefinovaných typů je možné nadefinovat vlastní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Members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Instanční vs statické</a:t>
            </a:r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cs-CZ" sz="2400" dirty="0"/>
              <a:t>Předdefinované numerické typy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262057"/>
            <a:ext cx="8929115" cy="519132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Celočíselné typy se znaménkem</a:t>
            </a:r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800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None/>
            </a:pPr>
            <a:endParaRPr lang="en-US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Celočíselné typy </a:t>
            </a:r>
            <a:r>
              <a:rPr lang="en-US" b="1" dirty="0" err="1"/>
              <a:t>bez</a:t>
            </a:r>
            <a:r>
              <a:rPr lang="cs-CZ" b="1" dirty="0"/>
              <a:t> znaménk</a:t>
            </a:r>
            <a:r>
              <a:rPr lang="en-US" b="1" dirty="0"/>
              <a:t>a</a:t>
            </a:r>
            <a:endParaRPr lang="cs-CZ" sz="1400" dirty="0"/>
          </a:p>
          <a:p>
            <a:pPr lvl="1">
              <a:lnSpc>
                <a:spcPct val="150000"/>
              </a:lnSpc>
              <a:buNone/>
            </a:pPr>
            <a:endParaRPr lang="cs-CZ" b="1" dirty="0"/>
          </a:p>
          <a:p>
            <a:pPr lvl="1">
              <a:lnSpc>
                <a:spcPct val="150000"/>
              </a:lnSpc>
              <a:buNone/>
            </a:pPr>
            <a:endParaRPr lang="cs-CZ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" y="1680881"/>
          <a:ext cx="849706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en-US" sz="2000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" y="4293108"/>
          <a:ext cx="849706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ushort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ulong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Předdefinované numerické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>
                <a:highlight>
                  <a:srgbClr val="FFFFFF"/>
                </a:highlight>
              </a:rPr>
              <a:t>Desetinné číselné typy</a:t>
            </a:r>
            <a:endParaRPr lang="en-US" b="1" dirty="0"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>
              <a:highlight>
                <a:srgbClr val="FFFFFF"/>
              </a:highlight>
            </a:endParaRPr>
          </a:p>
          <a:p>
            <a:pPr marL="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" y="2132838"/>
          <a:ext cx="864108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C</a:t>
                      </a:r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float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Single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32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64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0">
                <a:tc>
                  <a:txBody>
                    <a:bodyPr/>
                    <a:lstStyle/>
                    <a:p>
                      <a:r>
                        <a:rPr lang="cs-CZ" sz="2000" dirty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128</a:t>
                      </a:r>
                      <a:r>
                        <a:rPr lang="en-US" sz="2000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±(10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cs-CZ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cs-CZ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3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Možnosti zápisu čísel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Klasický zápis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127, 42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Hexadecimální zápis 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Např.: 0x7F, 0x2A atd.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Zápis desetinných čísel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 .(tečka) slouží pro oddělení desetinných míst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Znak e lze použít jako </a:t>
            </a:r>
            <a:r>
              <a:rPr lang="en-US" dirty="0"/>
              <a:t>exponent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Datové typy numerických hodnot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Pokud číslo obsahuje . nebo e pak je to typ decimal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Jinak je to první typ, do kterého se hodnota vejde z </a:t>
            </a:r>
            <a:r>
              <a:rPr lang="cs-CZ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int, uint, long, ulong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100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Možnost specifikovat datové typy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 možné pomocí písmeného suffixu definovat konkrétní datový typ čísel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suffixů viz příklad:</a:t>
            </a:r>
            <a:endParaRPr lang="cs-CZ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(1f.GetType());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Float   (float)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(1d.GetType());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Double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doulbe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(1m.GetType());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decimal (decimal)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(1u.GetType());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UInt32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(1L.GetType());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Int64   (long)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(1ul.GetType());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UInt64  (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ulong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406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"/>
            <a:ext cx="6012179" cy="1262055"/>
          </a:xfrm>
        </p:spPr>
        <p:txBody>
          <a:bodyPr/>
          <a:lstStyle/>
          <a:p>
            <a:r>
              <a:rPr lang="cs-CZ" dirty="0"/>
              <a:t>Numerické datové typy</a:t>
            </a:r>
            <a:r>
              <a:rPr lang="en-US" dirty="0"/>
              <a:t> -</a:t>
            </a:r>
            <a:r>
              <a:rPr lang="cs-CZ" dirty="0"/>
              <a:t> přetypování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Přetypování číselných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celočíselného typu na celočíselný typ</a:t>
            </a:r>
            <a:r>
              <a:rPr lang="en-US" dirty="0"/>
              <a:t>: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i="1" dirty="0"/>
              <a:t>implicitní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pokud cílový typ umožňuje pojmout celý rozsah zdrojového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/>
              <a:t>e</a:t>
            </a:r>
            <a:r>
              <a:rPr lang="cs-CZ" i="1" dirty="0"/>
              <a:t>xplicitně</a:t>
            </a:r>
            <a:r>
              <a:rPr lang="en-US" i="1" dirty="0"/>
              <a:t> - </a:t>
            </a:r>
            <a:r>
              <a:rPr lang="en-US" dirty="0" err="1"/>
              <a:t>jinak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čísla</a:t>
            </a:r>
            <a:r>
              <a:rPr lang="cs-CZ" i="1" dirty="0"/>
              <a:t> </a:t>
            </a:r>
            <a:r>
              <a:rPr lang="cs-CZ" dirty="0"/>
              <a:t>s plovoucí čárkou na typ čísla s plovoucí čárkou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cs-CZ" dirty="0"/>
              <a:t>je možné </a:t>
            </a:r>
            <a:r>
              <a:rPr lang="cs-CZ" i="1" dirty="0"/>
              <a:t>implicitně</a:t>
            </a:r>
            <a:r>
              <a:rPr lang="cs-CZ" dirty="0"/>
              <a:t> přetypovat na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solidFill>
                  <a:srgbClr val="0000FF"/>
                </a:solidFill>
              </a:rPr>
              <a:t>double</a:t>
            </a:r>
            <a:r>
              <a:rPr lang="cs-CZ" dirty="0"/>
              <a:t> je nutné na </a:t>
            </a:r>
            <a:r>
              <a:rPr lang="cs-CZ" dirty="0">
                <a:solidFill>
                  <a:srgbClr val="0000FF"/>
                </a:solidFill>
              </a:rPr>
              <a:t>float</a:t>
            </a:r>
            <a:r>
              <a:rPr lang="cs-CZ" dirty="0"/>
              <a:t> přetypovávat </a:t>
            </a:r>
            <a:r>
              <a:rPr lang="cs-CZ" i="1" dirty="0"/>
              <a:t>explicitně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5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cs-CZ" dirty="0"/>
              <a:t>Numerické datové typy </a:t>
            </a:r>
            <a:r>
              <a:rPr lang="en-US" dirty="0"/>
              <a:t>- </a:t>
            </a:r>
            <a:r>
              <a:rPr lang="cs-CZ" dirty="0"/>
              <a:t>přetypování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Přetypování číselných typů</a:t>
            </a:r>
            <a:endParaRPr lang="en-US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s plovoucí čárkou na celočíselný typ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Všechny celočíselné typy lze implicitně přetypovat na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cs-CZ" dirty="0"/>
              <a:t>nebo </a:t>
            </a:r>
            <a:r>
              <a:rPr lang="cs-CZ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Naopak je nutné explicitní přetypování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Dochází zde k ořezání desetiné části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Může dojít ke ztrátě přesnosti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typu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Celočíselné typy se na typ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  <a:r>
              <a:rPr lang="cs-CZ" dirty="0"/>
              <a:t> přetypovávají implicitně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Všecny ostatatní převodyjsou explicitní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aritmetické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Aritmetické operátory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+ sčítání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- odčítání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* násobení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/ dělení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++ inkrement</a:t>
            </a:r>
          </a:p>
          <a:p>
            <a:pPr lvl="4">
              <a:lnSpc>
                <a:spcPct val="150000"/>
              </a:lnSpc>
              <a:buNone/>
            </a:pPr>
            <a:r>
              <a:rPr lang="cs-CZ" dirty="0"/>
              <a:t>-- dekrement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3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přetečení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Přetečení celočíselných typů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a--;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Možnost využití klíčového slova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cs-CZ" dirty="0"/>
              <a:t> a nebo přepínače </a:t>
            </a:r>
            <a:r>
              <a:rPr lang="en-US" b="1" dirty="0"/>
              <a:t>/checked+</a:t>
            </a:r>
            <a:r>
              <a:rPr lang="cs-CZ" b="1" dirty="0"/>
              <a:t> </a:t>
            </a:r>
            <a:r>
              <a:rPr lang="cs-CZ" dirty="0"/>
              <a:t>při kompilaci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checked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(a--);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throw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OverflowException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IntegralOverflow.cs</a:t>
            </a:r>
            <a:endParaRPr lang="cs-CZ" b="1" dirty="0">
              <a:solidFill>
                <a:srgbClr val="0000FF"/>
              </a:solidFill>
            </a:endParaRP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2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 - bitové operace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496" y="1556766"/>
          <a:ext cx="806500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Význam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Výsledek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~0xfU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0xfffffffOU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</a:t>
                      </a:r>
                      <a:r>
                        <a:rPr lang="cs-CZ" sz="2000" dirty="0"/>
                        <a:t>f</a:t>
                      </a:r>
                      <a:r>
                        <a:rPr lang="en-US" sz="2000" dirty="0"/>
                        <a:t>0 &amp;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0xf0 </a:t>
                      </a:r>
                      <a:r>
                        <a:rPr lang="en-US" sz="2000" dirty="0"/>
                        <a:t> | 0x33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Xor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0xff00 ^ 0x00ff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0xf0f0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Posun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vlevo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 &lt;&lt;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Posun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vpravo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0x20</a:t>
                      </a:r>
                      <a:r>
                        <a:rPr lang="en-US" sz="2000" baseline="0" dirty="0"/>
                        <a:t> &gt;&gt;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Tvořen Common language runtime (CLR) a velkým množstvím knihoven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Typy knihoven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Core framework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Aplikační technologie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b="1" dirty="0"/>
          </a:p>
        </p:txBody>
      </p:sp>
      <p:pic>
        <p:nvPicPr>
          <p:cNvPr id="2050" name="Picture 2" descr="C:\Users\cz2b11n3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38" y="1988820"/>
            <a:ext cx="5329140" cy="4552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Numerické datové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8 a 16-ti bitové typy nemají aritmetické operátory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Tzn</a:t>
            </a:r>
            <a:r>
              <a:rPr lang="en-US" dirty="0"/>
              <a:t>.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short,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cs-CZ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 proto je kompilátor v případě potřeby převádí na větší typy a to může způsobit chybu kompilace.</a:t>
            </a:r>
          </a:p>
          <a:p>
            <a:r>
              <a:rPr lang="cs-CZ" b="1" dirty="0">
                <a:highlight>
                  <a:srgbClr val="FFFFFF"/>
                </a:highlight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1, y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x + y;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Compile-time error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Řešením je explicitní přetypování </a:t>
            </a:r>
          </a:p>
          <a:p>
            <a:pPr lvl="3">
              <a:lnSpc>
                <a:spcPct val="150000"/>
              </a:lnSpc>
              <a:buNone/>
            </a:pP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short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(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Speciální hodnoty desetinných typů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064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Zaokrouhlovací  rozdíly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Typy </a:t>
            </a:r>
            <a:r>
              <a:rPr lang="cs-CZ" dirty="0">
                <a:solidFill>
                  <a:srgbClr val="0000FF"/>
                </a:solidFill>
              </a:rPr>
              <a:t>float</a:t>
            </a:r>
            <a:r>
              <a:rPr lang="cs-CZ" dirty="0"/>
              <a:t> a </a:t>
            </a:r>
            <a:r>
              <a:rPr lang="cs-CZ" dirty="0">
                <a:solidFill>
                  <a:srgbClr val="0000FF"/>
                </a:solidFill>
              </a:rPr>
              <a:t>decimal</a:t>
            </a:r>
            <a:r>
              <a:rPr lang="cs-CZ" dirty="0"/>
              <a:t> se ukládají jako číslo ve dvojkové soustavě, a proto pou</a:t>
            </a:r>
            <a:r>
              <a:rPr lang="en-US" dirty="0"/>
              <a:t>z</a:t>
            </a:r>
            <a:r>
              <a:rPr lang="cs-CZ" dirty="0"/>
              <a:t>e násobky 2 jsou uloženy přesně</a:t>
            </a:r>
            <a:endParaRPr lang="en-US" dirty="0"/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tenth = 0.1f; 			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 quite 0.1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one = 1f;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(one - tenth * 10f); 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−1.490116E-08</a:t>
            </a:r>
            <a:endParaRPr lang="cs-CZ" sz="18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decimal je založen na desítkové soustavě, ale i to může způsobit chybu</a:t>
            </a:r>
          </a:p>
          <a:p>
            <a:r>
              <a:rPr lang="cs-CZ" sz="2000" b="1" dirty="0">
                <a:highlight>
                  <a:srgbClr val="FFFFFF"/>
                </a:highlight>
              </a:rPr>
              <a:t>  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1M / 6M;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0.1666666666666666666666666667M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1.0 / 6.0;  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0.16666666666666666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m+m+m+m+m+m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1.0000000000000000000000000002M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d+d+d+d+d+d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0.99999999999999989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1M);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False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notQuiteWholeD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1.0);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sz="1800" dirty="0" err="1">
                <a:solidFill>
                  <a:srgbClr val="0000FF"/>
                </a:solidFill>
              </a:rPr>
              <a:t>SpecialFloatAndDoubleValues.cs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decimal hodnot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49.0;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 / x;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 *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1.0;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areSame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Co obsahuje proměnná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areSame</a:t>
            </a:r>
            <a:r>
              <a:rPr lang="cs-CZ" b="1" dirty="0"/>
              <a:t>?</a:t>
            </a:r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b="1" dirty="0"/>
          </a:p>
          <a:p>
            <a:pPr lvl="1" algn="r">
              <a:buFont typeface="Arial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NumberComparation.cs</a:t>
            </a:r>
            <a:endParaRPr lang="cs-CZ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decimal hodnot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AlmostEqual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tolerance = 0.00000001;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 == b)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- b) &lt; tolerance;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algn="r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NumberComparation.cs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</a:t>
            </a:r>
            <a:r>
              <a:rPr lang="en-US" dirty="0"/>
              <a:t>Boolean</a:t>
            </a:r>
            <a:r>
              <a:rPr lang="cs-CZ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36" y="1412874"/>
            <a:ext cx="8208963" cy="4752975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System.Boolean / bool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Uložení logických hodnot	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 paměti zabírá celý byte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Žádný z numerických typů nelze přerypovat na bool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=</a:t>
            </a:r>
            <a:r>
              <a:rPr lang="en-US" dirty="0"/>
              <a:t>=, !=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žít pro porovnání jakýchkoliv typů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==, </a:t>
            </a:r>
            <a:r>
              <a:rPr lang="en-US" dirty="0"/>
              <a:t>!=, &lt;, &gt;, &lt;=, &gt;=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žít pro porovnání číselných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Podmíněné operátory</a:t>
            </a:r>
            <a:r>
              <a:rPr lang="en-US" dirty="0"/>
              <a:t> - &amp;&amp;, ||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UseUmbrela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rainy,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sunny,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windy)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!windy &amp;&amp; (rainy || sunny);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8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cs-CZ" dirty="0"/>
              <a:t>íné vyhodnocování</a:t>
            </a:r>
            <a:r>
              <a:rPr lang="en-US" dirty="0"/>
              <a:t> (Lazy evaluation)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889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a znaky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pro znak: </a:t>
            </a:r>
            <a:r>
              <a:rPr lang="cs-CZ" b="1" dirty="0"/>
              <a:t>System.Char / char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Zapisuje se do jednoduchých uvozovek např.: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Převod na číselné typy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typy mající rozsah ushort implicitně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Jinak explicitně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pro řetězec: </a:t>
            </a:r>
            <a:r>
              <a:rPr lang="cs-CZ" b="1" dirty="0"/>
              <a:t>System.String / string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Reprezentován posloupností znaků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 to </a:t>
            </a:r>
            <a:r>
              <a:rPr lang="en-US" dirty="0" err="1"/>
              <a:t>referen</a:t>
            </a:r>
            <a:r>
              <a:rPr lang="cs-CZ" dirty="0"/>
              <a:t>ční datový typ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Zapisuje se do dvojitých uvozovek např.: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value" </a:t>
            </a:r>
            <a:endParaRPr lang="cs-CZ" dirty="0">
              <a:highlight>
                <a:srgbClr val="FFFFFF"/>
              </a:highlight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Víceřádkový řetězec je možné napsat pomocí </a:t>
            </a:r>
            <a:r>
              <a:rPr lang="en-US" dirty="0"/>
              <a:t>@. Nap</a:t>
            </a:r>
            <a:r>
              <a:rPr lang="cs-CZ" dirty="0"/>
              <a:t>ř.: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@"First line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second line"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prázdný řetězec existuje konstanta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5864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- Escape sekvence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14" y="1412748"/>
          <a:ext cx="763295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cs-CZ" dirty="0"/>
                        <a:t>ýznam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\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Apostrof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Uvozovky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Zpětné l</a:t>
                      </a:r>
                      <a:r>
                        <a:rPr lang="en-US" dirty="0" err="1"/>
                        <a:t>om</a:t>
                      </a:r>
                      <a:r>
                        <a:rPr lang="cs-CZ" dirty="0"/>
                        <a:t>ítko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0x005C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Backspace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Nový řádek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Carriage 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Horizontální</a:t>
                      </a:r>
                      <a:r>
                        <a:rPr lang="cs-CZ" baseline="0" dirty="0"/>
                        <a:t>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Vertikální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0x000B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\u \x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dirty="0"/>
                        <a:t>Unicode</a:t>
                      </a:r>
                      <a:r>
                        <a:rPr lang="cs-CZ" baseline="0" dirty="0"/>
                        <a:t> pomocí hexa zápisu na 4 místa \u00a9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7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Spojování řetězců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 +</a:t>
            </a:r>
          </a:p>
          <a:p>
            <a:pPr lvl="3">
              <a:lnSpc>
                <a:spcPct val="150000"/>
              </a:lnSpc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 všechny operandy musejí být typu string a pak dochází k </a:t>
            </a:r>
            <a:r>
              <a:rPr lang="en-US" dirty="0" err="1"/>
              <a:t>za</a:t>
            </a:r>
            <a:r>
              <a:rPr lang="cs-CZ" dirty="0"/>
              <a:t>volání metody ToString</a:t>
            </a:r>
            <a:r>
              <a:rPr lang="en-US" dirty="0"/>
              <a:t>()</a:t>
            </a:r>
          </a:p>
          <a:p>
            <a:pPr lvl="3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a5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mnohonásobné používání operáoru + pro spojování řetězců se z hlediska výkonnosti vyplatí použít třídu System.Text.StringBuilder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string.Format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 formátování řetězců za pomocí řídících znaků</a:t>
            </a:r>
            <a:endParaRPr lang="en-US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 = </a:t>
            </a:r>
            <a:r>
              <a:rPr lang="en-US" dirty="0" err="1"/>
              <a:t>System.String.Format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{0} times {1} = {2}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j, (</a:t>
            </a:r>
            <a:r>
              <a:rPr lang="en-US" dirty="0" err="1"/>
              <a:t>i</a:t>
            </a:r>
            <a:r>
              <a:rPr lang="en-US" dirty="0"/>
              <a:t>* j));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911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Reprezentuje fixní počet proměnných (prvky pole) stejného typu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Ukládá se v souvislém bloku paměti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Deklarace pole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characters = {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cs-CZ" b="1" dirty="0"/>
              <a:t>řístup k prvkům pole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characters[0]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characters[1]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characters.Length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(characters[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9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Inicializace</a:t>
            </a:r>
            <a:r>
              <a:rPr lang="en-US" dirty="0"/>
              <a:t> </a:t>
            </a:r>
            <a:r>
              <a:rPr lang="cs-CZ" dirty="0"/>
              <a:t>prvků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Hodnotové typy - defaultní hodnotu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Referenční typy –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rozm</a:t>
            </a:r>
            <a:r>
              <a:rPr lang="cs-CZ" dirty="0"/>
              <a:t>ěrů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IndexOutOfRangeException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1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300" dirty="0"/>
              <a:t>.NET Framework – vybrané knihovny</a:t>
            </a: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b="1" dirty="0"/>
              <a:t>WinForms</a:t>
            </a:r>
            <a:r>
              <a:rPr lang="en-US" b="1" dirty="0"/>
              <a:t> 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ASP.NET</a:t>
            </a:r>
            <a:r>
              <a:rPr lang="en-US" dirty="0"/>
              <a:t> 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WPF</a:t>
            </a:r>
            <a:r>
              <a:rPr lang="en-US" dirty="0"/>
              <a:t> – Windows Presentation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WCF </a:t>
            </a:r>
            <a:r>
              <a:rPr lang="en-US" dirty="0"/>
              <a:t>– Windows Communication Foundation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en-US" b="1" dirty="0"/>
              <a:t>WF </a:t>
            </a:r>
            <a:r>
              <a:rPr lang="en-US" dirty="0"/>
              <a:t>– Windows Workflow Foundation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LINQ</a:t>
            </a:r>
            <a:r>
              <a:rPr lang="en-US" dirty="0"/>
              <a:t> – Language Integrated Query</a:t>
            </a:r>
            <a:endParaRPr lang="cs-CZ" dirty="0"/>
          </a:p>
          <a:p>
            <a:pPr lvl="1">
              <a:lnSpc>
                <a:spcPct val="150000"/>
              </a:lnSpc>
            </a:pPr>
            <a:endParaRPr lang="cs-CZ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 - vícerozměrné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sz="2000" dirty="0"/>
              <a:t>Matice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Delkarace pomocí </a:t>
            </a:r>
            <a:r>
              <a:rPr lang="en-US" dirty="0"/>
              <a:t>[,]</a:t>
            </a:r>
            <a:endParaRPr lang="cs-CZ" dirty="0"/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[3,3];</a:t>
            </a:r>
          </a:p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{{1, 2, 3}, {4, 5, 6}, {7, 8, 9}};</a:t>
            </a:r>
            <a:endParaRPr lang="cs-CZ" sz="20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řístup k prvkům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matrix.GetLength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matrix.GetLength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 j++)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matrix[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j]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3 + j;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sz="2000" dirty="0"/>
              <a:t>Pole polí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Deklarace pomocí </a:t>
            </a:r>
            <a:r>
              <a:rPr lang="en-US" dirty="0"/>
              <a:t>[][]</a:t>
            </a:r>
            <a:endParaRPr lang="cs-CZ" dirty="0"/>
          </a:p>
          <a:p>
            <a:pPr lvl="3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[][] matrix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[3][];</a:t>
            </a:r>
            <a:endParaRPr lang="cs-CZ" sz="20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Přístup k prvkům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matrix[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][j] = 5;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30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představují úložné místo s modifikovatelnou hodnotou.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Proměnné se ukládají buď na zásobní</a:t>
            </a:r>
            <a:r>
              <a:rPr lang="en-US" dirty="0"/>
              <a:t>k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/>
              <a:t>s</a:t>
            </a:r>
            <a:r>
              <a:rPr lang="en-US" dirty="0"/>
              <a:t>tack) </a:t>
            </a:r>
            <a:r>
              <a:rPr lang="cs-CZ" dirty="0"/>
              <a:t>nebo na haldu </a:t>
            </a:r>
            <a:r>
              <a:rPr lang="en-US" dirty="0"/>
              <a:t>(</a:t>
            </a:r>
            <a:r>
              <a:rPr lang="cs-CZ" dirty="0"/>
              <a:t>h</a:t>
            </a:r>
            <a:r>
              <a:rPr lang="en-US" dirty="0" err="1"/>
              <a:t>eap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Proměnná může být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Parametr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Prvek pole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Klíčové slovo var – implicitně typované lokální proměnné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Lze použít při deklaraci a současném přiřazení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cs-CZ" dirty="0"/>
              <a:t>ůže snižovat čitelnost kódu</a:t>
            </a:r>
            <a:endParaRPr lang="en-US" dirty="0"/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System.Text.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 =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>
              <a:lnSpc>
                <a:spcPct val="150000"/>
              </a:lnSpc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8797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Z</a:t>
            </a:r>
            <a:r>
              <a:rPr lang="cs-CZ" b="1" dirty="0"/>
              <a:t>ásobník </a:t>
            </a:r>
            <a:r>
              <a:rPr lang="en-US" b="1" dirty="0"/>
              <a:t>(</a:t>
            </a:r>
            <a:r>
              <a:rPr lang="cs-CZ" b="1" dirty="0"/>
              <a:t>s</a:t>
            </a:r>
            <a:r>
              <a:rPr lang="en-US" b="1" dirty="0"/>
              <a:t>tack)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Alokovaný blok paměti pro uložení lokálních proměnných a parametrů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Paměť je alokována po dobu vykonávání funkce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Halda </a:t>
            </a:r>
            <a:r>
              <a:rPr lang="en-US" b="1" dirty="0"/>
              <a:t>(</a:t>
            </a:r>
            <a:r>
              <a:rPr lang="cs-CZ" b="1" dirty="0"/>
              <a:t>h</a:t>
            </a:r>
            <a:r>
              <a:rPr lang="en-US" b="1" dirty="0" err="1"/>
              <a:t>eap</a:t>
            </a:r>
            <a:r>
              <a:rPr lang="en-US" b="1" dirty="0"/>
              <a:t>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</a:t>
            </a:r>
            <a:r>
              <a:rPr lang="cs-CZ" dirty="0"/>
              <a:t> haldu se ukládají všechny objekty (referenční datové typy)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 uvolňování paměti se stará Garbace collector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Pravidla pro přiřazení proměnných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Lokálním proměnným musí být přiřazena hodnota před jejím čtením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Argumenty metody musí být zadány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Všechny ostatní hodnoty (fields, prvky polí) jsou automaticky inicializovány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294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544639"/>
            <a:ext cx="8929115" cy="2188649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pPr lvl="2">
              <a:lnSpc>
                <a:spcPct val="150000"/>
              </a:lnSpc>
              <a:buNone/>
            </a:pPr>
            <a:endParaRPr lang="cs-CZ" dirty="0"/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478" y="1412748"/>
          <a:ext cx="849706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Výchozí hodnota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Všechny</a:t>
                      </a:r>
                      <a:r>
                        <a:rPr lang="cs-CZ" sz="2000" baseline="0" dirty="0"/>
                        <a:t> referenční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null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Všechny numerické a</a:t>
                      </a:r>
                      <a:r>
                        <a:rPr lang="cs-CZ" sz="2000" baseline="0" dirty="0"/>
                        <a:t> výčtové typy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 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'\0'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Typ bool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false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478" y="3717036"/>
            <a:ext cx="8353044" cy="2592324"/>
          </a:xfrm>
          <a:prstGeom prst="rect">
            <a:avLst/>
          </a:prstGeom>
          <a:noFill/>
        </p:spPr>
        <p:txBody>
          <a:bodyPr wrap="none" lIns="0" tIns="0" rIns="370800" bIns="11520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  <a:endParaRPr lang="cs-CZ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(x); 	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Compile-time error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[0]); 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		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0</a:t>
            </a:r>
            <a:endParaRPr lang="cs-CZ" dirty="0">
              <a:solidFill>
                <a:srgbClr val="008000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24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Způsoby předávání parametrů</a:t>
            </a:r>
            <a:endParaRPr lang="en-US" b="1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443" y="1988820"/>
          <a:ext cx="87850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000" dirty="0"/>
                        <a:t>Modifikátor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Předáno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Defínice</a:t>
                      </a:r>
                      <a:r>
                        <a:rPr lang="cs-CZ" sz="2000" baseline="0" dirty="0"/>
                        <a:t> proměnné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Hodnotou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Referencí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Referencí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Going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11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P</a:t>
            </a:r>
            <a:r>
              <a:rPr lang="cs-CZ" b="1" dirty="0"/>
              <a:t>ředání hodnotou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 předána kopie hodnoty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 referenčních typů je zkopírována reference, ale ne objekt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fooSB.Append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</a:p>
          <a:p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cs-CZ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sb.ToString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 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test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44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 ref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Předáno referencí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 = p + 1;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Increment p by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8;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 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Ask Foo to deal directly with 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now 9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942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3" y="1412874"/>
            <a:ext cx="8929115" cy="5040504"/>
          </a:xfrm>
        </p:spPr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 out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Obdobné jako ref s dvěmi rozdíly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Proměnná nemusí být inicializována před voláním funkce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Musí být přiřazena před koncem funkce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Split(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name.LastIndexOf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name.Substring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name.Substring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"Stevie Ray Vaughan"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Stevie Ray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Vaughan</a:t>
            </a:r>
          </a:p>
          <a:p>
            <a:pPr algn="r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MethodArguments.cs</a:t>
            </a:r>
            <a:endParaRPr lang="en-US" sz="11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737048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Modifikátor</a:t>
            </a:r>
            <a:r>
              <a:rPr lang="cs-CZ" dirty="0"/>
              <a:t> </a:t>
            </a:r>
            <a:r>
              <a:rPr lang="cs-CZ" b="1" dirty="0"/>
              <a:t>params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Může být jako použit pouze u posledního parametru 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Musí být deklarován jako pole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pro předání proměnného počtu parametrů stejného typu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 = 0;</a:t>
            </a:r>
          </a:p>
          <a:p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ints.Length; i++)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sum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Increase sum by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total = Sum(1, 2, 3, 4);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(total);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10</a:t>
            </a:r>
          </a:p>
          <a:p>
            <a:pPr algn="r"/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MethodArguments.cs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430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Nepovinné</a:t>
            </a:r>
            <a:r>
              <a:rPr lang="cs-CZ" dirty="0"/>
              <a:t> </a:t>
            </a:r>
            <a:r>
              <a:rPr lang="cs-CZ" b="1" dirty="0"/>
              <a:t>parametry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2) { …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Pojmenovan</a:t>
            </a:r>
            <a:r>
              <a:rPr lang="cs-CZ" b="1" dirty="0"/>
              <a:t>é argumenty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3) { …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(y:4, x:4);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 ++a, x: --a);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(y: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2">
              <a:lnSpc>
                <a:spcPct val="150000"/>
              </a:lnSpc>
              <a:buNone/>
            </a:pPr>
            <a:endParaRPr lang="en-US" b="1" dirty="0"/>
          </a:p>
          <a:p>
            <a:pPr lvl="2" algn="r">
              <a:lnSpc>
                <a:spcPct val="150000"/>
              </a:lnSpc>
              <a:buNone/>
            </a:pPr>
            <a:r>
              <a:rPr lang="en-US" dirty="0" err="1">
                <a:solidFill>
                  <a:srgbClr val="0000FF"/>
                </a:solidFill>
              </a:rPr>
              <a:t>MethodArguments.cs</a:t>
            </a:r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lvl="2">
              <a:lnSpc>
                <a:spcPct val="150000"/>
              </a:lnSpc>
              <a:buNone/>
            </a:pP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3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 - architektura</a:t>
            </a:r>
            <a:endParaRPr lang="en-US" dirty="0"/>
          </a:p>
        </p:txBody>
      </p:sp>
      <p:pic>
        <p:nvPicPr>
          <p:cNvPr id="3074" name="Picture 2" descr="C:\Users\cz2b11n3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568" y="1556766"/>
            <a:ext cx="7344918" cy="4700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Výraz</a:t>
            </a:r>
            <a:r>
              <a:rPr lang="cs-CZ" dirty="0"/>
              <a:t> v podstatě určuje nějakou hodnotu.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Nejjednodušší výraz je konstatna, nebo proměnná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Výrazy můžeme kombinovat pomocí </a:t>
            </a:r>
            <a:r>
              <a:rPr lang="cs-CZ" b="1" dirty="0"/>
              <a:t>operátorů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5 * 4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5 * 4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+ 1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 můžou být unární, binární nebo ternární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Bin</a:t>
            </a:r>
            <a:r>
              <a:rPr lang="cs-CZ" dirty="0"/>
              <a:t>ární operátory používají infix notaci (operátor mezy operandy)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Primární výrazy</a:t>
            </a:r>
            <a:endParaRPr lang="en-US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Slou</a:t>
            </a:r>
            <a:r>
              <a:rPr lang="cs-CZ" dirty="0"/>
              <a:t>ží k výstavbě jazyka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Math.Log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/>
              <a:t> –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cs-CZ" dirty="0"/>
              <a:t>primární výrazy . a </a:t>
            </a:r>
            <a:r>
              <a:rPr lang="en-US" dirty="0"/>
              <a:t>()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None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5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Void výrazy</a:t>
            </a:r>
            <a:endParaRPr lang="en-US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Nemají hodnotu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Nelze je kombinovat pomocí operátorů na další výrazy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Výraz přiřazení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x = x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 mo</a:t>
            </a:r>
            <a:r>
              <a:rPr lang="cs-CZ" dirty="0"/>
              <a:t>žné použít i jako součást jiného výrazu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y = 5 *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(x = 2);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Inicializace</a:t>
            </a:r>
            <a:r>
              <a:rPr lang="en-US" dirty="0"/>
              <a:t> v</a:t>
            </a:r>
            <a:r>
              <a:rPr lang="cs-CZ" dirty="0"/>
              <a:t>íce proměnných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a = b = c = d = e = 0;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Kombinovan</a:t>
            </a:r>
            <a:r>
              <a:rPr lang="cs-CZ" dirty="0"/>
              <a:t>é opeátory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ekvivalentní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x = x + 5;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4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Výrazy a operátory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Priorita </a:t>
            </a:r>
            <a:r>
              <a:rPr lang="en-US" b="1" dirty="0" err="1"/>
              <a:t>oper</a:t>
            </a:r>
            <a:r>
              <a:rPr lang="cs-CZ" b="1" dirty="0"/>
              <a:t>átorů a přiřazení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Pořadí vyhodnocování operátorů je dle priority operátorů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Při stejné prioritě rozhoduje pořadí</a:t>
            </a:r>
            <a:endParaRPr lang="en-US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Zleva</a:t>
            </a:r>
            <a:r>
              <a:rPr lang="en-US" dirty="0"/>
              <a:t> </a:t>
            </a:r>
            <a:r>
              <a:rPr lang="en-US" dirty="0" err="1"/>
              <a:t>asociativn</a:t>
            </a:r>
            <a:r>
              <a:rPr lang="cs-CZ" dirty="0"/>
              <a:t>í operátory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>
                <a:latin typeface="Consolas" pitchFamily="49" charset="0"/>
                <a:cs typeface="Consolas" pitchFamily="49" charset="0"/>
              </a:rPr>
              <a:t>8 / 4 / 2 </a:t>
            </a:r>
            <a:r>
              <a:rPr lang="cs-CZ" dirty="0"/>
              <a:t>odpovídá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(8 / 4) / 2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Zprava asociativní operátory</a:t>
            </a:r>
            <a:endParaRPr lang="en-US" dirty="0"/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x = y = 3;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9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496" y="1412748"/>
          <a:ext cx="8065009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Member 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x.y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</a:t>
                      </a:r>
                      <a:r>
                        <a:rPr lang="en-US" sz="1400" dirty="0"/>
                        <a:t>&gt;</a:t>
                      </a:r>
                      <a:r>
                        <a:rPr lang="en-US" sz="1400" baseline="0" dirty="0"/>
                        <a:t> (unsafe)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 to </a:t>
                      </a:r>
                      <a:r>
                        <a:rPr lang="en-US" sz="1400" dirty="0" err="1"/>
                        <a:t>struct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 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a[x]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indexer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  <a:r>
                        <a:rPr lang="en-US" sz="1400" baseline="0" dirty="0"/>
                        <a:t> x()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stackalloc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Unsafe stack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stackalloc</a:t>
                      </a:r>
                      <a:r>
                        <a:rPr lang="en-US" sz="14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type from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Integral</a:t>
                      </a:r>
                      <a:r>
                        <a:rPr lang="en-US" sz="1400" baseline="0" dirty="0"/>
                        <a:t> overflow check </a:t>
                      </a:r>
                      <a:r>
                        <a:rPr lang="cs-CZ" sz="1400" baseline="0" dirty="0"/>
                        <a:t>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checked(x)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Integral</a:t>
                      </a:r>
                      <a:r>
                        <a:rPr lang="en-US" sz="1400" baseline="0" dirty="0"/>
                        <a:t> overflow check o</a:t>
                      </a:r>
                      <a:r>
                        <a:rPr lang="cs-CZ" sz="1400" baseline="0" dirty="0"/>
                        <a:t>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  <a:r>
                        <a:rPr lang="cs-CZ" sz="1400" dirty="0"/>
                        <a:t>nchecked</a:t>
                      </a:r>
                      <a:r>
                        <a:rPr lang="en-US" sz="1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03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Primary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await </a:t>
                      </a:r>
                      <a:r>
                        <a:rPr lang="en-US" sz="1400" dirty="0" err="1"/>
                        <a:t>myTask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sizeof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size of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struct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sizeof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 value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 value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)x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(unsafe)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at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&amp;(unsafe)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of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40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Multiprivative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0" dirty="0"/>
                        <a:t> *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x+y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  <a:r>
                        <a:rPr lang="en-US" sz="1400" baseline="0" dirty="0"/>
                        <a:t> 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  <a:r>
                        <a:rPr lang="en-US" sz="1400" baseline="0" dirty="0"/>
                        <a:t> right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  <a:r>
                        <a:rPr lang="en-US" sz="1400" baseline="0" dirty="0"/>
                        <a:t> or equals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 or </a:t>
                      </a:r>
                      <a:r>
                        <a:rPr lang="en-US" sz="1400" dirty="0" err="1"/>
                        <a:t>exuals</a:t>
                      </a:r>
                      <a:r>
                        <a:rPr lang="en-US" sz="1400" baseline="0" dirty="0"/>
                        <a:t>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074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3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is or is subclass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is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as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</a:t>
                      </a:r>
                      <a:r>
                        <a:rPr lang="en-US" sz="1400" dirty="0" err="1"/>
                        <a:t>Xor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0" dirty="0"/>
                        <a:t> ^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 coalescing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 coalescing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isTrue</a:t>
                      </a:r>
                      <a:r>
                        <a:rPr lang="en-US" sz="1400" dirty="0"/>
                        <a:t>?</a:t>
                      </a:r>
                      <a:r>
                        <a:rPr lang="en-US" sz="1400" baseline="0" dirty="0"/>
                        <a:t> x :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Multiply</a:t>
                      </a:r>
                      <a:r>
                        <a:rPr lang="en-US" sz="1400" baseline="0" dirty="0"/>
                        <a:t> self 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77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/>
              <a:t>átorů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8064753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400" dirty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symbol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Operator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User</a:t>
                      </a:r>
                      <a:r>
                        <a:rPr lang="cs-CZ" sz="1400" baseline="0" dirty="0"/>
                        <a:t> </a:t>
                      </a:r>
                      <a:r>
                        <a:rPr lang="cs-CZ" sz="1400" dirty="0"/>
                        <a:t>overloadable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Divide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x/=2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x+=2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Substract</a:t>
                      </a:r>
                      <a:r>
                        <a:rPr lang="en-US" sz="1400" dirty="0"/>
                        <a:t> from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x-=2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 self left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x&lt;&lt;=2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Shift self right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x&gt;&gt;=2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x&amp;=2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Exclusive-Or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x^=2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 self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|=2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Via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 =&gt; 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10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Blok příkazů – </a:t>
            </a:r>
            <a:r>
              <a:rPr lang="en-US" b="1" dirty="0"/>
              <a:t>{ }</a:t>
            </a:r>
            <a:endParaRPr lang="cs-CZ" b="1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cs-CZ" dirty="0"/>
              <a:t>eskupení více příkazů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Deklarace</a:t>
            </a:r>
            <a:endParaRPr lang="cs-CZ" b="1" dirty="0"/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someWord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"rosebud"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Lokální deklarace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- x already defined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OK - y not in scope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- y is out of scope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50395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Výrazy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Declare variables with declaration statements: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System.Text.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 + 2;              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Assignment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expression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x++;   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Increment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(x, 5);       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r-F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Assignment</a:t>
            </a:r>
            <a:r>
              <a:rPr lang="fr-FR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expression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(y);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call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Assignment expression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Object instantiation expression</a:t>
            </a:r>
            <a:endParaRPr lang="cs-CZ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3);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x.Equals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(y);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Legal, but useless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5804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/>
              <a:t>CLR</a:t>
            </a:r>
            <a:r>
              <a:rPr lang="cs-CZ" sz="2400" dirty="0"/>
              <a:t> – Common Language Runtime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Běhové prostředí </a:t>
            </a:r>
            <a:r>
              <a:rPr lang="en-US" dirty="0"/>
              <a:t>pro </a:t>
            </a:r>
            <a:r>
              <a:rPr lang="en-US" dirty="0" err="1"/>
              <a:t>vykon</a:t>
            </a:r>
            <a:r>
              <a:rPr lang="cs-CZ" dirty="0"/>
              <a:t>ávání managed kódu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Obdoba Java VM pro .NET</a:t>
            </a:r>
          </a:p>
          <a:p>
            <a:pPr lvl="1">
              <a:lnSpc>
                <a:spcPct val="150000"/>
              </a:lnSpc>
              <a:buNone/>
            </a:pPr>
            <a:endParaRPr lang="en-US" sz="400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Poskyt</a:t>
            </a:r>
            <a:r>
              <a:rPr lang="cs-CZ" b="1" dirty="0"/>
              <a:t>ované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Správa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Načítání knihoven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Bezpečnostní služby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Zachytávání výjimek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...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Jazykově neutrální 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Podpora vývoje ve více jazycích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</a:t>
            </a:r>
            <a:r>
              <a:rPr lang="en-US" dirty="0"/>
              <a:t>#, VB, Managed C++, Delphi .NET,</a:t>
            </a:r>
            <a:r>
              <a:rPr lang="cs-CZ" dirty="0"/>
              <a:t> </a:t>
            </a:r>
            <a:r>
              <a:rPr lang="en-US" dirty="0"/>
              <a:t>F#, </a:t>
            </a:r>
            <a:r>
              <a:rPr lang="cs-CZ" dirty="0"/>
              <a:t>...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b="1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 descr="C:\Users\cz2b11n3\Desktop\image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10" y="2132838"/>
            <a:ext cx="4827957" cy="2736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ro řízení programu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cs-CZ" dirty="0"/>
              <a:t>, 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Podmíněný operátor 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? :</a:t>
            </a:r>
            <a:r>
              <a:rPr lang="cs-CZ" b="1" dirty="0"/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(5 &lt; 2 *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"Let's move on!"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False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1975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–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13: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12: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"Queen"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11: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"Jack"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 :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Joker is −1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12;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 this game joker counts as queen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Executes for any other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cardNumber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10645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While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Do-while</a:t>
            </a:r>
            <a:r>
              <a:rPr lang="cs-CZ" dirty="0"/>
              <a:t> – proběhne minimálně jednou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  <a:r>
              <a:rPr lang="cs-CZ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3);</a:t>
            </a:r>
            <a:endParaRPr lang="cs-CZ" sz="1500" dirty="0"/>
          </a:p>
          <a:p>
            <a:pPr lvl="3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1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For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(&lt;init&gt;; &lt;condition&gt;; &lt;iteration&gt;)</a:t>
            </a:r>
          </a:p>
          <a:p>
            <a:pPr lvl="1">
              <a:buNone/>
            </a:pPr>
            <a:r>
              <a:rPr lang="cs-CZ" i="1" dirty="0">
                <a:latin typeface="Consolas" pitchFamily="49" charset="0"/>
                <a:cs typeface="Consolas" pitchFamily="49" charset="0"/>
              </a:rPr>
              <a:t>	     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&lt;statement-or-statement-block&gt;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&lt;init&gt;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/>
              <a:t>– spustí se před začátkem cyklu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&lt;condition&gt;</a:t>
            </a:r>
            <a:r>
              <a:rPr lang="cs-CZ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/>
              <a:t>– pokud je true tak se provede statement(block)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&lt;iteration&gt;</a:t>
            </a:r>
            <a:r>
              <a:rPr lang="cs-CZ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i="1" dirty="0"/>
              <a:t>– </a:t>
            </a:r>
            <a:r>
              <a:rPr lang="cs-CZ" dirty="0"/>
              <a:t>spustí se po každé iteraci</a:t>
            </a:r>
            <a:endParaRPr lang="cs-CZ" b="1" dirty="0"/>
          </a:p>
          <a:p>
            <a:pPr lvl="4">
              <a:lnSpc>
                <a:spcPct val="150000"/>
              </a:lnSpc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pPr lvl="4">
              <a:lnSpc>
                <a:spcPct val="150000"/>
              </a:lnSpc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0, prevFib = 1, curFib = 1; i &lt; 10; i++)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prevFib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newFib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384183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Cykly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Foreach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Provede se pro každý prvek v Enumerable objektu (např. array, string)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 is the iteration variable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i="1" dirty="0"/>
          </a:p>
          <a:p>
            <a:r>
              <a:rPr lang="cs-CZ" i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12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cs-CZ" sz="2400" dirty="0"/>
              <a:t>Příkazy - Skokové příkazy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Break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ukončení cyklu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(x++ &gt; 5)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break from the loop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execution continues here after break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569003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Continue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ukončení jedné iterace cyklu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2) == 0)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If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even,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continue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continue with next iteration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Goto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Přesune vykonávání programu na jiné umístění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startLoop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5)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startLoop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474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Return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Vystoupí z metody a musí vracet návratový typ dle dané 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Return(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d * 100m;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 to the calling method with 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22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- Skokové příkazy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Throw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Slouží k vyhození vyjímky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Throw(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ArgumentNullException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cs-CZ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Správa paměti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Garbage collector (GC)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Automatická správa paměti bez assistence programátora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Součást CLR, princip počítání referencí na daný objekt</a:t>
            </a:r>
          </a:p>
          <a:p>
            <a:pPr lvl="1">
              <a:lnSpc>
                <a:spcPct val="150000"/>
              </a:lnSpc>
            </a:pPr>
            <a:r>
              <a:rPr lang="cs-CZ" b="1" dirty="0"/>
              <a:t>Výhody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Odpadá manuální uvolňování paměti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Eliminace problému s ukazateli (časté v C++)</a:t>
            </a:r>
          </a:p>
          <a:p>
            <a:pPr lvl="1">
              <a:lnSpc>
                <a:spcPct val="150000"/>
              </a:lnSpc>
            </a:pPr>
            <a:endParaRPr lang="cs-CZ" b="1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C:\Users\cz2b11n3\Desktop\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694" y="4149090"/>
            <a:ext cx="4947285" cy="2120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926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cs-CZ" sz="2400" dirty="0"/>
              <a:t>Příkazy - ostatní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Using</a:t>
            </a:r>
          </a:p>
          <a:p>
            <a:pPr lvl="3">
              <a:lnSpc>
                <a:spcPct val="150000"/>
              </a:lnSpc>
            </a:pPr>
            <a:r>
              <a:rPr lang="cs-CZ" dirty="0"/>
              <a:t>Pomocný příkaz pro elegantní volání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Dispose</a:t>
            </a:r>
            <a:r>
              <a:rPr lang="cs-CZ" dirty="0"/>
              <a:t> pro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50000"/>
              </a:lnSpc>
            </a:pPr>
            <a:endParaRPr lang="cs-CZ" dirty="0"/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@"c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\Filepath.txt"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FileMode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.OpenOrCreate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file.Write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(buffer,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offset,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file.Dispose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 is called here</a:t>
            </a:r>
            <a:endParaRPr lang="cs-CZ" sz="20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/>
          </a:p>
          <a:p>
            <a:pPr lvl="3">
              <a:lnSpc>
                <a:spcPct val="150000"/>
              </a:lnSpc>
            </a:pPr>
            <a:r>
              <a:rPr lang="cs-CZ" b="1" dirty="0"/>
              <a:t>Lock</a:t>
            </a:r>
          </a:p>
          <a:p>
            <a:pPr lvl="4">
              <a:lnSpc>
                <a:spcPct val="150000"/>
              </a:lnSpc>
            </a:pPr>
            <a:r>
              <a:rPr lang="cs-CZ" dirty="0"/>
              <a:t>Slouží jako zkratka pro volání metod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Enter</a:t>
            </a:r>
            <a:r>
              <a:rPr lang="cs-CZ" dirty="0"/>
              <a:t> a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Exit</a:t>
            </a:r>
            <a:r>
              <a:rPr lang="cs-CZ" dirty="0"/>
              <a:t>  třídy </a:t>
            </a:r>
            <a:r>
              <a:rPr lang="cs-CZ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Monitor</a:t>
            </a:r>
            <a:endParaRPr lang="cs-CZ" b="1" dirty="0"/>
          </a:p>
          <a:p>
            <a:pPr lvl="4">
              <a:lnSpc>
                <a:spcPct val="150000"/>
              </a:lnSpc>
            </a:pPr>
            <a:r>
              <a:rPr lang="cs-CZ" dirty="0"/>
              <a:t>Tzn. k zamykání kritické sekce při vícevláknovém zpracování</a:t>
            </a:r>
          </a:p>
          <a:p>
            <a:pPr lvl="4">
              <a:lnSpc>
                <a:spcPct val="150000"/>
              </a:lnSpc>
            </a:pP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7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Seskupují třídy a rozhaní do pojmenovaných skupin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Jmený prostor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highlight>
                  <a:srgbClr val="FFFFFF"/>
                </a:highlight>
              </a:rPr>
              <a:t>obsahuje např</a:t>
            </a:r>
            <a:r>
              <a:rPr lang="en-US" dirty="0">
                <a:highlight>
                  <a:srgbClr val="FFFFFF"/>
                </a:highlight>
              </a:rPr>
              <a:t>.</a:t>
            </a:r>
            <a:r>
              <a:rPr lang="cs-CZ" dirty="0">
                <a:highlight>
                  <a:srgbClr val="FFFFFF"/>
                </a:highlight>
              </a:rPr>
              <a:t> třídu RSA</a:t>
            </a: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třídy z daného namespace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Plné jméno třídy</a:t>
            </a:r>
          </a:p>
          <a:p>
            <a:pPr lvl="2">
              <a:lnSpc>
                <a:spcPct val="150000"/>
              </a:lnSpc>
              <a:buNone/>
            </a:pP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</a:t>
            </a:r>
          </a:p>
          <a:p>
            <a:pPr lvl="2">
              <a:lnSpc>
                <a:spcPct val="150000"/>
              </a:lnSpc>
              <a:buNone/>
            </a:pP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cs-CZ" sz="1600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Použití direktivy using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System.Security.Cryptography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Namespaces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Method()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RSA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Don't need fully qualified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2240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cs-CZ" b="1" dirty="0"/>
              <a:t>Klíčové slovo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endParaRPr lang="cs-CZ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2">
              <a:buFont typeface="Arial" pitchFamily="34" charset="0"/>
              <a:buChar char="•"/>
            </a:pPr>
            <a:endParaRPr lang="cs-CZ" dirty="0"/>
          </a:p>
          <a:p>
            <a:pPr lvl="2">
              <a:buFont typeface="Arial" pitchFamily="34" charset="0"/>
              <a:buChar char="•"/>
            </a:pPr>
            <a:r>
              <a:rPr lang="cs-CZ" dirty="0"/>
              <a:t>Odpovídá zápisu</a:t>
            </a:r>
          </a:p>
          <a:p>
            <a:pPr lvl="2">
              <a:buFont typeface="Arial" pitchFamily="34" charset="0"/>
              <a:buChar char="•"/>
            </a:pPr>
            <a:endParaRPr lang="cs-CZ" sz="500" dirty="0"/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Middle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  <a:endParaRPr lang="cs-CZ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721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Platnost jmen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en-US" dirty="0"/>
              <a:t>N</a:t>
            </a:r>
            <a:r>
              <a:rPr lang="cs-CZ" dirty="0"/>
              <a:t>ázvy deklarované ve vnějším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jsou implicitně importovány do vnitřního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3">
              <a:buFont typeface="Arial" pitchFamily="34" charset="0"/>
              <a:buChar char="•"/>
            </a:pPr>
            <a:endParaRPr lang="cs-CZ" sz="500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Middle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3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Skrývání názvů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cs-CZ" dirty="0"/>
              <a:t>Pokud se název objeví ve vnitřním i vnějším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vnitřní název „vyhrává“.</a:t>
            </a:r>
          </a:p>
          <a:p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Outer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Inner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}</a:t>
            </a:r>
          </a:p>
          <a:p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</a:t>
            </a:r>
            <a:r>
              <a:rPr 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Outer.Inner.Foo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f2;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</a:t>
            </a:r>
            <a:r>
              <a:rPr 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Outer.Foo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cs-CZ" sz="17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51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Opakování jmených prostorů</a:t>
            </a:r>
            <a:endParaRPr lang="en-US" b="1" dirty="0"/>
          </a:p>
          <a:p>
            <a:pPr lvl="3">
              <a:buFont typeface="Arial" pitchFamily="34" charset="0"/>
              <a:buChar char="•"/>
            </a:pPr>
            <a:r>
              <a:rPr lang="cs-CZ" dirty="0"/>
              <a:t>Název  daného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amespace</a:t>
            </a:r>
            <a:r>
              <a:rPr lang="cs-CZ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je možné opakovat dokud nedojde ke shodě v názvů typů uvnitř jmenného prostoru</a:t>
            </a:r>
          </a:p>
          <a:p>
            <a:pPr lvl="3">
              <a:buFont typeface="Arial" pitchFamily="34" charset="0"/>
              <a:buChar char="•"/>
            </a:pPr>
            <a:r>
              <a:rPr lang="cs-CZ" dirty="0"/>
              <a:t>Tzn. jeden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amespace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můžeme deklarovat na více místech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Outer.Middle.Inner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228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prostory - Pravidla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b="1" dirty="0"/>
              <a:t>Vnořené </a:t>
            </a:r>
            <a:r>
              <a:rPr lang="cs-CZ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cs-CZ" b="1" dirty="0"/>
              <a:t>direktivy</a:t>
            </a:r>
          </a:p>
          <a:p>
            <a:pPr lvl="3">
              <a:buFont typeface="Arial" pitchFamily="34" charset="0"/>
              <a:buChar char="•"/>
            </a:pPr>
            <a:r>
              <a:rPr lang="cs-CZ" dirty="0"/>
              <a:t>Direktivu using je možné zanořit do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a omezit tak rozsah použití importovaných názvů pro daný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pPr lvl="3">
              <a:buFont typeface="Arial" pitchFamily="34" charset="0"/>
              <a:buChar char="•"/>
            </a:pPr>
            <a:endParaRPr lang="cs-CZ" sz="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N2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Class3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Compile-time error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4660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2"/>
              </a:rPr>
              <a:t>http://www.amazon.com/5-0-Nutshell-The-Definitive-Reference/dp/1449320104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>
              <a:hlinkClick r:id="rId3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http://2.bp.blogspot.com/_QZT9kid9l2Q/TJha8ti9JjI/AAAAAAAAAB0/xnJCLIpz-iU/s1600/8.jpg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4"/>
              </a:rPr>
              <a:t>http://www.cs.vsb.cz/behalek/vyuka/pcsharp/text/resources/1.jpg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hlinkClick r:id="rId5"/>
              </a:rPr>
              <a:t>http://gwb.blob.core.windows.net/sdorman/WindowsLiveWriter/CLR4.0InProcessSidebySideCLRHosting_93B4/image_thumb.png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6"/>
              </a:rPr>
              <a:t>http://www.c-sharpcorner.com/uploadfile/prvn_131971/chapter-1-introducing-Asp-Net/Images/1.gif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7"/>
              </a:rPr>
              <a:t>http://blogs.msdn.com/cfs-filesystemfile.ashx/__key/communityserver-blogs-components-weblogfiles/00-00-01-12-34/5488.Pic2.png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56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</a:t>
            </a:r>
            <a:r>
              <a:rPr lang="en-US" dirty="0"/>
              <a:t># je </a:t>
            </a:r>
            <a:r>
              <a:rPr lang="en-US" dirty="0" err="1"/>
              <a:t>kompilov</a:t>
            </a:r>
            <a:r>
              <a:rPr lang="cs-CZ" dirty="0"/>
              <a:t>án do tzv. </a:t>
            </a:r>
            <a:r>
              <a:rPr lang="cs-CZ" b="1" dirty="0"/>
              <a:t>managed kódu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Managed kód je zabalen do assembly, která je dvou typů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Spustitelný kód (*.exe)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Knihovna (*.dll)</a:t>
            </a:r>
          </a:p>
          <a:p>
            <a:pPr lvl="2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IL - Intermediate language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Reprezentace managed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Při čtení CLR je kód z assembly konvertován do nativního kódu stroje (x86)</a:t>
            </a:r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endParaRPr lang="cs-CZ" sz="400" dirty="0"/>
          </a:p>
          <a:p>
            <a:pPr lvl="1">
              <a:lnSpc>
                <a:spcPct val="150000"/>
              </a:lnSpc>
            </a:pPr>
            <a:r>
              <a:rPr lang="cs-CZ" b="1" dirty="0"/>
              <a:t>JIT – Just-In-Time kompilátor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Realizuje proces převodu IL do nativního kódu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Dynamické generování kódu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CLR - detaily</a:t>
            </a:r>
            <a:endParaRPr lang="en-US" dirty="0"/>
          </a:p>
        </p:txBody>
      </p:sp>
      <p:pic>
        <p:nvPicPr>
          <p:cNvPr id="4098" name="Picture 2" descr="C:\Users\cz2b11n3\Desktop\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40" y="1268730"/>
            <a:ext cx="5605542" cy="518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370800" bIns="115200" rtlCol="0">
        <a:noAutofit/>
      </a:bodyPr>
      <a:lstStyle>
        <a:defPPr algn="r">
          <a:lnSpc>
            <a:spcPct val="110000"/>
          </a:lnSpc>
          <a:spcBef>
            <a:spcPts val="0"/>
          </a:spcBef>
          <a:defRPr sz="1000" noProof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7F1C546-F9E7-43A9-960D-8B0E8EE10C72}" vid="{951F9A5D-8E46-4B50-BE89-60D9DEE0EF0D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Props1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8BBDB-95CB-4C59-A8AB-58166EF53EC4}">
  <ds:schemaRefs>
    <ds:schemaRef ds:uri="305ed015-8565-4686-8245-5a6f6608d30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</TotalTime>
  <Words>4665</Words>
  <Application>Microsoft Office PowerPoint</Application>
  <PresentationFormat>On-screen Show (4:3)</PresentationFormat>
  <Paragraphs>1320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ＭＳ Ｐゴシック</vt:lpstr>
      <vt:lpstr>Arial</vt:lpstr>
      <vt:lpstr>Consolas</vt:lpstr>
      <vt:lpstr>Wingdings</vt:lpstr>
      <vt:lpstr>ヒラギノ角ゴ Pro W3</vt:lpstr>
      <vt:lpstr>1_Siemens 2013 – 4:3</vt:lpstr>
      <vt:lpstr>1 - Úvod do platformy .NET a základy jazyka C#</vt:lpstr>
      <vt:lpstr>Obsah přednášky</vt:lpstr>
      <vt:lpstr>.NET Framework</vt:lpstr>
      <vt:lpstr>.NET Framework – vybrané knihovny</vt:lpstr>
      <vt:lpstr>.NET Framework - architektura</vt:lpstr>
      <vt:lpstr>CLR – Common Language Runtime</vt:lpstr>
      <vt:lpstr>C# - Správa paměti</vt:lpstr>
      <vt:lpstr>CLR - detaily</vt:lpstr>
      <vt:lpstr>CLR - detaily</vt:lpstr>
      <vt:lpstr>Podpora platforem u jazyka C#</vt:lpstr>
      <vt:lpstr>.NET Core</vt:lpstr>
      <vt:lpstr>Základy jazyka C#</vt:lpstr>
      <vt:lpstr>Ukázka kódu</vt:lpstr>
      <vt:lpstr>Syntaxe jazyka C#</vt:lpstr>
      <vt:lpstr>Přehled klíčových slov</vt:lpstr>
      <vt:lpstr>Syntaxe jazyka C#</vt:lpstr>
      <vt:lpstr>Syntaxe jazyka C#</vt:lpstr>
      <vt:lpstr>Syntaxe jazyka C#</vt:lpstr>
      <vt:lpstr>Datové typy</vt:lpstr>
      <vt:lpstr>Datové typy</vt:lpstr>
      <vt:lpstr>Předdefinované numerické typy</vt:lpstr>
      <vt:lpstr>Předdefinované numerické typy</vt:lpstr>
      <vt:lpstr>Numerické datové typy</vt:lpstr>
      <vt:lpstr>Numerické datové typy</vt:lpstr>
      <vt:lpstr>Numerické datové typy - přetypování</vt:lpstr>
      <vt:lpstr>Numerické datové typy - přetypování</vt:lpstr>
      <vt:lpstr>Numerické datové typy - aritmetické operátory</vt:lpstr>
      <vt:lpstr>Numerické datové typy - přetečení</vt:lpstr>
      <vt:lpstr>Numerické datové typy - bitové operace</vt:lpstr>
      <vt:lpstr>Numerické datové typy</vt:lpstr>
      <vt:lpstr>Zaokrouhlovací  rozdíly</vt:lpstr>
      <vt:lpstr>Porovnání decimal hodnot</vt:lpstr>
      <vt:lpstr>Porovnání decimal hodnot </vt:lpstr>
      <vt:lpstr>Typ Boolean </vt:lpstr>
      <vt:lpstr>Řetězce a znaky</vt:lpstr>
      <vt:lpstr>Řetězce - Escape sekvence</vt:lpstr>
      <vt:lpstr>Řetězce</vt:lpstr>
      <vt:lpstr>Pole</vt:lpstr>
      <vt:lpstr>Pole</vt:lpstr>
      <vt:lpstr>Pole - vícerozměrné</vt:lpstr>
      <vt:lpstr>Proměnné a parametry</vt:lpstr>
      <vt:lpstr>Proměnné a parametry</vt:lpstr>
      <vt:lpstr>Proměnné a parametry</vt:lpstr>
      <vt:lpstr>Parametry</vt:lpstr>
      <vt:lpstr>Parametry</vt:lpstr>
      <vt:lpstr>Parametry</vt:lpstr>
      <vt:lpstr>Parametry</vt:lpstr>
      <vt:lpstr>Parametry</vt:lpstr>
      <vt:lpstr>Parametry</vt:lpstr>
      <vt:lpstr>Výrazy a operátory</vt:lpstr>
      <vt:lpstr>Výrazy a operátory</vt:lpstr>
      <vt:lpstr>Výrazy a operátory</vt:lpstr>
      <vt:lpstr>Tabulka operátorů</vt:lpstr>
      <vt:lpstr>Tabulka operátorů</vt:lpstr>
      <vt:lpstr>Tabulka operátorů</vt:lpstr>
      <vt:lpstr>Tabulka operátorů</vt:lpstr>
      <vt:lpstr>Tabulka operátorů</vt:lpstr>
      <vt:lpstr>Příkazy - Statements</vt:lpstr>
      <vt:lpstr>Příkazy – Výrazy </vt:lpstr>
      <vt:lpstr>Příkazy – Selection</vt:lpstr>
      <vt:lpstr>Příkazy – Selection </vt:lpstr>
      <vt:lpstr>Příkazy - Cykly</vt:lpstr>
      <vt:lpstr>Příkazy - Cykly</vt:lpstr>
      <vt:lpstr>Příkazy - Cykly</vt:lpstr>
      <vt:lpstr>Příkazy - Skokové příkazy</vt:lpstr>
      <vt:lpstr>Příkazy - Skokové příkazy</vt:lpstr>
      <vt:lpstr>Příkazy - Skokové příkazy</vt:lpstr>
      <vt:lpstr>Příkazy - Skokové příkazy</vt:lpstr>
      <vt:lpstr>Příkazy - Skokové příkazy</vt:lpstr>
      <vt:lpstr>Příkazy - ostatní</vt:lpstr>
      <vt:lpstr>Jmenné prostory - Namespaces</vt:lpstr>
      <vt:lpstr>Jmenné prostory - Definice</vt:lpstr>
      <vt:lpstr>Jmenné prostory - Pravidla</vt:lpstr>
      <vt:lpstr>Jmenné prostory - Pravidla</vt:lpstr>
      <vt:lpstr>Jmenné prostory - Pravidla</vt:lpstr>
      <vt:lpstr>Jmenné prostory - Pravidla</vt:lpstr>
      <vt:lpstr>Reference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Jan Pluskal</cp:lastModifiedBy>
  <cp:revision>210</cp:revision>
  <cp:lastPrinted>2012-10-29T09:59:01Z</cp:lastPrinted>
  <dcterms:created xsi:type="dcterms:W3CDTF">2006-04-07T10:01:45Z</dcterms:created>
  <dcterms:modified xsi:type="dcterms:W3CDTF">2017-02-06T11:32:58Z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