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87" r:id="rId2"/>
    <p:sldId id="275" r:id="rId3"/>
    <p:sldId id="274" r:id="rId4"/>
    <p:sldId id="276" r:id="rId5"/>
    <p:sldId id="277" r:id="rId6"/>
    <p:sldId id="278" r:id="rId7"/>
    <p:sldId id="279" r:id="rId8"/>
    <p:sldId id="280" r:id="rId9"/>
    <p:sldId id="282" r:id="rId10"/>
    <p:sldId id="294" r:id="rId11"/>
    <p:sldId id="283" r:id="rId12"/>
    <p:sldId id="284" r:id="rId13"/>
    <p:sldId id="285" r:id="rId14"/>
    <p:sldId id="286" r:id="rId15"/>
    <p:sldId id="288" r:id="rId16"/>
    <p:sldId id="289" r:id="rId17"/>
    <p:sldId id="295" r:id="rId18"/>
    <p:sldId id="290" r:id="rId19"/>
    <p:sldId id="291" r:id="rId20"/>
    <p:sldId id="292" r:id="rId21"/>
    <p:sldId id="293" r:id="rId2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6D6"/>
    <a:srgbClr val="E38081"/>
    <a:srgbClr val="C6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B10B4-0F6B-48BC-A842-D02F65356B23}" type="datetimeFigureOut">
              <a:rPr lang="cs-CZ" smtClean="0"/>
              <a:t>08.03.2017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E261E-BA78-4892-B656-D91A3C749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619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337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826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172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935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cs-CZ" dirty="0"/>
              <a:t>• Rozhodně ne toto: </a:t>
            </a:r>
          </a:p>
          <a:p>
            <a:pPr marL="0" indent="0" fontAlgn="ctr">
              <a:buNone/>
            </a:pPr>
            <a:r>
              <a:rPr lang="cs-CZ" dirty="0"/>
              <a:t>	• Podědíme List&lt;</a:t>
            </a:r>
            <a:r>
              <a:rPr lang="cs-CZ" dirty="0" err="1"/>
              <a:t>string</a:t>
            </a:r>
            <a:r>
              <a:rPr lang="cs-CZ" dirty="0"/>
              <a:t>&gt; </a:t>
            </a:r>
          </a:p>
          <a:p>
            <a:pPr marL="0" indent="0" fontAlgn="ctr">
              <a:buNone/>
            </a:pPr>
            <a:r>
              <a:rPr lang="cs-CZ" dirty="0"/>
              <a:t>	• Rušení metod vyhozením </a:t>
            </a:r>
            <a:r>
              <a:rPr lang="cs-CZ" dirty="0" err="1"/>
              <a:t>NotSupportedException</a:t>
            </a:r>
            <a:r>
              <a:rPr lang="cs-CZ" dirty="0"/>
              <a:t> </a:t>
            </a:r>
          </a:p>
          <a:p>
            <a:pPr marL="0" indent="0" fontAlgn="ctr">
              <a:buNone/>
            </a:pPr>
            <a:r>
              <a:rPr lang="cs-CZ" dirty="0"/>
              <a:t>	• Změna chování oproti původní tříd</a:t>
            </a:r>
          </a:p>
          <a:p>
            <a:pPr rtl="0" fontAlgn="ctr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Potomek je předek a něco navíc</a:t>
            </a:r>
          </a:p>
          <a:p>
            <a:pPr rtl="0" fontAlgn="ctr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Mrtvá osoba, nejmenovaný český profesor</a:t>
            </a:r>
          </a:p>
          <a:p>
            <a:pPr marL="0" indent="0" fontAlgn="ctr">
              <a:buNone/>
            </a:pPr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467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cs-CZ" dirty="0"/>
              <a:t>Třída </a:t>
            </a:r>
            <a:r>
              <a:rPr lang="cs-CZ" dirty="0" err="1"/>
              <a:t>NewsletterService</a:t>
            </a:r>
            <a:r>
              <a:rPr lang="cs-CZ" dirty="0"/>
              <a:t> si nemá vytvářet instanci třídy </a:t>
            </a:r>
            <a:r>
              <a:rPr lang="cs-CZ" dirty="0" err="1"/>
              <a:t>Mailer</a:t>
            </a:r>
            <a:endParaRPr lang="cs-CZ" dirty="0"/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Rozdíl mezi CI a DI</a:t>
            </a:r>
          </a:p>
          <a:p>
            <a:pPr marL="0" indent="0" fontAlgn="ctr"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029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cs-CZ" dirty="0"/>
              <a:t>Třída </a:t>
            </a:r>
            <a:r>
              <a:rPr lang="cs-CZ" dirty="0" err="1"/>
              <a:t>NewsletterService</a:t>
            </a:r>
            <a:r>
              <a:rPr lang="cs-CZ" dirty="0"/>
              <a:t> si nemá vytvářet instanci třídy </a:t>
            </a:r>
            <a:r>
              <a:rPr lang="cs-CZ" dirty="0" err="1"/>
              <a:t>Mailer</a:t>
            </a:r>
            <a:endParaRPr lang="cs-CZ" dirty="0"/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Rozdíl mezi CI a DI</a:t>
            </a:r>
          </a:p>
          <a:p>
            <a:pPr marL="0" indent="0" fontAlgn="ctr"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570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943211" y="2852936"/>
            <a:ext cx="7257578" cy="2016125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sz="4000" b="1"/>
              <a:t>Upravte styly předlohy textu.</a:t>
            </a:r>
          </a:p>
          <a:p>
            <a:pPr lvl="1"/>
            <a:r>
              <a:rPr lang="cs-CZ" sz="4000" b="1"/>
              <a:t>Druhá úroveň</a:t>
            </a:r>
          </a:p>
          <a:p>
            <a:pPr lvl="2"/>
            <a:r>
              <a:rPr lang="cs-CZ" sz="4000" b="1"/>
              <a:t>Třetí úroveň</a:t>
            </a:r>
          </a:p>
        </p:txBody>
      </p:sp>
    </p:spTree>
    <p:extLst>
      <p:ext uri="{BB962C8B-B14F-4D97-AF65-F5344CB8AC3E}">
        <p14:creationId xmlns:p14="http://schemas.microsoft.com/office/powerpoint/2010/main" val="344274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08.03.2017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572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08.03.2017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932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8675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08.03.2017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729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08.03.2017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3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08.03.2017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698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08.03.2017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25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08.03.2017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9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08.03.2017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04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08.03.2017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261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08.03.2017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21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08.03.2017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63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7D06AE87-CA06-4136-A110-539BD248868B}" type="datetimeFigureOut">
              <a:rPr lang="cs-CZ" smtClean="0"/>
              <a:t>08.03.2017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5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  <p:grpSp>
        <p:nvGrpSpPr>
          <p:cNvPr id="13" name="Group 11"/>
          <p:cNvGrpSpPr/>
          <p:nvPr userDrawn="1"/>
        </p:nvGrpSpPr>
        <p:grpSpPr>
          <a:xfrm>
            <a:off x="-2087429" y="5397907"/>
            <a:ext cx="24858938" cy="4144178"/>
            <a:chOff x="-2087429" y="5275422"/>
            <a:chExt cx="24858938" cy="4620627"/>
          </a:xfrm>
        </p:grpSpPr>
        <p:sp>
          <p:nvSpPr>
            <p:cNvPr id="14" name="Oval 6"/>
            <p:cNvSpPr/>
            <p:nvPr userDrawn="1"/>
          </p:nvSpPr>
          <p:spPr>
            <a:xfrm>
              <a:off x="-1858298" y="5275422"/>
              <a:ext cx="24629807" cy="3845821"/>
            </a:xfrm>
            <a:prstGeom prst="ellipse">
              <a:avLst/>
            </a:prstGeom>
            <a:solidFill>
              <a:srgbClr val="F6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Oval 7"/>
            <p:cNvSpPr/>
            <p:nvPr userDrawn="1"/>
          </p:nvSpPr>
          <p:spPr>
            <a:xfrm>
              <a:off x="-2087429" y="5639241"/>
              <a:ext cx="23115825" cy="3907503"/>
            </a:xfrm>
            <a:prstGeom prst="ellipse">
              <a:avLst/>
            </a:prstGeom>
            <a:solidFill>
              <a:srgbClr val="E38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Oval 8"/>
            <p:cNvSpPr/>
            <p:nvPr userDrawn="1"/>
          </p:nvSpPr>
          <p:spPr>
            <a:xfrm>
              <a:off x="-1288212" y="5840372"/>
              <a:ext cx="21581993" cy="4055677"/>
            </a:xfrm>
            <a:prstGeom prst="ellipse">
              <a:avLst/>
            </a:prstGeom>
            <a:solidFill>
              <a:srgbClr val="C60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20431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college.cz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hyperlink" Target="https://visualstudiogallery.msdn.microsoft.com/369d38e1-53d3-4f5c-9351-a0560162a6d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url.com/linq101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443037"/>
          </a:xfrm>
        </p:spPr>
        <p:txBody>
          <a:bodyPr/>
          <a:lstStyle/>
          <a:p>
            <a:r>
              <a:rPr lang="sk-SK" dirty="0" err="1"/>
              <a:t>Clean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cs-CZ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016500" y="4165600"/>
            <a:ext cx="2819400" cy="1003300"/>
          </a:xfrm>
        </p:spPr>
        <p:txBody>
          <a:bodyPr>
            <a:normAutofit/>
          </a:bodyPr>
          <a:lstStyle/>
          <a:p>
            <a:r>
              <a:rPr lang="en-US" b="1" dirty="0"/>
              <a:t>Martin Dybal</a:t>
            </a:r>
            <a:endParaRPr lang="cs-CZ" b="1" dirty="0"/>
          </a:p>
          <a:p>
            <a:r>
              <a:rPr lang="cs-CZ" dirty="0"/>
              <a:t>Microsoft </a:t>
            </a:r>
            <a:r>
              <a:rPr lang="en-US" dirty="0"/>
              <a:t>MSP</a:t>
            </a:r>
            <a:r>
              <a:rPr lang="cs-CZ" dirty="0"/>
              <a:t>, MCP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3162300" y="5130800"/>
            <a:ext cx="29591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hlinkClick r:id="rId2"/>
              </a:rPr>
              <a:t>www.dotnetcollege.cz</a:t>
            </a:r>
            <a:r>
              <a:rPr lang="cs-CZ" dirty="0"/>
              <a:t> </a:t>
            </a: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602790" y="4170162"/>
            <a:ext cx="2819400" cy="92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dirty="0"/>
              <a:t>ing. Roman Jašek</a:t>
            </a:r>
          </a:p>
          <a:p>
            <a:r>
              <a:rPr lang="cs-CZ" dirty="0"/>
              <a:t>Microsoft </a:t>
            </a:r>
            <a:r>
              <a:rPr lang="en-US" dirty="0"/>
              <a:t>MSP</a:t>
            </a:r>
            <a:r>
              <a:rPr lang="cs-CZ" dirty="0"/>
              <a:t>, MCP</a:t>
            </a:r>
          </a:p>
        </p:txBody>
      </p:sp>
    </p:spTree>
    <p:extLst>
      <p:ext uri="{BB962C8B-B14F-4D97-AF65-F5344CB8AC3E}">
        <p14:creationId xmlns:p14="http://schemas.microsoft.com/office/powerpoint/2010/main" val="65729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0.kym-cdn.com/photos/images/newsfeed/000/101/781/Y0UJ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24" y="1328056"/>
            <a:ext cx="3040476" cy="393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Komentáre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30" y="0"/>
            <a:ext cx="4365170" cy="6976477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27" y="4878928"/>
            <a:ext cx="4423003" cy="9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1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Koment</a:t>
            </a:r>
            <a:r>
              <a:rPr lang="sk-SK" dirty="0"/>
              <a:t>áre</a:t>
            </a:r>
            <a:r>
              <a:rPr lang="en-US" dirty="0"/>
              <a:t> (1/2)</a:t>
            </a:r>
            <a:endParaRPr lang="sk-SK" dirty="0"/>
          </a:p>
        </p:txBody>
      </p:sp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628650" y="1825625"/>
            <a:ext cx="3314700" cy="1898650"/>
          </a:xfrm>
          <a:ln w="57150"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pl-PL" sz="2600" dirty="0"/>
              <a:t>verzovacie</a:t>
            </a:r>
            <a:endParaRPr lang="en-US" sz="2600" dirty="0"/>
          </a:p>
          <a:p>
            <a:r>
              <a:rPr lang="en-US" sz="2600" dirty="0"/>
              <a:t>r</a:t>
            </a:r>
            <a:r>
              <a:rPr lang="pl-PL" sz="2600" dirty="0"/>
              <a:t>edundantné</a:t>
            </a:r>
          </a:p>
          <a:p>
            <a:r>
              <a:rPr lang="pl-PL" sz="2600" dirty="0"/>
              <a:t>zavádzajúce</a:t>
            </a:r>
          </a:p>
          <a:p>
            <a:r>
              <a:rPr lang="pl-PL" sz="2600" dirty="0"/>
              <a:t>zakomentovaný kód</a:t>
            </a:r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16956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Komentáre </a:t>
            </a:r>
            <a:r>
              <a:rPr lang="en-US" dirty="0"/>
              <a:t>(2/2)</a:t>
            </a:r>
            <a:endParaRPr lang="sk-SK" dirty="0"/>
          </a:p>
        </p:txBody>
      </p:sp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628648" y="3219631"/>
            <a:ext cx="6181725" cy="1993900"/>
          </a:xfrm>
          <a:ln w="57150">
            <a:solidFill>
              <a:srgbClr val="92D050"/>
            </a:solidFill>
          </a:ln>
        </p:spPr>
        <p:txBody>
          <a:bodyPr>
            <a:normAutofit fontScale="92500"/>
          </a:bodyPr>
          <a:lstStyle/>
          <a:p>
            <a:r>
              <a:rPr lang="sk-SK" sz="2600" dirty="0"/>
              <a:t>radšej vysvetliť kódom</a:t>
            </a:r>
          </a:p>
          <a:p>
            <a:r>
              <a:rPr lang="sk-SK" sz="2600" dirty="0"/>
              <a:t>vysvetliť zámer divného/testovacieho kódu</a:t>
            </a:r>
          </a:p>
          <a:p>
            <a:r>
              <a:rPr lang="sk-SK" sz="2600" dirty="0"/>
              <a:t>TODO komentáre</a:t>
            </a:r>
          </a:p>
          <a:p>
            <a:r>
              <a:rPr lang="sk-SK" sz="2600" dirty="0"/>
              <a:t>zdôrazniť podstatný kus kódu</a:t>
            </a:r>
          </a:p>
        </p:txBody>
      </p:sp>
      <p:sp>
        <p:nvSpPr>
          <p:cNvPr id="6" name="Obdélník 5"/>
          <p:cNvSpPr/>
          <p:nvPr/>
        </p:nvSpPr>
        <p:spPr>
          <a:xfrm>
            <a:off x="628648" y="1690689"/>
            <a:ext cx="6181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i="1" dirty="0">
                <a:solidFill>
                  <a:srgbClr val="606060"/>
                </a:solidFill>
                <a:latin typeface="Verdana" panose="020B0604030504040204" pitchFamily="34" charset="0"/>
              </a:rPr>
              <a:t>„Pokud něco nedokážete vysvětlit jednoduše, ještě jste to dostatečně nepochopili.”</a:t>
            </a:r>
            <a:br>
              <a:rPr lang="cs-CZ" dirty="0"/>
            </a:br>
            <a:r>
              <a:rPr lang="cs-CZ" dirty="0">
                <a:solidFill>
                  <a:srgbClr val="606060"/>
                </a:solidFill>
                <a:latin typeface="Verdana" panose="020B0604030504040204" pitchFamily="34" charset="0"/>
              </a:rPr>
              <a:t>— Albert Einstein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21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Ďalšie veci</a:t>
            </a:r>
          </a:p>
        </p:txBody>
      </p:sp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628650" y="1690689"/>
            <a:ext cx="3523061" cy="1024158"/>
          </a:xfrm>
          <a:ln w="5715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sk-SK" sz="2800" dirty="0">
                <a:solidFill>
                  <a:schemeClr val="dk1"/>
                </a:solidFill>
              </a:rPr>
              <a:t>magické konštanty</a:t>
            </a:r>
            <a:endParaRPr lang="en-US" sz="2800" dirty="0">
              <a:solidFill>
                <a:schemeClr val="dk1"/>
              </a:solidFill>
            </a:endParaRP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dirty="0" err="1">
                <a:solidFill>
                  <a:schemeClr val="dk1"/>
                </a:solidFill>
              </a:rPr>
              <a:t>ter</a:t>
            </a:r>
            <a:r>
              <a:rPr lang="sk-SK" dirty="0" err="1">
                <a:solidFill>
                  <a:schemeClr val="dk1"/>
                </a:solidFill>
              </a:rPr>
              <a:t>nárny</a:t>
            </a:r>
            <a:r>
              <a:rPr lang="sk-SK" dirty="0">
                <a:solidFill>
                  <a:schemeClr val="dk1"/>
                </a:solidFill>
              </a:rPr>
              <a:t> operátor ?:</a:t>
            </a:r>
            <a:endParaRPr lang="sk-SK" sz="2800" dirty="0">
              <a:solidFill>
                <a:schemeClr val="dk1"/>
              </a:solidFill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628650" y="3085215"/>
            <a:ext cx="3523061" cy="570238"/>
          </a:xfrm>
          <a:prstGeom prst="rect">
            <a:avLst/>
          </a:prstGeom>
          <a:ln w="5715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</a:t>
            </a:r>
            <a:r>
              <a:rPr lang="sk-SK" dirty="0" err="1"/>
              <a:t>ávrhové</a:t>
            </a:r>
            <a:r>
              <a:rPr lang="sk-SK" dirty="0"/>
              <a:t> vzory</a:t>
            </a:r>
          </a:p>
        </p:txBody>
      </p:sp>
    </p:spTree>
    <p:extLst>
      <p:ext uri="{BB962C8B-B14F-4D97-AF65-F5344CB8AC3E}">
        <p14:creationId xmlns:p14="http://schemas.microsoft.com/office/powerpoint/2010/main" val="74271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sk-SK" dirty="0" err="1"/>
              <a:t>ástroje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Metrices</a:t>
            </a:r>
            <a:r>
              <a:rPr lang="sk-SK" dirty="0"/>
              <a:t>: </a:t>
            </a:r>
            <a:r>
              <a:rPr lang="sk-SK" dirty="0">
                <a:hlinkClick r:id="rId2"/>
              </a:rPr>
              <a:t>https://visualstudiogallery.msdn.microsoft.com/369d38e1-53d3-4f5c-9351-a0560162a6d9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Linqpad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http://www.linqpad.net/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Linq</a:t>
            </a:r>
            <a:r>
              <a:rPr lang="en-US" dirty="0"/>
              <a:t> 101: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sk-SK" dirty="0">
                <a:hlinkClick r:id="rId4"/>
              </a:rPr>
              <a:t>tinyurl.com/linq101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5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pPr fontAlgn="ctr"/>
            <a:r>
              <a:rPr lang="cs-CZ" b="1" dirty="0"/>
              <a:t>Hlavní účely </a:t>
            </a:r>
          </a:p>
          <a:p>
            <a:pPr fontAlgn="ctr"/>
            <a:r>
              <a:rPr lang="cs-CZ" dirty="0">
                <a:solidFill>
                  <a:prstClr val="black"/>
                </a:solidFill>
              </a:rPr>
              <a:t>Testovatelný a udržovatelný kód</a:t>
            </a:r>
            <a:endParaRPr lang="cs-CZ" sz="1400" dirty="0"/>
          </a:p>
          <a:p>
            <a:pPr fontAlgn="ctr"/>
            <a:endParaRPr lang="cs-CZ" sz="1400" dirty="0"/>
          </a:p>
          <a:p>
            <a:pPr marL="0" indent="0" fontAlgn="ctr">
              <a:buNone/>
            </a:pPr>
            <a:endParaRPr lang="cs-CZ" sz="1400" dirty="0"/>
          </a:p>
          <a:p>
            <a:pPr fontAlgn="ctr"/>
            <a:endParaRPr lang="cs-CZ" sz="1400" dirty="0"/>
          </a:p>
          <a:p>
            <a:pPr marL="0" indent="0" fontAlgn="ctr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192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Single </a:t>
            </a:r>
            <a:r>
              <a:rPr lang="cs-CZ" b="1" dirty="0" err="1"/>
              <a:t>Responsibility</a:t>
            </a:r>
            <a:r>
              <a:rPr lang="cs-CZ" b="1" dirty="0"/>
              <a:t> </a:t>
            </a:r>
            <a:r>
              <a:rPr lang="cs-CZ" b="1" dirty="0" err="1"/>
              <a:t>Principle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pPr fontAlgn="ctr"/>
            <a:r>
              <a:rPr lang="cs-CZ" dirty="0"/>
              <a:t>Každá třída má jen jednu odpovědnost </a:t>
            </a:r>
          </a:p>
          <a:p>
            <a:pPr lvl="1" fontAlgn="ctr"/>
            <a:r>
              <a:rPr lang="cs-CZ" dirty="0"/>
              <a:t>Neznamená to, že má jen jednu metodu! </a:t>
            </a:r>
          </a:p>
          <a:p>
            <a:pPr lvl="1" fontAlgn="ctr"/>
            <a:r>
              <a:rPr lang="cs-CZ" dirty="0"/>
              <a:t>Spíš aby každá třída měla jen jeden důvod ke změně. </a:t>
            </a:r>
            <a:endParaRPr lang="cs-CZ" sz="1000" dirty="0"/>
          </a:p>
          <a:p>
            <a:pPr marL="0" indent="0" fontAlgn="ctr">
              <a:buNone/>
            </a:pPr>
            <a:endParaRPr lang="cs-CZ" sz="1400" dirty="0"/>
          </a:p>
          <a:p>
            <a:pPr fontAlgn="ctr"/>
            <a:endParaRPr lang="cs-CZ" sz="1400" dirty="0"/>
          </a:p>
          <a:p>
            <a:pPr marL="0" indent="0" fontAlgn="ctr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0745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workitdaily.com/wp-content/uploads/2014/11/company-tool-box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1"/>
          <a:stretch/>
        </p:blipFill>
        <p:spPr bwMode="auto">
          <a:xfrm>
            <a:off x="2592274" y="1598414"/>
            <a:ext cx="6447928" cy="384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/>
          <p:cNvSpPr/>
          <p:nvPr/>
        </p:nvSpPr>
        <p:spPr>
          <a:xfrm>
            <a:off x="827011" y="1598414"/>
            <a:ext cx="76602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Single </a:t>
            </a:r>
            <a:r>
              <a:rPr lang="cs-CZ" sz="2400" dirty="0" err="1"/>
              <a:t>responsibility</a:t>
            </a:r>
            <a:r>
              <a:rPr lang="cs-CZ" sz="2400" dirty="0"/>
              <a:t> </a:t>
            </a:r>
            <a:r>
              <a:rPr lang="cs-CZ" sz="2400" dirty="0" err="1"/>
              <a:t>principle</a:t>
            </a:r>
            <a:endParaRPr lang="cs-CZ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714829" y="155377"/>
            <a:ext cx="7772400" cy="1443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b="1" dirty="0"/>
              <a:t>Single </a:t>
            </a:r>
            <a:r>
              <a:rPr lang="cs-CZ" b="1" dirty="0" err="1"/>
              <a:t>Responsibility</a:t>
            </a:r>
            <a:r>
              <a:rPr lang="cs-CZ" b="1" dirty="0"/>
              <a:t> </a:t>
            </a:r>
            <a:r>
              <a:rPr lang="cs-CZ" b="1"/>
              <a:t>Principle</a:t>
            </a:r>
            <a:endParaRPr lang="cs-CZ" b="1" dirty="0"/>
          </a:p>
        </p:txBody>
      </p:sp>
      <p:pic>
        <p:nvPicPr>
          <p:cNvPr id="2052" name="Picture 4" descr="http://www.webyshops.com/Choosing-A-Universal-Knif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" y="2002709"/>
            <a:ext cx="2574186" cy="257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ymbol „Zákaz“ 1"/>
          <p:cNvSpPr/>
          <p:nvPr/>
        </p:nvSpPr>
        <p:spPr>
          <a:xfrm>
            <a:off x="142578" y="2182308"/>
            <a:ext cx="2325205" cy="2329728"/>
          </a:xfrm>
          <a:prstGeom prst="noSmoking">
            <a:avLst>
              <a:gd name="adj" fmla="val 110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Open / </a:t>
            </a:r>
            <a:r>
              <a:rPr lang="cs-CZ" b="1" dirty="0" err="1"/>
              <a:t>Closed</a:t>
            </a:r>
            <a:r>
              <a:rPr lang="cs-CZ" b="1" dirty="0"/>
              <a:t> </a:t>
            </a:r>
            <a:r>
              <a:rPr lang="cs-CZ" b="1" dirty="0" err="1"/>
              <a:t>Principle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pPr fontAlgn="ctr"/>
            <a:r>
              <a:rPr lang="cs-CZ" dirty="0"/>
              <a:t>Otevřenost pro rozšíření, uzavřenost pro změny </a:t>
            </a:r>
          </a:p>
          <a:p>
            <a:pPr fontAlgn="ctr"/>
            <a:r>
              <a:rPr lang="cs-CZ" dirty="0"/>
              <a:t>Navrhujme rozhraní tak, aby nebyla omezující (abychom snadno mohli přidávat a rozšiřovat), ale abychom je nemuseli již měnit</a:t>
            </a:r>
            <a:endParaRPr lang="cs-CZ" sz="1400" dirty="0"/>
          </a:p>
          <a:p>
            <a:pPr fontAlgn="ctr"/>
            <a:endParaRPr lang="cs-CZ" sz="1400" dirty="0"/>
          </a:p>
          <a:p>
            <a:pPr marL="0" indent="0" fontAlgn="ctr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960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Liskov</a:t>
            </a:r>
            <a:r>
              <a:rPr lang="cs-CZ" b="1" dirty="0"/>
              <a:t> </a:t>
            </a:r>
            <a:r>
              <a:rPr lang="cs-CZ" b="1" dirty="0" err="1"/>
              <a:t>Substitution</a:t>
            </a:r>
            <a:r>
              <a:rPr lang="cs-CZ" b="1" dirty="0"/>
              <a:t> </a:t>
            </a:r>
            <a:r>
              <a:rPr lang="cs-CZ" b="1" dirty="0" err="1"/>
              <a:t>Principle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cs-CZ" dirty="0"/>
              <a:t>• Instanci lze nahradit instancí poděděné třídy </a:t>
            </a:r>
          </a:p>
          <a:p>
            <a:pPr marL="0" indent="0" fontAlgn="ctr">
              <a:buNone/>
            </a:pPr>
            <a:r>
              <a:rPr lang="cs-CZ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648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</a:t>
            </a:r>
            <a:r>
              <a:rPr lang="sk-SK" dirty="0"/>
              <a:t>č</a:t>
            </a:r>
            <a:r>
              <a:rPr lang="en-US" dirty="0"/>
              <a:t> </a:t>
            </a:r>
            <a:r>
              <a:rPr lang="sk-SK" dirty="0"/>
              <a:t>používa</a:t>
            </a:r>
            <a:r>
              <a:rPr lang="en-US" dirty="0"/>
              <a:t>t</a:t>
            </a:r>
            <a:r>
              <a:rPr lang="sk-SK" dirty="0"/>
              <a:t> </a:t>
            </a:r>
            <a:r>
              <a:rPr lang="sk-SK" dirty="0" err="1"/>
              <a:t>Clean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  <p:pic>
        <p:nvPicPr>
          <p:cNvPr id="5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76" y="1690689"/>
            <a:ext cx="3993648" cy="3754247"/>
          </a:xfrm>
        </p:spPr>
      </p:pic>
    </p:spTree>
    <p:extLst>
      <p:ext uri="{BB962C8B-B14F-4D97-AF65-F5344CB8AC3E}">
        <p14:creationId xmlns:p14="http://schemas.microsoft.com/office/powerpoint/2010/main" val="427903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 err="1"/>
              <a:t>Dependency</a:t>
            </a:r>
            <a:r>
              <a:rPr lang="cs-CZ" b="1" dirty="0"/>
              <a:t> </a:t>
            </a:r>
            <a:r>
              <a:rPr lang="cs-CZ" b="1" dirty="0" err="1"/>
              <a:t>Inversion</a:t>
            </a:r>
            <a:r>
              <a:rPr lang="cs-CZ" b="1" dirty="0"/>
              <a:t> </a:t>
            </a:r>
            <a:r>
              <a:rPr lang="cs-CZ" b="1" dirty="0" err="1"/>
              <a:t>Principle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cs-CZ" dirty="0"/>
              <a:t>• Třídy mají své závislosti deklarovat navenek a nechat si je naplnit zvenčí 	</a:t>
            </a: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486011"/>
            <a:ext cx="6953250" cy="2371725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56424"/>
            <a:ext cx="3781425" cy="942975"/>
          </a:xfrm>
          <a:prstGeom prst="rect">
            <a:avLst/>
          </a:prstGeom>
        </p:spPr>
      </p:pic>
      <p:cxnSp>
        <p:nvCxnSpPr>
          <p:cNvPr id="10" name="Přímá spojnice 9"/>
          <p:cNvCxnSpPr/>
          <p:nvPr/>
        </p:nvCxnSpPr>
        <p:spPr>
          <a:xfrm flipV="1">
            <a:off x="628650" y="2456424"/>
            <a:ext cx="3703653" cy="942976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Přímá spojnice 10"/>
          <p:cNvCxnSpPr/>
          <p:nvPr/>
        </p:nvCxnSpPr>
        <p:spPr>
          <a:xfrm>
            <a:off x="628650" y="2539006"/>
            <a:ext cx="3781425" cy="860394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7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 err="1"/>
              <a:t>Dependency</a:t>
            </a:r>
            <a:r>
              <a:rPr lang="cs-CZ" b="1" dirty="0"/>
              <a:t> </a:t>
            </a:r>
            <a:r>
              <a:rPr lang="cs-CZ" b="1" dirty="0" err="1"/>
              <a:t>Inversion</a:t>
            </a:r>
            <a:r>
              <a:rPr lang="cs-CZ" b="1" dirty="0"/>
              <a:t> </a:t>
            </a:r>
            <a:r>
              <a:rPr lang="cs-CZ" b="1" dirty="0" err="1"/>
              <a:t>Principle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302286" cy="4576763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endParaRPr lang="cs-CZ" dirty="0"/>
          </a:p>
          <a:p>
            <a:pPr marL="0" indent="0" fontAlgn="ctr">
              <a:buNone/>
            </a:pPr>
            <a:r>
              <a:rPr lang="cs-CZ" sz="2400" dirty="0"/>
              <a:t>• Druhy závislostí </a:t>
            </a:r>
          </a:p>
          <a:p>
            <a:pPr marL="0" indent="0" fontAlgn="ctr">
              <a:buNone/>
            </a:pPr>
            <a:r>
              <a:rPr lang="cs-CZ" sz="2400" dirty="0"/>
              <a:t>	• </a:t>
            </a:r>
            <a:r>
              <a:rPr lang="cs-CZ" sz="2400" dirty="0" err="1"/>
              <a:t>Constructor</a:t>
            </a:r>
            <a:r>
              <a:rPr lang="cs-CZ" sz="2400" dirty="0"/>
              <a:t> </a:t>
            </a:r>
            <a:r>
              <a:rPr lang="cs-CZ" sz="2400" dirty="0" err="1"/>
              <a:t>Dependency</a:t>
            </a:r>
            <a:r>
              <a:rPr lang="cs-CZ" sz="2400" dirty="0"/>
              <a:t> </a:t>
            </a:r>
            <a:r>
              <a:rPr lang="cs-CZ" sz="2400" b="1" dirty="0"/>
              <a:t>CI</a:t>
            </a:r>
            <a:endParaRPr lang="cs-CZ" sz="2400" dirty="0"/>
          </a:p>
          <a:p>
            <a:pPr marL="0" indent="0" fontAlgn="ctr">
              <a:buNone/>
            </a:pPr>
            <a:r>
              <a:rPr lang="cs-CZ" sz="2400" dirty="0"/>
              <a:t>		• Závislost je předána jako parametr konstruktoru </a:t>
            </a:r>
          </a:p>
          <a:p>
            <a:pPr marL="0" indent="0" fontAlgn="ctr">
              <a:buNone/>
            </a:pPr>
            <a:r>
              <a:rPr lang="cs-CZ" sz="2400" dirty="0"/>
              <a:t>	• </a:t>
            </a:r>
            <a:r>
              <a:rPr lang="cs-CZ" sz="2400" dirty="0" err="1"/>
              <a:t>Property</a:t>
            </a:r>
            <a:r>
              <a:rPr lang="cs-CZ" sz="2400" dirty="0"/>
              <a:t> </a:t>
            </a:r>
            <a:r>
              <a:rPr lang="cs-CZ" sz="2400" dirty="0" err="1"/>
              <a:t>Dependency</a:t>
            </a:r>
            <a:r>
              <a:rPr lang="cs-CZ" sz="2400" dirty="0"/>
              <a:t> </a:t>
            </a:r>
            <a:r>
              <a:rPr lang="cs-CZ" sz="2400" b="1" dirty="0"/>
              <a:t>DI</a:t>
            </a:r>
          </a:p>
          <a:p>
            <a:pPr marL="0" indent="0" fontAlgn="ctr">
              <a:buNone/>
            </a:pPr>
            <a:r>
              <a:rPr lang="cs-CZ" sz="2400" dirty="0"/>
              <a:t>		• Závislost je držena ve vlastnosti třídy</a:t>
            </a:r>
            <a:r>
              <a:rPr lang="cs-CZ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1061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sk-SK" dirty="0" err="1"/>
              <a:t>ály</a:t>
            </a:r>
            <a:endParaRPr lang="sk-SK" dirty="0"/>
          </a:p>
        </p:txBody>
      </p:sp>
      <p:pic>
        <p:nvPicPr>
          <p:cNvPr id="4" name="Obrázo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286" y="852647"/>
            <a:ext cx="5621056" cy="5621056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307" y="2018443"/>
            <a:ext cx="4787105" cy="32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Názvy – </a:t>
            </a:r>
            <a:r>
              <a:rPr lang="sk-SK" dirty="0" err="1"/>
              <a:t>všeobecn</a:t>
            </a:r>
            <a:r>
              <a:rPr lang="en-US" dirty="0"/>
              <a:t>ě (1/2)</a:t>
            </a:r>
            <a:endParaRPr lang="sk-SK" dirty="0"/>
          </a:p>
        </p:txBody>
      </p:sp>
      <p:sp>
        <p:nvSpPr>
          <p:cNvPr id="26" name="Zástupný symbol obsahu 2"/>
          <p:cNvSpPr>
            <a:spLocks noGrp="1"/>
          </p:cNvSpPr>
          <p:nvPr>
            <p:ph idx="1"/>
          </p:nvPr>
        </p:nvSpPr>
        <p:spPr>
          <a:xfrm>
            <a:off x="4488182" y="2189022"/>
            <a:ext cx="4495800" cy="430887"/>
          </a:xfrm>
          <a:ln w="5715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sk-SK" sz="22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List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sk-SK" sz="22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List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sk-SK" sz="2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&gt;&gt; </a:t>
            </a:r>
            <a:r>
              <a:rPr lang="sk-SK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gameBoard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sk-SK" sz="2200" dirty="0"/>
          </a:p>
        </p:txBody>
      </p:sp>
      <p:sp>
        <p:nvSpPr>
          <p:cNvPr id="27" name="Zástupný symbol obsahu 2"/>
          <p:cNvSpPr txBox="1">
            <a:spLocks/>
          </p:cNvSpPr>
          <p:nvPr/>
        </p:nvSpPr>
        <p:spPr>
          <a:xfrm>
            <a:off x="372239" y="4851009"/>
            <a:ext cx="3955868" cy="79057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ProductInfo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lang="en-US" sz="2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sk-SK" sz="2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ProductData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lang="sk-SK" sz="2200" dirty="0"/>
          </a:p>
        </p:txBody>
      </p:sp>
      <p:sp>
        <p:nvSpPr>
          <p:cNvPr id="28" name="BlokTextu 4"/>
          <p:cNvSpPr txBox="1"/>
          <p:nvPr/>
        </p:nvSpPr>
        <p:spPr>
          <a:xfrm>
            <a:off x="372239" y="1690689"/>
            <a:ext cx="3955869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sk-SK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mysluplné</a:t>
            </a:r>
            <a:r>
              <a:rPr lang="sk-SK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názvy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vyslovite</a:t>
            </a:r>
            <a:r>
              <a:rPr lang="sk-SK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ľné</a:t>
            </a:r>
            <a:r>
              <a:rPr lang="sk-SK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názvy</a:t>
            </a: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rozlišitelné</a:t>
            </a:r>
            <a:r>
              <a:rPr lang="sk-SK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názvy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endParaRPr lang="sk-SK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72239" y="2189022"/>
            <a:ext cx="3955868" cy="430887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sz="22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List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&lt;</a:t>
            </a:r>
            <a:r>
              <a:rPr lang="sk-SK" sz="22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List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&lt;</a:t>
            </a:r>
            <a:r>
              <a:rPr lang="sk-SK" sz="2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&gt;&gt; </a:t>
            </a:r>
            <a:r>
              <a:rPr lang="sk-SK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theList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kumimoji="0" lang="sk-SK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Zástupný symbol obsahu 2"/>
          <p:cNvSpPr txBox="1">
            <a:spLocks/>
          </p:cNvSpPr>
          <p:nvPr/>
        </p:nvSpPr>
        <p:spPr>
          <a:xfrm>
            <a:off x="372239" y="3233594"/>
            <a:ext cx="3955868" cy="854217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sk-SK" sz="2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sk-SK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genymdhms</a:t>
            </a:r>
            <a:r>
              <a:rPr lang="sk-SK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modymdhms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sk-SK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Zástupný symbol obsahu 2"/>
          <p:cNvSpPr txBox="1">
            <a:spLocks/>
          </p:cNvSpPr>
          <p:nvPr/>
        </p:nvSpPr>
        <p:spPr>
          <a:xfrm>
            <a:off x="4488181" y="3233594"/>
            <a:ext cx="4495800" cy="854217"/>
          </a:xfrm>
          <a:prstGeom prst="rect">
            <a:avLst/>
          </a:prstGeom>
          <a:ln w="5715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sk-SK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generationTimestamp</a:t>
            </a:r>
            <a:r>
              <a:rPr lang="sk-SK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modificationTimestamp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sk-SK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97734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 animBg="1"/>
      <p:bldP spid="27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Názvy – </a:t>
            </a:r>
            <a:r>
              <a:rPr lang="sk-SK" dirty="0" err="1"/>
              <a:t>všeobecn</a:t>
            </a:r>
            <a:r>
              <a:rPr lang="en-US" dirty="0"/>
              <a:t>ě (2/2)</a:t>
            </a:r>
            <a:endParaRPr lang="sk-SK" dirty="0"/>
          </a:p>
        </p:txBody>
      </p:sp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4415790" y="2301632"/>
            <a:ext cx="4442460" cy="461665"/>
          </a:xfrm>
          <a:ln w="5715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days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= WORK_DAYS_PER_WEEK;</a:t>
            </a:r>
            <a:endParaRPr lang="sk-SK" sz="2000" dirty="0"/>
          </a:p>
        </p:txBody>
      </p:sp>
      <p:sp>
        <p:nvSpPr>
          <p:cNvPr id="5" name="BlokTextu 4"/>
          <p:cNvSpPr txBox="1"/>
          <p:nvPr/>
        </p:nvSpPr>
        <p:spPr>
          <a:xfrm>
            <a:off x="628650" y="1690689"/>
            <a:ext cx="466344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vyh</a:t>
            </a:r>
            <a:r>
              <a:rPr lang="sk-SK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ľadateľné</a:t>
            </a:r>
            <a:endParaRPr lang="sk-SK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sk-SK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koncept = 1 slovo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8650" y="2301632"/>
            <a:ext cx="3343275" cy="461665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days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= 5;</a:t>
            </a:r>
            <a:endParaRPr kumimoji="0" lang="sk-SK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8650" y="3768012"/>
            <a:ext cx="5129349" cy="1908215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GetDays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 {}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RetrieveWorkersCount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 {}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tempAmount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tmpPerson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kumimoji="0" lang="sk-SK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Názvy - premenné</a:t>
            </a:r>
          </a:p>
        </p:txBody>
      </p:sp>
      <p:sp>
        <p:nvSpPr>
          <p:cNvPr id="8" name="Zástupný symbol obsahu 2"/>
          <p:cNvSpPr>
            <a:spLocks noGrp="1"/>
          </p:cNvSpPr>
          <p:nvPr>
            <p:ph idx="1"/>
          </p:nvPr>
        </p:nvSpPr>
        <p:spPr>
          <a:xfrm>
            <a:off x="628650" y="1409700"/>
            <a:ext cx="8915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600" dirty="0"/>
              <a:t>podstatné mená</a:t>
            </a:r>
            <a:endParaRPr lang="en-US" sz="2600" dirty="0"/>
          </a:p>
          <a:p>
            <a:endParaRPr lang="sk-SK" sz="2600" dirty="0"/>
          </a:p>
          <a:p>
            <a:pPr marL="457200" lvl="1" indent="0">
              <a:buNone/>
            </a:pPr>
            <a:r>
              <a:rPr lang="en-US" sz="2600" dirty="0"/>
              <a:t>v</a:t>
            </a:r>
            <a:r>
              <a:rPr lang="sk-SK" sz="2600" dirty="0" err="1"/>
              <a:t>ýnimka</a:t>
            </a:r>
            <a:r>
              <a:rPr lang="sk-SK" sz="2600" dirty="0"/>
              <a:t> – </a:t>
            </a:r>
            <a:r>
              <a:rPr lang="sk-SK" sz="2600" dirty="0" err="1"/>
              <a:t>boolean</a:t>
            </a:r>
            <a:r>
              <a:rPr lang="sk-SK" sz="2600" dirty="0"/>
              <a:t> – odpoveď na otázku </a:t>
            </a:r>
            <a:r>
              <a:rPr lang="sk-SK" sz="2600" dirty="0" err="1"/>
              <a:t>true</a:t>
            </a:r>
            <a:r>
              <a:rPr lang="sk-SK" sz="2600" dirty="0"/>
              <a:t>/</a:t>
            </a:r>
            <a:r>
              <a:rPr lang="sk-SK" sz="2600" dirty="0" err="1"/>
              <a:t>false</a:t>
            </a:r>
            <a:endParaRPr lang="sk-SK" sz="2600" dirty="0"/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sk-SK" sz="2600" dirty="0"/>
          </a:p>
          <a:p>
            <a:pPr marL="0" indent="0">
              <a:buNone/>
            </a:pPr>
            <a:r>
              <a:rPr lang="sk-SK" sz="2600" dirty="0" err="1"/>
              <a:t>private</a:t>
            </a:r>
            <a:r>
              <a:rPr lang="sk-SK" sz="2600" dirty="0"/>
              <a:t> </a:t>
            </a:r>
            <a:r>
              <a:rPr lang="sk-SK" sz="2600" dirty="0" err="1"/>
              <a:t>vs</a:t>
            </a:r>
            <a:r>
              <a:rPr lang="sk-SK" sz="2600" dirty="0"/>
              <a:t>. </a:t>
            </a:r>
            <a:r>
              <a:rPr lang="sk-SK" sz="2600" dirty="0" err="1"/>
              <a:t>public</a:t>
            </a:r>
            <a:r>
              <a:rPr lang="sk-SK" sz="2600" dirty="0"/>
              <a:t> </a:t>
            </a:r>
            <a:r>
              <a:rPr lang="sk-SK" sz="2600" dirty="0" err="1"/>
              <a:t>vs</a:t>
            </a:r>
            <a:r>
              <a:rPr lang="sk-SK" sz="2600" dirty="0"/>
              <a:t> parametre</a:t>
            </a:r>
            <a:endParaRPr lang="en-US" sz="2600" dirty="0"/>
          </a:p>
        </p:txBody>
      </p:sp>
      <p:sp>
        <p:nvSpPr>
          <p:cNvPr id="9" name="Zástupný symbol obsahu 2"/>
          <p:cNvSpPr txBox="1">
            <a:spLocks/>
          </p:cNvSpPr>
          <p:nvPr/>
        </p:nvSpPr>
        <p:spPr>
          <a:xfrm>
            <a:off x="1241840" y="2821160"/>
            <a:ext cx="2904779" cy="430887"/>
          </a:xfrm>
          <a:prstGeom prst="rect">
            <a:avLst/>
          </a:prstGeom>
          <a:ln w="5715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bool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isTestPage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sk-SK" sz="2200" dirty="0"/>
          </a:p>
        </p:txBody>
      </p:sp>
      <p:sp>
        <p:nvSpPr>
          <p:cNvPr id="10" name="Zástupný symbol obsahu 2"/>
          <p:cNvSpPr txBox="1">
            <a:spLocks/>
          </p:cNvSpPr>
          <p:nvPr/>
        </p:nvSpPr>
        <p:spPr>
          <a:xfrm>
            <a:off x="868493" y="1950052"/>
            <a:ext cx="2904779" cy="430887"/>
          </a:xfrm>
          <a:prstGeom prst="rect">
            <a:avLst/>
          </a:prstGeom>
          <a:ln w="5715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Car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car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sk-SK" sz="2200" dirty="0"/>
          </a:p>
        </p:txBody>
      </p:sp>
      <p:sp>
        <p:nvSpPr>
          <p:cNvPr id="11" name="Zástupný symbol obsahu 2"/>
          <p:cNvSpPr txBox="1">
            <a:spLocks/>
          </p:cNvSpPr>
          <p:nvPr/>
        </p:nvSpPr>
        <p:spPr>
          <a:xfrm>
            <a:off x="706568" y="4114932"/>
            <a:ext cx="7360545" cy="1834473"/>
          </a:xfrm>
          <a:prstGeom prst="rect">
            <a:avLst/>
          </a:prstGeom>
          <a:ln w="5715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ChangeCarCount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 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this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=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this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.AllCarCount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+=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197887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Názvy - funkcie</a:t>
            </a:r>
          </a:p>
        </p:txBody>
      </p:sp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628650" y="161925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600" dirty="0" err="1"/>
              <a:t>sloves</a:t>
            </a:r>
            <a:r>
              <a:rPr lang="en-US" sz="2600" dirty="0"/>
              <a:t>a</a:t>
            </a:r>
            <a:endParaRPr lang="sk-SK" sz="2600" dirty="0"/>
          </a:p>
          <a:p>
            <a:pPr marL="457200" lvl="1" indent="0">
              <a:buNone/>
            </a:pP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říká</a:t>
            </a:r>
            <a:r>
              <a:rPr lang="en-US" sz="2400" dirty="0"/>
              <a:t> co </a:t>
            </a:r>
            <a:r>
              <a:rPr lang="en-US" sz="2400" dirty="0" err="1"/>
              <a:t>vrací</a:t>
            </a:r>
            <a:endParaRPr lang="en-US" sz="2400" dirty="0"/>
          </a:p>
          <a:p>
            <a:endParaRPr lang="sk-SK" sz="26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Nebo co </a:t>
            </a:r>
            <a:r>
              <a:rPr lang="en-US" sz="2400" dirty="0" err="1"/>
              <a:t>dělá</a:t>
            </a:r>
            <a:endParaRPr lang="sk-SK" sz="2400" dirty="0"/>
          </a:p>
          <a:p>
            <a:endParaRPr lang="sk-SK" sz="2600" dirty="0"/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1047748" y="2637768"/>
            <a:ext cx="6081176" cy="524743"/>
          </a:xfrm>
          <a:prstGeom prst="rect">
            <a:avLst/>
          </a:prstGeom>
          <a:ln w="57150" cap="rnd" cmpd="sng" algn="ctr">
            <a:solidFill>
              <a:srgbClr val="92D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public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sk-SK" sz="24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List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sk-SK" sz="24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Cell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GetFlaggedCells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endParaRPr lang="sk-SK" sz="2400" dirty="0"/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1047748" y="4221673"/>
            <a:ext cx="6919375" cy="524743"/>
          </a:xfrm>
          <a:prstGeom prst="rect">
            <a:avLst/>
          </a:prstGeom>
          <a:ln w="57150" cap="rnd" cmpd="sng" algn="ctr">
            <a:solidFill>
              <a:srgbClr val="92D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ChangeCarCount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833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Metody</a:t>
            </a:r>
            <a:endParaRPr lang="sk-SK" dirty="0"/>
          </a:p>
        </p:txBody>
      </p:sp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628650" y="1825624"/>
            <a:ext cx="4522190" cy="3375549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sk-SK" sz="2600" dirty="0"/>
              <a:t>malé</a:t>
            </a:r>
          </a:p>
          <a:p>
            <a:r>
              <a:rPr lang="sk-SK" sz="2600" dirty="0"/>
              <a:t>1 </a:t>
            </a:r>
            <a:r>
              <a:rPr lang="sk-SK" sz="2600" dirty="0" err="1"/>
              <a:t>činnos</a:t>
            </a:r>
            <a:r>
              <a:rPr lang="en-US" sz="2600" dirty="0"/>
              <a:t>t</a:t>
            </a:r>
          </a:p>
          <a:p>
            <a:r>
              <a:rPr lang="sk-SK" sz="2600" dirty="0"/>
              <a:t>ž</a:t>
            </a:r>
            <a:r>
              <a:rPr lang="en-US" sz="2600" dirty="0"/>
              <a:t>á</a:t>
            </a:r>
            <a:r>
              <a:rPr lang="sk-SK" sz="2600" dirty="0" err="1"/>
              <a:t>dn</a:t>
            </a:r>
            <a:r>
              <a:rPr lang="en-US" sz="2600" dirty="0"/>
              <a:t>é</a:t>
            </a:r>
            <a:r>
              <a:rPr lang="sk-SK" sz="2600" dirty="0"/>
              <a:t> </a:t>
            </a:r>
            <a:r>
              <a:rPr lang="sk-SK" sz="2600" dirty="0" err="1"/>
              <a:t>ved</a:t>
            </a:r>
            <a:r>
              <a:rPr lang="en-US" sz="2600" dirty="0" err="1"/>
              <a:t>lejší</a:t>
            </a:r>
            <a:r>
              <a:rPr lang="en-US" sz="2600" dirty="0"/>
              <a:t> </a:t>
            </a:r>
            <a:r>
              <a:rPr lang="en-US" sz="2600" dirty="0" err="1"/>
              <a:t>účinky</a:t>
            </a:r>
            <a:endParaRPr lang="sk-SK" sz="2600" dirty="0"/>
          </a:p>
          <a:p>
            <a:r>
              <a:rPr lang="sk-SK" sz="2600" dirty="0"/>
              <a:t>1 úroveň </a:t>
            </a:r>
            <a:r>
              <a:rPr lang="sk-SK" sz="2600" dirty="0" err="1"/>
              <a:t>abstrakce</a:t>
            </a:r>
            <a:endParaRPr lang="sk-SK" sz="2600" dirty="0"/>
          </a:p>
          <a:p>
            <a:r>
              <a:rPr lang="sk-SK" sz="2600" dirty="0" err="1"/>
              <a:t>neopakova</a:t>
            </a:r>
            <a:r>
              <a:rPr lang="en-US" sz="2600" dirty="0"/>
              <a:t>t k</a:t>
            </a:r>
            <a:r>
              <a:rPr lang="sk-SK" sz="2600" dirty="0"/>
              <a:t>ód</a:t>
            </a:r>
          </a:p>
          <a:p>
            <a:r>
              <a:rPr lang="sk-SK" sz="2600" dirty="0"/>
              <a:t>Rozumný počet </a:t>
            </a:r>
            <a:r>
              <a:rPr lang="sk-SK" sz="2600" dirty="0" err="1"/>
              <a:t>parametrů</a:t>
            </a:r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196654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kódu</a:t>
            </a:r>
          </a:p>
        </p:txBody>
      </p:sp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628650" y="1825625"/>
            <a:ext cx="4086225" cy="955675"/>
          </a:xfrm>
          <a:ln w="57150">
            <a:solidFill>
              <a:srgbClr val="92D050"/>
            </a:solidFill>
          </a:ln>
        </p:spPr>
        <p:txBody>
          <a:bodyPr>
            <a:normAutofit lnSpcReduction="10000"/>
          </a:bodyPr>
          <a:lstStyle/>
          <a:p>
            <a:r>
              <a:rPr lang="sk-SK" sz="2600" dirty="0"/>
              <a:t>malé bloky a zanorovanie</a:t>
            </a:r>
          </a:p>
          <a:p>
            <a:r>
              <a:rPr lang="sk-SK" sz="2600" dirty="0"/>
              <a:t>čítať zhora dole</a:t>
            </a:r>
          </a:p>
        </p:txBody>
      </p:sp>
    </p:spTree>
    <p:extLst>
      <p:ext uri="{BB962C8B-B14F-4D97-AF65-F5344CB8AC3E}">
        <p14:creationId xmlns:p14="http://schemas.microsoft.com/office/powerpoint/2010/main" val="288477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7E0DF78-4019-4683-8055-4D113D787341}" vid="{9E41ACFB-06D3-457C-9921-DD21475893C8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DotNetCollege template</Template>
  <TotalTime>1197</TotalTime>
  <Words>344</Words>
  <Application>Microsoft Office PowerPoint</Application>
  <PresentationFormat>Předvádění na obrazovce (4:3)</PresentationFormat>
  <Paragraphs>137</Paragraphs>
  <Slides>21</Slides>
  <Notes>7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Times New Roman</vt:lpstr>
      <vt:lpstr>Verdana</vt:lpstr>
      <vt:lpstr>Wingdings 3</vt:lpstr>
      <vt:lpstr>Basic master</vt:lpstr>
      <vt:lpstr>Clean Code</vt:lpstr>
      <vt:lpstr>Proč používat Clean Code</vt:lpstr>
      <vt:lpstr>Materiály</vt:lpstr>
      <vt:lpstr>Názvy – všeobecně (1/2)</vt:lpstr>
      <vt:lpstr>Názvy – všeobecně (2/2)</vt:lpstr>
      <vt:lpstr>Názvy - premenné</vt:lpstr>
      <vt:lpstr>Názvy - funkcie</vt:lpstr>
      <vt:lpstr>Metody</vt:lpstr>
      <vt:lpstr>Štruktúra kódu</vt:lpstr>
      <vt:lpstr>Komentáre</vt:lpstr>
      <vt:lpstr>Komentáre (1/2)</vt:lpstr>
      <vt:lpstr>Komentáre (2/2)</vt:lpstr>
      <vt:lpstr>Ďalšie veci</vt:lpstr>
      <vt:lpstr>Nástroje</vt:lpstr>
      <vt:lpstr>SOLID</vt:lpstr>
      <vt:lpstr>Single Responsibility Principle</vt:lpstr>
      <vt:lpstr>Prezentace aplikace PowerPoint</vt:lpstr>
      <vt:lpstr>Open / Closed Principle</vt:lpstr>
      <vt:lpstr>Liskov Substitution Principle</vt:lpstr>
      <vt:lpstr>Dependency Inversion Principle</vt:lpstr>
      <vt:lpstr>Dependency Inversion Principle</vt:lpstr>
    </vt:vector>
  </TitlesOfParts>
  <Company>RIGANTI s.r.o.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xbox@vbnet.cz</dc:creator>
  <cp:lastModifiedBy>Martin Dybal</cp:lastModifiedBy>
  <cp:revision>73</cp:revision>
  <dcterms:created xsi:type="dcterms:W3CDTF">2013-11-06T23:39:14Z</dcterms:created>
  <dcterms:modified xsi:type="dcterms:W3CDTF">2017-03-08T09:13:46Z</dcterms:modified>
</cp:coreProperties>
</file>