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25"/>
  </p:notesMasterIdLst>
  <p:handoutMasterIdLst>
    <p:handoutMasterId r:id="rId26"/>
  </p:handoutMasterIdLst>
  <p:sldIdLst>
    <p:sldId id="850" r:id="rId5"/>
    <p:sldId id="898" r:id="rId6"/>
    <p:sldId id="899" r:id="rId7"/>
    <p:sldId id="903" r:id="rId8"/>
    <p:sldId id="909" r:id="rId9"/>
    <p:sldId id="908" r:id="rId10"/>
    <p:sldId id="914" r:id="rId11"/>
    <p:sldId id="915" r:id="rId12"/>
    <p:sldId id="906" r:id="rId13"/>
    <p:sldId id="911" r:id="rId14"/>
    <p:sldId id="912" r:id="rId15"/>
    <p:sldId id="910" r:id="rId16"/>
    <p:sldId id="913" r:id="rId17"/>
    <p:sldId id="920" r:id="rId18"/>
    <p:sldId id="901" r:id="rId19"/>
    <p:sldId id="919" r:id="rId20"/>
    <p:sldId id="918" r:id="rId21"/>
    <p:sldId id="905" r:id="rId22"/>
    <p:sldId id="921" r:id="rId23"/>
    <p:sldId id="917" r:id="rId24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799">
          <p15:clr>
            <a:srgbClr val="A4A3A4"/>
          </p15:clr>
        </p15:guide>
        <p15:guide id="7" pos="340">
          <p15:clr>
            <a:srgbClr val="A4A3A4"/>
          </p15:clr>
        </p15:guide>
        <p15:guide id="8" pos="158">
          <p15:clr>
            <a:srgbClr val="A4A3A4"/>
          </p15:clr>
        </p15:guide>
        <p15:guide id="9" pos="2880">
          <p15:clr>
            <a:srgbClr val="A4A3A4"/>
          </p15:clr>
        </p15:guide>
        <p15:guide id="10" pos="2971">
          <p15:clr>
            <a:srgbClr val="A4A3A4"/>
          </p15:clr>
        </p15:guide>
        <p15:guide id="11" pos="5511">
          <p15:clr>
            <a:srgbClr val="A4A3A4"/>
          </p15:clr>
        </p15:guide>
        <p15:guide id="12" pos="4604">
          <p15:clr>
            <a:srgbClr val="A4A3A4"/>
          </p15:clr>
        </p15:guide>
        <p15:guide id="13" pos="3787">
          <p15:clr>
            <a:srgbClr val="A4A3A4"/>
          </p15:clr>
        </p15:guide>
        <p15:guide id="14" pos="3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2B91AF"/>
    <a:srgbClr val="3A3AB9"/>
    <a:srgbClr val="647D2D"/>
    <a:srgbClr val="D7D7CD"/>
    <a:srgbClr val="879BAA"/>
    <a:srgbClr val="ADBECB"/>
    <a:srgbClr val="233746"/>
    <a:srgbClr val="AFB9C3"/>
    <a:srgbClr val="646E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63" autoAdjust="0"/>
    <p:restoredTop sz="94660"/>
  </p:normalViewPr>
  <p:slideViewPr>
    <p:cSldViewPr showGuides="1">
      <p:cViewPr varScale="1">
        <p:scale>
          <a:sx n="127" d="100"/>
          <a:sy n="127" d="100"/>
        </p:scale>
        <p:origin x="2048" y="88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799"/>
        <p:guide pos="340"/>
        <p:guide pos="158"/>
        <p:guide pos="2880"/>
        <p:guide pos="2971"/>
        <p:guide pos="5511"/>
        <p:guide pos="4604"/>
        <p:guide pos="3787"/>
        <p:guide pos="3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5" d="100"/>
          <a:sy n="65" d="100"/>
        </p:scale>
        <p:origin x="-3174" y="-120"/>
      </p:cViewPr>
      <p:guideLst>
        <p:guide orient="horz" pos="3224"/>
        <p:guide pos="2236"/>
      </p:guideLst>
    </p:cSldViewPr>
  </p:notesViewPr>
  <p:gridSpacing cx="144018" cy="14401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8576" y="0"/>
            <a:ext cx="3260724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8576" y="9682163"/>
            <a:ext cx="3260724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Handout </a:t>
            </a:r>
            <a:fld id="{BFC713D8-7968-482B-A79F-9C586FE5053A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448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292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19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title (big bar up)" type="title" preserve="1">
  <p:cSld name="Chapter title (big bar 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 userDrawn="1"/>
        </p:nvSpPr>
        <p:spPr bwMode="gray">
          <a:xfrm>
            <a:off x="0" y="0"/>
            <a:ext cx="9144000" cy="5162556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 noProof="0"/>
          </a:p>
        </p:txBody>
      </p:sp>
      <p:sp>
        <p:nvSpPr>
          <p:cNvPr id="57350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250826" y="4446430"/>
            <a:ext cx="8893175" cy="716126"/>
          </a:xfrm>
          <a:solidFill>
            <a:schemeClr val="bg2">
              <a:lumMod val="50000"/>
              <a:alpha val="65000"/>
            </a:schemeClr>
          </a:solidFill>
        </p:spPr>
        <p:txBody>
          <a:bodyPr wrap="square" lIns="270000" tIns="144000" rIns="370800" bIns="108000" anchor="b" anchorCtr="0">
            <a:spAutoFit/>
          </a:bodyPr>
          <a:lstStyle>
            <a:lvl1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000" baseline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cs-CZ" noProof="0" dirty="0"/>
              <a:t>XX – &lt;Název přednášky&gt;</a:t>
            </a: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250826" y="5162557"/>
            <a:ext cx="8893175" cy="393082"/>
          </a:xfrm>
          <a:solidFill>
            <a:schemeClr val="bg2">
              <a:lumMod val="75000"/>
            </a:schemeClr>
          </a:solidFill>
        </p:spPr>
        <p:txBody>
          <a:bodyPr wrap="square" lIns="270000" tIns="18000" bIns="36000" anchor="t" anchorCtr="0">
            <a:noAutofit/>
          </a:bodyPr>
          <a:lstStyle>
            <a:lvl1pPr marL="0" marR="0" indent="0" algn="l" defTabSz="6858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sz="15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cs-CZ" dirty="0"/>
              <a:t>IW5 - </a:t>
            </a:r>
            <a:r>
              <a:rPr lang="pt-BR" dirty="0" err="1"/>
              <a:t>Programování</a:t>
            </a:r>
            <a:r>
              <a:rPr lang="pt-BR" dirty="0"/>
              <a:t> v .NET a C#</a:t>
            </a:r>
            <a:endParaRPr lang="cs-CZ" dirty="0"/>
          </a:p>
          <a:p>
            <a:endParaRPr lang="cs-CZ" noProof="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6490" y="404624"/>
            <a:ext cx="5686425" cy="1266825"/>
          </a:xfrm>
          <a:prstGeom prst="rect">
            <a:avLst/>
          </a:prstGeom>
        </p:spPr>
      </p:pic>
      <p:sp>
        <p:nvSpPr>
          <p:cNvPr id="17" name="Rectangle 116"/>
          <p:cNvSpPr txBox="1">
            <a:spLocks noChangeArrowheads="1"/>
          </p:cNvSpPr>
          <p:nvPr userDrawn="1"/>
        </p:nvSpPr>
        <p:spPr bwMode="gray">
          <a:xfrm>
            <a:off x="250826" y="5555639"/>
            <a:ext cx="8893175" cy="39308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202500" tIns="91440" rIns="137160" bIns="2700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sz="200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en-US" sz="1500" kern="0" dirty="0"/>
              <a:t>Ing. Jan Pluskal</a:t>
            </a:r>
            <a:endParaRPr lang="cs-CZ" sz="1500" kern="0" dirty="0"/>
          </a:p>
        </p:txBody>
      </p:sp>
    </p:spTree>
    <p:extLst>
      <p:ext uri="{BB962C8B-B14F-4D97-AF65-F5344CB8AC3E}">
        <p14:creationId xmlns:p14="http://schemas.microsoft.com/office/powerpoint/2010/main" val="120418107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preserve="1" userDrawn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5"/>
            <a:ext cx="4032251" cy="2303464"/>
          </a:xfrm>
        </p:spPr>
        <p:txBody>
          <a:bodyPr/>
          <a:lstStyle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403225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4716464" y="1412877"/>
            <a:ext cx="4032250" cy="2303463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4716464" y="3860800"/>
            <a:ext cx="403225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815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900">
                <a:solidFill>
                  <a:schemeClr val="accent1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900">
                <a:solidFill>
                  <a:schemeClr val="accent4"/>
                </a:solidFill>
              </a:defRPr>
            </a:lvl2pPr>
            <a:lvl3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3pPr>
            <a:lvl4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4pPr>
            <a:lvl5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5pPr>
            <a:lvl6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navigation</a:t>
            </a:r>
            <a:endParaRPr lang="cs-CZ" noProof="0" dirty="0"/>
          </a:p>
          <a:p>
            <a:pPr lvl="1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subchapter</a:t>
            </a:r>
            <a:endParaRPr lang="cs-CZ" noProof="0" dirty="0"/>
          </a:p>
          <a:p>
            <a:pPr lvl="3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subchapter</a:t>
            </a:r>
            <a:endParaRPr lang="cs-CZ" noProof="0" dirty="0"/>
          </a:p>
          <a:p>
            <a:pPr lvl="5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160321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676910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900">
                <a:solidFill>
                  <a:schemeClr val="accent1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900">
                <a:solidFill>
                  <a:schemeClr val="accent4"/>
                </a:solidFill>
              </a:defRPr>
            </a:lvl2pPr>
            <a:lvl3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3pPr>
            <a:lvl4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4pPr>
            <a:lvl5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5pPr>
            <a:lvl6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navigation</a:t>
            </a:r>
            <a:endParaRPr lang="cs-CZ" noProof="0" dirty="0"/>
          </a:p>
          <a:p>
            <a:pPr lvl="1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subchapter</a:t>
            </a:r>
            <a:endParaRPr lang="cs-CZ" noProof="0" dirty="0"/>
          </a:p>
          <a:p>
            <a:pPr lvl="3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subchapter</a:t>
            </a:r>
            <a:endParaRPr lang="cs-CZ" noProof="0" dirty="0"/>
          </a:p>
          <a:p>
            <a:pPr lvl="5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938393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5"/>
            <a:ext cx="3309936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994150" y="1412875"/>
            <a:ext cx="3314702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900">
                <a:solidFill>
                  <a:schemeClr val="accent1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900">
                <a:solidFill>
                  <a:schemeClr val="accent4"/>
                </a:solidFill>
              </a:defRPr>
            </a:lvl2pPr>
            <a:lvl3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3pPr>
            <a:lvl4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4pPr>
            <a:lvl5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5pPr>
            <a:lvl6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  <p:extLst>
      <p:ext uri="{BB962C8B-B14F-4D97-AF65-F5344CB8AC3E}">
        <p14:creationId xmlns:p14="http://schemas.microsoft.com/office/powerpoint/2010/main" val="3834097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2" y="3860800"/>
            <a:ext cx="676910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900">
                <a:solidFill>
                  <a:schemeClr val="accent1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900">
                <a:solidFill>
                  <a:schemeClr val="accent4"/>
                </a:solidFill>
              </a:defRPr>
            </a:lvl2pPr>
            <a:lvl3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3pPr>
            <a:lvl4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4pPr>
            <a:lvl5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5pPr>
            <a:lvl6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  <p:extLst>
      <p:ext uri="{BB962C8B-B14F-4D97-AF65-F5344CB8AC3E}">
        <p14:creationId xmlns:p14="http://schemas.microsoft.com/office/powerpoint/2010/main" val="3443864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5"/>
            <a:ext cx="3309936" cy="2303464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3309934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994150" y="1412877"/>
            <a:ext cx="3314702" cy="2303463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3994150" y="3860800"/>
            <a:ext cx="3314702" cy="2305050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900">
                <a:solidFill>
                  <a:schemeClr val="accent1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900">
                <a:solidFill>
                  <a:schemeClr val="accent4"/>
                </a:solidFill>
              </a:defRPr>
            </a:lvl2pPr>
            <a:lvl3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3pPr>
            <a:lvl4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4pPr>
            <a:lvl5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5pPr>
            <a:lvl6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  <p:extLst>
      <p:ext uri="{BB962C8B-B14F-4D97-AF65-F5344CB8AC3E}">
        <p14:creationId xmlns:p14="http://schemas.microsoft.com/office/powerpoint/2010/main" val="418821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Index/Contact" preserve="1" userDrawn="1">
  <p:cSld name="Image + Index/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107443" y="1412875"/>
            <a:ext cx="4464557" cy="47529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716464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bg2"/>
              </a:buClr>
              <a:buFont typeface="Arial" pitchFamily="34" charset="0"/>
              <a:buNone/>
              <a:tabLst>
                <a:tab pos="2840831" algn="r"/>
              </a:tabLst>
              <a:defRPr/>
            </a:lvl1pPr>
            <a:lvl2pPr marL="134541" indent="-13335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Font typeface="Arial" pitchFamily="34" charset="0"/>
              <a:buChar char="•"/>
              <a:tabLst>
                <a:tab pos="2840831" algn="r"/>
              </a:tabLst>
              <a:defRPr b="0"/>
            </a:lvl2pPr>
            <a:lvl3pPr marL="133350" indent="-13335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tabLst>
                <a:tab pos="2840831" algn="r"/>
              </a:tabLst>
              <a:defRPr b="1"/>
            </a:lvl3pPr>
            <a:lvl4pPr marL="270272" indent="-13454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tabLst>
                <a:tab pos="2840831" algn="r"/>
              </a:tabLst>
              <a:defRPr b="0"/>
            </a:lvl4pPr>
            <a:lvl5pPr marL="267891" indent="-13335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tabLst>
                <a:tab pos="2840831" algn="r"/>
              </a:tabLst>
              <a:defRPr b="1" baseline="0"/>
            </a:lvl5pPr>
            <a:lvl6pPr marL="270272" indent="-13573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Font typeface="Arial" pitchFamily="34" charset="0"/>
              <a:buChar char="•"/>
              <a:tabLst>
                <a:tab pos="2840831" algn="r"/>
              </a:tabLst>
              <a:defRPr b="1"/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toc</a:t>
            </a:r>
            <a:r>
              <a:rPr lang="cs-CZ" noProof="0" dirty="0"/>
              <a:t>/</a:t>
            </a:r>
            <a:r>
              <a:rPr lang="cs-CZ" noProof="0" dirty="0" err="1"/>
              <a:t>contact</a:t>
            </a:r>
            <a:endParaRPr lang="cs-CZ" noProof="0" dirty="0"/>
          </a:p>
          <a:p>
            <a:pPr lvl="1"/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3"/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14960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716464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bg2"/>
              </a:buClr>
              <a:buFont typeface="Arial" pitchFamily="34" charset="0"/>
              <a:buNone/>
              <a:tabLst>
                <a:tab pos="2840831" algn="r"/>
              </a:tabLst>
              <a:defRPr/>
            </a:lvl1pPr>
            <a:lvl2pPr marL="134541" indent="-13335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Font typeface="Arial" pitchFamily="34" charset="0"/>
              <a:buChar char="•"/>
              <a:tabLst>
                <a:tab pos="2840831" algn="r"/>
              </a:tabLst>
              <a:defRPr b="0"/>
            </a:lvl2pPr>
            <a:lvl3pPr marL="133350" indent="-13335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tabLst>
                <a:tab pos="2840831" algn="r"/>
              </a:tabLst>
              <a:defRPr b="1"/>
            </a:lvl3pPr>
            <a:lvl4pPr marL="270272" indent="-13454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tabLst>
                <a:tab pos="2840831" algn="r"/>
              </a:tabLst>
              <a:defRPr b="0"/>
            </a:lvl4pPr>
            <a:lvl5pPr marL="267891" indent="-13335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tabLst>
                <a:tab pos="2840831" algn="r"/>
              </a:tabLst>
              <a:defRPr b="1" baseline="0"/>
            </a:lvl5pPr>
            <a:lvl6pPr marL="270272" indent="-13573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Font typeface="Arial" pitchFamily="34" charset="0"/>
              <a:buChar char="•"/>
              <a:tabLst>
                <a:tab pos="2840831" algn="r"/>
              </a:tabLst>
              <a:defRPr b="1"/>
            </a:lvl6pPr>
          </a:lstStyle>
          <a:p>
            <a:pPr lvl="0"/>
            <a:r>
              <a:rPr lang="cs-CZ" noProof="0" dirty="0"/>
              <a:t>Click the style sheet to edit the toc/contact</a:t>
            </a:r>
          </a:p>
          <a:p>
            <a:pPr lvl="1"/>
            <a:r>
              <a:rPr lang="cs-CZ" noProof="0" dirty="0"/>
              <a:t>chapter</a:t>
            </a:r>
          </a:p>
          <a:p>
            <a:pPr lvl="2"/>
            <a:r>
              <a:rPr lang="cs-CZ" noProof="0" dirty="0"/>
              <a:t>active chapter</a:t>
            </a:r>
          </a:p>
          <a:p>
            <a:pPr lvl="3"/>
            <a:r>
              <a:rPr lang="cs-CZ" noProof="0" dirty="0"/>
              <a:t>subchapter</a:t>
            </a:r>
          </a:p>
          <a:p>
            <a:pPr lvl="4"/>
            <a:r>
              <a:rPr lang="cs-CZ" noProof="0" dirty="0"/>
              <a:t>active subchapter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7442" y="1412875"/>
            <a:ext cx="4464558" cy="4752975"/>
          </a:xfrm>
        </p:spPr>
        <p:txBody>
          <a:bodyPr/>
          <a:lstStyle/>
          <a:p>
            <a:pPr lvl="0"/>
            <a:r>
              <a:rPr lang="cs-CZ" noProof="0" dirty="0"/>
              <a:t>Click the style sheet to edit the copy</a:t>
            </a:r>
          </a:p>
          <a:p>
            <a:pPr lvl="1"/>
            <a:r>
              <a:rPr lang="cs-CZ" noProof="0" dirty="0"/>
              <a:t>Second level</a:t>
            </a:r>
          </a:p>
          <a:p>
            <a:pPr lvl="2"/>
            <a:r>
              <a:rPr lang="cs-CZ" noProof="0" dirty="0"/>
              <a:t>Third level</a:t>
            </a:r>
          </a:p>
          <a:p>
            <a:pPr lvl="3"/>
            <a:r>
              <a:rPr lang="cs-CZ" noProof="0" dirty="0"/>
              <a:t>Fourth level</a:t>
            </a:r>
          </a:p>
          <a:p>
            <a:pPr lvl="4"/>
            <a:r>
              <a:rPr lang="cs-CZ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716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278862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07443" y="1412874"/>
            <a:ext cx="8929115" cy="504050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61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665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07443" y="1412874"/>
            <a:ext cx="4464558" cy="5040504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716463" y="1412875"/>
            <a:ext cx="4320095" cy="5040503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419304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07443" y="1412875"/>
            <a:ext cx="8929115" cy="230346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107443" y="3860800"/>
            <a:ext cx="8929115" cy="2592578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019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5"/>
            <a:ext cx="258762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71833" y="1412875"/>
            <a:ext cx="2740030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6156326" y="1412875"/>
            <a:ext cx="2592388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096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 userDrawn="1"/>
        </p:nvSpPr>
        <p:spPr>
          <a:xfrm>
            <a:off x="144463" y="6597837"/>
            <a:ext cx="2549518" cy="259200"/>
          </a:xfrm>
          <a:prstGeom prst="rect">
            <a:avLst/>
          </a:prstGeom>
          <a:noFill/>
        </p:spPr>
        <p:txBody>
          <a:bodyPr wrap="square" lIns="1107000" tIns="0" rIns="0" bIns="864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noProof="0" dirty="0">
                <a:solidFill>
                  <a:schemeClr val="tx1"/>
                </a:solidFill>
              </a:rPr>
              <a:t>13. </a:t>
            </a:r>
            <a:r>
              <a:rPr lang="cs-CZ" sz="1200" noProof="0" dirty="0">
                <a:solidFill>
                  <a:schemeClr val="tx1"/>
                </a:solidFill>
              </a:rPr>
              <a:t>2</a:t>
            </a:r>
            <a:r>
              <a:rPr lang="en-US" sz="1200" noProof="0" dirty="0">
                <a:solidFill>
                  <a:schemeClr val="tx1"/>
                </a:solidFill>
              </a:rPr>
              <a:t>.</a:t>
            </a:r>
            <a:r>
              <a:rPr lang="en-US" sz="1200" baseline="0" noProof="0" dirty="0">
                <a:solidFill>
                  <a:schemeClr val="tx1"/>
                </a:solidFill>
              </a:rPr>
              <a:t> </a:t>
            </a:r>
            <a:r>
              <a:rPr lang="en-US" sz="1200" noProof="0" dirty="0">
                <a:solidFill>
                  <a:schemeClr val="tx1"/>
                </a:solidFill>
              </a:rPr>
              <a:t>2017</a:t>
            </a: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gray">
          <a:xfrm>
            <a:off x="0" y="2"/>
            <a:ext cx="9144000" cy="12684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 noProof="0"/>
          </a:p>
        </p:txBody>
      </p:sp>
      <p:sp>
        <p:nvSpPr>
          <p:cNvPr id="3078" name="Rectangle 115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5991223" cy="126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731520" bIns="2743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dirty="0"/>
              <a:t>Click the style sheet to edit the title</a:t>
            </a:r>
            <a:r>
              <a:rPr lang="en-US" noProof="0" dirty="0"/>
              <a:t> and some more lines</a:t>
            </a:r>
            <a:endParaRPr lang="cs-CZ" noProof="0" dirty="0"/>
          </a:p>
        </p:txBody>
      </p:sp>
      <p:sp>
        <p:nvSpPr>
          <p:cNvPr id="3079" name="Rectangle 1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443" y="1412874"/>
            <a:ext cx="8929115" cy="504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" y="6598800"/>
            <a:ext cx="1249351" cy="259200"/>
          </a:xfrm>
          <a:prstGeom prst="rect">
            <a:avLst/>
          </a:prstGeom>
          <a:noFill/>
        </p:spPr>
        <p:txBody>
          <a:bodyPr wrap="square" lIns="405000" tIns="0" rIns="0" bIns="864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cs-CZ" sz="1200" noProof="0" dirty="0">
                <a:solidFill>
                  <a:schemeClr val="tx1"/>
                </a:solidFill>
              </a:rPr>
              <a:t>Strana</a:t>
            </a:r>
            <a:r>
              <a:rPr lang="en-US" sz="1200" noProof="0" dirty="0">
                <a:solidFill>
                  <a:schemeClr val="tx1"/>
                </a:solidFill>
              </a:rPr>
              <a:t> </a:t>
            </a:r>
            <a:fld id="{91E7552C-A157-4A4F-8E99-698C0325FC94}" type="slidenum">
              <a:rPr lang="en-US" sz="1200" noProof="0" smtClean="0">
                <a:solidFill>
                  <a:schemeClr val="tx1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en-US" sz="1200" noProof="0" dirty="0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693981" y="6598800"/>
            <a:ext cx="6450019" cy="259200"/>
          </a:xfrm>
          <a:prstGeom prst="rect">
            <a:avLst/>
          </a:prstGeom>
          <a:noFill/>
        </p:spPr>
        <p:txBody>
          <a:bodyPr wrap="square" lIns="0" tIns="0" rIns="278100" bIns="864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200" noProof="0" dirty="0">
                <a:solidFill>
                  <a:schemeClr val="tx1"/>
                </a:solidFill>
              </a:rPr>
              <a:t>Ing. Jan Pluskal</a:t>
            </a:r>
          </a:p>
        </p:txBody>
      </p:sp>
      <p:sp>
        <p:nvSpPr>
          <p:cNvPr id="9" name="Textfeld 15"/>
          <p:cNvSpPr txBox="1"/>
          <p:nvPr userDrawn="1"/>
        </p:nvSpPr>
        <p:spPr>
          <a:xfrm>
            <a:off x="2411731" y="6598800"/>
            <a:ext cx="3275837" cy="259200"/>
          </a:xfrm>
          <a:prstGeom prst="rect">
            <a:avLst/>
          </a:prstGeom>
          <a:noFill/>
        </p:spPr>
        <p:txBody>
          <a:bodyPr wrap="square" lIns="0" tIns="0" rIns="278100" bIns="86400" rtlCol="0">
            <a:no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200" noProof="0" dirty="0">
                <a:solidFill>
                  <a:schemeClr val="tx1"/>
                </a:solidFill>
              </a:rPr>
              <a:t>1</a:t>
            </a:r>
            <a:r>
              <a:rPr lang="cs-CZ" sz="1200" noProof="0" dirty="0">
                <a:solidFill>
                  <a:schemeClr val="tx1"/>
                </a:solidFill>
              </a:rPr>
              <a:t> - </a:t>
            </a:r>
            <a:r>
              <a:rPr lang="cs-CZ" sz="1200" noProof="0" dirty="0">
                <a:solidFill>
                  <a:schemeClr val="tx1"/>
                </a:solidFill>
              </a:rPr>
              <a:t>Úvod do platformy .NET</a:t>
            </a:r>
            <a:endParaRPr lang="cs-CZ" sz="1200" noProof="0" dirty="0">
              <a:solidFill>
                <a:schemeClr val="tx1"/>
              </a:solidFill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endParaRPr lang="en-US" sz="1200" noProof="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5991224" y="-4770"/>
            <a:ext cx="31527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7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ヒラギノ角ゴ Pro W3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ヒラギノ角ゴ Pro W3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ヒラギノ角ゴ Pro W3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Font typeface="Arial" pitchFamily="34" charset="0"/>
        <a:buNone/>
        <a:tabLst/>
        <a:defRPr sz="2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34541" indent="-13335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69081" indent="-13335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403622" indent="-13335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538163" indent="-13335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915591" indent="-14168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258491" indent="-14168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1601391" indent="-14168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1944291" indent="-14168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2.bp.blogspot.com/_QZT9kid9l2Q/TJha8ti9JjI/AAAAAAAAAB0/xnJCLIpz-iU/s1600/8.jpg" TargetMode="External"/><Relationship Id="rId7" Type="http://schemas.openxmlformats.org/officeDocument/2006/relationships/hyperlink" Target="http://blogs.msdn.com/cfs-filesystemfile.ashx/__key/communityserver-blogs-components-weblogfiles/00-00-01-12-34/5488.Pic2.png" TargetMode="External"/><Relationship Id="rId2" Type="http://schemas.openxmlformats.org/officeDocument/2006/relationships/hyperlink" Target="http://www.amazon.com/5-0-Nutshell-The-Definitive-Reference/dp/1449320104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c-sharpcorner.com/uploadfile/prvn_131971/chapter-1-introducing-Asp-Net/Images/1.gif" TargetMode="External"/><Relationship Id="rId5" Type="http://schemas.openxmlformats.org/officeDocument/2006/relationships/hyperlink" Target="http://gwb.blob.core.windows.net/sdorman/WindowsLiveWriter/CLR4.0InProcessSidebySideCLRHosting_93B4/image_thumb.png" TargetMode="External"/><Relationship Id="rId4" Type="http://schemas.openxmlformats.org/officeDocument/2006/relationships/hyperlink" Target="http://www.cs.vsb.cz/behalek/vyuka/pcsharp/text/resources/1.jp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1 </a:t>
            </a:r>
            <a:r>
              <a:rPr lang="en-US" dirty="0"/>
              <a:t>- </a:t>
            </a:r>
            <a:r>
              <a:rPr lang="cs-CZ" dirty="0"/>
              <a:t>Úvod do platformy .NET</a:t>
            </a:r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cs-CZ" dirty="0"/>
              <a:t>IW5 - </a:t>
            </a:r>
            <a:r>
              <a:rPr lang="pt-BR" dirty="0" err="1"/>
              <a:t>Programování</a:t>
            </a:r>
            <a:r>
              <a:rPr lang="pt-BR" dirty="0"/>
              <a:t> v .NET a C#</a:t>
            </a:r>
            <a:endParaRPr lang="cs-C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300" dirty="0"/>
              <a:t>.NET Framework – vybrané knihovny</a:t>
            </a:r>
            <a:endParaRPr lang="en-US" sz="2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cs-CZ" b="1" dirty="0"/>
              <a:t>WinForms</a:t>
            </a:r>
            <a:r>
              <a:rPr lang="en-US" b="1" dirty="0"/>
              <a:t> 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ASP.NET</a:t>
            </a:r>
            <a:r>
              <a:rPr lang="en-US" dirty="0"/>
              <a:t> 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WPF</a:t>
            </a:r>
            <a:r>
              <a:rPr lang="en-US" dirty="0"/>
              <a:t> – Windows Presentation Foundation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WCF </a:t>
            </a:r>
            <a:r>
              <a:rPr lang="en-US" dirty="0"/>
              <a:t>– Windows Communication Foundation</a:t>
            </a:r>
            <a:endParaRPr lang="cs-CZ" dirty="0"/>
          </a:p>
          <a:p>
            <a:pPr lvl="1">
              <a:lnSpc>
                <a:spcPct val="150000"/>
              </a:lnSpc>
            </a:pPr>
            <a:r>
              <a:rPr lang="en-US" b="1" dirty="0"/>
              <a:t>WF </a:t>
            </a:r>
            <a:r>
              <a:rPr lang="en-US" dirty="0"/>
              <a:t>– Windows Workflow Foundation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LINQ</a:t>
            </a:r>
            <a:r>
              <a:rPr lang="en-US" dirty="0"/>
              <a:t> – Language Integrated Query</a:t>
            </a:r>
            <a:endParaRPr lang="cs-CZ" dirty="0"/>
          </a:p>
          <a:p>
            <a:pPr lvl="1">
              <a:lnSpc>
                <a:spcPct val="150000"/>
              </a:lnSpc>
            </a:pPr>
            <a:endParaRPr lang="cs-CZ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.NET Framework - architektura</a:t>
            </a:r>
            <a:endParaRPr lang="en-US" dirty="0"/>
          </a:p>
        </p:txBody>
      </p:sp>
      <p:pic>
        <p:nvPicPr>
          <p:cNvPr id="3074" name="Picture 2" descr="C:\Users\cz2b11n3\Desktop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568" y="1556766"/>
            <a:ext cx="7344918" cy="47007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400" dirty="0"/>
              <a:t>CLR</a:t>
            </a:r>
            <a:r>
              <a:rPr lang="cs-CZ" sz="2400" dirty="0"/>
              <a:t> – Common Language Runtime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cs-CZ" dirty="0"/>
              <a:t>Běhové prostředí </a:t>
            </a:r>
            <a:r>
              <a:rPr lang="en-US" dirty="0"/>
              <a:t>pro </a:t>
            </a:r>
            <a:r>
              <a:rPr lang="en-US" dirty="0" err="1"/>
              <a:t>vykon</a:t>
            </a:r>
            <a:r>
              <a:rPr lang="cs-CZ" dirty="0"/>
              <a:t>ávání managed kódu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Obdoba Java VM pro .NET</a:t>
            </a:r>
          </a:p>
          <a:p>
            <a:pPr lvl="1">
              <a:lnSpc>
                <a:spcPct val="150000"/>
              </a:lnSpc>
              <a:buNone/>
            </a:pPr>
            <a:endParaRPr lang="en-US" sz="400" dirty="0"/>
          </a:p>
          <a:p>
            <a:pPr lvl="1">
              <a:lnSpc>
                <a:spcPct val="150000"/>
              </a:lnSpc>
            </a:pPr>
            <a:r>
              <a:rPr lang="en-US" b="1" dirty="0" err="1"/>
              <a:t>Poskyt</a:t>
            </a:r>
            <a:r>
              <a:rPr lang="cs-CZ" b="1" dirty="0"/>
              <a:t>ované služby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Správa paměti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Načítání knihoven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Bezpečnostní služby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Zachytávání výjimek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...</a:t>
            </a:r>
          </a:p>
          <a:p>
            <a:pPr lvl="2">
              <a:lnSpc>
                <a:spcPct val="150000"/>
              </a:lnSpc>
            </a:pPr>
            <a:endParaRPr lang="cs-CZ" sz="400" dirty="0"/>
          </a:p>
          <a:p>
            <a:pPr lvl="1">
              <a:lnSpc>
                <a:spcPct val="150000"/>
              </a:lnSpc>
            </a:pPr>
            <a:r>
              <a:rPr lang="cs-CZ" b="1" dirty="0"/>
              <a:t>Jazykově neutrální 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Podpora vývoje ve více jazycích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C</a:t>
            </a:r>
            <a:r>
              <a:rPr lang="en-US" dirty="0"/>
              <a:t>#, VB, Managed C++, Delphi .NET,</a:t>
            </a:r>
            <a:r>
              <a:rPr lang="cs-CZ" dirty="0"/>
              <a:t> </a:t>
            </a:r>
            <a:r>
              <a:rPr lang="en-US" dirty="0"/>
              <a:t>F#, </a:t>
            </a:r>
            <a:r>
              <a:rPr lang="cs-CZ" dirty="0"/>
              <a:t>...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2">
              <a:lnSpc>
                <a:spcPct val="150000"/>
              </a:lnSpc>
            </a:pPr>
            <a:endParaRPr lang="cs-CZ" b="1" dirty="0"/>
          </a:p>
          <a:p>
            <a:pPr lvl="2">
              <a:lnSpc>
                <a:spcPct val="150000"/>
              </a:lnSpc>
            </a:pPr>
            <a:endParaRPr lang="cs-CZ" b="1" dirty="0"/>
          </a:p>
          <a:p>
            <a:pPr lvl="2">
              <a:lnSpc>
                <a:spcPct val="150000"/>
              </a:lnSpc>
            </a:pPr>
            <a:endParaRPr lang="cs-CZ" b="1" dirty="0"/>
          </a:p>
          <a:p>
            <a:pPr lvl="2">
              <a:lnSpc>
                <a:spcPct val="150000"/>
              </a:lnSpc>
            </a:pPr>
            <a:endParaRPr lang="cs-CZ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 descr="C:\Users\cz2b11n3\Desktop\image_thum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1910" y="2132838"/>
            <a:ext cx="4827957" cy="27363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CLR - detaily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C</a:t>
            </a:r>
            <a:r>
              <a:rPr lang="en-US" dirty="0"/>
              <a:t># je </a:t>
            </a:r>
            <a:r>
              <a:rPr lang="en-US" dirty="0" err="1"/>
              <a:t>kompilov</a:t>
            </a:r>
            <a:r>
              <a:rPr lang="cs-CZ" dirty="0"/>
              <a:t>án do tzv. </a:t>
            </a:r>
            <a:r>
              <a:rPr lang="cs-CZ" b="1" dirty="0"/>
              <a:t>managed kódu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Managed kód je zabalen do assembly, která je dvou typů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Spustitelný kód (*.exe)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Knihovna (*.dll)</a:t>
            </a:r>
          </a:p>
          <a:p>
            <a:pPr lvl="2">
              <a:lnSpc>
                <a:spcPct val="150000"/>
              </a:lnSpc>
            </a:pPr>
            <a:endParaRPr lang="cs-CZ" sz="400" dirty="0"/>
          </a:p>
          <a:p>
            <a:pPr lvl="1">
              <a:lnSpc>
                <a:spcPct val="150000"/>
              </a:lnSpc>
            </a:pPr>
            <a:endParaRPr lang="cs-CZ" sz="400" dirty="0"/>
          </a:p>
          <a:p>
            <a:pPr lvl="1">
              <a:lnSpc>
                <a:spcPct val="150000"/>
              </a:lnSpc>
            </a:pPr>
            <a:r>
              <a:rPr lang="cs-CZ" b="1" dirty="0"/>
              <a:t>IL - Intermediate language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Reprezentace managed kódu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Při čtení CLR je kód z assembly konvertován do nativního kódu stroje (x86)</a:t>
            </a:r>
          </a:p>
          <a:p>
            <a:pPr lvl="1">
              <a:lnSpc>
                <a:spcPct val="150000"/>
              </a:lnSpc>
            </a:pPr>
            <a:endParaRPr lang="cs-CZ" sz="400" dirty="0"/>
          </a:p>
          <a:p>
            <a:pPr lvl="1">
              <a:lnSpc>
                <a:spcPct val="150000"/>
              </a:lnSpc>
            </a:pPr>
            <a:endParaRPr lang="cs-CZ" sz="400" dirty="0"/>
          </a:p>
          <a:p>
            <a:pPr lvl="1">
              <a:lnSpc>
                <a:spcPct val="150000"/>
              </a:lnSpc>
            </a:pPr>
            <a:r>
              <a:rPr lang="cs-CZ" b="1" dirty="0"/>
              <a:t>JIT – Just-In-Time kompilátor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Realizuje proces převodu IL do nativního kódu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Dynamické generování kódu</a:t>
            </a:r>
            <a:endParaRPr 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CLR - detaily</a:t>
            </a:r>
            <a:endParaRPr lang="en-US" dirty="0"/>
          </a:p>
        </p:txBody>
      </p:sp>
      <p:pic>
        <p:nvPicPr>
          <p:cNvPr id="4098" name="Picture 2" descr="C:\Users\cz2b11n3\Desktop\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1640" y="1268730"/>
            <a:ext cx="5605542" cy="51846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Novinky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verz</a:t>
            </a:r>
            <a:r>
              <a:rPr lang="cs-CZ" dirty="0"/>
              <a:t>ích </a:t>
            </a:r>
            <a:r>
              <a:rPr lang="en-US" dirty="0"/>
              <a:t>C#</a:t>
            </a:r>
            <a:r>
              <a:rPr lang="cs-CZ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1412748"/>
            <a:ext cx="8784845" cy="2880234"/>
          </a:xfrm>
        </p:spPr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cs-CZ" sz="1800" b="1" dirty="0"/>
              <a:t>C</a:t>
            </a:r>
            <a:r>
              <a:rPr lang="en-US" sz="1800" b="1" dirty="0"/>
              <a:t># 2.0</a:t>
            </a:r>
          </a:p>
          <a:p>
            <a:pPr lvl="1">
              <a:lnSpc>
                <a:spcPct val="150000"/>
              </a:lnSpc>
            </a:pPr>
            <a:r>
              <a:rPr lang="en-US" sz="1800" dirty="0" err="1"/>
              <a:t>Generika</a:t>
            </a:r>
            <a:r>
              <a:rPr lang="en-US" sz="1800" dirty="0"/>
              <a:t>			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list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  <a:endParaRPr lang="en-US" sz="18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err="1"/>
              <a:t>Nullable</a:t>
            </a:r>
            <a:r>
              <a:rPr lang="en-US" sz="1800" dirty="0"/>
              <a:t> </a:t>
            </a:r>
            <a:r>
              <a:rPr lang="en-US" sz="1800" dirty="0" err="1"/>
              <a:t>typy</a:t>
            </a:r>
            <a:r>
              <a:rPr lang="en-US" sz="1800" dirty="0"/>
              <a:t>			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Nullable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pocet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null;</a:t>
            </a:r>
            <a:endParaRPr lang="en-US" sz="18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err="1"/>
              <a:t>Anonymní</a:t>
            </a:r>
            <a:r>
              <a:rPr lang="en-US" sz="1800" dirty="0"/>
              <a:t> </a:t>
            </a:r>
            <a:r>
              <a:rPr lang="en-US" sz="1800" dirty="0" err="1"/>
              <a:t>metody</a:t>
            </a:r>
            <a:r>
              <a:rPr lang="en-US" sz="1800" dirty="0"/>
              <a:t>		</a:t>
            </a:r>
            <a:r>
              <a:rPr lang="en-US" altLang="en-US" sz="1800" dirty="0">
                <a:latin typeface="Arial Unicode MS"/>
              </a:rPr>
              <a:t>p = </a:t>
            </a:r>
            <a:r>
              <a:rPr lang="en-US" altLang="en-US" sz="1800" dirty="0">
                <a:solidFill>
                  <a:srgbClr val="0000FF"/>
                </a:solidFill>
                <a:latin typeface="Arial Unicode MS"/>
              </a:rPr>
              <a:t>delegate</a:t>
            </a:r>
            <a:r>
              <a:rPr lang="en-US" altLang="en-US" sz="1800" dirty="0">
                <a:latin typeface="Arial Unicode MS"/>
              </a:rPr>
              <a:t>(</a:t>
            </a:r>
            <a:r>
              <a:rPr lang="en-US" altLang="en-US" sz="1800" dirty="0">
                <a:solidFill>
                  <a:srgbClr val="0000FF"/>
                </a:solidFill>
                <a:latin typeface="Arial Unicode MS"/>
              </a:rPr>
              <a:t>string</a:t>
            </a:r>
            <a:r>
              <a:rPr lang="en-US" altLang="en-US" sz="1800" dirty="0">
                <a:latin typeface="Arial Unicode MS"/>
              </a:rPr>
              <a:t> j) {</a:t>
            </a:r>
            <a:r>
              <a:rPr lang="en-US" altLang="en-US" sz="1800" dirty="0" err="1">
                <a:latin typeface="Arial Unicode MS"/>
              </a:rPr>
              <a:t>Console.WriteLine</a:t>
            </a:r>
            <a:r>
              <a:rPr lang="en-US" altLang="en-US" sz="1800" dirty="0">
                <a:latin typeface="Arial Unicode MS"/>
              </a:rPr>
              <a:t>(j); };</a:t>
            </a:r>
            <a:r>
              <a:rPr lang="en-US" altLang="en-US" sz="700" dirty="0"/>
              <a:t> </a:t>
            </a:r>
            <a:endParaRPr lang="en-US" sz="18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/>
              <a:t>Iterator blocks			</a:t>
            </a:r>
            <a:r>
              <a:rPr lang="en-US" sz="1800" dirty="0">
                <a:solidFill>
                  <a:srgbClr val="0000FF"/>
                </a:solidFill>
              </a:rPr>
              <a:t>yield return;</a:t>
            </a:r>
            <a:r>
              <a:rPr lang="en-US" sz="1800" dirty="0"/>
              <a:t>	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800" dirty="0"/>
              <a:t>Properties – getter and setter</a:t>
            </a:r>
            <a:r>
              <a:rPr lang="en-US" sz="1800" dirty="0"/>
              <a:t>	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800" dirty="0">
                <a:highlight>
                  <a:srgbClr val="FFFFFF"/>
                </a:highlight>
                <a:latin typeface="Consolas"/>
              </a:rPr>
              <a:t>{…}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800" dirty="0">
                <a:highlight>
                  <a:srgbClr val="FFFFFF"/>
                </a:highlight>
                <a:latin typeface="Consolas"/>
              </a:rPr>
              <a:t>{…}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  <a:endParaRPr lang="en-US" sz="18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/>
              <a:t>Partial </a:t>
            </a:r>
            <a:r>
              <a:rPr lang="en-US" sz="1800" dirty="0" err="1"/>
              <a:t>typy</a:t>
            </a:r>
            <a:r>
              <a:rPr lang="en-US" sz="1800" dirty="0"/>
              <a:t>			</a:t>
            </a:r>
            <a:endParaRPr lang="en-US" sz="1800" b="1" dirty="0"/>
          </a:p>
          <a:p>
            <a:pPr lvl="1">
              <a:lnSpc>
                <a:spcPct val="150000"/>
              </a:lnSpc>
              <a:buNone/>
            </a:pPr>
            <a:endParaRPr lang="en-US" sz="1800" dirty="0"/>
          </a:p>
          <a:p>
            <a:pPr lvl="2">
              <a:lnSpc>
                <a:spcPct val="150000"/>
              </a:lnSpc>
              <a:buNone/>
            </a:pPr>
            <a:endParaRPr lang="cs-CZ" sz="1600" dirty="0"/>
          </a:p>
          <a:p>
            <a:pPr lvl="2">
              <a:lnSpc>
                <a:spcPct val="150000"/>
              </a:lnSpc>
            </a:pPr>
            <a:endParaRPr lang="cs-CZ" sz="1600" dirty="0"/>
          </a:p>
          <a:p>
            <a:pPr lvl="2">
              <a:lnSpc>
                <a:spcPct val="150000"/>
              </a:lnSpc>
            </a:pPr>
            <a:endParaRPr lang="cs-CZ" sz="1600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419856" y="4005072"/>
            <a:ext cx="7920990" cy="26961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/>
            <a:r>
              <a:rPr lang="en-US" dirty="0">
                <a:solidFill>
                  <a:srgbClr val="0000FF"/>
                </a:solidFill>
              </a:rPr>
              <a:t>public partial class </a:t>
            </a:r>
            <a:r>
              <a:rPr lang="en-US" dirty="0" err="1">
                <a:solidFill>
                  <a:srgbClr val="2B91AF"/>
                </a:solidFill>
              </a:rPr>
              <a:t>TasksWindow</a:t>
            </a:r>
            <a:r>
              <a:rPr lang="en-US" dirty="0">
                <a:solidFill>
                  <a:schemeClr val="tx1"/>
                </a:solidFill>
              </a:rPr>
              <a:t> { </a:t>
            </a:r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x = 1; }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public partial class </a:t>
            </a:r>
            <a:r>
              <a:rPr lang="en-US" dirty="0" err="1">
                <a:solidFill>
                  <a:srgbClr val="2B91AF"/>
                </a:solidFill>
              </a:rPr>
              <a:t>TasksWindow</a:t>
            </a:r>
            <a:r>
              <a:rPr lang="en-US" dirty="0">
                <a:solidFill>
                  <a:schemeClr val="tx1"/>
                </a:solidFill>
              </a:rPr>
              <a:t> { </a:t>
            </a:r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y = 1; }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public partial class </a:t>
            </a:r>
            <a:r>
              <a:rPr lang="en-US" dirty="0" err="1">
                <a:solidFill>
                  <a:srgbClr val="2B91AF"/>
                </a:solidFill>
              </a:rPr>
              <a:t>TasksWindow</a:t>
            </a:r>
            <a:r>
              <a:rPr lang="en-US" dirty="0">
                <a:solidFill>
                  <a:schemeClr val="tx1"/>
                </a:solidFill>
              </a:rPr>
              <a:t> {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TasksWindow</a:t>
            </a:r>
            <a:r>
              <a:rPr lang="en-US" dirty="0">
                <a:solidFill>
                  <a:schemeClr val="tx1"/>
                </a:solidFill>
              </a:rPr>
              <a:t>() {</a:t>
            </a:r>
            <a:r>
              <a:rPr lang="en-US" dirty="0" err="1">
                <a:solidFill>
                  <a:srgbClr val="2B91AF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x+y</a:t>
            </a:r>
            <a:r>
              <a:rPr lang="en-US" dirty="0">
                <a:solidFill>
                  <a:schemeClr val="tx1"/>
                </a:solidFill>
              </a:rPr>
              <a:t>);}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Novinky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verz</a:t>
            </a:r>
            <a:r>
              <a:rPr lang="cs-CZ" dirty="0"/>
              <a:t>ích </a:t>
            </a:r>
            <a:r>
              <a:rPr lang="en-US" dirty="0"/>
              <a:t>C#</a:t>
            </a:r>
            <a:r>
              <a:rPr lang="cs-CZ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412874"/>
            <a:ext cx="8208773" cy="4752975"/>
          </a:xfrm>
        </p:spPr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cs-CZ" b="1" dirty="0"/>
              <a:t>C</a:t>
            </a:r>
            <a:r>
              <a:rPr lang="en-US" b="1" dirty="0"/>
              <a:t># </a:t>
            </a:r>
            <a:r>
              <a:rPr lang="cs-CZ" b="1" dirty="0"/>
              <a:t>3</a:t>
            </a:r>
            <a:r>
              <a:rPr lang="en-US" b="1" dirty="0"/>
              <a:t>.0</a:t>
            </a:r>
            <a:endParaRPr lang="cs-CZ" b="1" dirty="0"/>
          </a:p>
          <a:p>
            <a:pPr lvl="1">
              <a:lnSpc>
                <a:spcPct val="150000"/>
              </a:lnSpc>
            </a:pPr>
            <a:r>
              <a:rPr lang="cs-CZ" dirty="0"/>
              <a:t>Expression trees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Implicitn</a:t>
            </a:r>
            <a:r>
              <a:rPr lang="cs-CZ" dirty="0"/>
              <a:t>í lokální typ –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cars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 </a:t>
            </a:r>
            <a:endParaRPr lang="cs-CZ" dirty="0"/>
          </a:p>
          <a:p>
            <a:pPr lvl="1">
              <a:lnSpc>
                <a:spcPct val="150000"/>
              </a:lnSpc>
            </a:pPr>
            <a:r>
              <a:rPr lang="cs-CZ" dirty="0"/>
              <a:t>Lambda výrazy</a:t>
            </a:r>
            <a:r>
              <a:rPr lang="en-US" dirty="0"/>
              <a:t>		(</a:t>
            </a:r>
            <a:r>
              <a:rPr lang="en-US" dirty="0" err="1"/>
              <a:t>param</a:t>
            </a:r>
            <a:r>
              <a:rPr lang="en-US" dirty="0"/>
              <a:t>)=&gt;{</a:t>
            </a:r>
            <a:r>
              <a:rPr lang="en-US" dirty="0" err="1">
                <a:solidFill>
                  <a:srgbClr val="2B91AF"/>
                </a:solidFill>
              </a:rPr>
              <a:t>Console</a:t>
            </a:r>
            <a:r>
              <a:rPr lang="en-US" dirty="0" err="1"/>
              <a:t>.WriteLine</a:t>
            </a:r>
            <a:r>
              <a:rPr lang="en-US" dirty="0"/>
              <a:t>(</a:t>
            </a:r>
            <a:r>
              <a:rPr lang="en-US" dirty="0" err="1"/>
              <a:t>param</a:t>
            </a:r>
            <a:r>
              <a:rPr lang="en-US" dirty="0"/>
              <a:t>);}</a:t>
            </a:r>
            <a:endParaRPr lang="cs-CZ" dirty="0"/>
          </a:p>
          <a:p>
            <a:pPr lvl="1">
              <a:lnSpc>
                <a:spcPct val="150000"/>
              </a:lnSpc>
            </a:pPr>
            <a:r>
              <a:rPr lang="cs-CZ" dirty="0"/>
              <a:t>Extension metody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Auto property</a:t>
            </a:r>
            <a:r>
              <a:rPr lang="en-US" dirty="0"/>
              <a:t>	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LINQ</a:t>
            </a:r>
            <a:endParaRPr lang="cs-CZ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99766" y="4149090"/>
            <a:ext cx="7488936" cy="15847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cars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redCars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cars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Where(c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c.Color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.Select(r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Novinky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verz</a:t>
            </a:r>
            <a:r>
              <a:rPr lang="cs-CZ" dirty="0"/>
              <a:t>ích </a:t>
            </a:r>
            <a:r>
              <a:rPr lang="en-US" dirty="0"/>
              <a:t>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412874"/>
            <a:ext cx="8064755" cy="4752975"/>
          </a:xfrm>
        </p:spPr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cs-CZ" b="1" dirty="0"/>
              <a:t>C</a:t>
            </a:r>
            <a:r>
              <a:rPr lang="en-US" b="1" dirty="0"/>
              <a:t># </a:t>
            </a:r>
            <a:r>
              <a:rPr lang="cs-CZ" b="1" dirty="0"/>
              <a:t>4</a:t>
            </a:r>
            <a:r>
              <a:rPr lang="en-US" b="1" dirty="0"/>
              <a:t>.0</a:t>
            </a:r>
            <a:endParaRPr lang="cs-CZ" b="1" dirty="0"/>
          </a:p>
          <a:p>
            <a:pPr lvl="2">
              <a:lnSpc>
                <a:spcPct val="150000"/>
              </a:lnSpc>
            </a:pPr>
            <a:r>
              <a:rPr lang="cs-CZ" dirty="0"/>
              <a:t>Dynamický binding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Volitelné parametry a jména argumentů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Typová variance – generické interface a delegáty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COM interoperabilita</a:t>
            </a:r>
            <a:endParaRPr lang="en-US" dirty="0"/>
          </a:p>
          <a:p>
            <a:pPr lvl="2">
              <a:lnSpc>
                <a:spcPct val="150000"/>
              </a:lnSpc>
            </a:pPr>
            <a:endParaRPr lang="en-US" sz="1000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C</a:t>
            </a:r>
            <a:r>
              <a:rPr lang="en-US" b="1" dirty="0"/>
              <a:t># 5.0</a:t>
            </a:r>
            <a:endParaRPr lang="cs-CZ" b="1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Podpora</a:t>
            </a:r>
            <a:r>
              <a:rPr lang="en-US" dirty="0"/>
              <a:t> pro </a:t>
            </a:r>
            <a:r>
              <a:rPr lang="en-US" dirty="0" err="1"/>
              <a:t>asynchronn</a:t>
            </a:r>
            <a:r>
              <a:rPr lang="cs-CZ" dirty="0"/>
              <a:t>í funkce </a:t>
            </a:r>
            <a:r>
              <a:rPr lang="en-US" dirty="0"/>
              <a:t>–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await</a:t>
            </a:r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endParaRPr lang="cs-CZ" sz="10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C</a:t>
            </a:r>
            <a:r>
              <a:rPr lang="en-US" b="1" dirty="0"/>
              <a:t># 6.0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Nový kompilátor Roslyn</a:t>
            </a:r>
          </a:p>
          <a:p>
            <a:pPr lvl="2">
              <a:lnSpc>
                <a:spcPct val="150000"/>
              </a:lnSpc>
            </a:pPr>
            <a:r>
              <a:rPr lang="en-US" dirty="0" err="1"/>
              <a:t>Součástí</a:t>
            </a:r>
            <a:r>
              <a:rPr lang="en-US" dirty="0"/>
              <a:t> </a:t>
            </a:r>
            <a:r>
              <a:rPr lang="cs-CZ" dirty="0"/>
              <a:t>VS 2015</a:t>
            </a:r>
          </a:p>
          <a:p>
            <a:pPr lvl="2">
              <a:lnSpc>
                <a:spcPct val="150000"/>
              </a:lnSpc>
            </a:pPr>
            <a:endParaRPr lang="cs-CZ" dirty="0"/>
          </a:p>
          <a:p>
            <a:pPr lvl="2">
              <a:lnSpc>
                <a:spcPct val="150000"/>
              </a:lnSpc>
            </a:pPr>
            <a:endParaRPr lang="cs-CZ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Podpora platforem u jazyka C</a:t>
            </a:r>
            <a:r>
              <a:rPr lang="en-US" dirty="0"/>
              <a:t>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/>
              <a:t>Prim</a:t>
            </a:r>
            <a:r>
              <a:rPr lang="cs-CZ" dirty="0"/>
              <a:t>árně navržen pro běh na platformě Windows, ale existují výjimky</a:t>
            </a:r>
            <a:endParaRPr lang="en-US" dirty="0"/>
          </a:p>
          <a:p>
            <a:pPr>
              <a:lnSpc>
                <a:spcPct val="150000"/>
              </a:lnSpc>
            </a:pPr>
            <a:endParaRPr lang="cs-CZ" sz="400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ASP.NET 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C</a:t>
            </a:r>
            <a:r>
              <a:rPr lang="en-US" dirty="0"/>
              <a:t># k</a:t>
            </a:r>
            <a:r>
              <a:rPr lang="cs-CZ" dirty="0"/>
              <a:t>ód spouštěn na serveru 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Překlad do HTML – </a:t>
            </a:r>
            <a:r>
              <a:rPr lang="en-US" dirty="0"/>
              <a:t>p</a:t>
            </a:r>
            <a:r>
              <a:rPr lang="cs-CZ" dirty="0"/>
              <a:t>odpor</a:t>
            </a:r>
            <a:r>
              <a:rPr lang="en-US" dirty="0" err="1"/>
              <a:t>ov</a:t>
            </a:r>
            <a:r>
              <a:rPr lang="cs-CZ" dirty="0"/>
              <a:t>áno na všech platformách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ASP.NET 5.0 Linux, Mac OS X</a:t>
            </a:r>
            <a:endParaRPr lang="cs-CZ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endParaRPr lang="cs-CZ" sz="400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Mono projekt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Běh na jiném runtime než CLR, má vlastní kompilátor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Linux, Solaris, MAC OS X, Windows</a:t>
            </a:r>
          </a:p>
          <a:p>
            <a:pPr lvl="1">
              <a:lnSpc>
                <a:spcPct val="150000"/>
              </a:lnSpc>
              <a:buNone/>
            </a:pPr>
            <a:endParaRPr lang="cs-CZ" sz="400" b="1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Silverlight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Host podporující aplikaci psanou v C</a:t>
            </a:r>
            <a:r>
              <a:rPr lang="en-US" dirty="0"/>
              <a:t>#</a:t>
            </a:r>
            <a:r>
              <a:rPr lang="cs-CZ" dirty="0"/>
              <a:t>, obdoba Adobe Flash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Windows, MAC OS X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.NET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 </a:t>
            </a:r>
            <a:r>
              <a:rPr lang="en-US" dirty="0"/>
              <a:t>Open source, p</a:t>
            </a:r>
            <a:r>
              <a:rPr lang="cs-CZ" dirty="0"/>
              <a:t>odpora pro </a:t>
            </a:r>
            <a:r>
              <a:rPr lang="en-US" dirty="0"/>
              <a:t>Windows, Linux and Mac O</a:t>
            </a:r>
            <a:r>
              <a:rPr lang="cs-CZ" dirty="0"/>
              <a:t>sX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Multiplatformn</a:t>
            </a:r>
            <a:r>
              <a:rPr lang="cs-CZ" dirty="0"/>
              <a:t>í implementace základních knihoven .NET</a:t>
            </a:r>
          </a:p>
          <a:p>
            <a:pPr>
              <a:buFont typeface="Arial" pitchFamily="34" charset="0"/>
              <a:buChar char="•"/>
            </a:pPr>
            <a:endParaRPr lang="cs-CZ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5122" name="Picture 2" descr="C:\Users\cz2b11n3\Desktop\5488.Pic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2420874"/>
            <a:ext cx="7452360" cy="39112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 přednášky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OOP - </a:t>
            </a:r>
            <a:r>
              <a:rPr lang="en-US" dirty="0" err="1"/>
              <a:t>Objektov</a:t>
            </a:r>
            <a:r>
              <a:rPr lang="cs-CZ" dirty="0"/>
              <a:t>ě orientované paradigma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.NET Framework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Základní rysy jazyka C</a:t>
            </a:r>
            <a:r>
              <a:rPr lang="en-US" dirty="0"/>
              <a:t>#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cs-CZ" sz="1600" dirty="0">
                <a:hlinkClick r:id="rId2"/>
              </a:rPr>
              <a:t>http://www.amazon.com/5-0-Nutshell-The-Definitive-Reference/dp/1449320104</a:t>
            </a:r>
            <a:endParaRPr lang="cs-CZ" sz="1600" dirty="0"/>
          </a:p>
          <a:p>
            <a:pPr lvl="1">
              <a:buFont typeface="Arial" pitchFamily="34" charset="0"/>
              <a:buChar char="•"/>
            </a:pPr>
            <a:endParaRPr lang="cs-CZ" sz="1600" dirty="0">
              <a:hlinkClick r:id="rId3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hlinkClick r:id="rId3"/>
              </a:rPr>
              <a:t>http://2.bp.blogspot.com/_QZT9kid9l2Q/TJha8ti9JjI/AAAAAAAAAB0/xnJCLIpz-iU/s1600/8.jpg</a:t>
            </a:r>
            <a:endParaRPr lang="en-US" sz="1600" dirty="0"/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hlinkClick r:id="rId4"/>
              </a:rPr>
              <a:t>http://www.cs.vsb.cz/behalek/vyuka/pcsharp/text/resources/1.jpg</a:t>
            </a:r>
            <a:endParaRPr lang="cs-CZ" sz="1600" dirty="0"/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hlinkClick r:id="rId5"/>
              </a:rPr>
              <a:t>http://gwb.blob.core.windows.net/sdorman/WindowsLiveWriter/CLR4.0InProcessSidebySideCLRHosting_93B4/image_thumb.png</a:t>
            </a:r>
            <a:endParaRPr lang="cs-CZ" sz="1600" dirty="0"/>
          </a:p>
          <a:p>
            <a:pPr lvl="1">
              <a:buFont typeface="Arial" pitchFamily="34" charset="0"/>
              <a:buChar char="•"/>
            </a:pPr>
            <a:endParaRPr lang="cs-CZ" sz="1600" dirty="0"/>
          </a:p>
          <a:p>
            <a:pPr lvl="1">
              <a:buFont typeface="Arial" pitchFamily="34" charset="0"/>
              <a:buChar char="•"/>
            </a:pPr>
            <a:r>
              <a:rPr lang="cs-CZ" sz="1600" dirty="0">
                <a:hlinkClick r:id="rId6"/>
              </a:rPr>
              <a:t>http://www.c-sharpcorner.com/uploadfile/prvn_131971/chapter-1-introducing-Asp-Net/Images/1.gif</a:t>
            </a:r>
            <a:endParaRPr lang="cs-CZ" sz="1600" dirty="0"/>
          </a:p>
          <a:p>
            <a:pPr lvl="1">
              <a:buFont typeface="Arial" pitchFamily="34" charset="0"/>
              <a:buChar char="•"/>
            </a:pPr>
            <a:endParaRPr lang="cs-CZ" sz="1600" dirty="0"/>
          </a:p>
          <a:p>
            <a:pPr lvl="1">
              <a:buFont typeface="Arial" pitchFamily="34" charset="0"/>
              <a:buChar char="•"/>
            </a:pPr>
            <a:r>
              <a:rPr lang="cs-CZ" sz="1600" dirty="0">
                <a:hlinkClick r:id="rId7"/>
              </a:rPr>
              <a:t>http://blogs.msdn.com/cfs-filesystemfile.ashx/__key/communityserver-blogs-components-weblogfiles/00-00-01-12-34/5488.Pic2.png</a:t>
            </a:r>
            <a:endParaRPr lang="cs-CZ" sz="1600" dirty="0"/>
          </a:p>
          <a:p>
            <a:pPr lvl="1">
              <a:buFont typeface="Arial" pitchFamily="34" charset="0"/>
              <a:buChar char="•"/>
            </a:pPr>
            <a:endParaRPr lang="cs-CZ" sz="1600" dirty="0"/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Objektová orientace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b="1" dirty="0"/>
              <a:t>C</a:t>
            </a:r>
            <a:r>
              <a:rPr lang="en-US" b="1" dirty="0"/>
              <a:t># </a:t>
            </a:r>
            <a:r>
              <a:rPr lang="en-US" b="1" dirty="0" err="1"/>
              <a:t>implementuje</a:t>
            </a:r>
            <a:r>
              <a:rPr lang="en-US" b="1" dirty="0"/>
              <a:t> </a:t>
            </a:r>
            <a:r>
              <a:rPr lang="cs-CZ" b="1" dirty="0"/>
              <a:t>základní koncepty </a:t>
            </a:r>
            <a:r>
              <a:rPr lang="en-US" b="1" dirty="0"/>
              <a:t>OOP</a:t>
            </a:r>
            <a:endParaRPr lang="cs-CZ" b="1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Zapou</a:t>
            </a:r>
            <a:r>
              <a:rPr lang="cs-CZ" dirty="0"/>
              <a:t>zdření</a:t>
            </a:r>
            <a:endParaRPr lang="en-US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Dědičnost </a:t>
            </a:r>
            <a:endParaRPr lang="en-US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P</a:t>
            </a:r>
            <a:r>
              <a:rPr lang="cs-CZ" dirty="0"/>
              <a:t>olymorfismus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>
              <a:lnSpc>
                <a:spcPct val="150000"/>
              </a:lnSpc>
            </a:pPr>
            <a:r>
              <a:rPr lang="cs-CZ" b="1" dirty="0"/>
              <a:t>Charakteristické rysy C</a:t>
            </a:r>
            <a:r>
              <a:rPr lang="en-US" b="1" dirty="0"/>
              <a:t># </a:t>
            </a:r>
            <a:r>
              <a:rPr lang="cs-CZ" b="1" dirty="0"/>
              <a:t>oproti OOP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Unifikovaný typový systém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Třídy a rozhraní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Properties, Metody a Eventy</a:t>
            </a:r>
          </a:p>
          <a:p>
            <a:pPr>
              <a:lnSpc>
                <a:spcPct val="150000"/>
              </a:lnSpc>
            </a:pPr>
            <a:r>
              <a:rPr lang="cs-CZ" dirty="0"/>
              <a:t>	</a:t>
            </a:r>
          </a:p>
          <a:p>
            <a:pPr lvl="3">
              <a:lnSpc>
                <a:spcPct val="150000"/>
              </a:lnSpc>
              <a:buNone/>
            </a:pPr>
            <a:endParaRPr lang="cs-CZ" dirty="0"/>
          </a:p>
          <a:p>
            <a:pPr lvl="3">
              <a:lnSpc>
                <a:spcPct val="150000"/>
              </a:lnSpc>
              <a:buNone/>
            </a:pP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Rysy C</a:t>
            </a:r>
            <a:r>
              <a:rPr lang="en-US" dirty="0"/>
              <a:t># - </a:t>
            </a:r>
            <a:r>
              <a:rPr lang="cs-CZ" dirty="0"/>
              <a:t>Unifikovaný typový systém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Typ – zapouzdřuje data a funkce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Sdílení základní funcionality </a:t>
            </a:r>
            <a:endParaRPr lang="en-US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P</a:t>
            </a:r>
            <a:r>
              <a:rPr lang="cs-CZ" dirty="0"/>
              <a:t>řevod instance na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/>
              <a:t>– metoda ToString()</a:t>
            </a:r>
          </a:p>
          <a:p>
            <a:pPr marL="135731" lvl="2" indent="0">
              <a:lnSpc>
                <a:spcPct val="150000"/>
              </a:lnSpc>
              <a:buNone/>
            </a:pPr>
            <a:endParaRPr lang="cs-CZ" sz="16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System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Object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{}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Equals(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{}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GetHashCode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{}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Rysy C</a:t>
            </a:r>
            <a:r>
              <a:rPr lang="en-US" dirty="0"/>
              <a:t># - </a:t>
            </a:r>
            <a:r>
              <a:rPr lang="cs-CZ" dirty="0"/>
              <a:t>Třídy a rozhraní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412874"/>
            <a:ext cx="4752341" cy="4752975"/>
          </a:xfrm>
        </p:spPr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en-US" b="1" dirty="0"/>
              <a:t>T</a:t>
            </a:r>
            <a:r>
              <a:rPr lang="cs-CZ" b="1" dirty="0"/>
              <a:t>řída = typ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</a:t>
            </a:r>
            <a:r>
              <a:rPr lang="cs-CZ" dirty="0"/>
              <a:t>ata (členy) 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O</a:t>
            </a:r>
            <a:r>
              <a:rPr lang="cs-CZ" dirty="0"/>
              <a:t>perace (metody)</a:t>
            </a:r>
          </a:p>
          <a:p>
            <a:pPr lvl="1">
              <a:lnSpc>
                <a:spcPct val="150000"/>
              </a:lnSpc>
              <a:buNone/>
            </a:pPr>
            <a:endParaRPr lang="cs-CZ" sz="1000" b="1" dirty="0"/>
          </a:p>
          <a:p>
            <a:pPr lvl="1">
              <a:lnSpc>
                <a:spcPct val="150000"/>
              </a:lnSpc>
              <a:buNone/>
            </a:pPr>
            <a:r>
              <a:rPr lang="en-US" b="1" dirty="0" err="1"/>
              <a:t>Rozhran</a:t>
            </a:r>
            <a:r>
              <a:rPr lang="cs-CZ" b="1" dirty="0"/>
              <a:t>í (interface)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P</a:t>
            </a:r>
            <a:r>
              <a:rPr lang="cs-CZ" dirty="0"/>
              <a:t>opisuje pouze členy třídy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Chování „definuje“ třída, které jej implementuje</a:t>
            </a:r>
            <a:endParaRPr lang="en-US" dirty="0"/>
          </a:p>
          <a:p>
            <a:pPr lvl="2">
              <a:lnSpc>
                <a:spcPct val="150000"/>
              </a:lnSpc>
              <a:buNone/>
            </a:pPr>
            <a:endParaRPr lang="cs-CZ" sz="10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Vícenásobná dědičnost tříd - </a:t>
            </a:r>
            <a:r>
              <a:rPr lang="cs-CZ" b="1" dirty="0"/>
              <a:t>NE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V</a:t>
            </a:r>
            <a:r>
              <a:rPr lang="cs-CZ" dirty="0"/>
              <a:t>ícenásobná implementace </a:t>
            </a:r>
            <a:r>
              <a:rPr lang="en-US" dirty="0" err="1"/>
              <a:t>rozhran</a:t>
            </a:r>
            <a:r>
              <a:rPr lang="cs-CZ" dirty="0"/>
              <a:t>í - </a:t>
            </a:r>
            <a:r>
              <a:rPr lang="cs-CZ" b="1" dirty="0"/>
              <a:t>ANO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292090" y="1412875"/>
            <a:ext cx="3456622" cy="4752975"/>
          </a:xfrm>
        </p:spPr>
        <p:txBody>
          <a:bodyPr/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IBoy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 {get;}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Boy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IBoy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...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Rysy C</a:t>
            </a:r>
            <a:r>
              <a:rPr lang="en-US" dirty="0"/>
              <a:t># </a:t>
            </a:r>
            <a:r>
              <a:rPr lang="cs-CZ" dirty="0"/>
              <a:t>– členy třídy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cs-CZ" b="1" dirty="0"/>
              <a:t>Properties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Zapouzdřují část stav</a:t>
            </a:r>
            <a:r>
              <a:rPr lang="en-US" dirty="0"/>
              <a:t>u</a:t>
            </a:r>
            <a:r>
              <a:rPr lang="cs-CZ" dirty="0"/>
              <a:t> objektu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Např.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 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sz="400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Metoda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Implementuje chování objektu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Obdoba</a:t>
            </a:r>
            <a:r>
              <a:rPr lang="en-US" dirty="0"/>
              <a:t> </a:t>
            </a:r>
            <a:r>
              <a:rPr lang="en-US" dirty="0" err="1"/>
              <a:t>funkce</a:t>
            </a:r>
            <a:endParaRPr lang="en-US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Nap</a:t>
            </a:r>
            <a:r>
              <a:rPr lang="cs-CZ" dirty="0"/>
              <a:t>ř.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SetButtonColor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sz="400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Event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Z</a:t>
            </a:r>
            <a:r>
              <a:rPr lang="cs-CZ" dirty="0"/>
              <a:t>měnu stavu objektu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Např.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ColorChanged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139946" y="1460679"/>
            <a:ext cx="4752594" cy="4060317"/>
          </a:xfrm>
        </p:spPr>
        <p:txBody>
          <a:bodyPr/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Button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event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EventHandler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SetButtonColor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Color = color;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cs-CZ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Ev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entArgs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.Empty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</a:t>
            </a:r>
            <a:r>
              <a:rPr lang="en-US" dirty="0"/>
              <a:t># - </a:t>
            </a:r>
            <a:r>
              <a:rPr lang="cs-CZ" dirty="0"/>
              <a:t>Typová bezpečnost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412874"/>
            <a:ext cx="7920737" cy="3024251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Silně typovaný jazyk = typ musí být znám v době překladu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Podpora IntelliSense ve Visual Studiu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POZN:  </a:t>
            </a:r>
            <a:r>
              <a:rPr lang="cs-CZ" dirty="0"/>
              <a:t>klíčové slovo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dynamic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/>
              <a:t>– lze použít dynamický typ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Výhody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Eliminace chyb již v době překladu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Ochrana objektu před narušením jeho stavu – „Sandbox</a:t>
            </a:r>
            <a:r>
              <a:rPr lang="en-US" dirty="0"/>
              <a:t>”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267712" y="4725162"/>
            <a:ext cx="4357370" cy="14401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button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u="sng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</a:t>
            </a:r>
            <a:r>
              <a:rPr lang="en-US" dirty="0"/>
              <a:t># - </a:t>
            </a:r>
            <a:r>
              <a:rPr lang="cs-CZ" dirty="0"/>
              <a:t>Správa paměti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cs-CZ" b="1" dirty="0"/>
              <a:t>Garbage collector (GC)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Automatická správa paměti bez assistence programátora</a:t>
            </a:r>
            <a:endParaRPr lang="cs-CZ" b="1" dirty="0"/>
          </a:p>
          <a:p>
            <a:pPr lvl="1">
              <a:lnSpc>
                <a:spcPct val="150000"/>
              </a:lnSpc>
            </a:pPr>
            <a:r>
              <a:rPr lang="cs-CZ" dirty="0"/>
              <a:t>Součást CLR, princip počítání referencí na daný objekt</a:t>
            </a:r>
          </a:p>
          <a:p>
            <a:pPr lvl="1">
              <a:lnSpc>
                <a:spcPct val="150000"/>
              </a:lnSpc>
            </a:pPr>
            <a:r>
              <a:rPr lang="cs-CZ" b="1" dirty="0"/>
              <a:t>Výhody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Odpadá manuální uvolňování paměti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Eliminace problému s ukazateli (časté v C++)</a:t>
            </a:r>
          </a:p>
          <a:p>
            <a:pPr lvl="1">
              <a:lnSpc>
                <a:spcPct val="150000"/>
              </a:lnSpc>
            </a:pPr>
            <a:endParaRPr lang="cs-CZ" b="1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C:\Users\cz2b11n3\Desktop\8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3694" y="4149090"/>
            <a:ext cx="4947285" cy="21202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.NET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cs-CZ" dirty="0"/>
              <a:t>Tvořen Common language runtime (CLR) a velkým množstvím knihoven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Typy knihoven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Core framework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Aplikační technologie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b="1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b="1" dirty="0"/>
          </a:p>
        </p:txBody>
      </p:sp>
      <p:pic>
        <p:nvPicPr>
          <p:cNvPr id="2050" name="Picture 2" descr="C:\Users\cz2b11n3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5838" y="1988820"/>
            <a:ext cx="5329140" cy="45525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Siemens 2013 – 4:3">
  <a:themeElements>
    <a:clrScheme name="Siemens AG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64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 PPT 2007 DEU">
      <a:majorFont>
        <a:latin typeface=""/>
        <a:ea typeface="ＭＳ Ｐゴシック"/>
        <a:cs typeface=""/>
      </a:majorFont>
      <a:minorFont>
        <a:latin typeface="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sp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370800" bIns="115200" rtlCol="0">
        <a:noAutofit/>
      </a:bodyPr>
      <a:lstStyle>
        <a:defPPr algn="r">
          <a:lnSpc>
            <a:spcPct val="110000"/>
          </a:lnSpc>
          <a:spcBef>
            <a:spcPts val="0"/>
          </a:spcBef>
          <a:defRPr sz="1000" noProof="0"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C7F1C546-F9E7-43A9-960D-8B0E8EE10C72}" vid="{951F9A5D-8E46-4B50-BE89-60D9DEE0EF0D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Typ_x0020__x0161_ablony xmlns="305ed015-8565-4686-8245-5a6f6608d307">Prezentace (Presentation)</Typ_x0020__x0161_ablony>
    <Org_x0020_Jednotka xmlns="305ed015-8565-4686-8245-5a6f6608d307">ALL</Org_x0020_Jednotka>
    <Jazyk xmlns="305ed015-8565-4686-8245-5a6f6608d307">CZ</Jazyk>
    <Vlastn_x00ed_k xmlns="305ed015-8565-4686-8245-5a6f6608d307">CC</Vlastn_x00ed_k>
    <T_x00e9_ma xmlns="305ed015-8565-4686-8245-5a6f6608d307">Marketing</T_x00e9_ma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E1F1D228625A40A2DD89FD0D534334" ma:contentTypeVersion="5" ma:contentTypeDescription="Create a new document." ma:contentTypeScope="" ma:versionID="3c3cdac864ea44490d5feb2289df447b">
  <xsd:schema xmlns:xsd="http://www.w3.org/2001/XMLSchema" xmlns:p="http://schemas.microsoft.com/office/2006/metadata/properties" xmlns:ns2="305ed015-8565-4686-8245-5a6f6608d307" targetNamespace="http://schemas.microsoft.com/office/2006/metadata/properties" ma:root="true" ma:fieldsID="41e535ac8a181a7ae43b4c19f50876ca" ns2:_="">
    <xsd:import namespace="305ed015-8565-4686-8245-5a6f6608d307"/>
    <xsd:element name="properties">
      <xsd:complexType>
        <xsd:sequence>
          <xsd:element name="documentManagement">
            <xsd:complexType>
              <xsd:all>
                <xsd:element ref="ns2:Typ_x0020__x0161_ablony"/>
                <xsd:element ref="ns2:Org_x0020_Jednotka" minOccurs="0"/>
                <xsd:element ref="ns2:Jazyk"/>
                <xsd:element ref="ns2:Vlastn_x00ed_k"/>
                <xsd:element ref="ns2:T_x00e9_ma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305ed015-8565-4686-8245-5a6f6608d307" elementFormDefault="qualified">
    <xsd:import namespace="http://schemas.microsoft.com/office/2006/documentManagement/types"/>
    <xsd:element name="Typ_x0020__x0161_ablony" ma:index="8" ma:displayName="Typ šablony" ma:default="NEZARAZENO!!!" ma:description="Typ dokumentu dle použití" ma:format="Dropdown" ma:internalName="Typ_x0020__x0161_ablony">
      <xsd:simpleType>
        <xsd:restriction base="dms:Choice">
          <xsd:enumeration value="Dopisy (Letters)"/>
          <xsd:enumeration value="Externí dokumenty (External Docs)"/>
          <xsd:enumeration value="Formulář (Form)"/>
          <xsd:enumeration value="Interní dokumenty (internal Docs)"/>
          <xsd:enumeration value="Marketingové materiály (Marketing Docs)"/>
          <xsd:enumeration value="Logo Siemens"/>
          <xsd:enumeration value="Plná moc"/>
          <xsd:enumeration value="Podpis v e-mailu (e-mail signature)"/>
          <xsd:enumeration value="Prezentace (Presentation)"/>
          <xsd:enumeration value="Povinné ustanovení (Mandatory Statement)"/>
          <xsd:enumeration value="Smlouvy (Contracts)"/>
          <xsd:enumeration value="Tabulka na dveře (Door schedule)"/>
          <xsd:enumeration value="Ostatní dokumenty (Other Docs)"/>
          <xsd:enumeration value="Všeobecné podmínky (General Terms)"/>
          <xsd:enumeration value="Vizitky (Business Cards)"/>
          <xsd:enumeration value="Vzorové dokumenty (Sample Docs)"/>
          <xsd:enumeration value="NEZARAZENO!!!"/>
        </xsd:restriction>
      </xsd:simpleType>
    </xsd:element>
    <xsd:element name="Org_x0020_Jednotka" ma:index="9" nillable="true" ma:displayName="Org Jednotka" ma:default="ALL" ma:description="Jednotka, pro kterou je šablona určena" ma:format="Dropdown" ma:internalName="Org_x0020_Jednotka">
      <xsd:simpleType>
        <xsd:restriction base="dms:Choice">
          <xsd:enumeration value="ALL"/>
          <xsd:enumeration value="ANF Data"/>
          <xsd:enumeration value="CSP"/>
          <xsd:enumeration value="ED"/>
          <xsd:enumeration value="EF&amp;ER&amp;ES&amp;ET"/>
          <xsd:enumeration value="E"/>
          <xsd:enumeration value="GSS"/>
          <xsd:enumeration value="HCP"/>
          <xsd:enumeration value="HDX"/>
          <xsd:enumeration value="HIM"/>
          <xsd:enumeration value="HEALTHCARE"/>
          <xsd:enumeration value="IIA&amp;DT"/>
          <xsd:enumeration value="IBT"/>
          <xsd:enumeration value="IC BT"/>
          <xsd:enumeration value="IC LMV&amp;SG"/>
          <xsd:enumeration value="IC LMV"/>
          <xsd:enumeration value="IC RL&amp;MOL"/>
          <xsd:enumeration value="IC SG"/>
          <xsd:enumeration value="IIS"/>
          <xsd:enumeration value="IMO"/>
          <xsd:enumeration value="INDUSTRY"/>
          <xsd:enumeration value="Industry AS"/>
          <xsd:enumeration value="Industry MT"/>
          <xsd:enumeration value="OEZ"/>
          <xsd:enumeration value="OSRAM"/>
          <xsd:enumeration value="OZ BTS"/>
          <xsd:enumeration value="OZ EF"/>
          <xsd:enumeration value="OZ EM"/>
          <xsd:enumeration value="OZ NST"/>
          <xsd:enumeration value="OZ PIM"/>
          <xsd:enumeration value="OZ SIT"/>
          <xsd:enumeration value="SAT"/>
          <xsd:enumeration value="SEM Drásov"/>
          <xsd:enumeration value="SISW"/>
          <xsd:enumeration value="SIT"/>
          <xsd:enumeration value="SRE"/>
          <xsd:enumeration value="OZ MMS"/>
          <xsd:enumeration value="SENG"/>
        </xsd:restriction>
      </xsd:simpleType>
    </xsd:element>
    <xsd:element name="Jazyk" ma:index="10" ma:displayName="Jazyk" ma:default="CZ" ma:format="Dropdown" ma:internalName="Jazyk">
      <xsd:simpleType>
        <xsd:restriction base="dms:Choice">
          <xsd:enumeration value="CZ"/>
          <xsd:enumeration value="EN"/>
          <xsd:enumeration value="DE"/>
        </xsd:restriction>
      </xsd:simpleType>
    </xsd:element>
    <xsd:element name="Vlastn_x00ed_k" ma:index="11" ma:displayName="Vlastník" ma:default="NEZARAZENO !!!!" ma:description="Jednotka, která zodpovídá za aktuálnost daného dokumentu" ma:format="Dropdown" ma:internalName="Vlastn_x00ed_k">
      <xsd:simpleType>
        <xsd:restriction base="dms:Choice">
          <xsd:enumeration value="NEZARAZENO !!!!"/>
          <xsd:enumeration value="AC"/>
          <xsd:enumeration value="CC"/>
          <xsd:enumeration value="CEE IT"/>
          <xsd:enumeration value="CL"/>
          <xsd:enumeration value="HR"/>
          <xsd:enumeration value="RCO"/>
          <xsd:enumeration value="SRE"/>
          <xsd:enumeration value="GC"/>
          <xsd:enumeration value="SCM"/>
          <xsd:enumeration value="IIS"/>
          <xsd:enumeration value="RIC"/>
        </xsd:restriction>
      </xsd:simpleType>
    </xsd:element>
    <xsd:element name="T_x00e9_ma" ma:index="12" nillable="true" ma:displayName="Téma" ma:default="-" ma:format="Dropdown" ma:internalName="T_x00e9_ma">
      <xsd:simpleType>
        <xsd:restriction base="dms:Choice">
          <xsd:enumeration value="-"/>
          <xsd:enumeration value="Corporate"/>
          <xsd:enumeration value="Debt Collection"/>
          <xsd:enumeration value="Mergers&amp;Aquisitions"/>
          <xsd:enumeration value="Pohledávky"/>
          <xsd:enumeration value="Pokladna"/>
          <xsd:enumeration value="Marketing"/>
          <xsd:enumeration value="Scorecard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Náze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78BBDB-95CB-4C59-A8AB-58166EF53EC4}">
  <ds:schemaRefs>
    <ds:schemaRef ds:uri="305ed015-8565-4686-8245-5a6f6608d307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57903E7-1042-4F60-A78F-E2DF855020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5ed015-8565-4686-8245-5a6f6608d30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68E9ACD9-562C-4E45-98C9-78111DF73B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2264</TotalTime>
  <Words>951</Words>
  <Application>Microsoft Office PowerPoint</Application>
  <PresentationFormat>On-screen Show (4:3)</PresentationFormat>
  <Paragraphs>226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ＭＳ Ｐゴシック</vt:lpstr>
      <vt:lpstr>Arial</vt:lpstr>
      <vt:lpstr>Arial Unicode MS</vt:lpstr>
      <vt:lpstr>Consolas</vt:lpstr>
      <vt:lpstr>Wingdings</vt:lpstr>
      <vt:lpstr>ヒラギノ角ゴ Pro W3</vt:lpstr>
      <vt:lpstr>1_Siemens 2013 – 4:3</vt:lpstr>
      <vt:lpstr>1 - Úvod do platformy .NET</vt:lpstr>
      <vt:lpstr>Obsah přednášky</vt:lpstr>
      <vt:lpstr>Objektová orientace </vt:lpstr>
      <vt:lpstr>Rysy C# - Unifikovaný typový systém</vt:lpstr>
      <vt:lpstr>Rysy C# - Třídy a rozhraní</vt:lpstr>
      <vt:lpstr>Rysy C# – členy třídy</vt:lpstr>
      <vt:lpstr>C# - Typová bezpečnost</vt:lpstr>
      <vt:lpstr>C# - Správa paměti</vt:lpstr>
      <vt:lpstr>.NET Framework</vt:lpstr>
      <vt:lpstr>.NET Framework – vybrané knihovny</vt:lpstr>
      <vt:lpstr>.NET Framework - architektura</vt:lpstr>
      <vt:lpstr>CLR – Common Language Runtime</vt:lpstr>
      <vt:lpstr>CLR - detaily</vt:lpstr>
      <vt:lpstr>CLR - detaily</vt:lpstr>
      <vt:lpstr>Novinky ve verzích C# </vt:lpstr>
      <vt:lpstr>Novinky ve verzích C# </vt:lpstr>
      <vt:lpstr>Novinky ve verzích C#</vt:lpstr>
      <vt:lpstr>Podpora platforem u jazyka C#</vt:lpstr>
      <vt:lpstr>.NET Core</vt:lpstr>
      <vt:lpstr>Reference</vt:lpstr>
    </vt:vector>
  </TitlesOfParts>
  <Company>Siemens AG</Company>
  <LinksUpToDate>false</LinksUpToDate>
  <SharedDoc>false</SharedDoc>
  <HyperlinkBase>www.siemens.com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(presentation) 4:3 CZ-EXT - divize a o.z. Siemens, s.r.o.</dc:title>
  <dc:creator>*</dc:creator>
  <cp:lastModifiedBy>Pluskal Jan (128754)</cp:lastModifiedBy>
  <cp:revision>200</cp:revision>
  <cp:lastPrinted>2012-10-29T09:59:01Z</cp:lastPrinted>
  <dcterms:created xsi:type="dcterms:W3CDTF">2006-04-07T10:01:45Z</dcterms:created>
  <dcterms:modified xsi:type="dcterms:W3CDTF">2017-01-22T20:47:00Z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February 2013</vt:lpwstr>
  </property>
  <property fmtid="{D5CDD505-2E9C-101B-9397-08002B2CF9AE}" pid="4" name="Office version">
    <vt:lpwstr>2007/2010</vt:lpwstr>
  </property>
  <property fmtid="{D5CDD505-2E9C-101B-9397-08002B2CF9AE}" pid="5" name="Release version">
    <vt:lpwstr>1,1</vt:lpwstr>
  </property>
  <property fmtid="{D5CDD505-2E9C-101B-9397-08002B2CF9AE}" pid="6" name="ContentTypeId">
    <vt:lpwstr>0x01010043E1F1D228625A40A2DD89FD0D534334</vt:lpwstr>
  </property>
</Properties>
</file>