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49"/>
  </p:notesMasterIdLst>
  <p:handoutMasterIdLst>
    <p:handoutMasterId r:id="rId50"/>
  </p:handoutMasterIdLst>
  <p:sldIdLst>
    <p:sldId id="850" r:id="rId5"/>
    <p:sldId id="935" r:id="rId6"/>
    <p:sldId id="926" r:id="rId7"/>
    <p:sldId id="901" r:id="rId8"/>
    <p:sldId id="902" r:id="rId9"/>
    <p:sldId id="903" r:id="rId10"/>
    <p:sldId id="907" r:id="rId11"/>
    <p:sldId id="929" r:id="rId12"/>
    <p:sldId id="930" r:id="rId13"/>
    <p:sldId id="931" r:id="rId14"/>
    <p:sldId id="932" r:id="rId15"/>
    <p:sldId id="933" r:id="rId16"/>
    <p:sldId id="904" r:id="rId17"/>
    <p:sldId id="934" r:id="rId18"/>
    <p:sldId id="936" r:id="rId19"/>
    <p:sldId id="906" r:id="rId20"/>
    <p:sldId id="922" r:id="rId21"/>
    <p:sldId id="919" r:id="rId22"/>
    <p:sldId id="905" r:id="rId23"/>
    <p:sldId id="927" r:id="rId24"/>
    <p:sldId id="914" r:id="rId25"/>
    <p:sldId id="909" r:id="rId26"/>
    <p:sldId id="923" r:id="rId27"/>
    <p:sldId id="918" r:id="rId28"/>
    <p:sldId id="924" r:id="rId29"/>
    <p:sldId id="910" r:id="rId30"/>
    <p:sldId id="913" r:id="rId31"/>
    <p:sldId id="911" r:id="rId32"/>
    <p:sldId id="912" r:id="rId33"/>
    <p:sldId id="920" r:id="rId34"/>
    <p:sldId id="921" r:id="rId35"/>
    <p:sldId id="925" r:id="rId36"/>
    <p:sldId id="916" r:id="rId37"/>
    <p:sldId id="917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5" r:id="rId47"/>
    <p:sldId id="946" r:id="rId48"/>
  </p:sldIdLst>
  <p:sldSz cx="9144000" cy="6858000" type="screen4x3"/>
  <p:notesSz cx="7102475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981" autoAdjust="0"/>
  </p:normalViewPr>
  <p:slideViewPr>
    <p:cSldViewPr showGuides="1">
      <p:cViewPr varScale="1">
        <p:scale>
          <a:sx n="134" d="100"/>
          <a:sy n="134" d="100"/>
        </p:scale>
        <p:origin x="1344" y="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7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293" y="0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293" y="9682163"/>
            <a:ext cx="326218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5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Moznot</a:t>
            </a:r>
            <a:r>
              <a:rPr lang="en-US" dirty="0"/>
              <a:t> </a:t>
            </a:r>
            <a:r>
              <a:rPr lang="en-US" dirty="0" err="1"/>
              <a:t>pouzit</a:t>
            </a:r>
            <a:r>
              <a:rPr lang="en-US" baseline="0" dirty="0"/>
              <a:t> vice </a:t>
            </a:r>
            <a:r>
              <a:rPr lang="en-US" baseline="0" dirty="0" err="1"/>
              <a:t>parametru</a:t>
            </a:r>
            <a:r>
              <a:rPr lang="en-US" baseline="0" dirty="0"/>
              <a:t> a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exisrtuji</a:t>
            </a:r>
            <a:r>
              <a:rPr lang="en-US" baseline="0" dirty="0"/>
              <a:t> </a:t>
            </a:r>
            <a:r>
              <a:rPr lang="en-US" baseline="0" dirty="0" err="1"/>
              <a:t>genericke</a:t>
            </a:r>
            <a:r>
              <a:rPr lang="en-US" baseline="0" dirty="0"/>
              <a:t> interfaces, </a:t>
            </a:r>
            <a:r>
              <a:rPr lang="en-US" baseline="0" dirty="0" err="1"/>
              <a:t>omezeni</a:t>
            </a:r>
            <a:r>
              <a:rPr lang="en-US" baseline="0" dirty="0"/>
              <a:t> </a:t>
            </a:r>
            <a:r>
              <a:rPr lang="en-US" baseline="0" dirty="0" err="1"/>
              <a:t>typoveho</a:t>
            </a:r>
            <a:r>
              <a:rPr lang="en-US" baseline="0" dirty="0"/>
              <a:t> </a:t>
            </a:r>
            <a:r>
              <a:rPr lang="en-US" baseline="0" dirty="0" err="1"/>
              <a:t>parametru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0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cs-CZ" dirty="0"/>
              <a:t>Existují indexované property, </a:t>
            </a:r>
            <a:r>
              <a:rPr lang="en-US" dirty="0"/>
              <a:t>v</a:t>
            </a:r>
            <a:r>
              <a:rPr lang="cs-CZ" dirty="0"/>
              <a:t> C</a:t>
            </a:r>
            <a:r>
              <a:rPr lang="en-US" dirty="0"/>
              <a:t>#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indexery</a:t>
            </a:r>
            <a:r>
              <a:rPr lang="en-US" dirty="0"/>
              <a:t> </a:t>
            </a:r>
            <a:r>
              <a:rPr lang="cs-CZ" dirty="0"/>
              <a:t>(indexers)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Kompatibilita</a:t>
            </a:r>
            <a:r>
              <a:rPr lang="en-US" sz="1200" b="1" i="1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1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endParaRPr lang="en-US" sz="1200" b="1" i="1" kern="120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souvislosti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třeba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vyřešit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Samozřejmě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jde-li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objekty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téže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třídy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vždy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Otázkou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mezi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předchozího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výkladu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zřejmé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dcera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všechno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obsahuje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(a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případně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).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tedy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přiřazovali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můžeme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beze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zbytku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ještě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zbyde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něco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navíc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co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nepoužijeme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Naproti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tomu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kdybychom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pokusili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obsah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přiřadit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nebude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jasné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čím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některé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části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naplnit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 Z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toho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plyne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závěr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možné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,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zatímco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přiřazení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z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rodiče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do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dcery</a:t>
            </a:r>
            <a:r>
              <a:rPr lang="en-US" sz="1200" b="1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 je </a:t>
            </a:r>
            <a:r>
              <a:rPr lang="en-US" sz="1200" b="1" i="0" kern="120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chybou</a:t>
            </a:r>
            <a:r>
              <a:rPr lang="en-US" sz="1200" b="0" i="0" kern="120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7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to two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2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preformulavat</a:t>
            </a:r>
            <a:r>
              <a:rPr lang="en-US" dirty="0"/>
              <a:t> </a:t>
            </a:r>
            <a:r>
              <a:rPr lang="en-US" dirty="0" err="1"/>
              <a:t>p;osledni</a:t>
            </a:r>
            <a:r>
              <a:rPr lang="en-US" dirty="0"/>
              <a:t> </a:t>
            </a:r>
            <a:r>
              <a:rPr lang="en-US" dirty="0" err="1"/>
              <a:t>odstavec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0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b="1" dirty="0"/>
              <a:t>Nekam dat standartni modifikatory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6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formuklaci</a:t>
            </a:r>
            <a:r>
              <a:rPr lang="en-US" dirty="0"/>
              <a:t> </a:t>
            </a:r>
            <a:r>
              <a:rPr lang="en-US" dirty="0" err="1"/>
              <a:t>srovnani</a:t>
            </a:r>
            <a:r>
              <a:rPr lang="en-US" dirty="0"/>
              <a:t> s </a:t>
            </a:r>
            <a:r>
              <a:rPr lang="en-US" dirty="0" err="1"/>
              <a:t>tridou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29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Zamyslet</a:t>
            </a:r>
            <a:r>
              <a:rPr lang="en-US" dirty="0"/>
              <a:t> se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prikladem</a:t>
            </a:r>
            <a:r>
              <a:rPr lang="en-US" dirty="0"/>
              <a:t> </a:t>
            </a:r>
            <a:r>
              <a:rPr lang="en-US" dirty="0" err="1"/>
              <a:t>pouziti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31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1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292542"/>
            <a:ext cx="8893175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836676"/>
            <a:ext cx="56864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839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4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25169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29071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58429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214083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  <p:extLst>
      <p:ext uri="{BB962C8B-B14F-4D97-AF65-F5344CB8AC3E}">
        <p14:creationId xmlns:p14="http://schemas.microsoft.com/office/powerpoint/2010/main" val="350583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378352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1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1_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1_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1_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1_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1_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1_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1_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rgbClr val="D7D7CD"/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3881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6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2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268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8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73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0" y="6598800"/>
            <a:ext cx="2549518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13. </a:t>
            </a:r>
            <a:r>
              <a:rPr lang="cs-CZ" sz="1000" noProof="0" dirty="0">
                <a:solidFill>
                  <a:schemeClr val="tx1"/>
                </a:solidFill>
              </a:rPr>
              <a:t>2</a:t>
            </a:r>
            <a:r>
              <a:rPr lang="en-US" sz="1000" noProof="0" dirty="0">
                <a:solidFill>
                  <a:schemeClr val="tx1"/>
                </a:solidFill>
              </a:rPr>
              <a:t>.</a:t>
            </a:r>
            <a:r>
              <a:rPr lang="en-US" sz="1000" baseline="0" noProof="0" dirty="0">
                <a:solidFill>
                  <a:schemeClr val="tx1"/>
                </a:solidFill>
              </a:rPr>
              <a:t> </a:t>
            </a:r>
            <a:r>
              <a:rPr lang="en-US" sz="1000" noProof="0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-324612" y="0"/>
            <a:ext cx="9468612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598800"/>
            <a:ext cx="1249351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Strana</a:t>
            </a:r>
            <a:r>
              <a:rPr lang="en-US" sz="10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0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chemeClr val="tx1"/>
                </a:solidFill>
              </a:rPr>
              <a:t>Ing. Jan Pluskal</a:t>
            </a: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0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0</a:t>
            </a:r>
            <a:r>
              <a:rPr lang="en-US" sz="1000" noProof="0" dirty="0">
                <a:solidFill>
                  <a:schemeClr val="tx1"/>
                </a:solidFill>
              </a:rPr>
              <a:t>2</a:t>
            </a:r>
            <a:r>
              <a:rPr lang="cs-CZ" sz="1000" noProof="0" dirty="0">
                <a:solidFill>
                  <a:schemeClr val="tx1"/>
                </a:solidFill>
              </a:rPr>
              <a:t> – OOP &amp; </a:t>
            </a:r>
            <a:r>
              <a:rPr lang="en-US" sz="1000" noProof="0" dirty="0">
                <a:solidFill>
                  <a:schemeClr val="tx1"/>
                </a:solidFill>
              </a:rPr>
              <a:t>C#, Entity Framework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72" y="128393"/>
            <a:ext cx="3015805" cy="10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678" r:id="rId16"/>
    <p:sldLayoutId id="2147483679" r:id="rId17"/>
    <p:sldLayoutId id="2147483689" r:id="rId18"/>
    <p:sldLayoutId id="2147483680" r:id="rId19"/>
    <p:sldLayoutId id="2147483683" r:id="rId20"/>
    <p:sldLayoutId id="2147483681" r:id="rId21"/>
    <p:sldLayoutId id="2147483682" r:id="rId22"/>
    <p:sldLayoutId id="2147483691" r:id="rId23"/>
    <p:sldLayoutId id="2147483684" r:id="rId24"/>
    <p:sldLayoutId id="2147483685" r:id="rId25"/>
    <p:sldLayoutId id="2147483686" r:id="rId26"/>
    <p:sldLayoutId id="2147483688" r:id="rId2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cBXSLd" TargetMode="External"/><Relationship Id="rId2" Type="http://schemas.openxmlformats.org/officeDocument/2006/relationships/hyperlink" Target="http://1drv.ms/1PMv1lI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FitIW/5/blob/master/Project/IW5-zadani-projektu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Muno5RZNeE?t=757" TargetMode="External"/><Relationship Id="rId2" Type="http://schemas.openxmlformats.org/officeDocument/2006/relationships/hyperlink" Target="https://www.amazon.com/C-6-0-Nutshell-Definitive-Reference/dp/1491927062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entityframeworktutorial.net/code-first/entity-framework-code-first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0</a:t>
            </a:r>
            <a:r>
              <a:rPr lang="en-US" dirty="0"/>
              <a:t>2</a:t>
            </a:r>
            <a:r>
              <a:rPr lang="cs-CZ" dirty="0"/>
              <a:t> – OOP </a:t>
            </a:r>
            <a:r>
              <a:rPr lang="en-US" dirty="0"/>
              <a:t>&amp; C#, Entity Framework</a:t>
            </a:r>
            <a:endParaRPr lang="cs-CZ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250825" y="5162556"/>
            <a:ext cx="8893175" cy="392400"/>
          </a:xfrm>
        </p:spPr>
        <p:txBody>
          <a:bodyPr>
            <a:noAutofit/>
          </a:bodyPr>
          <a:lstStyle/>
          <a:p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5"/>
            <a:ext cx="8496809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Sekvenčně vykonávají </a:t>
            </a:r>
            <a:r>
              <a:rPr lang="cs-CZ" b="1" i="1" dirty="0"/>
              <a:t>akce</a:t>
            </a:r>
            <a:r>
              <a:rPr lang="cs-CZ" i="1" dirty="0"/>
              <a:t> deklarované v jejich těle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Mají</a:t>
            </a:r>
            <a:r>
              <a:rPr lang="cs-CZ" b="1" dirty="0"/>
              <a:t> přístup k členským proměnným objektu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Mohou</a:t>
            </a:r>
            <a:r>
              <a:rPr lang="cs-CZ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přijímat parametry – hodnoty, referenční typy, </a:t>
            </a:r>
            <a:r>
              <a:rPr lang="cs-CZ" b="1" dirty="0"/>
              <a:t>ref</a:t>
            </a:r>
            <a:r>
              <a:rPr lang="cs-CZ" dirty="0"/>
              <a:t> 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vracet výsledek – v návratovém typy (return), </a:t>
            </a:r>
            <a:r>
              <a:rPr lang="cs-CZ" b="1" dirty="0"/>
              <a:t>ref, out</a:t>
            </a:r>
            <a:endParaRPr lang="en-US" b="1" dirty="0"/>
          </a:p>
          <a:p>
            <a:pPr lvl="1" indent="0">
              <a:buNone/>
            </a:pP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908132" y="3409078"/>
            <a:ext cx="6235868" cy="100812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TryMeow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loudness,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duration){}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44858" y="4293108"/>
            <a:ext cx="7939278" cy="245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new,</a:t>
            </a:r>
            <a:r>
              <a:rPr lang="en-US" dirty="0"/>
              <a:t> </a:t>
            </a:r>
            <a:r>
              <a:rPr lang="en-US" i="1" dirty="0"/>
              <a:t>virtual</a:t>
            </a:r>
            <a:r>
              <a:rPr lang="cs-CZ" i="1" dirty="0"/>
              <a:t>,</a:t>
            </a:r>
            <a:r>
              <a:rPr lang="en-US" i="1" dirty="0"/>
              <a:t> abstract</a:t>
            </a:r>
            <a:r>
              <a:rPr lang="cs-CZ" i="1" dirty="0"/>
              <a:t>,</a:t>
            </a:r>
            <a:r>
              <a:rPr lang="en-US" i="1" dirty="0"/>
              <a:t> </a:t>
            </a:r>
            <a:r>
              <a:rPr lang="cs-CZ" i="1" dirty="0"/>
              <a:t>o</a:t>
            </a:r>
            <a:r>
              <a:rPr lang="en-US" i="1" dirty="0" err="1"/>
              <a:t>verride</a:t>
            </a:r>
            <a:r>
              <a:rPr lang="cs-CZ" i="1" dirty="0"/>
              <a:t>,</a:t>
            </a:r>
            <a:r>
              <a:rPr lang="en-US" i="1" dirty="0"/>
              <a:t> sealed</a:t>
            </a:r>
            <a:br>
              <a:rPr lang="en-US" dirty="0"/>
            </a:br>
            <a:r>
              <a:rPr lang="cs-CZ" dirty="0"/>
              <a:t>Partial method - </a:t>
            </a:r>
            <a:r>
              <a:rPr lang="cs-CZ" i="1" dirty="0"/>
              <a:t>partial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Asynchronn</a:t>
            </a:r>
            <a:r>
              <a:rPr lang="en-US" dirty="0"/>
              <a:t>í - </a:t>
            </a:r>
            <a:r>
              <a:rPr lang="en-US" i="1" dirty="0" err="1"/>
              <a:t>async</a:t>
            </a:r>
            <a:endParaRPr lang="cs-CZ" i="1" dirty="0"/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0185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Expression-bodied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b="1" dirty="0"/>
              <a:t>Novinka C# 6</a:t>
            </a:r>
          </a:p>
          <a:p>
            <a:pPr lvl="1"/>
            <a:r>
              <a:rPr lang="cs-CZ" dirty="0"/>
              <a:t>Metody skládající se z jednoho výrazu mohou být zapsány pouze výrazem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Klasický zápis: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* 2;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Expression-bodied metoda:</a:t>
            </a:r>
          </a:p>
          <a:p>
            <a:pPr marL="180975" lvl="2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x * 2;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0975" lvl="2" indent="0">
              <a:buNone/>
            </a:pP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 může mít i </a:t>
            </a:r>
            <a:r>
              <a:rPr lang="cs-CZ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prázdný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návratový typ: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=&gt;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– overload - přetížení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8" y="1412874"/>
            <a:ext cx="8496809" cy="4752467"/>
          </a:xfrm>
        </p:spPr>
        <p:txBody>
          <a:bodyPr/>
          <a:lstStyle/>
          <a:p>
            <a:pPr lvl="1"/>
            <a:r>
              <a:rPr lang="cs-CZ" dirty="0"/>
              <a:t>Typ může přetěžovat metody – zachování stejného jména metody</a:t>
            </a:r>
          </a:p>
          <a:p>
            <a:pPr lvl="1"/>
            <a:r>
              <a:rPr lang="cs-CZ" dirty="0"/>
              <a:t>Překrytí parametrů metody – signatura metody musí být odlišná</a:t>
            </a: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 so far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 d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CLR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80975" lvl="2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cs-CZ" b="1" dirty="0"/>
              <a:t>Návratový typ neurčuje signaturu!</a:t>
            </a:r>
          </a:p>
          <a:p>
            <a:pPr lvl="2" algn="just">
              <a:buFontTx/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r>
              <a:rPr lang="cs-CZ" b="1" dirty="0"/>
              <a:t>Přeřížené metody mohou mít různé návratové typy</a:t>
            </a:r>
          </a:p>
          <a:p>
            <a:pPr marL="180975" lvl="2" indent="0" algn="just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</a:p>
          <a:p>
            <a:pPr marL="180975" lvl="2" indent="0">
              <a:buNone/>
            </a:pP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 (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x) {...}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1588" lvl="1" indent="0">
              <a:buNone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2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5172823" cy="5184522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i="1" dirty="0"/>
              <a:t>Spustí inicializační kód třídy nebo struktury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Definován jako metoda bez návratového typu a stejného jména jako konstruovaný typ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Využívá se </a:t>
            </a:r>
            <a:r>
              <a:rPr lang="cs-CZ" b="1" dirty="0"/>
              <a:t>dědičnosti, </a:t>
            </a:r>
            <a:r>
              <a:rPr lang="cs-CZ" dirty="0"/>
              <a:t>konstruktory předka jsou v potomku přístupné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Třída může mít </a:t>
            </a:r>
            <a:r>
              <a:rPr lang="cs-CZ" b="1" dirty="0"/>
              <a:t>více</a:t>
            </a:r>
            <a:r>
              <a:rPr lang="cs-CZ" dirty="0"/>
              <a:t> konstruktorů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Bezparametrový konstruktor vytvořen automaticky, pokud není deklarován jiný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Deklarace nealokuje paměť, ale pouze </a:t>
            </a:r>
            <a:r>
              <a:rPr lang="cs-CZ" b="1" dirty="0"/>
              <a:t>statický ukazatel </a:t>
            </a:r>
            <a:r>
              <a:rPr lang="cs-CZ" dirty="0"/>
              <a:t>na dynamicky alokované místo kde se nachází "vlastní objekt"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5580126" y="1477828"/>
            <a:ext cx="3402362" cy="4752975"/>
          </a:xfrm>
        </p:spPr>
        <p:txBody>
          <a:bodyPr/>
          <a:lstStyle/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public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constructor call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alik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Alík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");</a:t>
            </a:r>
            <a:endParaRPr lang="cs-CZ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07442" y="5399185"/>
            <a:ext cx="7939278" cy="10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r>
              <a:rPr lang="cs-CZ" i="1" dirty="0"/>
              <a:t>, extern</a:t>
            </a:r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3867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cs-CZ" dirty="0"/>
              <a:t>overloading - přetížení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Typ může mít </a:t>
            </a:r>
            <a:r>
              <a:rPr lang="cs-CZ" b="1" dirty="0"/>
              <a:t>více konstruktorů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Stejná pravidla jako přeřížení metod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Zabraňuje duplikaci kódu a zvyšuje přehlednost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Klíčová slova </a:t>
            </a:r>
            <a:r>
              <a:rPr lang="cs-CZ" b="1" dirty="0"/>
              <a:t>this</a:t>
            </a:r>
            <a:r>
              <a:rPr lang="cs-CZ" dirty="0"/>
              <a:t>, </a:t>
            </a:r>
            <a:r>
              <a:rPr lang="cs-CZ" b="1" dirty="0"/>
              <a:t>base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1691640" y="3429000"/>
            <a:ext cx="6787134" cy="268143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46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</a:t>
            </a:r>
            <a:r>
              <a:rPr lang="en-US" dirty="0"/>
              <a:t> – </a:t>
            </a:r>
            <a:r>
              <a:rPr lang="en-US" dirty="0" err="1"/>
              <a:t>Inicializace</a:t>
            </a:r>
            <a:r>
              <a:rPr lang="cs-CZ" dirty="0"/>
              <a:t>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107442" y="1477828"/>
            <a:ext cx="7776972" cy="1519118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cs-CZ" b="1" dirty="0"/>
          </a:p>
          <a:p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sz="quarter" idx="13"/>
          </p:nvPr>
        </p:nvSpPr>
        <p:spPr>
          <a:xfrm>
            <a:off x="251460" y="1477828"/>
            <a:ext cx="8929116" cy="519132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Pet(){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"Jane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name;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//7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8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Properties – vlastnosti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>
          <a:xfrm>
            <a:off x="539496" y="1412874"/>
            <a:ext cx="3600197" cy="4752975"/>
          </a:xfrm>
        </p:spPr>
        <p:txBody>
          <a:bodyPr/>
          <a:lstStyle/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navenek se jeví jako jednoduchá proměnná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jedná se o "bezpečnostní prvek„ unifikující zápis a čtení pomocí </a:t>
            </a:r>
          </a:p>
          <a:p>
            <a:pPr>
              <a:lnSpc>
                <a:spcPct val="125000"/>
              </a:lnSpc>
            </a:pPr>
            <a:r>
              <a:rPr lang="cs-CZ" dirty="0"/>
              <a:t>     přístupové metody k atributu</a:t>
            </a: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odstinění implementačních detailů</a:t>
            </a:r>
          </a:p>
          <a:p>
            <a:pPr marL="285750" indent="-285750">
              <a:lnSpc>
                <a:spcPct val="125000"/>
              </a:lnSpc>
            </a:pPr>
            <a:endParaRPr lang="cs-CZ" b="1" dirty="0"/>
          </a:p>
          <a:p>
            <a:pPr marL="285750" indent="-285750">
              <a:lnSpc>
                <a:spcPct val="125000"/>
              </a:lnSpc>
            </a:pPr>
            <a:r>
              <a:rPr lang="cs-CZ" b="1" dirty="0"/>
              <a:t>property</a:t>
            </a:r>
            <a:r>
              <a:rPr lang="cs-CZ" dirty="0"/>
              <a:t> mohou být: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automatické (automatic)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počítané (calculated)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</a:t>
            </a:r>
            <a:r>
              <a:rPr lang="cs-CZ" i="1" dirty="0"/>
              <a:t>get</a:t>
            </a:r>
            <a:r>
              <a:rPr lang="cs-CZ" dirty="0"/>
              <a:t> i </a:t>
            </a:r>
            <a:r>
              <a:rPr lang="cs-CZ" i="1" dirty="0"/>
              <a:t>set</a:t>
            </a:r>
            <a:r>
              <a:rPr lang="cs-CZ" dirty="0"/>
              <a:t> mohou využívat modifikátory přístupu, defaultně public</a:t>
            </a:r>
          </a:p>
          <a:p>
            <a:pPr marL="465138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cs-CZ" dirty="0"/>
              <a:t>Expression-bodied member</a:t>
            </a:r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139693" y="1286396"/>
            <a:ext cx="5004307" cy="5311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ame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"John Doe"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 ??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(_name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_name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287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en-US" dirty="0" err="1"/>
              <a:t>bstraktn</a:t>
            </a:r>
            <a:r>
              <a:rPr lang="cs-CZ" dirty="0"/>
              <a:t>í třídy - </a:t>
            </a:r>
            <a:r>
              <a:rPr lang="cs-CZ" dirty="0">
                <a:solidFill>
                  <a:srgbClr val="C00000"/>
                </a:solidFill>
              </a:rPr>
              <a:t>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dirty="0"/>
              <a:t>instance třídy deklarované jako </a:t>
            </a:r>
            <a:r>
              <a:rPr lang="cs-CZ" b="1" dirty="0"/>
              <a:t>abstraktní</a:t>
            </a:r>
            <a:r>
              <a:rPr lang="cs-CZ" dirty="0"/>
              <a:t> nemůže být nikdy vytvořena, lze vytvořit pouze její potomky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potomek tuto implemetaci musí poskytnout, pokud není sám opět abstraktní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b="1" dirty="0"/>
              <a:t>abstraktní</a:t>
            </a:r>
            <a:r>
              <a:rPr lang="cs-CZ" dirty="0"/>
              <a:t> členy jsou jako virtualní členy, pouze neposkytují defaultní implementaci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abstraktní třída nemůže být „</a:t>
            </a:r>
            <a:r>
              <a:rPr lang="cs-CZ" b="1" dirty="0"/>
              <a:t>sealed</a:t>
            </a:r>
            <a:r>
              <a:rPr lang="cs-CZ" dirty="0"/>
              <a:t>“, viz. dále</a:t>
            </a:r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sz="quarter" idx="13"/>
          </p:nvPr>
        </p:nvSpPr>
        <p:spPr>
          <a:xfrm>
            <a:off x="4723778" y="1412875"/>
            <a:ext cx="403225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implementace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draw dog*/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Kompatibilita typů</a:t>
            </a:r>
            <a:r>
              <a:rPr lang="en-US" dirty="0"/>
              <a:t> </a:t>
            </a:r>
            <a:r>
              <a:rPr lang="cs-CZ" dirty="0"/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umožňuje </a:t>
            </a:r>
            <a:r>
              <a:rPr lang="cs-CZ" b="1" dirty="0"/>
              <a:t>efektivní</a:t>
            </a:r>
            <a:r>
              <a:rPr lang="cs-CZ" dirty="0"/>
              <a:t> využívání virtuálních metod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jedná se o </a:t>
            </a:r>
            <a:r>
              <a:rPr lang="cs-CZ" b="1" dirty="0"/>
              <a:t>kompatibilitu ukazatelů na instance tříd</a:t>
            </a:r>
            <a:endParaRPr lang="cs-CZ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odpovídá do jakého ukazatele na instanci třídy lze přiřadit ukazatel na instanci jiné třídy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cs-CZ" dirty="0"/>
              <a:t>kompatibilní se třídou jsou </a:t>
            </a:r>
            <a:r>
              <a:rPr lang="cs-CZ" b="1" dirty="0"/>
              <a:t>všichni její dědicové, </a:t>
            </a:r>
            <a:r>
              <a:rPr lang="cs-CZ" dirty="0"/>
              <a:t>jde o implicitní </a:t>
            </a:r>
            <a:r>
              <a:rPr lang="cs-CZ" b="1" dirty="0"/>
              <a:t>upcast</a:t>
            </a:r>
            <a:r>
              <a:rPr lang="cs-CZ" dirty="0"/>
              <a:t>, který vytvoří referenci na bázovou třídu z reference potomka, je vždy úspěšný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/>
              <a:t>downcast</a:t>
            </a:r>
            <a:r>
              <a:rPr lang="en-US" dirty="0"/>
              <a:t> </a:t>
            </a:r>
            <a:r>
              <a:rPr lang="cs-CZ" dirty="0"/>
              <a:t>vytvoří referenci potomka z bazové třídy, nemusí být vždy úspěšný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a1 = dog1;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dog2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)a1;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a1;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dog2 == dog1;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{}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Upcast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always succeeds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a2 = cat1;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//Downcast fails:a2 is not a Dog</a:t>
            </a:r>
            <a:endParaRPr lang="cs-CZ" dirty="0"/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dog3 =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)a2;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660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DEMO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1" dirty="0"/>
              <a:t>polymorfismus (polymorphism) </a:t>
            </a:r>
            <a:r>
              <a:rPr lang="cs-CZ" dirty="0"/>
              <a:t>doslova "mnohotvarost„</a:t>
            </a:r>
          </a:p>
          <a:p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schopnost přizpůsobit chování objektu (při volání jeho funkcí) konkrétní </a:t>
            </a:r>
            <a:r>
              <a:rPr lang="en-US" dirty="0" err="1"/>
              <a:t>i</a:t>
            </a:r>
            <a:r>
              <a:rPr lang="cs-CZ" dirty="0"/>
              <a:t>nstanci tohoto objektu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jde o mechanismus volání metod svázaný s </a:t>
            </a:r>
            <a:r>
              <a:rPr lang="cs-CZ" b="1" dirty="0"/>
              <a:t>dědičností</a:t>
            </a:r>
            <a:r>
              <a:rPr lang="cs-CZ" dirty="0"/>
              <a:t> umožňující pod stejným jménem volat </a:t>
            </a:r>
            <a:r>
              <a:rPr lang="cs-CZ" b="1" dirty="0"/>
              <a:t>různé</a:t>
            </a:r>
            <a:r>
              <a:rPr lang="cs-CZ" dirty="0"/>
              <a:t> metody stejného jména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 {…}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776719" cy="3312287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Registrace týmů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FIT – viz WIS</a:t>
            </a:r>
            <a:endParaRPr lang="cs-CZ" dirty="0">
              <a:hlinkClick r:id="rId2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FEKT – </a:t>
            </a:r>
            <a:r>
              <a:rPr lang="en-US" dirty="0">
                <a:hlinkClick r:id="rId3"/>
              </a:rPr>
              <a:t>http://goo.gl/cBXSLd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Zadání viz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	</a:t>
            </a:r>
            <a:br>
              <a:rPr lang="en-US" dirty="0"/>
            </a:b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833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Polymorfismus, virtuální metody II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jejich aktivace probíhá pomocí mechanismu </a:t>
            </a:r>
            <a:r>
              <a:rPr lang="cs-CZ" b="1" dirty="0"/>
              <a:t>pozdní vazby</a:t>
            </a:r>
            <a:r>
              <a:rPr lang="cs-CZ" dirty="0"/>
              <a:t>, která se vytváří až běhu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late binding x early binding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virtuální mohou být: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metody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vlastnosti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indexery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události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IS / AS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r>
              <a:rPr lang="cs-CZ" dirty="0"/>
              <a:t>O</a:t>
            </a:r>
            <a:r>
              <a:rPr lang="en-US" dirty="0"/>
              <a:t>per</a:t>
            </a:r>
            <a:r>
              <a:rPr lang="cs-CZ" dirty="0"/>
              <a:t>á</a:t>
            </a:r>
            <a:r>
              <a:rPr lang="en-US" dirty="0"/>
              <a:t>tor </a:t>
            </a:r>
            <a:r>
              <a:rPr lang="cs-CZ" dirty="0"/>
              <a:t>IS 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zkouší zda jsou reference kompatibilní, tedy zda objekt dědí z dané třídy, či interface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jde o obvyklý test před </a:t>
            </a:r>
            <a:r>
              <a:rPr lang="cs-CZ" dirty="0" err="1"/>
              <a:t>downcastem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r>
              <a:rPr lang="cs-CZ" dirty="0"/>
              <a:t>Operátor AS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provádí </a:t>
            </a:r>
            <a:r>
              <a:rPr lang="cs-CZ" b="1" dirty="0" err="1"/>
              <a:t>downcast</a:t>
            </a:r>
            <a:r>
              <a:rPr lang="cs-CZ" dirty="0"/>
              <a:t>, který porovná s hodnotou </a:t>
            </a:r>
            <a:r>
              <a:rPr lang="cs-CZ" b="1" i="1" dirty="0" err="1"/>
              <a:t>null</a:t>
            </a:r>
            <a:endParaRPr lang="cs-CZ" b="1" i="1" dirty="0"/>
          </a:p>
          <a:p>
            <a:pPr lvl="1">
              <a:buFont typeface="Arial" pitchFamily="34" charset="0"/>
              <a:buChar char="•"/>
            </a:pPr>
            <a:r>
              <a:rPr lang="cs-CZ" dirty="0"/>
              <a:t>je užitečný ve spojení s následným testem na </a:t>
            </a:r>
            <a:r>
              <a:rPr lang="cs-CZ" b="1" i="1" dirty="0" err="1"/>
              <a:t>null</a:t>
            </a:r>
            <a:r>
              <a:rPr lang="cs-CZ" b="1" dirty="0"/>
              <a:t> </a:t>
            </a:r>
            <a:r>
              <a:rPr lang="cs-CZ" dirty="0"/>
              <a:t>hodnotu, například namísto </a:t>
            </a:r>
            <a:r>
              <a:rPr lang="cs-CZ" dirty="0" err="1"/>
              <a:t>vyjímky</a:t>
            </a:r>
            <a:r>
              <a:rPr lang="cs-CZ" dirty="0"/>
              <a:t>, pokud </a:t>
            </a:r>
            <a:r>
              <a:rPr lang="cs-CZ" dirty="0" err="1"/>
              <a:t>downcast</a:t>
            </a:r>
            <a:r>
              <a:rPr lang="cs-CZ" dirty="0"/>
              <a:t> selže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278489" y="1412748"/>
            <a:ext cx="4614051" cy="4752975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 = a </a:t>
            </a:r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//Dog == null 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(dog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"dog is not a 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823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cs-CZ" dirty="0"/>
              <a:t>líčová slova sealed, base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b="1" dirty="0"/>
              <a:t>s</a:t>
            </a:r>
            <a:r>
              <a:rPr lang="en-US" b="1" dirty="0" err="1"/>
              <a:t>ealed</a:t>
            </a: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označuje třídu ze které již nejde dědit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lze aplikovat i na metodu, kterou nelze dále překrýt (override)</a:t>
            </a:r>
            <a:endParaRPr lang="en-US" dirty="0"/>
          </a:p>
          <a:p>
            <a:endParaRPr lang="cs-CZ" dirty="0"/>
          </a:p>
          <a:p>
            <a:r>
              <a:rPr lang="cs-CZ" dirty="0"/>
              <a:t>Klíčové slovo </a:t>
            </a:r>
            <a:r>
              <a:rPr lang="cs-CZ" b="1" dirty="0"/>
              <a:t>base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Slouží k přístupu k překryté (override) metodě, member  z potomka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Často se používá při volání konstruktoru bázové třídy</a:t>
            </a:r>
          </a:p>
          <a:p>
            <a:endParaRPr lang="cs-CZ" dirty="0"/>
          </a:p>
          <a:p>
            <a:endParaRPr lang="en-US" dirty="0"/>
          </a:p>
          <a:p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176713" cy="518452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sealed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+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“</a:t>
            </a:r>
            <a:r>
              <a:rPr lang="cs-CZ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Cat“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//Compile-time error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Kitten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  <a:endParaRPr lang="cs-CZ" strike="sngStrike" dirty="0"/>
          </a:p>
        </p:txBody>
      </p:sp>
    </p:spTree>
    <p:extLst>
      <p:ext uri="{BB962C8B-B14F-4D97-AF65-F5344CB8AC3E}">
        <p14:creationId xmlns:p14="http://schemas.microsoft.com/office/powerpoint/2010/main" val="150364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System.Object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5478" y="1412748"/>
            <a:ext cx="3888486" cy="4752975"/>
          </a:xfrm>
        </p:spPr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object (</a:t>
            </a:r>
            <a:r>
              <a:rPr lang="en-US" b="1" dirty="0" err="1"/>
              <a:t>System.Object</a:t>
            </a:r>
            <a:r>
              <a:rPr lang="en-US" dirty="0"/>
              <a:t>) </a:t>
            </a:r>
            <a:r>
              <a:rPr lang="cs-CZ" dirty="0"/>
              <a:t>je společný předek všech typů</a:t>
            </a:r>
            <a:endParaRPr lang="en-US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aždý objekt lze přetypovat na </a:t>
            </a:r>
            <a:r>
              <a:rPr lang="cs-CZ" b="1" dirty="0"/>
              <a:t>System.Object</a:t>
            </a:r>
            <a:endParaRPr lang="en-US" b="1" dirty="0"/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Obsahuje</a:t>
            </a:r>
            <a:r>
              <a:rPr lang="en-US" dirty="0"/>
              <a:t> n</a:t>
            </a:r>
            <a:r>
              <a:rPr lang="cs-CZ" dirty="0"/>
              <a:t>ásledující metody: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ToString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Equals()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GetHashCode</a:t>
            </a:r>
            <a:r>
              <a:rPr lang="en-US" dirty="0"/>
              <a:t>()</a:t>
            </a:r>
          </a:p>
          <a:p>
            <a:pPr lvl="3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Pro zjištění typu objektu lze použít: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Object.</a:t>
            </a:r>
            <a:r>
              <a:rPr lang="en-US" b="1" dirty="0" err="1"/>
              <a:t>GetType</a:t>
            </a:r>
            <a:r>
              <a:rPr lang="cs-CZ" b="1" dirty="0"/>
              <a:t>()</a:t>
            </a:r>
            <a:r>
              <a:rPr lang="en-US" dirty="0"/>
              <a:t> </a:t>
            </a:r>
            <a:r>
              <a:rPr lang="cs-CZ" dirty="0"/>
              <a:t>vyhodnocuje se za běhu programu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operátor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cs-CZ" dirty="0"/>
              <a:t>se vyhodnocuje staticky v době překladu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427982" y="1412875"/>
            <a:ext cx="4608576" cy="475297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 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Dog();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Returns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“Dog”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(Dog));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Returns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Finalizer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5040377" cy="47529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metody jenž se vykonávají na nereferencované instanci před tím než garbage collector uvolní paměť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obdoba destruktoru z C++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jde vlastně o přepsání metody </a:t>
            </a:r>
            <a:r>
              <a:rPr lang="cs-CZ" i="1" dirty="0"/>
              <a:t>Finalize()</a:t>
            </a:r>
            <a:r>
              <a:rPr lang="cs-CZ" dirty="0"/>
              <a:t> třidy Object, kompiler si jej přeloží jako:</a:t>
            </a:r>
          </a:p>
          <a:p>
            <a:pPr marL="285750" indent="-285750">
              <a:lnSpc>
                <a:spcPct val="150000"/>
              </a:lnSpc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Finalize()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.Finalize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5724143" y="1412875"/>
            <a:ext cx="3024569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~Dog()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Cleanup code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6416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Částečné třídy (Partial classes)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39496" y="1412748"/>
            <a:ext cx="4032250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umožnují rozdělit třídu do více souborů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typicky jeden autogenerovaný, druhý ručně psaný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klasické použití pro autogenerovaný design formuláře a v druhém souboru jeho kod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</a:t>
            </a:r>
            <a:r>
              <a:rPr lang="en-US" dirty="0" err="1"/>
              <a:t>xistuj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partial methods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860036" y="1425722"/>
            <a:ext cx="4032504" cy="530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Dog1Gen.cs - auto-generated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Dog1Form()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Dog1Form.cs - hand-authored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Dog1Form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Bark()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Boxing / Unboxing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Když přetypováváte mezi </a:t>
            </a:r>
            <a:r>
              <a:rPr lang="cs-CZ" b="1" dirty="0"/>
              <a:t>objektem</a:t>
            </a:r>
            <a:r>
              <a:rPr lang="cs-CZ" dirty="0"/>
              <a:t> a </a:t>
            </a:r>
            <a:r>
              <a:rPr lang="cs-CZ" b="1" dirty="0"/>
              <a:t>hodnotovým typem</a:t>
            </a:r>
            <a:r>
              <a:rPr lang="cs-CZ" dirty="0"/>
              <a:t>, CLR musí provést operaci pro konverzi mezi hodnotovým a referenčním typem – boxing / unboxing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Tyto operace „něco stojí“, tedy v případě jejich velkého počtu snižují časovou efektivitu 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9;</a:t>
            </a:r>
          </a:p>
          <a:p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Box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Unbox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3422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Struktury (</a:t>
            </a:r>
            <a:r>
              <a:rPr lang="cs-CZ" dirty="0" err="1"/>
              <a:t>struct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cs-CZ" dirty="0"/>
              <a:t>Jsou podobné třídě s následujícími rozdíly: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struktura je </a:t>
            </a:r>
            <a:r>
              <a:rPr lang="cs-CZ" b="1" dirty="0"/>
              <a:t>hodnotový typ</a:t>
            </a:r>
            <a:r>
              <a:rPr lang="cs-CZ" dirty="0"/>
              <a:t>, </a:t>
            </a:r>
            <a:r>
              <a:rPr lang="cs-CZ" i="1" dirty="0"/>
              <a:t>třída referenční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implicitně dědí z </a:t>
            </a:r>
            <a:r>
              <a:rPr lang="cs-CZ" b="1" dirty="0"/>
              <a:t>System.ValueType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i="1" dirty="0"/>
              <a:t>nepodporují dědičnost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struktury mohou mít jakékoliv členy jako třídy, s vyjímkou </a:t>
            </a:r>
            <a:r>
              <a:rPr lang="cs-CZ" b="1" dirty="0"/>
              <a:t>bezparametrického konstruktoru</a:t>
            </a:r>
            <a:r>
              <a:rPr lang="cs-CZ" dirty="0"/>
              <a:t>, </a:t>
            </a:r>
            <a:r>
              <a:rPr lang="cs-CZ" b="1" dirty="0"/>
              <a:t>finalizeru</a:t>
            </a:r>
            <a:r>
              <a:rPr lang="cs-CZ" dirty="0"/>
              <a:t> a </a:t>
            </a:r>
            <a:r>
              <a:rPr lang="cs-CZ" b="1" dirty="0"/>
              <a:t>vitruálních členů</a:t>
            </a:r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konstruktor </a:t>
            </a:r>
            <a:r>
              <a:rPr lang="en-US" dirty="0"/>
              <a:t>v</a:t>
            </a:r>
            <a:r>
              <a:rPr lang="cs-CZ" dirty="0"/>
              <a:t>ždý musí inicializovat všechny členy </a:t>
            </a:r>
            <a:r>
              <a:rPr lang="en-US" dirty="0" err="1"/>
              <a:t>struktury</a:t>
            </a:r>
            <a:endParaRPr lang="cs-CZ" dirty="0"/>
          </a:p>
          <a:p>
            <a:pPr lvl="1">
              <a:lnSpc>
                <a:spcPct val="114000"/>
              </a:lnSpc>
              <a:buFont typeface="Arial" pitchFamily="34" charset="0"/>
              <a:buChar char="•"/>
            </a:pPr>
            <a:r>
              <a:rPr lang="cs-CZ" dirty="0"/>
              <a:t>je zakázana inicializace členu struktury v její deklaraci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(1, 1);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p1.x and p1.y will be 1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 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Point 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p2.x and p2.y will be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563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Enums, Flags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600197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enum </a:t>
            </a:r>
            <a:r>
              <a:rPr lang="cs-CZ" dirty="0"/>
              <a:t>je hodnotový typ umožnující vytvořit skupinu pojmenovaných numerických hodnot (int, 0,1…)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underlying type </a:t>
            </a:r>
            <a:r>
              <a:rPr lang="cs-CZ" dirty="0"/>
              <a:t>je možné změnit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jako </a:t>
            </a:r>
            <a:r>
              <a:rPr lang="cs-CZ" b="1" dirty="0"/>
              <a:t>flag</a:t>
            </a:r>
            <a:r>
              <a:rPr lang="cs-CZ" dirty="0"/>
              <a:t> je označen typ enum, jeho proměné mohou následně mít víc hodnot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139946" y="1412367"/>
            <a:ext cx="4608767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Palomino,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.Siml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HorseColor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.Ryzak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.TryParse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None=0, Racing=1, Breeding=2,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=4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.Racing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	     		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.Breeding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type |=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HorseType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.ForSosages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//Racing, Breeding,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ForSosages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979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 (</a:t>
            </a:r>
            <a:r>
              <a:rPr lang="cs-CZ" dirty="0" err="1"/>
              <a:t>Interfaces</a:t>
            </a:r>
            <a:r>
              <a:rPr lang="cs-CZ" dirty="0"/>
              <a:t>)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poskytuje pouze specifikaci, ne konkrétní implementaci svých členů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členy interface jsou všechny veřejné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třída či struktura může implementovat více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prvky rozhraní jsou implementovány třídami, které rozhraní implementují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rozhraní může obsahovat metody, vlastnosti, události a indexery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definováno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System.Collections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IEnumerator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MoveNext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Current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Reset();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1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</a:t>
            </a:r>
            <a:r>
              <a:rPr lang="en-US" dirty="0"/>
              <a:t>p</a:t>
            </a:r>
            <a:r>
              <a:rPr lang="cs-CZ" dirty="0"/>
              <a:t>řednášky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6769101" cy="331228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cs-CZ" dirty="0"/>
              <a:t>Objektově orientované programování v C#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Tři pilíře objektově orientované programování 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Základní pojmy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Interface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Struktura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cs-CZ" dirty="0"/>
              <a:t>Modifikátory přístupu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Generika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Rysy</a:t>
            </a:r>
            <a:r>
              <a:rPr lang="en-US" dirty="0"/>
              <a:t> C# </a:t>
            </a:r>
            <a:r>
              <a:rPr lang="en-US" dirty="0" err="1"/>
              <a:t>oproti</a:t>
            </a:r>
            <a:r>
              <a:rPr lang="en-US" dirty="0"/>
              <a:t> OOP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Základy Entity Frameworku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používat interface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využívejte dědičnosti pro typy, které přirozeně sdílí svoji implementaci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vyžijte interface pro typy, jenž mají nezávislé implementace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je možné, aby jedna třída implementovala více rozhraní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podle tohoto pravidla můžeme říci, že hmyz a ptáci sdílí implementaci, tedy mohou zůstat třídami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dirty="0"/>
              <a:t>naopak létavci a masožravci mají nezávislé způsoby příjmu potravy, proto budou rozhraními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IFlying {}</a:t>
            </a: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cs-CZ" b="1" dirty="0"/>
              <a:t>interface </a:t>
            </a:r>
            <a:r>
              <a:rPr lang="cs-CZ" b="1" dirty="0" err="1"/>
              <a:t>ICarnivore</a:t>
            </a:r>
            <a:r>
              <a:rPr lang="cs-CZ" b="1" dirty="0"/>
              <a:t> {}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Flying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abstract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Carnivore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endParaRPr lang="cs-CZ" sz="16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Concrete classes: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Ostrich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Eagle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Bird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IFlying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Carnivore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IFlying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Flea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ICarnivore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Illegal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985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3888233" cy="4752975"/>
          </a:xfrm>
        </p:spPr>
        <p:txBody>
          <a:bodyPr/>
          <a:lstStyle/>
          <a:p>
            <a:r>
              <a:rPr lang="en-US" dirty="0"/>
              <a:t>C# </a:t>
            </a:r>
            <a:r>
              <a:rPr lang="cs-CZ" dirty="0"/>
              <a:t>má dva mechanismy pro vytváření znovupoužitelného kódu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dědičnost</a:t>
            </a:r>
          </a:p>
          <a:p>
            <a:pPr lvl="1">
              <a:buFont typeface="Arial" pitchFamily="34" charset="0"/>
              <a:buChar char="•"/>
            </a:pPr>
            <a:r>
              <a:rPr lang="cs-CZ" dirty="0"/>
              <a:t>generika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kompozice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příklad: zásobník pro různé datové typy</a:t>
            </a:r>
          </a:p>
          <a:p>
            <a:pPr marL="342900" indent="-342900">
              <a:buAutoNum type="arabicParenR"/>
            </a:pPr>
            <a:r>
              <a:rPr lang="cs-CZ" dirty="0"/>
              <a:t>hardcoded pro každy typ (duplikace kodu)</a:t>
            </a:r>
          </a:p>
          <a:p>
            <a:pPr marL="342900" indent="-342900">
              <a:buAutoNum type="arabicParenR"/>
            </a:pPr>
            <a:r>
              <a:rPr lang="cs-CZ" dirty="0"/>
              <a:t>využit typu object (boxing, downcasting)</a:t>
            </a:r>
          </a:p>
          <a:p>
            <a:pPr marL="342900" indent="-342900">
              <a:buAutoNum type="arabicParenR"/>
            </a:pPr>
            <a:r>
              <a:rPr lang="cs-CZ" dirty="0"/>
              <a:t>generika</a:t>
            </a:r>
            <a:endParaRPr lang="en-US" dirty="0"/>
          </a:p>
          <a:p>
            <a:pPr marL="342900" indent="-342900">
              <a:buAutoNum type="arabicParenR"/>
            </a:pPr>
            <a:endParaRPr lang="cs-CZ" dirty="0"/>
          </a:p>
          <a:p>
            <a:pPr marL="342900" indent="-342900"/>
            <a:r>
              <a:rPr lang="cs-CZ" dirty="0"/>
              <a:t>příklad: ObjectStack pro celá čísla</a:t>
            </a:r>
          </a:p>
          <a:p>
            <a:endParaRPr lang="cs-CZ" dirty="0"/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4572000" y="1412875"/>
            <a:ext cx="4320540" cy="47529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ObjectStack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Pop()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stack.Push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u="sn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"s"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Wrong type, but no error!</a:t>
            </a:r>
            <a:endParaRPr lang="en-US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stack.Pop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endParaRPr lang="cs-CZ" u="sn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u="sn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Downcast - runtime error</a:t>
            </a:r>
            <a:endParaRPr lang="cs-CZ" u="sng" dirty="0"/>
          </a:p>
        </p:txBody>
      </p:sp>
    </p:spTree>
    <p:extLst>
      <p:ext uri="{BB962C8B-B14F-4D97-AF65-F5344CB8AC3E}">
        <p14:creationId xmlns:p14="http://schemas.microsoft.com/office/powerpoint/2010/main" val="2532528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znovupoužitelného kodu II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dědičnost vyjadřuje znovupoužitelnost bázového typu, generika umožňují používání šablon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generika také zvyšují typovou bezpečnost a snižují počet přetypování a boxingu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existují generické interfaces</a:t>
            </a:r>
          </a:p>
          <a:p>
            <a:r>
              <a:rPr lang="cs-CZ" dirty="0"/>
              <a:t>parametry mohou být omezeny typy: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base-class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interface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class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</a:t>
            </a:r>
            <a:r>
              <a:rPr lang="en-US" dirty="0" err="1"/>
              <a:t>struct</a:t>
            </a:r>
            <a:r>
              <a:rPr lang="en-US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T : new()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where U : T</a:t>
            </a: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  <a:p>
            <a:pPr lvl="1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T[] data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T[100];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Push (T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data[position++]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Pop()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data[--position];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Generické metody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5"/>
            <a:ext cx="7776719" cy="1296035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r>
              <a:rPr lang="cs-CZ" dirty="0"/>
              <a:t>pomocí generických metod je možno implementovat spoustu základních algoritmu univerzální cestou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obsahují ve své signatuře též typ parametru</a:t>
            </a:r>
          </a:p>
          <a:p>
            <a:pPr lvl="2">
              <a:buFont typeface="Arial" pitchFamily="34" charset="0"/>
              <a:buChar char="•"/>
            </a:pPr>
            <a:r>
              <a:rPr lang="cs-CZ" dirty="0"/>
              <a:t>generické metody mohou obsahovat více generických parametrů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>
          <a:xfrm>
            <a:off x="1259586" y="2708910"/>
            <a:ext cx="6769100" cy="1872234"/>
          </a:xfrm>
        </p:spPr>
        <p:txBody>
          <a:bodyPr/>
          <a:lstStyle/>
          <a:p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Swap&lt;T&gt; (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a,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ref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b)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temp = a;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b;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496" y="4725162"/>
            <a:ext cx="7200900" cy="18004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cs-CZ" dirty="0">
                <a:solidFill>
                  <a:schemeClr val="tx1"/>
                </a:solidFill>
              </a:rPr>
              <a:t>rozlišujeme: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otevřený typ – Stack</a:t>
            </a:r>
            <a:r>
              <a:rPr lang="en-US" dirty="0">
                <a:solidFill>
                  <a:schemeClr val="tx1"/>
                </a:solidFill>
              </a:rPr>
              <a:t>&lt;T&gt;</a:t>
            </a:r>
          </a:p>
          <a:p>
            <a:pPr lvl="1">
              <a:buFont typeface="Arial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 uzavřený typ – Stack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cs-CZ" dirty="0">
              <a:solidFill>
                <a:schemeClr val="tx1"/>
              </a:solidFill>
            </a:endParaRPr>
          </a:p>
          <a:p>
            <a:pPr lvl="1"/>
            <a:r>
              <a:rPr lang="cs-CZ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a b</a:t>
            </a:r>
            <a:r>
              <a:rPr lang="cs-CZ" dirty="0">
                <a:solidFill>
                  <a:schemeClr val="tx1"/>
                </a:solidFill>
              </a:rPr>
              <a:t>ěhu jsou všechna generika uzavřená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4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Variance - </a:t>
            </a:r>
            <a:r>
              <a:rPr lang="cs-CZ" dirty="0">
                <a:solidFill>
                  <a:srgbClr val="C00000"/>
                </a:solidFill>
              </a:rPr>
              <a:t>DEMO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Covariance </a:t>
            </a:r>
          </a:p>
          <a:p>
            <a:r>
              <a:rPr lang="cs-CZ" dirty="0"/>
              <a:t>umožňuje používat konkrétnější typ, než byl původně zadán </a:t>
            </a:r>
          </a:p>
          <a:p>
            <a:endParaRPr lang="cs-CZ" dirty="0"/>
          </a:p>
          <a:p>
            <a:r>
              <a:rPr lang="cs-CZ" b="1" dirty="0" err="1"/>
              <a:t>Contravariance</a:t>
            </a:r>
            <a:endParaRPr lang="cs-CZ" dirty="0"/>
          </a:p>
          <a:p>
            <a:r>
              <a:rPr lang="cs-CZ" dirty="0"/>
              <a:t>umožňuje používat obecnější (méně odvozený) typ, než byl původně zadán</a:t>
            </a:r>
          </a:p>
          <a:p>
            <a:endParaRPr lang="cs-CZ" b="1" dirty="0"/>
          </a:p>
          <a:p>
            <a:r>
              <a:rPr lang="cs-CZ" b="1" dirty="0"/>
              <a:t>Invariance</a:t>
            </a:r>
            <a:endParaRPr lang="cs-CZ" dirty="0"/>
          </a:p>
          <a:p>
            <a:r>
              <a:rPr lang="cs-CZ" dirty="0"/>
              <a:t>znamená, že můžete použít pouze původně zadaný typ, parametr invariantního obecného typu není ani kovariantní, ani kontravariantní</a:t>
            </a:r>
          </a:p>
        </p:txBody>
      </p:sp>
      <p:sp>
        <p:nvSpPr>
          <p:cNvPr id="2" name="Zástupný symbol pro text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proměnné typu 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</a:t>
            </a:r>
          </a:p>
          <a:p>
            <a:endParaRPr lang="cs-CZ" dirty="0"/>
          </a:p>
          <a:p>
            <a:r>
              <a:rPr lang="cs-CZ" dirty="0"/>
              <a:t>proměnné typu 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Derived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 nelze přiřadit instanci 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cs-CZ" dirty="0"/>
              <a:t> a naopak </a:t>
            </a:r>
          </a:p>
        </p:txBody>
      </p:sp>
    </p:spTree>
    <p:extLst>
      <p:ext uri="{BB962C8B-B14F-4D97-AF65-F5344CB8AC3E}">
        <p14:creationId xmlns:p14="http://schemas.microsoft.com/office/powerpoint/2010/main" val="347487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Charakteristické rysy C</a:t>
            </a:r>
            <a:r>
              <a:rPr lang="en-US" dirty="0"/>
              <a:t># </a:t>
            </a:r>
            <a:r>
              <a:rPr lang="cs-CZ" dirty="0"/>
              <a:t>oproti 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Unifikovaný typový systém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Třídy a rozhraní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Properties, Metody a Eventy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5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Unifikovaný typový systém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 – zapouzdřuje data a funkce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Sdílení základní funcionality 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řevod instance na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metoda ToString()</a:t>
            </a:r>
          </a:p>
          <a:p>
            <a:pPr marL="135731" lvl="2" indent="0">
              <a:lnSpc>
                <a:spcPct val="150000"/>
              </a:lnSpc>
              <a:buNone/>
            </a:pPr>
            <a:endParaRPr lang="cs-CZ" sz="16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Object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Equals(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7308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- </a:t>
            </a:r>
            <a:r>
              <a:rPr lang="cs-CZ" dirty="0"/>
              <a:t>Třídy a rozhraní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b="1" dirty="0"/>
              <a:t>T</a:t>
            </a:r>
            <a:r>
              <a:rPr lang="cs-CZ" b="1" dirty="0"/>
              <a:t>řída = typ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cs-CZ" dirty="0"/>
              <a:t>ata (členy)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</a:t>
            </a:r>
            <a:r>
              <a:rPr lang="cs-CZ" dirty="0"/>
              <a:t>perace (metody)</a:t>
            </a:r>
          </a:p>
          <a:p>
            <a:pPr lvl="1">
              <a:lnSpc>
                <a:spcPct val="150000"/>
              </a:lnSpc>
              <a:buNone/>
            </a:pPr>
            <a:endParaRPr lang="cs-CZ" sz="1000" b="1" dirty="0"/>
          </a:p>
          <a:p>
            <a:pPr lvl="1">
              <a:lnSpc>
                <a:spcPct val="150000"/>
              </a:lnSpc>
              <a:buNone/>
            </a:pPr>
            <a:r>
              <a:rPr lang="en-US" b="1" dirty="0" err="1"/>
              <a:t>Rozhran</a:t>
            </a:r>
            <a:r>
              <a:rPr lang="cs-CZ" b="1" dirty="0"/>
              <a:t>í (interface)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opisuje pouze členy třídy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Chování „definuje“ třída, které jej implementuje</a:t>
            </a:r>
            <a:endParaRPr lang="en-US" dirty="0"/>
          </a:p>
          <a:p>
            <a:pPr lvl="2">
              <a:lnSpc>
                <a:spcPct val="150000"/>
              </a:lnSpc>
              <a:buNone/>
            </a:pPr>
            <a:endParaRPr lang="cs-CZ" sz="10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Vícenásobná dědičnost tříd - </a:t>
            </a:r>
            <a:r>
              <a:rPr lang="cs-CZ" b="1" dirty="0"/>
              <a:t>NE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V</a:t>
            </a:r>
            <a:r>
              <a:rPr lang="cs-CZ" dirty="0"/>
              <a:t>ícenásobná implementace </a:t>
            </a:r>
            <a:r>
              <a:rPr lang="en-US" dirty="0" err="1"/>
              <a:t>rozhran</a:t>
            </a:r>
            <a:r>
              <a:rPr lang="cs-CZ" dirty="0"/>
              <a:t>í - </a:t>
            </a:r>
            <a:r>
              <a:rPr lang="cs-CZ" b="1" dirty="0"/>
              <a:t>ANO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292090" y="1412875"/>
            <a:ext cx="3456622" cy="4752975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{get;}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IBoy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...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955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Rysy C</a:t>
            </a:r>
            <a:r>
              <a:rPr lang="en-US" dirty="0"/>
              <a:t># </a:t>
            </a:r>
            <a:r>
              <a:rPr lang="cs-CZ" dirty="0"/>
              <a:t>– členy třídy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Properties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Zapouzdřují část stav</a:t>
            </a:r>
            <a:r>
              <a:rPr lang="en-US" dirty="0"/>
              <a:t>u</a:t>
            </a:r>
            <a:r>
              <a:rPr lang="cs-CZ" dirty="0"/>
              <a:t>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 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Metoda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Implementuje chování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Obdoba</a:t>
            </a:r>
            <a:r>
              <a:rPr lang="en-US" dirty="0"/>
              <a:t> </a:t>
            </a:r>
            <a:r>
              <a:rPr lang="en-US" dirty="0" err="1"/>
              <a:t>funkce</a:t>
            </a:r>
            <a:endParaRPr lang="en-US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Nap</a:t>
            </a:r>
            <a:r>
              <a:rPr lang="cs-CZ" dirty="0"/>
              <a:t>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sz="4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Event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Z</a:t>
            </a:r>
            <a:r>
              <a:rPr lang="cs-CZ" dirty="0"/>
              <a:t>měnu stavu objektu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Např.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03366" y="1420530"/>
            <a:ext cx="5292090" cy="4060317"/>
          </a:xfrm>
        </p:spPr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event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SetButtonColor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Color = color;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this.ColorChanged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entArgs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768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US" dirty="0"/>
              <a:t># - </a:t>
            </a:r>
            <a:r>
              <a:rPr lang="cs-CZ" dirty="0"/>
              <a:t>Typová bezpečnost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7920737" cy="3024251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Silně typovaný jazyk = typ musí být znám v době překladu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Podpora IntelliSense ve Visual Studiu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POZN:  </a:t>
            </a:r>
            <a:r>
              <a:rPr lang="cs-CZ" dirty="0"/>
              <a:t>klíčové slovo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dynamic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/>
              <a:t>– lze použít dynamický typ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Výhody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Eliminace chyb již v době překladu</a:t>
            </a:r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Ochrana objektu před narušením jeho stavu – „Sandbox</a:t>
            </a:r>
            <a:r>
              <a:rPr lang="en-US" dirty="0"/>
              <a:t>”</a:t>
            </a: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3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67712" y="4725162"/>
            <a:ext cx="4357370" cy="1440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button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1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Objektově orientované programování</a:t>
            </a:r>
          </a:p>
        </p:txBody>
      </p:sp>
      <p:sp>
        <p:nvSpPr>
          <p:cNvPr id="7" name="Zástupný symbol pro text 6"/>
          <p:cNvSpPr>
            <a:spLocks noGrp="1"/>
          </p:cNvSpPr>
          <p:nvPr>
            <p:ph idx="1"/>
          </p:nvPr>
        </p:nvSpPr>
        <p:spPr>
          <a:xfrm>
            <a:off x="539749" y="1412874"/>
            <a:ext cx="4176269" cy="504050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cs-CZ" dirty="0"/>
              <a:t>oprvé použito v jazyce </a:t>
            </a:r>
            <a:r>
              <a:rPr lang="cs-CZ" b="1" dirty="0"/>
              <a:t>SIMULA 67</a:t>
            </a:r>
            <a:endParaRPr lang="cs-CZ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cs-CZ" dirty="0"/>
              <a:t>bstrakce objektu reálného světa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cs-CZ" dirty="0"/>
              <a:t>eálný objekt (pes) lze popsat souhrnem určitých </a:t>
            </a:r>
            <a:r>
              <a:rPr lang="cs-CZ" b="1" dirty="0"/>
              <a:t>vlastností</a:t>
            </a:r>
            <a:r>
              <a:rPr lang="cs-CZ" dirty="0"/>
              <a:t> (délka, barva srsti...) a schopností vykonávat </a:t>
            </a:r>
            <a:r>
              <a:rPr lang="cs-CZ" b="1" dirty="0"/>
              <a:t>činnosti</a:t>
            </a:r>
            <a:r>
              <a:rPr lang="cs-CZ" dirty="0"/>
              <a:t> (štěkot, kousaní)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</a:t>
            </a:r>
            <a:r>
              <a:rPr lang="cs-CZ" dirty="0"/>
              <a:t>bjekt ve smyslu OOP umožňuje </a:t>
            </a:r>
            <a:r>
              <a:rPr lang="en-US" dirty="0" err="1"/>
              <a:t>sdru</a:t>
            </a:r>
            <a:r>
              <a:rPr lang="cs-CZ" dirty="0"/>
              <a:t>žit </a:t>
            </a:r>
            <a:r>
              <a:rPr lang="cs-CZ" i="1" dirty="0"/>
              <a:t>vlastnosti a činnosti</a:t>
            </a:r>
            <a:r>
              <a:rPr lang="cs-CZ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Činnost jsou popsány procedurami a funkcemi, v OOP označovaných jako </a:t>
            </a:r>
            <a:r>
              <a:rPr lang="cs-CZ" b="1" dirty="0"/>
              <a:t>metody</a:t>
            </a:r>
            <a:r>
              <a:rPr lang="cs-CZ" dirty="0"/>
              <a:t>, které jsou součástí objektu</a:t>
            </a:r>
          </a:p>
          <a:p>
            <a:pPr marL="285750" indent="-285750">
              <a:buFont typeface="Arial" pitchFamily="34" charset="0"/>
              <a:buChar char="•"/>
            </a:pPr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sz="quarter" idx="13"/>
          </p:nvPr>
        </p:nvSpPr>
        <p:spPr>
          <a:xfrm>
            <a:off x="4716018" y="1433386"/>
            <a:ext cx="4608576" cy="415588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 {…};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Bark(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howLong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{…};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9438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412748"/>
            <a:ext cx="8784845" cy="2880234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sz="1800" b="1" dirty="0"/>
              <a:t>C</a:t>
            </a:r>
            <a:r>
              <a:rPr lang="en-US" sz="1800" b="1" dirty="0"/>
              <a:t># 2.0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Generika</a:t>
            </a:r>
            <a:r>
              <a:rPr lang="en-US" sz="1800" dirty="0"/>
              <a:t>			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list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Nullable</a:t>
            </a:r>
            <a:r>
              <a:rPr lang="en-US" sz="1800" dirty="0"/>
              <a:t>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null;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/>
              <a:t>Anonymní</a:t>
            </a:r>
            <a:r>
              <a:rPr lang="en-US" sz="1800" dirty="0"/>
              <a:t> </a:t>
            </a:r>
            <a:r>
              <a:rPr lang="en-US" sz="1800" dirty="0" err="1"/>
              <a:t>metody</a:t>
            </a:r>
            <a:r>
              <a:rPr lang="en-US" sz="1800" dirty="0"/>
              <a:t>		</a:t>
            </a:r>
            <a:r>
              <a:rPr lang="en-US" altLang="en-US" sz="1800" dirty="0">
                <a:latin typeface="Arial Unicode MS"/>
              </a:rPr>
              <a:t>p = 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delegate</a:t>
            </a:r>
            <a:r>
              <a:rPr lang="en-US" altLang="en-US" sz="1800" dirty="0">
                <a:latin typeface="Arial Unicode MS"/>
              </a:rPr>
              <a:t>(</a:t>
            </a:r>
            <a:r>
              <a:rPr lang="en-US" altLang="en-US" sz="1800" dirty="0">
                <a:solidFill>
                  <a:srgbClr val="0000FF"/>
                </a:solidFill>
                <a:latin typeface="Arial Unicode MS"/>
              </a:rPr>
              <a:t>string</a:t>
            </a:r>
            <a:r>
              <a:rPr lang="en-US" altLang="en-US" sz="1800" dirty="0">
                <a:latin typeface="Arial Unicode MS"/>
              </a:rPr>
              <a:t> j) {</a:t>
            </a:r>
            <a:r>
              <a:rPr lang="en-US" altLang="en-US" sz="1800" dirty="0" err="1">
                <a:latin typeface="Arial Unicode MS"/>
              </a:rPr>
              <a:t>Console.WriteLine</a:t>
            </a:r>
            <a:r>
              <a:rPr lang="en-US" altLang="en-US" sz="1800" dirty="0">
                <a:latin typeface="Arial Unicode MS"/>
              </a:rPr>
              <a:t>(j); };</a:t>
            </a:r>
            <a:r>
              <a:rPr lang="en-US" altLang="en-US" sz="700" dirty="0"/>
              <a:t> 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Iterator blocks			</a:t>
            </a:r>
            <a:r>
              <a:rPr lang="en-US" sz="1800" dirty="0">
                <a:solidFill>
                  <a:srgbClr val="0000FF"/>
                </a:solidFill>
              </a:rPr>
              <a:t>yield return;</a:t>
            </a:r>
            <a:r>
              <a:rPr lang="en-US" sz="1800" dirty="0"/>
              <a:t>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sz="1800" dirty="0"/>
              <a:t>Properties – getter and setter</a:t>
            </a:r>
            <a:r>
              <a:rPr lang="en-US" sz="1800" dirty="0"/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800" dirty="0">
                <a:highlight>
                  <a:srgbClr val="FFFFFF"/>
                </a:highlight>
                <a:latin typeface="Consolas"/>
              </a:rPr>
              <a:t>{…}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/>
              <a:t>Partial </a:t>
            </a:r>
            <a:r>
              <a:rPr lang="en-US" sz="1800" dirty="0" err="1"/>
              <a:t>typy</a:t>
            </a:r>
            <a:r>
              <a:rPr lang="en-US" sz="1800" dirty="0"/>
              <a:t>			</a:t>
            </a:r>
            <a:endParaRPr lang="en-US" sz="1800" b="1" dirty="0"/>
          </a:p>
          <a:p>
            <a:pPr lvl="1">
              <a:lnSpc>
                <a:spcPct val="150000"/>
              </a:lnSpc>
              <a:buNone/>
            </a:pPr>
            <a:endParaRPr lang="en-US" sz="1800" dirty="0"/>
          </a:p>
          <a:p>
            <a:pPr lvl="2">
              <a:lnSpc>
                <a:spcPct val="150000"/>
              </a:lnSpc>
              <a:buNone/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</a:pPr>
            <a:endParaRPr lang="cs-CZ" sz="1600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56" y="4005072"/>
            <a:ext cx="7920990" cy="269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y = 1; }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public partial class </a:t>
            </a:r>
            <a:r>
              <a:rPr lang="en-US" dirty="0" err="1">
                <a:solidFill>
                  <a:srgbClr val="2B91AF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TasksWindow</a:t>
            </a:r>
            <a:r>
              <a:rPr lang="en-US" dirty="0">
                <a:solidFill>
                  <a:schemeClr val="tx1"/>
                </a:solidFill>
              </a:rPr>
              <a:t>() 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);}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2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3</a:t>
            </a:r>
            <a:r>
              <a:rPr lang="en-US" b="1" dirty="0"/>
              <a:t>.0</a:t>
            </a:r>
            <a:endParaRPr lang="cs-CZ" b="1" dirty="0"/>
          </a:p>
          <a:p>
            <a:pPr lvl="1">
              <a:lnSpc>
                <a:spcPct val="150000"/>
              </a:lnSpc>
            </a:pPr>
            <a:r>
              <a:rPr lang="cs-CZ" dirty="0"/>
              <a:t>Expression trees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Implicitn</a:t>
            </a:r>
            <a:r>
              <a:rPr lang="cs-CZ" dirty="0"/>
              <a:t>í lokální typ 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Lambda výrazy</a:t>
            </a:r>
            <a:r>
              <a:rPr lang="en-US" dirty="0"/>
              <a:t>		              (</a:t>
            </a:r>
            <a:r>
              <a:rPr lang="en-US" dirty="0" err="1"/>
              <a:t>param</a:t>
            </a:r>
            <a:r>
              <a:rPr lang="en-US" dirty="0"/>
              <a:t>)=&gt;{</a:t>
            </a:r>
            <a:r>
              <a:rPr lang="en-US" dirty="0" err="1">
                <a:solidFill>
                  <a:srgbClr val="2B91AF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);}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Extension metody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Auto property</a:t>
            </a: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dirty="0">
                <a:highlight>
                  <a:srgbClr val="FFFFFF"/>
                </a:highlight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LINQ</a:t>
            </a:r>
            <a:endParaRPr lang="cs-CZ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99766" y="4149090"/>
            <a:ext cx="7488936" cy="15847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cars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redCars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cars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Where(c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c.Color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.Select(r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0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Novinky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verz</a:t>
            </a:r>
            <a:r>
              <a:rPr lang="cs-CZ" dirty="0"/>
              <a:t>ích </a:t>
            </a:r>
            <a:r>
              <a:rPr lang="en-US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9" y="1412874"/>
            <a:ext cx="8064755" cy="4752975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</a:t>
            </a:r>
            <a:r>
              <a:rPr lang="cs-CZ" b="1" dirty="0"/>
              <a:t>4</a:t>
            </a:r>
            <a:r>
              <a:rPr lang="en-US" b="1" dirty="0"/>
              <a:t>.0</a:t>
            </a:r>
            <a:endParaRPr lang="cs-CZ" b="1" dirty="0"/>
          </a:p>
          <a:p>
            <a:pPr lvl="2">
              <a:lnSpc>
                <a:spcPct val="150000"/>
              </a:lnSpc>
            </a:pPr>
            <a:r>
              <a:rPr lang="cs-CZ" dirty="0"/>
              <a:t>Dynamický binding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Volitelné parametry a jména argumentů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Typová variance – generické interface a delegáty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COM interoperabilita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sz="1000" dirty="0"/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5.0</a:t>
            </a:r>
            <a:endParaRPr lang="cs-CZ" b="1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Podpora</a:t>
            </a:r>
            <a:r>
              <a:rPr lang="en-US" dirty="0"/>
              <a:t> pro </a:t>
            </a:r>
            <a:r>
              <a:rPr lang="en-US" dirty="0" err="1"/>
              <a:t>asynchronn</a:t>
            </a:r>
            <a:r>
              <a:rPr lang="cs-CZ" dirty="0"/>
              <a:t>í funkce </a:t>
            </a:r>
            <a:r>
              <a:rPr lang="en-US" dirty="0"/>
              <a:t>–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await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cs-CZ" sz="10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lvl="1">
              <a:lnSpc>
                <a:spcPct val="150000"/>
              </a:lnSpc>
              <a:buNone/>
            </a:pPr>
            <a:r>
              <a:rPr lang="cs-CZ" b="1" dirty="0"/>
              <a:t>C</a:t>
            </a:r>
            <a:r>
              <a:rPr lang="en-US" b="1" dirty="0"/>
              <a:t># 6.0</a:t>
            </a:r>
          </a:p>
          <a:p>
            <a:pPr lvl="2">
              <a:lnSpc>
                <a:spcPct val="150000"/>
              </a:lnSpc>
            </a:pPr>
            <a:r>
              <a:rPr lang="cs-CZ" dirty="0"/>
              <a:t>Nový kompilátor Roslyn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cs-CZ" dirty="0"/>
              <a:t>VS 2015</a:t>
            </a:r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</a:pPr>
            <a:endParaRPr lang="cs-CZ" dirty="0"/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4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Framework - DEMO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4849" t="18039" r="21311" b="14316"/>
          <a:stretch/>
        </p:blipFill>
        <p:spPr>
          <a:xfrm>
            <a:off x="1403604" y="2564892"/>
            <a:ext cx="6394396" cy="24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32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2"/>
              </a:rPr>
              <a:t>https://www.amazon.com/C-6-0-Nutshell-Definitive-Reference/dp/1491927062/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Bob Martin SOLID Principles of Object Oriented and Agile Design </a:t>
            </a:r>
            <a:endParaRPr lang="en-US" sz="1600" dirty="0"/>
          </a:p>
          <a:p>
            <a:pPr lvl="2">
              <a:buFont typeface="Arial" pitchFamily="34" charset="0"/>
              <a:buChar char="•"/>
            </a:pPr>
            <a:r>
              <a:rPr lang="cs-CZ" sz="1600" dirty="0">
                <a:hlinkClick r:id="rId3"/>
              </a:rPr>
              <a:t>https://youtu.be/TMuno5RZNeE?t=757</a:t>
            </a:r>
            <a:endParaRPr lang="en-US" sz="1600" dirty="0"/>
          </a:p>
          <a:p>
            <a:pPr lvl="2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cs-CZ" sz="1600" dirty="0">
                <a:hlinkClick r:id="rId4"/>
              </a:rPr>
              <a:t>http://www.entityframeworktutorial.net/code-first/entity-framework-code-first.aspx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56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 err="1"/>
              <a:t>ákladní</a:t>
            </a:r>
            <a:r>
              <a:rPr lang="cs-CZ" dirty="0"/>
              <a:t> tři pilíře OOP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OOP umožnuje sdružovat logicky související data a kód.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zapouzdření (</a:t>
            </a:r>
            <a:r>
              <a:rPr lang="cs-CZ" b="1" dirty="0" err="1"/>
              <a:t>encapsulation</a:t>
            </a:r>
            <a:r>
              <a:rPr lang="cs-CZ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dědičnost (inheritance)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polymorfismus (</a:t>
            </a:r>
            <a:r>
              <a:rPr lang="cs-CZ" b="1" dirty="0" err="1"/>
              <a:t>polymorphism</a:t>
            </a:r>
            <a:r>
              <a:rPr lang="cs-CZ" b="1" dirty="0"/>
              <a:t>).</a:t>
            </a:r>
            <a:endParaRPr lang="cs-CZ" dirty="0"/>
          </a:p>
          <a:p>
            <a:endParaRPr lang="cs-CZ" b="1" dirty="0"/>
          </a:p>
          <a:p>
            <a:r>
              <a:rPr lang="en-US" b="1" dirty="0"/>
              <a:t>Z</a:t>
            </a:r>
            <a:r>
              <a:rPr lang="cs-CZ" b="1" dirty="0"/>
              <a:t>apouzdření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skrytí implementačních detailů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zvýšení modularity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cs-CZ" dirty="0"/>
              <a:t>izolace nesouvisejících částí kódu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r>
              <a:rPr lang="en-US" b="1" dirty="0"/>
              <a:t>D</a:t>
            </a:r>
            <a:r>
              <a:rPr lang="cs-CZ" b="1" dirty="0"/>
              <a:t>ědičnost</a:t>
            </a:r>
            <a:r>
              <a:rPr lang="cs-CZ" b="1" i="1" dirty="0"/>
              <a:t> - </a:t>
            </a:r>
            <a:r>
              <a:rPr lang="cs-CZ" dirty="0"/>
              <a:t>pracuje s hierarchií pro zapouzdření, tedy nové objekty lze vytvářet jako potomky svých předků od nichž přebírají (dědí) vlastnosti a přidají vlastnosti nové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DrawIt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Animal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who);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45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idx="1"/>
          </p:nvPr>
        </p:nvSpPr>
        <p:spPr>
          <a:xfrm>
            <a:off x="539749" y="1412874"/>
            <a:ext cx="8208773" cy="3168270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typ </a:t>
            </a:r>
            <a:r>
              <a:rPr lang="cs-CZ" b="1" dirty="0"/>
              <a:t>class</a:t>
            </a:r>
            <a:r>
              <a:rPr lang="cs-CZ" dirty="0"/>
              <a:t> - pouze "konstrukční plán"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instanc</a:t>
            </a:r>
            <a:r>
              <a:rPr lang="en-US" b="1" dirty="0"/>
              <a:t>e</a:t>
            </a:r>
            <a:r>
              <a:rPr lang="cs-CZ" dirty="0"/>
              <a:t> - konkrétní objekt, instance danné třídy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field</a:t>
            </a:r>
            <a:r>
              <a:rPr lang="cs-CZ" dirty="0"/>
              <a:t> – hodnota či objekt uvnitř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property </a:t>
            </a:r>
            <a:r>
              <a:rPr lang="cs-CZ" dirty="0"/>
              <a:t>– navenek zpřístupňený field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method</a:t>
            </a:r>
            <a:r>
              <a:rPr lang="cs-CZ" dirty="0"/>
              <a:t> - pojmenovaná procedura nebo funkce, zapouzdřená a patřící objektu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null</a:t>
            </a:r>
            <a:r>
              <a:rPr lang="cs-CZ" dirty="0"/>
              <a:t> - reference, která "neukazuje nikam"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cs-CZ" b="1" i="1" dirty="0"/>
              <a:t>this</a:t>
            </a:r>
            <a:r>
              <a:rPr lang="cs-CZ" dirty="0"/>
              <a:t> - referuje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cs-CZ" dirty="0"/>
              <a:t> objektu</a:t>
            </a:r>
            <a:endParaRPr lang="en-US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identifikátor </a:t>
            </a:r>
            <a:r>
              <a:rPr lang="en-US" b="1" i="1" dirty="0"/>
              <a:t>base</a:t>
            </a:r>
            <a:r>
              <a:rPr lang="cs-CZ" dirty="0"/>
              <a:t> -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volání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nadřazené</a:t>
            </a:r>
            <a:r>
              <a:rPr lang="en-US" dirty="0"/>
              <a:t> v </a:t>
            </a:r>
            <a:r>
              <a:rPr lang="en-US" dirty="0" err="1"/>
              <a:t>třídní</a:t>
            </a:r>
            <a:r>
              <a:rPr lang="en-US" dirty="0"/>
              <a:t> </a:t>
            </a:r>
            <a:r>
              <a:rPr lang="en-US" dirty="0" err="1"/>
              <a:t>dědičnosti</a:t>
            </a:r>
            <a:endParaRPr lang="cs-CZ" dirty="0"/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  <a:p>
            <a:pPr algn="just"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37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/>
              <a:t>á</a:t>
            </a:r>
            <a:r>
              <a:rPr lang="en-US" dirty="0" err="1"/>
              <a:t>tory</a:t>
            </a:r>
            <a:r>
              <a:rPr lang="en-US" dirty="0"/>
              <a:t> p</a:t>
            </a:r>
            <a:r>
              <a:rPr lang="cs-CZ" dirty="0"/>
              <a:t>ří</a:t>
            </a:r>
            <a:r>
              <a:rPr lang="en-US" dirty="0" err="1"/>
              <a:t>stupu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539496" y="1412748"/>
            <a:ext cx="8209026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private</a:t>
            </a:r>
            <a:r>
              <a:rPr lang="cs-CZ" dirty="0"/>
              <a:t> - viditelné jen ze "vnitřku" třídy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 err="1"/>
              <a:t>protected</a:t>
            </a:r>
            <a:r>
              <a:rPr lang="cs-CZ" dirty="0"/>
              <a:t> - jako </a:t>
            </a:r>
            <a:r>
              <a:rPr lang="cs-CZ" b="1" dirty="0" err="1"/>
              <a:t>private</a:t>
            </a:r>
            <a:r>
              <a:rPr lang="cs-CZ" dirty="0"/>
              <a:t> a navíc pro všechny její dědice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public</a:t>
            </a:r>
            <a:r>
              <a:rPr lang="cs-CZ" dirty="0"/>
              <a:t> - přístupné </a:t>
            </a:r>
            <a:r>
              <a:rPr lang="cs-CZ" b="1" dirty="0"/>
              <a:t>okudkoliv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internal </a:t>
            </a:r>
            <a:r>
              <a:rPr lang="cs-CZ" dirty="0"/>
              <a:t>– viditelné v dané assembly</a:t>
            </a:r>
            <a:r>
              <a:rPr lang="en-US" dirty="0"/>
              <a:t>, </a:t>
            </a:r>
            <a:r>
              <a:rPr lang="en-US" dirty="0" err="1"/>
              <a:t>nebo</a:t>
            </a:r>
            <a:r>
              <a:rPr lang="en-US" dirty="0"/>
              <a:t> “friendly” assembly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b="1" dirty="0"/>
              <a:t>protected internal</a:t>
            </a:r>
            <a:r>
              <a:rPr lang="cs-CZ" dirty="0"/>
              <a:t> – viditelné v dané assembly, nebo ve zděděné třídě v jiné assembly</a:t>
            </a:r>
          </a:p>
          <a:p>
            <a:pPr>
              <a:lnSpc>
                <a:spcPct val="150000"/>
              </a:lnSpc>
            </a:pPr>
            <a:endParaRPr lang="cs-CZ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Modifikátory přístupu je více než vhodné používat pro odstínění implementačních detailů a zvýšení bezpečnosti kodu.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/>
              <a:t>Pokud není modifikátor uvedený, implicitně se předpokládá nejrestriktivnější omezení.</a:t>
            </a:r>
          </a:p>
        </p:txBody>
      </p:sp>
    </p:spTree>
    <p:extLst>
      <p:ext uri="{BB962C8B-B14F-4D97-AF65-F5344CB8AC3E}">
        <p14:creationId xmlns:p14="http://schemas.microsoft.com/office/powerpoint/2010/main" val="375951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cs-CZ" dirty="0"/>
              <a:t>- Třída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Nejčastější referenční 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Konstrukce pro vytvoření vlastního typu sdružujícího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Fields</a:t>
            </a:r>
            <a:r>
              <a:rPr lang="cs-CZ" dirty="0"/>
              <a:t> – proměnné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Properties</a:t>
            </a:r>
            <a:r>
              <a:rPr lang="cs-CZ" dirty="0"/>
              <a:t> - vlastnosti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Methods</a:t>
            </a:r>
            <a:r>
              <a:rPr lang="cs-CZ" dirty="0"/>
              <a:t> - metody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Events</a:t>
            </a:r>
            <a:r>
              <a:rPr lang="cs-CZ" dirty="0"/>
              <a:t> - události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Třída je „Blueprint“ </a:t>
            </a:r>
            <a:r>
              <a:rPr lang="en-US" dirty="0" err="1"/>
              <a:t>pouze</a:t>
            </a:r>
            <a:r>
              <a:rPr lang="en-US" dirty="0"/>
              <a:t> n</a:t>
            </a:r>
            <a:r>
              <a:rPr lang="cs-CZ" dirty="0"/>
              <a:t>ávrh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Zapouzdřuje data i chování daného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Statická</a:t>
            </a:r>
            <a:r>
              <a:rPr lang="cs-CZ" dirty="0"/>
              <a:t> – jedna instance pro danný běh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Nestatická</a:t>
            </a:r>
            <a:r>
              <a:rPr lang="cs-CZ" dirty="0"/>
              <a:t> – instance jsou tvořeny za běhu programu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156198" y="2199132"/>
            <a:ext cx="2736532" cy="129603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Nejjednodušší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třída</a:t>
            </a:r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51460" y="4432245"/>
            <a:ext cx="8641270" cy="14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Klíčová slova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Před: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kern="0" dirty="0"/>
              <a:t>Atributy a třídní modifikátory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i="1" kern="0" dirty="0"/>
              <a:t>public,</a:t>
            </a:r>
            <a:r>
              <a:rPr lang="cs-CZ" i="1" kern="0" dirty="0"/>
              <a:t> </a:t>
            </a:r>
            <a:r>
              <a:rPr lang="en-US" i="1" kern="0" dirty="0"/>
              <a:t>internal, abstract, sealed, static, unsafe, and partial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Za: </a:t>
            </a:r>
            <a:r>
              <a:rPr lang="en-US" i="1" kern="0" dirty="0"/>
              <a:t>Generic type parameters, a base class, and interfaces</a:t>
            </a:r>
            <a:endParaRPr lang="cs-CZ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V závorkách: </a:t>
            </a:r>
            <a:r>
              <a:rPr lang="en-US" i="1" kern="0" dirty="0"/>
              <a:t>Class members </a:t>
            </a:r>
            <a:r>
              <a:rPr lang="cs-CZ" i="1" kern="0" dirty="0"/>
              <a:t>- </a:t>
            </a:r>
            <a:r>
              <a:rPr lang="en-US" i="1" kern="0" dirty="0"/>
              <a:t>methods, properties, indexers, events, </a:t>
            </a:r>
            <a:r>
              <a:rPr lang="cs-CZ" i="1" kern="0" dirty="0"/>
              <a:t>fi</a:t>
            </a:r>
            <a:r>
              <a:rPr lang="en-US" i="1" kern="0" dirty="0" err="1"/>
              <a:t>elds</a:t>
            </a:r>
            <a:r>
              <a:rPr lang="en-US" i="1" kern="0" dirty="0"/>
              <a:t>,</a:t>
            </a:r>
            <a:r>
              <a:rPr lang="cs-CZ" i="1" kern="0" dirty="0"/>
              <a:t> </a:t>
            </a:r>
            <a:r>
              <a:rPr lang="en-US" i="1" kern="0" dirty="0"/>
              <a:t>constructors, overloaded operators, nested types,</a:t>
            </a:r>
            <a:r>
              <a:rPr lang="cs-CZ" i="1" kern="0" dirty="0"/>
              <a:t> and a</a:t>
            </a:r>
            <a:r>
              <a:rPr lang="en-US" i="1" kern="0" dirty="0"/>
              <a:t> </a:t>
            </a:r>
            <a:r>
              <a:rPr lang="cs-CZ" i="1" kern="0" dirty="0"/>
              <a:t>fin</a:t>
            </a:r>
            <a:r>
              <a:rPr lang="en-US" i="1" kern="0" dirty="0" err="1"/>
              <a:t>alizer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3332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Fields – proměnné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49" y="1412875"/>
            <a:ext cx="6192520" cy="3024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/>
              <a:t>Proměnná, která je členem třídy nebo struktury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cs-CZ" i="1" dirty="0"/>
              <a:t>eadonly</a:t>
            </a:r>
            <a:r>
              <a:rPr lang="en-US" dirty="0"/>
              <a:t> – </a:t>
            </a:r>
            <a:r>
              <a:rPr lang="en-US" dirty="0" err="1"/>
              <a:t>nen</a:t>
            </a:r>
            <a:r>
              <a:rPr lang="cs-CZ" dirty="0"/>
              <a:t>í možné změnit po konstrukci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Inicializace</a:t>
            </a:r>
            <a:r>
              <a:rPr lang="cs-CZ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volitelné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Neinicializovaný field má defaultní hodnotu 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en-US" dirty="0"/>
              <a:t>(0, \0, null,</a:t>
            </a:r>
            <a:r>
              <a:rPr lang="cs-CZ" dirty="0"/>
              <a:t> </a:t>
            </a:r>
            <a:r>
              <a:rPr lang="en-US" dirty="0"/>
              <a:t>false)</a:t>
            </a: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/>
              <a:t>Probíhá před voláním konstruktorů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Vícenásobná deklarace polí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860036" y="4005072"/>
            <a:ext cx="4032694" cy="230428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_name;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livesLeft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_eyes = 9, _legs = 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33172" y="4005072"/>
            <a:ext cx="4176522" cy="216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Arial" pitchFamily="34" charset="0"/>
              <a:buNone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79388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58775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38163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75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2207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779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1351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92388" indent="-18891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kern="0" dirty="0"/>
              <a:t>Modifikátory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Statický – </a:t>
            </a:r>
            <a:r>
              <a:rPr lang="cs-CZ" i="1" kern="0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kern="0" dirty="0"/>
              <a:t>Přístupový – </a:t>
            </a:r>
            <a:r>
              <a:rPr lang="en-US" i="1" dirty="0"/>
              <a:t>public</a:t>
            </a:r>
            <a:r>
              <a:rPr lang="cs-CZ" i="1" dirty="0"/>
              <a:t>,</a:t>
            </a:r>
            <a:r>
              <a:rPr lang="en-US" i="1" dirty="0"/>
              <a:t> internal</a:t>
            </a:r>
            <a:r>
              <a:rPr lang="cs-CZ" i="1" dirty="0"/>
              <a:t>,</a:t>
            </a:r>
            <a:r>
              <a:rPr lang="en-US" i="1" dirty="0"/>
              <a:t> private</a:t>
            </a:r>
            <a:r>
              <a:rPr lang="cs-CZ" i="1" dirty="0"/>
              <a:t>,</a:t>
            </a:r>
            <a:r>
              <a:rPr lang="en-US" i="1" dirty="0"/>
              <a:t> </a:t>
            </a:r>
            <a:endParaRPr lang="cs-CZ" i="1" dirty="0"/>
          </a:p>
          <a:p>
            <a:r>
              <a:rPr lang="cs-CZ" i="1" dirty="0"/>
              <a:t>                         </a:t>
            </a:r>
            <a:r>
              <a:rPr lang="en-US" i="1" dirty="0"/>
              <a:t>protected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Dědičnosti – </a:t>
            </a:r>
            <a:r>
              <a:rPr lang="cs-CZ" i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Unsafe code </a:t>
            </a:r>
            <a:r>
              <a:rPr lang="cs-CZ" dirty="0"/>
              <a:t>– </a:t>
            </a:r>
            <a:r>
              <a:rPr lang="en-US" i="1" dirty="0"/>
              <a:t>unsafe</a:t>
            </a:r>
            <a:endParaRPr lang="cs-CZ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Pouze pro čtení – </a:t>
            </a:r>
            <a:r>
              <a:rPr lang="cs-CZ" i="1" dirty="0"/>
              <a:t>readonly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Vláknový – </a:t>
            </a:r>
            <a:r>
              <a:rPr lang="cs-CZ" i="1" dirty="0"/>
              <a:t>volatile</a:t>
            </a:r>
          </a:p>
          <a:p>
            <a:br>
              <a:rPr lang="en-US" dirty="0"/>
            </a:br>
            <a:br>
              <a:rPr lang="en-US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4882943"/>
      </p:ext>
    </p:extLst>
  </p:cSld>
  <p:clrMapOvr>
    <a:masterClrMapping/>
  </p:clrMapOvr>
</p:sld>
</file>

<file path=ppt/theme/theme1.xml><?xml version="1.0" encoding="utf-8"?>
<a:theme xmlns:a="http://schemas.openxmlformats.org/drawingml/2006/main" name="1_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W5-00-Intro.potx" id="{89BBE2B1-0DF5-43BE-9E75-269A9EEED41E}" vid="{F6F77525-FB77-4685-A0BB-DF882F075B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8BBDB-95CB-4C59-A8AB-58166EF53EC4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305ed015-8565-4686-8245-5a6f6608d30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</TotalTime>
  <Words>3263</Words>
  <Application>Microsoft Office PowerPoint</Application>
  <PresentationFormat>On-screen Show (4:3)</PresentationFormat>
  <Paragraphs>754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Arial Unicode MS</vt:lpstr>
      <vt:lpstr>Consolas</vt:lpstr>
      <vt:lpstr>Wingdings</vt:lpstr>
      <vt:lpstr>ヒラギノ角ゴ Pro W3</vt:lpstr>
      <vt:lpstr>1_Siemens 2013 – 4:3</vt:lpstr>
      <vt:lpstr>02 – OOP &amp; C#, Entity Framework</vt:lpstr>
      <vt:lpstr>Projekt</vt:lpstr>
      <vt:lpstr>Obsah přednášky</vt:lpstr>
      <vt:lpstr>Objektově orientované programování</vt:lpstr>
      <vt:lpstr>Základní tři pilíře OOP</vt:lpstr>
      <vt:lpstr>Základní pojmy</vt:lpstr>
      <vt:lpstr>Modifikátory přístupu</vt:lpstr>
      <vt:lpstr>Class - Třída</vt:lpstr>
      <vt:lpstr>Fields – proměnné </vt:lpstr>
      <vt:lpstr>Metody</vt:lpstr>
      <vt:lpstr>Metody – Expression-bodied methods</vt:lpstr>
      <vt:lpstr>Metody – overload - přetížení</vt:lpstr>
      <vt:lpstr>Konstruktor</vt:lpstr>
      <vt:lpstr>Konstruktor – overloading - přetížení</vt:lpstr>
      <vt:lpstr>Konstruktor – Inicializace - DEMO</vt:lpstr>
      <vt:lpstr>Properties – vlastnosti - DEMO</vt:lpstr>
      <vt:lpstr>Abstraktní třídy - DEMO</vt:lpstr>
      <vt:lpstr>Kompatibilita typů - DEMO</vt:lpstr>
      <vt:lpstr>Polymorfismus, virtuální metody DEMO </vt:lpstr>
      <vt:lpstr>Polymorfismus, virtuální metody II</vt:lpstr>
      <vt:lpstr>Operátory IS / AS - DEMO</vt:lpstr>
      <vt:lpstr>Klíčová slova sealed, base</vt:lpstr>
      <vt:lpstr>System.Object</vt:lpstr>
      <vt:lpstr>Finalizer</vt:lpstr>
      <vt:lpstr> Částečné třídy (Partial classes)</vt:lpstr>
      <vt:lpstr>Boxing / Unboxing</vt:lpstr>
      <vt:lpstr>Struktury (struct)</vt:lpstr>
      <vt:lpstr>Enums, Flags - DEMO</vt:lpstr>
      <vt:lpstr>Rozhraní (Interfaces)</vt:lpstr>
      <vt:lpstr>Proč používat interface</vt:lpstr>
      <vt:lpstr>Vytváření znovupoužitelného kodu I</vt:lpstr>
      <vt:lpstr>Vytváření znovupoužitelného kodu II</vt:lpstr>
      <vt:lpstr>Generické metody</vt:lpstr>
      <vt:lpstr>Variance - DEMO</vt:lpstr>
      <vt:lpstr>Charakteristické rysy C# oproti OOP</vt:lpstr>
      <vt:lpstr>Rysy C# - Unifikovaný typový systém</vt:lpstr>
      <vt:lpstr>Rysy C# - Třídy a rozhraní</vt:lpstr>
      <vt:lpstr>Rysy C# – členy třídy</vt:lpstr>
      <vt:lpstr>C# - Typová bezpečnost</vt:lpstr>
      <vt:lpstr>Novinky ve verzích C# </vt:lpstr>
      <vt:lpstr>Novinky ve verzích C# </vt:lpstr>
      <vt:lpstr>Novinky ve verzích C#</vt:lpstr>
      <vt:lpstr>Entity Framework - DEMO</vt:lpstr>
      <vt:lpstr>Reference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(presentation) 4:3 CZ-EXT - divize a o.z. Siemens, s.r.o.</dc:title>
  <dc:creator>*</dc:creator>
  <cp:lastModifiedBy>Pluskal Jan (128754)</cp:lastModifiedBy>
  <cp:revision>434</cp:revision>
  <cp:lastPrinted>2012-10-29T09:59:01Z</cp:lastPrinted>
  <dcterms:created xsi:type="dcterms:W3CDTF">2006-04-07T10:01:45Z</dcterms:created>
  <dcterms:modified xsi:type="dcterms:W3CDTF">2017-02-13T14:55:38Z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