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82"/>
  </p:notesMasterIdLst>
  <p:handoutMasterIdLst>
    <p:handoutMasterId r:id="rId83"/>
  </p:handoutMasterIdLst>
  <p:sldIdLst>
    <p:sldId id="850" r:id="rId5"/>
    <p:sldId id="898" r:id="rId6"/>
    <p:sldId id="906" r:id="rId7"/>
    <p:sldId id="911" r:id="rId8"/>
    <p:sldId id="912" r:id="rId9"/>
    <p:sldId id="910" r:id="rId10"/>
    <p:sldId id="988" r:id="rId11"/>
    <p:sldId id="913" r:id="rId12"/>
    <p:sldId id="920" r:id="rId13"/>
    <p:sldId id="905" r:id="rId14"/>
    <p:sldId id="921" r:id="rId15"/>
    <p:sldId id="987" r:id="rId16"/>
    <p:sldId id="922" r:id="rId17"/>
    <p:sldId id="923" r:id="rId18"/>
    <p:sldId id="924" r:id="rId19"/>
    <p:sldId id="925" r:id="rId20"/>
    <p:sldId id="926" r:id="rId21"/>
    <p:sldId id="927" r:id="rId22"/>
    <p:sldId id="928" r:id="rId23"/>
    <p:sldId id="929" r:id="rId24"/>
    <p:sldId id="930" r:id="rId25"/>
    <p:sldId id="931" r:id="rId26"/>
    <p:sldId id="932" r:id="rId27"/>
    <p:sldId id="933" r:id="rId28"/>
    <p:sldId id="934" r:id="rId29"/>
    <p:sldId id="935" r:id="rId30"/>
    <p:sldId id="936" r:id="rId31"/>
    <p:sldId id="937" r:id="rId32"/>
    <p:sldId id="938" r:id="rId33"/>
    <p:sldId id="939" r:id="rId34"/>
    <p:sldId id="940" r:id="rId35"/>
    <p:sldId id="941" r:id="rId36"/>
    <p:sldId id="942" r:id="rId37"/>
    <p:sldId id="943" r:id="rId38"/>
    <p:sldId id="944" r:id="rId39"/>
    <p:sldId id="945" r:id="rId40"/>
    <p:sldId id="946" r:id="rId41"/>
    <p:sldId id="947" r:id="rId42"/>
    <p:sldId id="948" r:id="rId43"/>
    <p:sldId id="949" r:id="rId44"/>
    <p:sldId id="950" r:id="rId45"/>
    <p:sldId id="951" r:id="rId46"/>
    <p:sldId id="952" r:id="rId47"/>
    <p:sldId id="953" r:id="rId48"/>
    <p:sldId id="954" r:id="rId49"/>
    <p:sldId id="955" r:id="rId50"/>
    <p:sldId id="956" r:id="rId51"/>
    <p:sldId id="957" r:id="rId52"/>
    <p:sldId id="958" r:id="rId53"/>
    <p:sldId id="959" r:id="rId54"/>
    <p:sldId id="960" r:id="rId55"/>
    <p:sldId id="961" r:id="rId56"/>
    <p:sldId id="962" r:id="rId57"/>
    <p:sldId id="963" r:id="rId58"/>
    <p:sldId id="964" r:id="rId59"/>
    <p:sldId id="965" r:id="rId60"/>
    <p:sldId id="966" r:id="rId61"/>
    <p:sldId id="967" r:id="rId62"/>
    <p:sldId id="968" r:id="rId63"/>
    <p:sldId id="969" r:id="rId64"/>
    <p:sldId id="970" r:id="rId65"/>
    <p:sldId id="971" r:id="rId66"/>
    <p:sldId id="972" r:id="rId67"/>
    <p:sldId id="973" r:id="rId68"/>
    <p:sldId id="974" r:id="rId69"/>
    <p:sldId id="975" r:id="rId70"/>
    <p:sldId id="976" r:id="rId71"/>
    <p:sldId id="977" r:id="rId72"/>
    <p:sldId id="978" r:id="rId73"/>
    <p:sldId id="979" r:id="rId74"/>
    <p:sldId id="980" r:id="rId75"/>
    <p:sldId id="981" r:id="rId76"/>
    <p:sldId id="982" r:id="rId77"/>
    <p:sldId id="983" r:id="rId78"/>
    <p:sldId id="984" r:id="rId79"/>
    <p:sldId id="985" r:id="rId80"/>
    <p:sldId id="989" r:id="rId81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799">
          <p15:clr>
            <a:srgbClr val="A4A3A4"/>
          </p15:clr>
        </p15:guide>
        <p15:guide id="7" pos="340">
          <p15:clr>
            <a:srgbClr val="A4A3A4"/>
          </p15:clr>
        </p15:guide>
        <p15:guide id="8" pos="158">
          <p15:clr>
            <a:srgbClr val="A4A3A4"/>
          </p15:clr>
        </p15:guide>
        <p15:guide id="9" pos="2880">
          <p15:clr>
            <a:srgbClr val="A4A3A4"/>
          </p15:clr>
        </p15:guide>
        <p15:guide id="10" pos="2971">
          <p15:clr>
            <a:srgbClr val="A4A3A4"/>
          </p15:clr>
        </p15:guide>
        <p15:guide id="11" pos="5511">
          <p15:clr>
            <a:srgbClr val="A4A3A4"/>
          </p15:clr>
        </p15:guide>
        <p15:guide id="12" pos="4604">
          <p15:clr>
            <a:srgbClr val="A4A3A4"/>
          </p15:clr>
        </p15:guide>
        <p15:guide id="13" pos="3787">
          <p15:clr>
            <a:srgbClr val="A4A3A4"/>
          </p15:clr>
        </p15:guide>
        <p15:guide id="14" pos="3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clav Pachta" initials="VP" lastIdx="1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2B91AF"/>
    <a:srgbClr val="3A3AB9"/>
    <a:srgbClr val="647D2D"/>
    <a:srgbClr val="D7D7CD"/>
    <a:srgbClr val="879BAA"/>
    <a:srgbClr val="ADBECB"/>
    <a:srgbClr val="233746"/>
    <a:srgbClr val="AFB9C3"/>
    <a:srgbClr val="646E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63" autoAdjust="0"/>
    <p:restoredTop sz="94660"/>
  </p:normalViewPr>
  <p:slideViewPr>
    <p:cSldViewPr showGuides="1">
      <p:cViewPr varScale="1">
        <p:scale>
          <a:sx n="127" d="100"/>
          <a:sy n="127" d="100"/>
        </p:scale>
        <p:origin x="2048" y="88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799"/>
        <p:guide pos="340"/>
        <p:guide pos="158"/>
        <p:guide pos="2880"/>
        <p:guide pos="2971"/>
        <p:guide pos="5511"/>
        <p:guide pos="4604"/>
        <p:guide pos="3787"/>
        <p:guide pos="3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5" d="100"/>
          <a:sy n="65" d="100"/>
        </p:scale>
        <p:origin x="-3174" y="-120"/>
      </p:cViewPr>
      <p:guideLst>
        <p:guide orient="horz" pos="3224"/>
        <p:guide pos="2236"/>
      </p:guideLst>
    </p:cSldViewPr>
  </p:notesViewPr>
  <p:gridSpacing cx="144018" cy="14401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commentAuthors" Target="commentAuthor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handoutMaster" Target="handoutMasters/handoutMaster1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theme" Target="theme/theme1.xml"/><Relationship Id="rId61" Type="http://schemas.openxmlformats.org/officeDocument/2006/relationships/slide" Target="slides/slide57.xml"/><Relationship Id="rId82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2-06T10:16:17.246" idx="11">
    <p:pos x="1834" y="4834"/>
    <p:text>barba exception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2-06T10:21:01.733" idx="13">
    <p:pos x="250" y="4930"/>
    <p:text>něco zvýraznit
Consolas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2-06T10:24:05.160" idx="16">
    <p:pos x="1055" y="4867"/>
    <p:text>nadpisy anglicky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2-06T10:25:18.144" idx="17">
    <p:pos x="658" y="4738"/>
    <p:text>odsadit komentare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2-06T10:26:17.059" idx="18">
    <p:pos x="226" y="4794"/>
    <p:text>if switch keyword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8576" y="0"/>
            <a:ext cx="3260724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8576" y="9682163"/>
            <a:ext cx="3260724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Handout </a:t>
            </a:r>
            <a:fld id="{BFC713D8-7968-482B-A79F-9C586FE5053A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448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292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319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Static fieldya a konstanty – jsou na heap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42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33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i++ / ++i </a:t>
            </a:r>
            <a:r>
              <a:rPr lang="cs-CZ" baseline="0" dirty="0"/>
              <a:t> </a:t>
            </a:r>
          </a:p>
          <a:p>
            <a:r>
              <a:rPr lang="cs-CZ" baseline="0" dirty="0"/>
              <a:t>Co je rychlejsi?</a:t>
            </a:r>
          </a:p>
          <a:p>
            <a:r>
              <a:rPr lang="cs-CZ" baseline="0" dirty="0"/>
              <a:t>Vysvetlit... </a:t>
            </a:r>
            <a:r>
              <a:rPr lang="cs-CZ" baseline="0"/>
              <a:t>:)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62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196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title (big bar up)" type="title" preserve="1">
  <p:cSld name="Chapter title (big bar 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 userDrawn="1"/>
        </p:nvSpPr>
        <p:spPr bwMode="gray">
          <a:xfrm>
            <a:off x="0" y="0"/>
            <a:ext cx="9144000" cy="5162556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 noProof="0"/>
          </a:p>
        </p:txBody>
      </p:sp>
      <p:sp>
        <p:nvSpPr>
          <p:cNvPr id="57350" name="Rectangle 115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250826" y="4446430"/>
            <a:ext cx="8893175" cy="716126"/>
          </a:xfrm>
          <a:solidFill>
            <a:schemeClr val="bg2">
              <a:lumMod val="50000"/>
              <a:alpha val="65000"/>
            </a:schemeClr>
          </a:solidFill>
        </p:spPr>
        <p:txBody>
          <a:bodyPr wrap="square" lIns="270000" tIns="144000" rIns="370800" bIns="108000" anchor="b" anchorCtr="0">
            <a:spAutoFit/>
          </a:bodyPr>
          <a:lstStyle>
            <a:lvl1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000" baseline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cs-CZ" noProof="0" dirty="0"/>
              <a:t>XX – &lt;Název přednášky&gt;</a:t>
            </a:r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250826" y="5162557"/>
            <a:ext cx="8893175" cy="393082"/>
          </a:xfrm>
          <a:solidFill>
            <a:schemeClr val="bg2">
              <a:lumMod val="75000"/>
            </a:schemeClr>
          </a:solidFill>
        </p:spPr>
        <p:txBody>
          <a:bodyPr wrap="square" lIns="270000" tIns="18000" bIns="36000" anchor="t" anchorCtr="0">
            <a:noAutofit/>
          </a:bodyPr>
          <a:lstStyle>
            <a:lvl1pPr marL="0" marR="0" indent="0" algn="l" defTabSz="6858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sz="15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cs-CZ" dirty="0"/>
              <a:t>IW5 - </a:t>
            </a:r>
            <a:r>
              <a:rPr lang="pt-BR" dirty="0" err="1"/>
              <a:t>Programování</a:t>
            </a:r>
            <a:r>
              <a:rPr lang="pt-BR" dirty="0"/>
              <a:t> v .NET a C#</a:t>
            </a:r>
            <a:endParaRPr lang="cs-CZ" dirty="0"/>
          </a:p>
          <a:p>
            <a:endParaRPr lang="cs-CZ" noProof="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6490" y="404624"/>
            <a:ext cx="5686425" cy="1266825"/>
          </a:xfrm>
          <a:prstGeom prst="rect">
            <a:avLst/>
          </a:prstGeom>
        </p:spPr>
      </p:pic>
      <p:sp>
        <p:nvSpPr>
          <p:cNvPr id="17" name="Rectangle 116"/>
          <p:cNvSpPr txBox="1">
            <a:spLocks noChangeArrowheads="1"/>
          </p:cNvSpPr>
          <p:nvPr userDrawn="1"/>
        </p:nvSpPr>
        <p:spPr bwMode="gray">
          <a:xfrm>
            <a:off x="250826" y="5555639"/>
            <a:ext cx="8893175" cy="39308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202500" tIns="91440" rIns="137160" bIns="2700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sz="200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/>
            <a:r>
              <a:rPr lang="en-US" sz="1500" kern="0" dirty="0"/>
              <a:t>Ing. Jan Pluskal</a:t>
            </a:r>
            <a:endParaRPr lang="cs-CZ" sz="1500" kern="0" dirty="0"/>
          </a:p>
        </p:txBody>
      </p:sp>
    </p:spTree>
    <p:extLst>
      <p:ext uri="{BB962C8B-B14F-4D97-AF65-F5344CB8AC3E}">
        <p14:creationId xmlns:p14="http://schemas.microsoft.com/office/powerpoint/2010/main" val="120418107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preserve="1" userDrawn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5"/>
            <a:ext cx="4032251" cy="2303464"/>
          </a:xfrm>
        </p:spPr>
        <p:txBody>
          <a:bodyPr/>
          <a:lstStyle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403225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4716464" y="1412877"/>
            <a:ext cx="4032250" cy="2303463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4716464" y="3860800"/>
            <a:ext cx="403225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815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900">
                <a:solidFill>
                  <a:schemeClr val="accent1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900">
                <a:solidFill>
                  <a:schemeClr val="accent4"/>
                </a:solidFill>
              </a:defRPr>
            </a:lvl2pPr>
            <a:lvl3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3pPr>
            <a:lvl4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4pPr>
            <a:lvl5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5pPr>
            <a:lvl6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navigation</a:t>
            </a:r>
            <a:endParaRPr lang="cs-CZ" noProof="0" dirty="0"/>
          </a:p>
          <a:p>
            <a:pPr lvl="1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subchapter</a:t>
            </a:r>
            <a:endParaRPr lang="cs-CZ" noProof="0" dirty="0"/>
          </a:p>
          <a:p>
            <a:pPr lvl="3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subchapter</a:t>
            </a:r>
            <a:endParaRPr lang="cs-CZ" noProof="0" dirty="0"/>
          </a:p>
          <a:p>
            <a:pPr lvl="5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160321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6769101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900">
                <a:solidFill>
                  <a:schemeClr val="accent1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900">
                <a:solidFill>
                  <a:schemeClr val="accent4"/>
                </a:solidFill>
              </a:defRPr>
            </a:lvl2pPr>
            <a:lvl3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3pPr>
            <a:lvl4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4pPr>
            <a:lvl5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5pPr>
            <a:lvl6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navigation</a:t>
            </a:r>
            <a:endParaRPr lang="cs-CZ" noProof="0" dirty="0"/>
          </a:p>
          <a:p>
            <a:pPr lvl="1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subchapter</a:t>
            </a:r>
            <a:endParaRPr lang="cs-CZ" noProof="0" dirty="0"/>
          </a:p>
          <a:p>
            <a:pPr lvl="3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subchapter</a:t>
            </a:r>
            <a:endParaRPr lang="cs-CZ" noProof="0" dirty="0"/>
          </a:p>
          <a:p>
            <a:pPr lvl="5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938393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5"/>
            <a:ext cx="3309936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994150" y="1412875"/>
            <a:ext cx="3314702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900">
                <a:solidFill>
                  <a:schemeClr val="accent1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900">
                <a:solidFill>
                  <a:schemeClr val="accent4"/>
                </a:solidFill>
              </a:defRPr>
            </a:lvl2pPr>
            <a:lvl3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3pPr>
            <a:lvl4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4pPr>
            <a:lvl5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5pPr>
            <a:lvl6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  <p:extLst>
      <p:ext uri="{BB962C8B-B14F-4D97-AF65-F5344CB8AC3E}">
        <p14:creationId xmlns:p14="http://schemas.microsoft.com/office/powerpoint/2010/main" val="3834097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2" y="3860800"/>
            <a:ext cx="676910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900">
                <a:solidFill>
                  <a:schemeClr val="accent1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900">
                <a:solidFill>
                  <a:schemeClr val="accent4"/>
                </a:solidFill>
              </a:defRPr>
            </a:lvl2pPr>
            <a:lvl3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3pPr>
            <a:lvl4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4pPr>
            <a:lvl5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5pPr>
            <a:lvl6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  <p:extLst>
      <p:ext uri="{BB962C8B-B14F-4D97-AF65-F5344CB8AC3E}">
        <p14:creationId xmlns:p14="http://schemas.microsoft.com/office/powerpoint/2010/main" val="3443864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5"/>
            <a:ext cx="3309936" cy="2303464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3309934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994150" y="1412877"/>
            <a:ext cx="3314702" cy="2303463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3994150" y="3860800"/>
            <a:ext cx="3314702" cy="2305050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900">
                <a:solidFill>
                  <a:schemeClr val="accent1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900">
                <a:solidFill>
                  <a:schemeClr val="accent4"/>
                </a:solidFill>
              </a:defRPr>
            </a:lvl2pPr>
            <a:lvl3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3pPr>
            <a:lvl4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4pPr>
            <a:lvl5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5pPr>
            <a:lvl6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  <p:extLst>
      <p:ext uri="{BB962C8B-B14F-4D97-AF65-F5344CB8AC3E}">
        <p14:creationId xmlns:p14="http://schemas.microsoft.com/office/powerpoint/2010/main" val="418821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Index/Contact" preserve="1" userDrawn="1">
  <p:cSld name="Image + Index/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107443" y="1412875"/>
            <a:ext cx="4464557" cy="47529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extplatzhalter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716464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chemeClr val="bg2"/>
              </a:buClr>
              <a:buFont typeface="Arial" pitchFamily="34" charset="0"/>
              <a:buNone/>
              <a:tabLst>
                <a:tab pos="2840831" algn="r"/>
              </a:tabLst>
              <a:defRPr/>
            </a:lvl1pPr>
            <a:lvl2pPr marL="134541" indent="-13335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Font typeface="Arial" pitchFamily="34" charset="0"/>
              <a:buChar char="•"/>
              <a:tabLst>
                <a:tab pos="2840831" algn="r"/>
              </a:tabLst>
              <a:defRPr b="0"/>
            </a:lvl2pPr>
            <a:lvl3pPr marL="133350" indent="-13335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tabLst>
                <a:tab pos="2840831" algn="r"/>
              </a:tabLst>
              <a:defRPr b="1"/>
            </a:lvl3pPr>
            <a:lvl4pPr marL="270272" indent="-13454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tabLst>
                <a:tab pos="2840831" algn="r"/>
              </a:tabLst>
              <a:defRPr b="0"/>
            </a:lvl4pPr>
            <a:lvl5pPr marL="267891" indent="-13335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tabLst>
                <a:tab pos="2840831" algn="r"/>
              </a:tabLst>
              <a:defRPr b="1" baseline="0"/>
            </a:lvl5pPr>
            <a:lvl6pPr marL="270272" indent="-13573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Font typeface="Arial" pitchFamily="34" charset="0"/>
              <a:buChar char="•"/>
              <a:tabLst>
                <a:tab pos="2840831" algn="r"/>
              </a:tabLst>
              <a:defRPr b="1"/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toc</a:t>
            </a:r>
            <a:r>
              <a:rPr lang="cs-CZ" noProof="0" dirty="0"/>
              <a:t>/</a:t>
            </a:r>
            <a:r>
              <a:rPr lang="cs-CZ" noProof="0" dirty="0" err="1"/>
              <a:t>contact</a:t>
            </a:r>
            <a:endParaRPr lang="cs-CZ" noProof="0" dirty="0"/>
          </a:p>
          <a:p>
            <a:pPr lvl="1"/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3"/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14960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716464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chemeClr val="bg2"/>
              </a:buClr>
              <a:buFont typeface="Arial" pitchFamily="34" charset="0"/>
              <a:buNone/>
              <a:tabLst>
                <a:tab pos="2840831" algn="r"/>
              </a:tabLst>
              <a:defRPr/>
            </a:lvl1pPr>
            <a:lvl2pPr marL="134541" indent="-13335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Font typeface="Arial" pitchFamily="34" charset="0"/>
              <a:buChar char="•"/>
              <a:tabLst>
                <a:tab pos="2840831" algn="r"/>
              </a:tabLst>
              <a:defRPr b="0"/>
            </a:lvl2pPr>
            <a:lvl3pPr marL="133350" indent="-13335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tabLst>
                <a:tab pos="2840831" algn="r"/>
              </a:tabLst>
              <a:defRPr b="1"/>
            </a:lvl3pPr>
            <a:lvl4pPr marL="270272" indent="-13454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tabLst>
                <a:tab pos="2840831" algn="r"/>
              </a:tabLst>
              <a:defRPr b="0"/>
            </a:lvl4pPr>
            <a:lvl5pPr marL="267891" indent="-13335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tabLst>
                <a:tab pos="2840831" algn="r"/>
              </a:tabLst>
              <a:defRPr b="1" baseline="0"/>
            </a:lvl5pPr>
            <a:lvl6pPr marL="270272" indent="-13573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Font typeface="Arial" pitchFamily="34" charset="0"/>
              <a:buChar char="•"/>
              <a:tabLst>
                <a:tab pos="2840831" algn="r"/>
              </a:tabLst>
              <a:defRPr b="1"/>
            </a:lvl6pPr>
          </a:lstStyle>
          <a:p>
            <a:pPr lvl="0"/>
            <a:r>
              <a:rPr lang="cs-CZ" noProof="0" dirty="0"/>
              <a:t>Click the style sheet to edit the toc/contact</a:t>
            </a:r>
          </a:p>
          <a:p>
            <a:pPr lvl="1"/>
            <a:r>
              <a:rPr lang="cs-CZ" noProof="0" dirty="0"/>
              <a:t>chapter</a:t>
            </a:r>
          </a:p>
          <a:p>
            <a:pPr lvl="2"/>
            <a:r>
              <a:rPr lang="cs-CZ" noProof="0" dirty="0"/>
              <a:t>active chapter</a:t>
            </a:r>
          </a:p>
          <a:p>
            <a:pPr lvl="3"/>
            <a:r>
              <a:rPr lang="cs-CZ" noProof="0" dirty="0"/>
              <a:t>subchapter</a:t>
            </a:r>
          </a:p>
          <a:p>
            <a:pPr lvl="4"/>
            <a:r>
              <a:rPr lang="cs-CZ" noProof="0" dirty="0"/>
              <a:t>active subchapter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7442" y="1412875"/>
            <a:ext cx="4464558" cy="4752975"/>
          </a:xfrm>
        </p:spPr>
        <p:txBody>
          <a:bodyPr/>
          <a:lstStyle/>
          <a:p>
            <a:pPr lvl="0"/>
            <a:r>
              <a:rPr lang="cs-CZ" noProof="0" dirty="0"/>
              <a:t>Click the style sheet to edit the copy</a:t>
            </a:r>
          </a:p>
          <a:p>
            <a:pPr lvl="1"/>
            <a:r>
              <a:rPr lang="cs-CZ" noProof="0" dirty="0"/>
              <a:t>Second level</a:t>
            </a:r>
          </a:p>
          <a:p>
            <a:pPr lvl="2"/>
            <a:r>
              <a:rPr lang="cs-CZ" noProof="0" dirty="0"/>
              <a:t>Third level</a:t>
            </a:r>
          </a:p>
          <a:p>
            <a:pPr lvl="3"/>
            <a:r>
              <a:rPr lang="cs-CZ" noProof="0" dirty="0"/>
              <a:t>Fourth level</a:t>
            </a:r>
          </a:p>
          <a:p>
            <a:pPr lvl="4"/>
            <a:r>
              <a:rPr lang="cs-CZ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716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278862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07443" y="1412874"/>
            <a:ext cx="8929115" cy="5040504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61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665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07443" y="1412874"/>
            <a:ext cx="4464558" cy="5040504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716463" y="1412875"/>
            <a:ext cx="4320095" cy="5040503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419304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07443" y="1412875"/>
            <a:ext cx="8929115" cy="2303464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107443" y="3860800"/>
            <a:ext cx="8929115" cy="2592578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019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5"/>
            <a:ext cx="2587621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71833" y="1412875"/>
            <a:ext cx="2740030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6156326" y="1412875"/>
            <a:ext cx="2592388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096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 userDrawn="1"/>
        </p:nvSpPr>
        <p:spPr>
          <a:xfrm>
            <a:off x="144463" y="6597837"/>
            <a:ext cx="2549518" cy="259200"/>
          </a:xfrm>
          <a:prstGeom prst="rect">
            <a:avLst/>
          </a:prstGeom>
          <a:noFill/>
        </p:spPr>
        <p:txBody>
          <a:bodyPr wrap="square" lIns="1107000" tIns="0" rIns="0" bIns="864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noProof="0" dirty="0">
                <a:solidFill>
                  <a:schemeClr val="tx1"/>
                </a:solidFill>
              </a:rPr>
              <a:t>13. </a:t>
            </a:r>
            <a:r>
              <a:rPr lang="cs-CZ" sz="1200" noProof="0" dirty="0">
                <a:solidFill>
                  <a:schemeClr val="tx1"/>
                </a:solidFill>
              </a:rPr>
              <a:t>2</a:t>
            </a:r>
            <a:r>
              <a:rPr lang="en-US" sz="1200" noProof="0" dirty="0">
                <a:solidFill>
                  <a:schemeClr val="tx1"/>
                </a:solidFill>
              </a:rPr>
              <a:t>.</a:t>
            </a:r>
            <a:r>
              <a:rPr lang="en-US" sz="1200" baseline="0" noProof="0" dirty="0">
                <a:solidFill>
                  <a:schemeClr val="tx1"/>
                </a:solidFill>
              </a:rPr>
              <a:t> </a:t>
            </a:r>
            <a:r>
              <a:rPr lang="en-US" sz="1200" noProof="0" dirty="0">
                <a:solidFill>
                  <a:schemeClr val="tx1"/>
                </a:solidFill>
              </a:rPr>
              <a:t>2017</a:t>
            </a:r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gray">
          <a:xfrm>
            <a:off x="0" y="2"/>
            <a:ext cx="9144000" cy="12684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 noProof="0"/>
          </a:p>
        </p:txBody>
      </p:sp>
      <p:sp>
        <p:nvSpPr>
          <p:cNvPr id="3078" name="Rectangle 115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5991223" cy="126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731520" bIns="2743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dirty="0"/>
              <a:t>Click the style sheet to edit the title</a:t>
            </a:r>
            <a:r>
              <a:rPr lang="en-US" noProof="0" dirty="0"/>
              <a:t> and some more lines</a:t>
            </a:r>
            <a:endParaRPr lang="cs-CZ" noProof="0" dirty="0"/>
          </a:p>
        </p:txBody>
      </p:sp>
      <p:sp>
        <p:nvSpPr>
          <p:cNvPr id="3079" name="Rectangle 1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443" y="1412874"/>
            <a:ext cx="8929115" cy="504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" y="6598800"/>
            <a:ext cx="1249351" cy="259200"/>
          </a:xfrm>
          <a:prstGeom prst="rect">
            <a:avLst/>
          </a:prstGeom>
          <a:noFill/>
        </p:spPr>
        <p:txBody>
          <a:bodyPr wrap="square" lIns="405000" tIns="0" rIns="0" bIns="864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cs-CZ" sz="1200" noProof="0" dirty="0">
                <a:solidFill>
                  <a:schemeClr val="tx1"/>
                </a:solidFill>
              </a:rPr>
              <a:t>Strana</a:t>
            </a:r>
            <a:r>
              <a:rPr lang="en-US" sz="1200" noProof="0" dirty="0">
                <a:solidFill>
                  <a:schemeClr val="tx1"/>
                </a:solidFill>
              </a:rPr>
              <a:t> </a:t>
            </a:r>
            <a:fld id="{91E7552C-A157-4A4F-8E99-698C0325FC94}" type="slidenum">
              <a:rPr lang="en-US" sz="1200" noProof="0" smtClean="0">
                <a:solidFill>
                  <a:schemeClr val="tx1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en-US" sz="1200" noProof="0" dirty="0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693981" y="6598800"/>
            <a:ext cx="6450019" cy="259200"/>
          </a:xfrm>
          <a:prstGeom prst="rect">
            <a:avLst/>
          </a:prstGeom>
          <a:noFill/>
        </p:spPr>
        <p:txBody>
          <a:bodyPr wrap="square" lIns="0" tIns="0" rIns="278100" bIns="864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200" noProof="0" dirty="0">
                <a:solidFill>
                  <a:schemeClr val="tx1"/>
                </a:solidFill>
              </a:rPr>
              <a:t>Ing. Jan Pluskal</a:t>
            </a:r>
          </a:p>
        </p:txBody>
      </p:sp>
      <p:sp>
        <p:nvSpPr>
          <p:cNvPr id="9" name="Textfeld 15"/>
          <p:cNvSpPr txBox="1"/>
          <p:nvPr userDrawn="1"/>
        </p:nvSpPr>
        <p:spPr>
          <a:xfrm>
            <a:off x="2411731" y="6598800"/>
            <a:ext cx="3275837" cy="259200"/>
          </a:xfrm>
          <a:prstGeom prst="rect">
            <a:avLst/>
          </a:prstGeom>
          <a:noFill/>
        </p:spPr>
        <p:txBody>
          <a:bodyPr wrap="square" lIns="0" tIns="0" rIns="278100" bIns="86400" rtlCol="0">
            <a:no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200" noProof="0" dirty="0">
                <a:solidFill>
                  <a:schemeClr val="tx1"/>
                </a:solidFill>
              </a:rPr>
              <a:t>1</a:t>
            </a:r>
            <a:r>
              <a:rPr lang="cs-CZ" sz="1200" noProof="0" dirty="0">
                <a:solidFill>
                  <a:schemeClr val="tx1"/>
                </a:solidFill>
              </a:rPr>
              <a:t> - Úvod do platformy .NET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endParaRPr lang="en-US" sz="1200" noProof="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5991224" y="-4770"/>
            <a:ext cx="31527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7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ヒラギノ角ゴ Pro W3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ヒラギノ角ゴ Pro W3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ヒラギノ角ゴ Pro W3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Font typeface="Arial" pitchFamily="34" charset="0"/>
        <a:buNone/>
        <a:tabLst/>
        <a:defRPr sz="2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34541" indent="-13335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69081" indent="-13335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403622" indent="-13335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538163" indent="-13335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915591" indent="-14168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258491" indent="-14168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1601391" indent="-14168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1944291" indent="-14168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2.bp.blogspot.com/_QZT9kid9l2Q/TJha8ti9JjI/AAAAAAAAAB0/xnJCLIpz-iU/s1600/8.jpg" TargetMode="External"/><Relationship Id="rId7" Type="http://schemas.openxmlformats.org/officeDocument/2006/relationships/hyperlink" Target="http://blogs.msdn.com/cfs-filesystemfile.ashx/__key/communityserver-blogs-components-weblogfiles/00-00-01-12-34/5488.Pic2.png" TargetMode="External"/><Relationship Id="rId2" Type="http://schemas.openxmlformats.org/officeDocument/2006/relationships/hyperlink" Target="http://www.amazon.com/5-0-Nutshell-The-Definitive-Reference/dp/1449320104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c-sharpcorner.com/uploadfile/prvn_131971/chapter-1-introducing-Asp-Net/Images/1.gif" TargetMode="External"/><Relationship Id="rId5" Type="http://schemas.openxmlformats.org/officeDocument/2006/relationships/hyperlink" Target="http://gwb.blob.core.windows.net/sdorman/WindowsLiveWriter/CLR4.0InProcessSidebySideCLRHosting_93B4/image_thumb.png" TargetMode="External"/><Relationship Id="rId4" Type="http://schemas.openxmlformats.org/officeDocument/2006/relationships/hyperlink" Target="http://www.cs.vsb.cz/behalek/vyuka/pcsharp/text/resources/1.jp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250826" y="4446430"/>
            <a:ext cx="8893175" cy="716126"/>
          </a:xfrm>
        </p:spPr>
        <p:txBody>
          <a:bodyPr/>
          <a:lstStyle/>
          <a:p>
            <a:r>
              <a:rPr lang="cs-CZ" sz="2900" dirty="0"/>
              <a:t>1 </a:t>
            </a:r>
            <a:r>
              <a:rPr lang="en-US" sz="2900" dirty="0"/>
              <a:t>- </a:t>
            </a:r>
            <a:r>
              <a:rPr lang="cs-CZ" sz="2900" dirty="0"/>
              <a:t>Úvod do platformy .NET</a:t>
            </a:r>
            <a:r>
              <a:rPr lang="en-US" sz="2900" dirty="0"/>
              <a:t> a z</a:t>
            </a:r>
            <a:r>
              <a:rPr lang="cs-CZ" sz="2900" dirty="0"/>
              <a:t>á</a:t>
            </a:r>
            <a:r>
              <a:rPr lang="en-US" sz="2900" dirty="0" err="1"/>
              <a:t>klady</a:t>
            </a:r>
            <a:r>
              <a:rPr lang="en-US" sz="2900" dirty="0"/>
              <a:t> </a:t>
            </a:r>
            <a:r>
              <a:rPr lang="en-US" sz="2900" dirty="0" err="1"/>
              <a:t>jazyka</a:t>
            </a:r>
            <a:r>
              <a:rPr lang="en-US" sz="2900" dirty="0"/>
              <a:t> C#</a:t>
            </a:r>
            <a:endParaRPr lang="cs-CZ" sz="2900" dirty="0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cs-CZ" dirty="0"/>
              <a:t>IW5 - </a:t>
            </a:r>
            <a:r>
              <a:rPr lang="pt-BR" dirty="0" err="1"/>
              <a:t>Programování</a:t>
            </a:r>
            <a:r>
              <a:rPr lang="pt-BR" dirty="0"/>
              <a:t> v .NET a C#</a:t>
            </a:r>
            <a:endParaRPr lang="cs-C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Podpora platforem u jazyka C</a:t>
            </a:r>
            <a:r>
              <a:rPr lang="en-US" dirty="0"/>
              <a:t>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/>
              <a:t>Prim</a:t>
            </a:r>
            <a:r>
              <a:rPr lang="cs-CZ" dirty="0"/>
              <a:t>árně navržen pro běh na platformě Windows, ale existují výjimky</a:t>
            </a:r>
            <a:endParaRPr lang="en-US" dirty="0"/>
          </a:p>
          <a:p>
            <a:pPr>
              <a:lnSpc>
                <a:spcPct val="150000"/>
              </a:lnSpc>
            </a:pPr>
            <a:endParaRPr lang="cs-CZ" sz="400" dirty="0"/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ASP.NET 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C</a:t>
            </a:r>
            <a:r>
              <a:rPr lang="en-US" dirty="0"/>
              <a:t># k</a:t>
            </a:r>
            <a:r>
              <a:rPr lang="cs-CZ" dirty="0"/>
              <a:t>ód spouštěn na serveru 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Překlad do HTML – </a:t>
            </a:r>
            <a:r>
              <a:rPr lang="en-US" dirty="0"/>
              <a:t>p</a:t>
            </a:r>
            <a:r>
              <a:rPr lang="cs-CZ" dirty="0"/>
              <a:t>odpor</a:t>
            </a:r>
            <a:r>
              <a:rPr lang="en-US" dirty="0" err="1"/>
              <a:t>ov</a:t>
            </a:r>
            <a:r>
              <a:rPr lang="cs-CZ" dirty="0"/>
              <a:t>áno na všech platformách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ASP.NET 5.0 Linux, Mac OS X</a:t>
            </a:r>
            <a:endParaRPr lang="cs-CZ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endParaRPr lang="cs-CZ" sz="400" dirty="0"/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Mono projekt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Běh na jiném runtime než CLR, má vlastní kompilátor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Linux, Solaris, MAC OS X, Windows</a:t>
            </a:r>
          </a:p>
          <a:p>
            <a:pPr lvl="1">
              <a:lnSpc>
                <a:spcPct val="150000"/>
              </a:lnSpc>
              <a:buNone/>
            </a:pPr>
            <a:endParaRPr lang="cs-CZ" sz="400" b="1" dirty="0"/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Silverlight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Host podporující aplikaci psanou v C</a:t>
            </a:r>
            <a:r>
              <a:rPr lang="en-US" dirty="0"/>
              <a:t>#</a:t>
            </a:r>
            <a:r>
              <a:rPr lang="cs-CZ" dirty="0"/>
              <a:t>, obdoba Adobe Flash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Windows, MAC OS X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.NET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 </a:t>
            </a:r>
            <a:r>
              <a:rPr lang="en-US" dirty="0"/>
              <a:t>Open source, p</a:t>
            </a:r>
            <a:r>
              <a:rPr lang="cs-CZ" dirty="0"/>
              <a:t>odpora pro </a:t>
            </a:r>
            <a:r>
              <a:rPr lang="en-US" dirty="0"/>
              <a:t>Windows, Linux and Mac OS X</a:t>
            </a:r>
            <a:endParaRPr lang="cs-CZ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Multiplatformn</a:t>
            </a:r>
            <a:r>
              <a:rPr lang="cs-CZ" dirty="0"/>
              <a:t>í implementace základních knihoven .NET</a:t>
            </a:r>
          </a:p>
          <a:p>
            <a:pPr>
              <a:buFont typeface="Arial" pitchFamily="34" charset="0"/>
              <a:buChar char="•"/>
            </a:pPr>
            <a:endParaRPr lang="cs-CZ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5122" name="Picture 2" descr="C:\Users\cz2b11n3\Desktop\5488.Pic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2420874"/>
            <a:ext cx="7452360" cy="39112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</a:t>
            </a:r>
            <a:r>
              <a:rPr lang="cs-CZ" dirty="0"/>
              <a:t>áklady jazyka C</a:t>
            </a:r>
            <a:r>
              <a:rPr lang="en-US" dirty="0"/>
              <a:t>#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4733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kódu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System;                   	</a:t>
            </a:r>
            <a:r>
              <a:rPr 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Importing namespace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FirstProgram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	</a:t>
            </a:r>
            <a:r>
              <a:rPr 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Namespace declaration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	</a:t>
            </a:r>
            <a:r>
              <a:rPr 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Class declaration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         	 </a:t>
            </a:r>
            <a:r>
              <a:rPr 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Method declaration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12 * 30;         	 </a:t>
            </a:r>
            <a:r>
              <a:rPr 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Statement 1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(x);     	</a:t>
            </a:r>
            <a:r>
              <a:rPr 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Statement 2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	</a:t>
            </a:r>
            <a:r>
              <a:rPr 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Statement 3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(1 + 2 + 3 + 4 + 5 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+ 6 + 7 + 8 + 9 + 10);    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                           	</a:t>
            </a:r>
            <a:r>
              <a:rPr 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End of method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96234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Syntaxe jazyka C</a:t>
            </a:r>
            <a:r>
              <a:rPr lang="en-US" dirty="0"/>
              <a:t>#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9749" y="1556385"/>
            <a:ext cx="8496809" cy="4752975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Vychází z C a C++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Identifikátory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Názvy tříd, metod, proměnných atd.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Např.: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System, FirstProgram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Klíčová slova (Keywords)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Názvy rezervované kompilátorem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Např</a:t>
            </a:r>
            <a:r>
              <a:rPr lang="en-US" dirty="0"/>
              <a:t>.: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public,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static, int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Pokud</a:t>
            </a:r>
            <a:r>
              <a:rPr lang="en-US" dirty="0"/>
              <a:t> pot</a:t>
            </a:r>
            <a:r>
              <a:rPr lang="cs-CZ" dirty="0"/>
              <a:t>řebujeme využít název klíčového slova, je nutné použít prefix </a:t>
            </a:r>
            <a:r>
              <a:rPr lang="en-US" dirty="0"/>
              <a:t>@</a:t>
            </a:r>
            <a:endParaRPr lang="cs-CZ" dirty="0"/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Např.: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@public, @static, @int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+mj-lt"/>
                <a:cs typeface="Consolas" pitchFamily="49" charset="0"/>
              </a:rPr>
              <a:t>M</a:t>
            </a:r>
            <a:r>
              <a:rPr lang="cs-CZ" dirty="0">
                <a:latin typeface="+mj-lt"/>
                <a:cs typeface="Consolas" pitchFamily="49" charset="0"/>
              </a:rPr>
              <a:t>ůže být užitečné pokud používáme knihovnu napsanou v jiném</a:t>
            </a:r>
            <a:r>
              <a:rPr lang="en-US" dirty="0">
                <a:latin typeface="+mj-lt"/>
                <a:cs typeface="Consolas" pitchFamily="49" charset="0"/>
              </a:rPr>
              <a:t> </a:t>
            </a:r>
            <a:r>
              <a:rPr lang="cs-CZ" dirty="0">
                <a:latin typeface="+mj-lt"/>
                <a:cs typeface="Consolas" pitchFamily="49" charset="0"/>
              </a:rPr>
              <a:t>.NET</a:t>
            </a:r>
            <a:r>
              <a:rPr lang="cs-CZ" dirty="0"/>
              <a:t> </a:t>
            </a:r>
            <a:r>
              <a:rPr lang="cs-CZ" dirty="0">
                <a:latin typeface="+mj-lt"/>
                <a:cs typeface="Consolas" pitchFamily="49" charset="0"/>
              </a:rPr>
              <a:t>jazyce</a:t>
            </a:r>
          </a:p>
          <a:p>
            <a:pPr lvl="1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08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/>
              <a:t>řehled klíčových slov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95478" y="1412748"/>
            <a:ext cx="1439927" cy="4752975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abstract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base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bool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break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byte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case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catch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checked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continue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decimal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default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delegate</a:t>
            </a:r>
          </a:p>
        </p:txBody>
      </p:sp>
      <p:sp>
        <p:nvSpPr>
          <p:cNvPr id="14" name="Content Placeholder 8"/>
          <p:cNvSpPr>
            <a:spLocks noGrp="1"/>
          </p:cNvSpPr>
          <p:nvPr>
            <p:ph sz="quarter" idx="13"/>
          </p:nvPr>
        </p:nvSpPr>
        <p:spPr>
          <a:xfrm>
            <a:off x="2123694" y="1412748"/>
            <a:ext cx="1439927" cy="4752975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enum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event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explicit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extern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finally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fixed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foreach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goto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implicit</a:t>
            </a:r>
          </a:p>
        </p:txBody>
      </p:sp>
      <p:sp>
        <p:nvSpPr>
          <p:cNvPr id="15" name="Content Placeholder 8"/>
          <p:cNvSpPr>
            <a:spLocks noGrp="1"/>
          </p:cNvSpPr>
          <p:nvPr>
            <p:ph sz="quarter" idx="14"/>
          </p:nvPr>
        </p:nvSpPr>
        <p:spPr>
          <a:xfrm>
            <a:off x="3851910" y="1412748"/>
            <a:ext cx="1439927" cy="4752975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interface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internal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lock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long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namespace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null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object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operator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out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override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params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</p:txBody>
      </p:sp>
      <p:sp>
        <p:nvSpPr>
          <p:cNvPr id="16" name="Content Placeholder 8"/>
          <p:cNvSpPr>
            <a:spLocks noGrp="1"/>
          </p:cNvSpPr>
          <p:nvPr>
            <p:ph idx="4294967295"/>
          </p:nvPr>
        </p:nvSpPr>
        <p:spPr>
          <a:xfrm>
            <a:off x="7308342" y="1412747"/>
            <a:ext cx="1439862" cy="4752975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protected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readonly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ref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sbyte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sealed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short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sizeof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stackalloc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struct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switch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this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throw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sz="13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Content Placeholder 8"/>
          <p:cNvSpPr>
            <a:spLocks noGrp="1"/>
          </p:cNvSpPr>
          <p:nvPr>
            <p:ph idx="4294967295"/>
          </p:nvPr>
        </p:nvSpPr>
        <p:spPr>
          <a:xfrm>
            <a:off x="5580126" y="1412748"/>
            <a:ext cx="1439862" cy="4752975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try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typeof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uint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ulong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unchecked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unsafe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ushort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using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virtual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volatile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while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sz="13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715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Syntaxe jazyka C</a:t>
            </a:r>
            <a:r>
              <a:rPr lang="en-US" dirty="0"/>
              <a:t>#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Kontextová klíčová slova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Lze je použít pouze v daném kontextu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Lze použít jako názvy i bez </a:t>
            </a:r>
            <a:r>
              <a:rPr lang="en-US" dirty="0"/>
              <a:t>@</a:t>
            </a:r>
            <a:r>
              <a:rPr lang="cs-CZ" dirty="0"/>
              <a:t>, pokud nejsme v daném kontextu</a:t>
            </a:r>
            <a:endParaRPr lang="en-US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Seznam</a:t>
            </a:r>
            <a:r>
              <a:rPr lang="en-US" dirty="0"/>
              <a:t>:</a:t>
            </a:r>
            <a:endParaRPr lang="cs-CZ" dirty="0"/>
          </a:p>
          <a:p>
            <a:pPr lvl="1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Content Placeholder 8"/>
          <p:cNvSpPr txBox="1">
            <a:spLocks/>
          </p:cNvSpPr>
          <p:nvPr/>
        </p:nvSpPr>
        <p:spPr bwMode="auto">
          <a:xfrm>
            <a:off x="1403604" y="3140964"/>
            <a:ext cx="1439927" cy="302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add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ascending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async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dynamic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tabLst/>
              <a:defRPr/>
            </a:pP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5" name="Content Placeholder 8"/>
          <p:cNvSpPr txBox="1">
            <a:spLocks/>
          </p:cNvSpPr>
          <p:nvPr/>
        </p:nvSpPr>
        <p:spPr bwMode="auto">
          <a:xfrm>
            <a:off x="3083814" y="3140964"/>
            <a:ext cx="1439927" cy="302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equals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from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into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tabLst/>
              <a:defRPr/>
            </a:pP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8" name="Content Placeholder 8"/>
          <p:cNvSpPr txBox="1">
            <a:spLocks/>
          </p:cNvSpPr>
          <p:nvPr/>
        </p:nvSpPr>
        <p:spPr bwMode="auto">
          <a:xfrm>
            <a:off x="4764024" y="3140964"/>
            <a:ext cx="1439927" cy="302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join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partial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remove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select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tabLst/>
              <a:defRPr/>
            </a:pP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9" name="Content Placeholder 8"/>
          <p:cNvSpPr txBox="1">
            <a:spLocks/>
          </p:cNvSpPr>
          <p:nvPr/>
        </p:nvSpPr>
        <p:spPr bwMode="auto">
          <a:xfrm>
            <a:off x="6444234" y="3140964"/>
            <a:ext cx="1439927" cy="302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var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where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yield</a:t>
            </a: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kern="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…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tabLst/>
              <a:defRPr/>
            </a:pP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197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Syntaxe jazyka C</a:t>
            </a:r>
            <a:r>
              <a:rPr lang="en-US" dirty="0"/>
              <a:t>#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Literály</a:t>
            </a:r>
            <a:endParaRPr lang="en-US" b="1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Data </a:t>
            </a:r>
            <a:r>
              <a:rPr lang="cs-CZ" dirty="0"/>
              <a:t>vložené do programu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Např.: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12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30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Oddělovače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Znaky použité pro strukturování programu.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Složené závorky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{</a:t>
            </a:r>
            <a:r>
              <a:rPr lang="cs-CZ" dirty="0"/>
              <a:t> a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Slouží pro seskupení více příkazů do bloku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Středník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Slouží pro </a:t>
            </a:r>
            <a:r>
              <a:rPr lang="en-US" dirty="0"/>
              <a:t>odd</a:t>
            </a:r>
            <a:r>
              <a:rPr lang="cs-CZ" dirty="0"/>
              <a:t>ělení jednotlivých příkazů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Příkaz může být na více řádků</a:t>
            </a:r>
            <a:endParaRPr lang="cs-CZ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(1 + 2 + 3 + 4 + 5 + 6 + 7 + 8 + 9 + 10);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56087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Syntaxe jazyka C</a:t>
            </a:r>
            <a:r>
              <a:rPr lang="en-US" dirty="0"/>
              <a:t>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Operátory</a:t>
            </a:r>
            <a:endParaRPr lang="en-US" b="1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Slouží pro kombinování výrazů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Např.: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*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Komentáře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Řádkové</a:t>
            </a:r>
          </a:p>
          <a:p>
            <a:pPr lvl="3">
              <a:lnSpc>
                <a:spcPct val="150000"/>
              </a:lnSpc>
              <a:buNone/>
            </a:pPr>
            <a:r>
              <a:rPr lang="cs-CZ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Řádkový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komentář</a:t>
            </a:r>
            <a:endParaRPr lang="cs-CZ" sz="1400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Blokové</a:t>
            </a:r>
          </a:p>
          <a:p>
            <a:pPr lvl="3">
              <a:lnSpc>
                <a:spcPct val="150000"/>
              </a:lnSpc>
              <a:buNone/>
            </a:pPr>
            <a:r>
              <a:rPr lang="cs-CZ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/*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Blokový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komentář</a:t>
            </a:r>
            <a:r>
              <a:rPr lang="cs-CZ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je možné rozdělit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na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více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řádků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*/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Dokumentační</a:t>
            </a:r>
            <a:r>
              <a:rPr lang="en-US" sz="1400" dirty="0"/>
              <a:t> </a:t>
            </a:r>
            <a:endParaRPr lang="cs-CZ" sz="1400" dirty="0"/>
          </a:p>
          <a:p>
            <a:pPr lvl="3">
              <a:lnSpc>
                <a:spcPct val="150000"/>
              </a:lnSpc>
              <a:buNone/>
            </a:pPr>
            <a:r>
              <a:rPr lang="cs-CZ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///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&lt;summary&gt;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///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Popis metody/třídy atd.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///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&lt;/summary&gt;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2">
              <a:lnSpc>
                <a:spcPct val="150000"/>
              </a:lnSpc>
              <a:buNone/>
            </a:pPr>
            <a:r>
              <a:rPr lang="cs-CZ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456175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Datové typy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Datové typy definují předpis pro hodnoty.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Každá hodnota/výraz musí být nějakého typu.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Viz příklad, kde hodnoty 12 a 30 jsou typu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 </a:t>
            </a:r>
            <a:r>
              <a:rPr lang="cs-CZ" dirty="0"/>
              <a:t>a proměnná x je také typu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Předdefinované datové typy</a:t>
            </a:r>
            <a:endParaRPr lang="en-US" b="1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Speciální typy podporované kompilátorem (některá klíčová slova)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Např.: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string, int, byte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Nullable typy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Struktura</a:t>
            </a:r>
            <a:r>
              <a:rPr lang="en-US" dirty="0"/>
              <a:t> </a:t>
            </a:r>
            <a:r>
              <a:rPr lang="cs-CZ" dirty="0"/>
              <a:t>Nullable</a:t>
            </a:r>
            <a:r>
              <a:rPr lang="en-US" dirty="0"/>
              <a:t>&lt;T&gt;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 hodnotové typy je možné použít sufix ?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Např.: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? a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Nullable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a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lvl="1">
              <a:lnSpc>
                <a:spcPct val="150000"/>
              </a:lnSpc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5065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 přednášky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.NET Framework</a:t>
            </a:r>
            <a:endParaRPr lang="en-US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Syntaxe jazyka C</a:t>
            </a:r>
            <a:r>
              <a:rPr lang="en-US" dirty="0"/>
              <a:t>#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D</a:t>
            </a:r>
            <a:r>
              <a:rPr lang="en-US" dirty="0" err="1"/>
              <a:t>atov</a:t>
            </a:r>
            <a:r>
              <a:rPr lang="cs-CZ" dirty="0"/>
              <a:t>é typy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Proměnné a parametry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Výrazy a operátory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Přikazy</a:t>
            </a:r>
            <a:endParaRPr lang="en-US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Jmenné</a:t>
            </a:r>
            <a:r>
              <a:rPr lang="en-US" dirty="0"/>
              <a:t> </a:t>
            </a:r>
            <a:r>
              <a:rPr lang="en-US" dirty="0" err="1"/>
              <a:t>prostory</a:t>
            </a:r>
            <a:r>
              <a:rPr lang="en-US" dirty="0"/>
              <a:t> (Namespace)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Datové typy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>
                <a:highlight>
                  <a:srgbClr val="FFFFFF"/>
                </a:highlight>
              </a:rPr>
              <a:t>Konstanty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>
                <a:highlight>
                  <a:srgbClr val="FFFFFF"/>
                </a:highlight>
              </a:rPr>
              <a:t>Proměnná, která vždy obsahuje stejnou hodnotu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>
                <a:highlight>
                  <a:srgbClr val="FFFFFF"/>
                </a:highlight>
              </a:rPr>
              <a:t>Uživatelské datové typy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Z předdefinovaných typů je možné nadefinovat vlastní datové typy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Members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Instanční vs statické</a:t>
            </a:r>
          </a:p>
          <a:p>
            <a:pPr lvl="2">
              <a:lnSpc>
                <a:spcPct val="150000"/>
              </a:lnSpc>
              <a:buNone/>
            </a:pPr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48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cs-CZ" sz="2400" dirty="0"/>
              <a:t>Předdefinované numerické typy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43" y="1262057"/>
            <a:ext cx="8929115" cy="5191321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Celočíselné typy se znaménkem</a:t>
            </a:r>
            <a:endParaRPr lang="en-US" b="1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sz="800" dirty="0"/>
          </a:p>
          <a:p>
            <a:pPr lvl="1">
              <a:lnSpc>
                <a:spcPct val="150000"/>
              </a:lnSpc>
              <a:buNone/>
            </a:pPr>
            <a:endParaRPr lang="en-US" b="1" dirty="0"/>
          </a:p>
          <a:p>
            <a:pPr lvl="1">
              <a:lnSpc>
                <a:spcPct val="150000"/>
              </a:lnSpc>
              <a:buNone/>
            </a:pPr>
            <a:endParaRPr lang="en-US" b="1" dirty="0"/>
          </a:p>
          <a:p>
            <a:pPr lvl="1">
              <a:lnSpc>
                <a:spcPct val="150000"/>
              </a:lnSpc>
              <a:buNone/>
            </a:pPr>
            <a:endParaRPr lang="en-US" b="1" dirty="0"/>
          </a:p>
          <a:p>
            <a:pPr lvl="1">
              <a:lnSpc>
                <a:spcPct val="150000"/>
              </a:lnSpc>
              <a:buNone/>
            </a:pPr>
            <a:endParaRPr lang="en-US" b="1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Celočíselné typy </a:t>
            </a:r>
            <a:r>
              <a:rPr lang="en-US" b="1" dirty="0" err="1"/>
              <a:t>bez</a:t>
            </a:r>
            <a:r>
              <a:rPr lang="cs-CZ" b="1" dirty="0"/>
              <a:t> znaménk</a:t>
            </a:r>
            <a:r>
              <a:rPr lang="en-US" b="1" dirty="0"/>
              <a:t>a</a:t>
            </a:r>
            <a:endParaRPr lang="cs-CZ" sz="1400" dirty="0"/>
          </a:p>
          <a:p>
            <a:pPr lvl="1">
              <a:lnSpc>
                <a:spcPct val="150000"/>
              </a:lnSpc>
              <a:buNone/>
            </a:pPr>
            <a:endParaRPr lang="cs-CZ" b="1" dirty="0"/>
          </a:p>
          <a:p>
            <a:pPr lvl="1">
              <a:lnSpc>
                <a:spcPct val="150000"/>
              </a:lnSpc>
              <a:buNone/>
            </a:pPr>
            <a:endParaRPr lang="cs-CZ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" y="1680881"/>
          <a:ext cx="849706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9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9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92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690">
                <a:tc>
                  <a:txBody>
                    <a:bodyPr/>
                    <a:lstStyle/>
                    <a:p>
                      <a:r>
                        <a:rPr lang="cs-CZ" sz="2000" dirty="0"/>
                        <a:t>C</a:t>
                      </a:r>
                      <a:r>
                        <a:rPr lang="en-US" sz="2000" dirty="0"/>
                        <a:t>#</a:t>
                      </a:r>
                      <a:r>
                        <a:rPr lang="en-US" sz="2000" baseline="0" dirty="0"/>
                        <a:t> 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System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90">
                <a:tc>
                  <a:txBody>
                    <a:bodyPr/>
                    <a:lstStyle/>
                    <a:p>
                      <a:r>
                        <a:rPr lang="en-US" sz="2000" dirty="0" err="1"/>
                        <a:t>sbyte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SByte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−2</a:t>
                      </a:r>
                      <a:r>
                        <a:rPr lang="en-US" sz="2000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2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90">
                <a:tc>
                  <a:txBody>
                    <a:bodyPr/>
                    <a:lstStyle/>
                    <a:p>
                      <a:r>
                        <a:rPr lang="en-US" sz="2000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16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−2</a:t>
                      </a:r>
                      <a:r>
                        <a:rPr lang="en-US" sz="2000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2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90">
                <a:tc>
                  <a:txBody>
                    <a:bodyPr/>
                    <a:lstStyle/>
                    <a:p>
                      <a:r>
                        <a:rPr lang="en-US" sz="2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−2</a:t>
                      </a:r>
                      <a:r>
                        <a:rPr lang="en-US" sz="2000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2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90">
                <a:tc>
                  <a:txBody>
                    <a:bodyPr/>
                    <a:lstStyle/>
                    <a:p>
                      <a:r>
                        <a:rPr lang="en-US" sz="2000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−2</a:t>
                      </a:r>
                      <a:r>
                        <a:rPr lang="en-US" sz="2000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2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" y="4293108"/>
          <a:ext cx="8497063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9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9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92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690">
                <a:tc>
                  <a:txBody>
                    <a:bodyPr/>
                    <a:lstStyle/>
                    <a:p>
                      <a:r>
                        <a:rPr lang="cs-CZ" sz="2000" dirty="0"/>
                        <a:t>C</a:t>
                      </a:r>
                      <a:r>
                        <a:rPr lang="en-US" sz="2000" dirty="0"/>
                        <a:t>#</a:t>
                      </a:r>
                      <a:r>
                        <a:rPr lang="en-US" sz="2000" baseline="0" dirty="0"/>
                        <a:t> 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System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90">
                <a:tc>
                  <a:txBody>
                    <a:bodyPr/>
                    <a:lstStyle/>
                    <a:p>
                      <a:r>
                        <a:rPr lang="en-US" sz="2000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to 2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90">
                <a:tc>
                  <a:txBody>
                    <a:bodyPr/>
                    <a:lstStyle/>
                    <a:p>
                      <a:r>
                        <a:rPr lang="en-US" sz="2000" dirty="0" err="1"/>
                        <a:t>ushort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UInt16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16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to 2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90">
                <a:tc>
                  <a:txBody>
                    <a:bodyPr/>
                    <a:lstStyle/>
                    <a:p>
                      <a:r>
                        <a:rPr lang="en-US" sz="2000" dirty="0" err="1"/>
                        <a:t>uint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to 2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90">
                <a:tc>
                  <a:txBody>
                    <a:bodyPr/>
                    <a:lstStyle/>
                    <a:p>
                      <a:r>
                        <a:rPr lang="en-US" sz="2000" dirty="0" err="1"/>
                        <a:t>ulong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to 2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45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Předdefinované numerické typy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>
                <a:highlight>
                  <a:srgbClr val="FFFFFF"/>
                </a:highlight>
              </a:rPr>
              <a:t>Desetinné číselné typy</a:t>
            </a:r>
            <a:endParaRPr lang="en-US" b="1" dirty="0">
              <a:highlight>
                <a:srgbClr val="FFFFFF"/>
              </a:highlight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b="1" dirty="0">
              <a:highlight>
                <a:srgbClr val="FFFFFF"/>
              </a:highlight>
            </a:endParaRPr>
          </a:p>
          <a:p>
            <a:pPr marL="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" y="2132838"/>
          <a:ext cx="864108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8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690">
                <a:tc>
                  <a:txBody>
                    <a:bodyPr/>
                    <a:lstStyle/>
                    <a:p>
                      <a:r>
                        <a:rPr lang="cs-CZ" sz="2000" dirty="0"/>
                        <a:t>C</a:t>
                      </a:r>
                      <a:r>
                        <a:rPr lang="en-US" sz="2000" dirty="0"/>
                        <a:t>#</a:t>
                      </a:r>
                      <a:r>
                        <a:rPr lang="en-US" sz="2000" baseline="0" dirty="0"/>
                        <a:t> 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System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90">
                <a:tc>
                  <a:txBody>
                    <a:bodyPr/>
                    <a:lstStyle/>
                    <a:p>
                      <a:r>
                        <a:rPr lang="cs-CZ" sz="2000" dirty="0"/>
                        <a:t>float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Single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32</a:t>
                      </a:r>
                      <a:r>
                        <a:rPr lang="en-US" sz="2000" dirty="0"/>
                        <a:t>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±(10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-45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cs-CZ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  <a:r>
                        <a:rPr lang="cs-CZ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90">
                <a:tc>
                  <a:txBody>
                    <a:bodyPr/>
                    <a:lstStyle/>
                    <a:p>
                      <a:r>
                        <a:rPr lang="cs-CZ" sz="2000" dirty="0"/>
                        <a:t>double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Double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64</a:t>
                      </a:r>
                      <a:r>
                        <a:rPr lang="en-US" sz="2000" dirty="0"/>
                        <a:t>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±(10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cs-CZ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324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cs-CZ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  <a:r>
                        <a:rPr lang="cs-CZ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90">
                <a:tc>
                  <a:txBody>
                    <a:bodyPr/>
                    <a:lstStyle/>
                    <a:p>
                      <a:r>
                        <a:rPr lang="cs-CZ" sz="2000" dirty="0"/>
                        <a:t>decimal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Decimal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128</a:t>
                      </a:r>
                      <a:r>
                        <a:rPr lang="en-US" sz="2000" dirty="0"/>
                        <a:t>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±(10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cs-CZ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cs-CZ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  <a:r>
                        <a:rPr lang="cs-CZ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738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Numerické datové typy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Možnosti zápisu čísel</a:t>
            </a:r>
            <a:endParaRPr lang="en-US" b="1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Klasický zápis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Např.: 127, 42 atd.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Hexadecimální zápis 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Např.: 0x7F, 0x2A atd.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Zápis desetinných čísel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Znak .(tečka) slouží pro oddělení desetinných míst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Znak e lze použít jako </a:t>
            </a:r>
            <a:r>
              <a:rPr lang="en-US" dirty="0"/>
              <a:t>exponent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Datové typy numerických hodnot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Pokud číslo obsahuje . nebo e pak je to typ decimal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Jinak je to první typ, do kterého se hodnota vejde z </a:t>
            </a:r>
            <a:r>
              <a:rPr lang="cs-CZ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int, uint, long, ulong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21003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Numerické datové typy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Možnost specifikovat datové typy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Je možné pomocí písmeného suffixu definovat konkrétní datový typ čísel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Použití suffixů viz příklad:</a:t>
            </a:r>
            <a:endParaRPr lang="cs-CZ" sz="1600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lvl="1">
              <a:lnSpc>
                <a:spcPct val="150000"/>
              </a:lnSpc>
              <a:buNone/>
            </a:pPr>
            <a:r>
              <a:rPr lang="cs-CZ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(1f.GetType());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Float   (float)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cs-CZ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(1d.GetType()); 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Double  (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doulbe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cs-CZ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(1m.GetType()); 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decimal (decimal)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cs-CZ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(1u.GetType()); 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UInt32  (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uint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cs-CZ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(1L.GetType()); 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Int64   (long)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cs-CZ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(1ul.GetType());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UInt64  (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ulong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1406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"/>
            <a:ext cx="6012179" cy="1262055"/>
          </a:xfrm>
        </p:spPr>
        <p:txBody>
          <a:bodyPr/>
          <a:lstStyle/>
          <a:p>
            <a:r>
              <a:rPr lang="cs-CZ" dirty="0"/>
              <a:t>Numerické datové typy</a:t>
            </a:r>
            <a:r>
              <a:rPr lang="en-US" dirty="0"/>
              <a:t> -</a:t>
            </a:r>
            <a:r>
              <a:rPr lang="cs-CZ" dirty="0"/>
              <a:t> přetypování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Přetypování číselných typů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Převod celočíselného typu na celočíselný typ</a:t>
            </a:r>
            <a:r>
              <a:rPr lang="en-US" dirty="0"/>
              <a:t>: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i="1" dirty="0"/>
              <a:t>implicitní</a:t>
            </a:r>
            <a:r>
              <a:rPr lang="cs-CZ" dirty="0"/>
              <a:t> </a:t>
            </a:r>
            <a:r>
              <a:rPr lang="en-US" dirty="0"/>
              <a:t>- </a:t>
            </a:r>
            <a:r>
              <a:rPr lang="cs-CZ" dirty="0"/>
              <a:t>pokud cílový typ umožňuje pojmout celý rozsah zdrojového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i="1" dirty="0"/>
              <a:t>e</a:t>
            </a:r>
            <a:r>
              <a:rPr lang="cs-CZ" i="1" dirty="0"/>
              <a:t>xplicitně</a:t>
            </a:r>
            <a:r>
              <a:rPr lang="en-US" i="1" dirty="0"/>
              <a:t> - </a:t>
            </a:r>
            <a:r>
              <a:rPr lang="en-US" dirty="0" err="1"/>
              <a:t>jinak</a:t>
            </a:r>
            <a:endParaRPr lang="cs-CZ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Převod typu čísla</a:t>
            </a:r>
            <a:r>
              <a:rPr lang="cs-CZ" i="1" dirty="0"/>
              <a:t> </a:t>
            </a:r>
            <a:r>
              <a:rPr lang="cs-CZ" dirty="0"/>
              <a:t>s plovoucí čárkou na typ čísla s plovoucí čárkou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 </a:t>
            </a:r>
            <a:r>
              <a:rPr lang="cs-CZ" dirty="0"/>
              <a:t>je možné </a:t>
            </a:r>
            <a:r>
              <a:rPr lang="cs-CZ" i="1" dirty="0"/>
              <a:t>implicitně</a:t>
            </a:r>
            <a:r>
              <a:rPr lang="cs-CZ" dirty="0"/>
              <a:t> přetypovat na </a:t>
            </a:r>
            <a:r>
              <a:rPr lang="cs-CZ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>
                <a:solidFill>
                  <a:srgbClr val="0000FF"/>
                </a:solidFill>
              </a:rPr>
              <a:t>double</a:t>
            </a:r>
            <a:r>
              <a:rPr lang="cs-CZ" dirty="0"/>
              <a:t> je nutné na </a:t>
            </a:r>
            <a:r>
              <a:rPr lang="cs-CZ" dirty="0">
                <a:solidFill>
                  <a:srgbClr val="0000FF"/>
                </a:solidFill>
              </a:rPr>
              <a:t>float</a:t>
            </a:r>
            <a:r>
              <a:rPr lang="cs-CZ" dirty="0"/>
              <a:t> přetypovávat </a:t>
            </a:r>
            <a:r>
              <a:rPr lang="cs-CZ" i="1" dirty="0"/>
              <a:t>explicitně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55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Ins="0"/>
          <a:lstStyle/>
          <a:p>
            <a:r>
              <a:rPr lang="cs-CZ" dirty="0"/>
              <a:t>Numerické datové typy </a:t>
            </a:r>
            <a:r>
              <a:rPr lang="en-US" dirty="0"/>
              <a:t>- </a:t>
            </a:r>
            <a:r>
              <a:rPr lang="cs-CZ" dirty="0"/>
              <a:t>přetypování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Přetypování číselných typů</a:t>
            </a:r>
            <a:endParaRPr lang="en-US" b="1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Převod typu s plovoucí čárkou na celočíselný typ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Všechny celočíselné typy lze implicitně přetypovat na </a:t>
            </a:r>
            <a:r>
              <a:rPr lang="cs-CZ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 </a:t>
            </a:r>
            <a:r>
              <a:rPr lang="cs-CZ" dirty="0"/>
              <a:t>nebo </a:t>
            </a:r>
            <a:r>
              <a:rPr lang="cs-CZ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Naopak je nutné explicitní přetypování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Dochází zde k ořezání desetiné části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Může dojít ke ztrátě přesnosti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endParaRPr lang="cs-CZ" b="1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Převod typu </a:t>
            </a:r>
            <a:r>
              <a:rPr lang="cs-CZ" dirty="0">
                <a:solidFill>
                  <a:srgbClr val="0000FF"/>
                </a:solidFill>
              </a:rPr>
              <a:t>decimal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Celočíselné typy se na typ </a:t>
            </a:r>
            <a:r>
              <a:rPr lang="cs-CZ" dirty="0">
                <a:solidFill>
                  <a:srgbClr val="0000FF"/>
                </a:solidFill>
              </a:rPr>
              <a:t>decimal</a:t>
            </a:r>
            <a:r>
              <a:rPr lang="cs-CZ" dirty="0"/>
              <a:t> přetypovávají implicitně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Všecny ostatatní převodyjsou explicitní</a:t>
            </a:r>
          </a:p>
          <a:p>
            <a:pPr lvl="3">
              <a:lnSpc>
                <a:spcPct val="150000"/>
              </a:lnSpc>
              <a:buNone/>
            </a:pPr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78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Numerické datové typy - aritmetické operátory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Aritmetické operátory</a:t>
            </a:r>
          </a:p>
          <a:p>
            <a:pPr lvl="4">
              <a:lnSpc>
                <a:spcPct val="150000"/>
              </a:lnSpc>
              <a:buNone/>
            </a:pPr>
            <a:r>
              <a:rPr lang="cs-CZ" dirty="0"/>
              <a:t>+ sčítání</a:t>
            </a:r>
          </a:p>
          <a:p>
            <a:pPr lvl="4">
              <a:lnSpc>
                <a:spcPct val="150000"/>
              </a:lnSpc>
              <a:buNone/>
            </a:pPr>
            <a:r>
              <a:rPr lang="cs-CZ" dirty="0"/>
              <a:t>- odčítání</a:t>
            </a:r>
          </a:p>
          <a:p>
            <a:pPr lvl="4">
              <a:lnSpc>
                <a:spcPct val="150000"/>
              </a:lnSpc>
              <a:buNone/>
            </a:pPr>
            <a:r>
              <a:rPr lang="cs-CZ" dirty="0"/>
              <a:t>* násobení</a:t>
            </a:r>
          </a:p>
          <a:p>
            <a:pPr lvl="4">
              <a:lnSpc>
                <a:spcPct val="150000"/>
              </a:lnSpc>
              <a:buNone/>
            </a:pPr>
            <a:r>
              <a:rPr lang="cs-CZ" dirty="0"/>
              <a:t>/ dělení</a:t>
            </a:r>
          </a:p>
          <a:p>
            <a:pPr lvl="4">
              <a:lnSpc>
                <a:spcPct val="150000"/>
              </a:lnSpc>
              <a:buNone/>
            </a:pPr>
            <a:r>
              <a:rPr lang="cs-CZ" dirty="0"/>
              <a:t>++ inkrement</a:t>
            </a:r>
          </a:p>
          <a:p>
            <a:pPr lvl="4">
              <a:lnSpc>
                <a:spcPct val="150000"/>
              </a:lnSpc>
              <a:buNone/>
            </a:pPr>
            <a:r>
              <a:rPr lang="cs-CZ" dirty="0"/>
              <a:t>-- dekrement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35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Numerické datové typy - přetečení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Přetečení celočíselných typů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.MinValue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a--;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 ==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.MaxValue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True</a:t>
            </a:r>
            <a:endParaRPr lang="cs-CZ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Možnost využití klíčového slova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checked</a:t>
            </a:r>
            <a:r>
              <a:rPr lang="cs-CZ" dirty="0"/>
              <a:t> a nebo přepínače </a:t>
            </a:r>
            <a:r>
              <a:rPr lang="en-US" b="1" dirty="0"/>
              <a:t>/checked+</a:t>
            </a:r>
            <a:r>
              <a:rPr lang="cs-CZ" b="1" dirty="0"/>
              <a:t> </a:t>
            </a:r>
            <a:r>
              <a:rPr lang="cs-CZ" dirty="0"/>
              <a:t>při kompilaci</a:t>
            </a:r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.MinValue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checked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(a--);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throw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OverflowException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.MaxValue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 </a:t>
            </a: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r"/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IntegralOverflow.cs</a:t>
            </a:r>
            <a:endParaRPr lang="cs-CZ" b="1" dirty="0">
              <a:solidFill>
                <a:srgbClr val="0000FF"/>
              </a:solidFill>
            </a:endParaRPr>
          </a:p>
          <a:p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24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Numerické datové typy - bitové operace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9496" y="1556766"/>
          <a:ext cx="8065008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3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9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2000" dirty="0"/>
                        <a:t>Operator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Význam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Příklad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Výsledek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~0xfU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0xfffffffOU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0x</a:t>
                      </a:r>
                      <a:r>
                        <a:rPr lang="cs-CZ" sz="2000" dirty="0"/>
                        <a:t>f</a:t>
                      </a:r>
                      <a:r>
                        <a:rPr lang="en-US" sz="2000" dirty="0"/>
                        <a:t>0 &amp;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0x33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0x30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0xf0 </a:t>
                      </a:r>
                      <a:r>
                        <a:rPr lang="en-US" sz="2000" dirty="0"/>
                        <a:t> | 0x33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0xf3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Xor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0xff00 ^ 0x00ff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0xf0f0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Posun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vlevo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0x20 &lt;&lt;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0x80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Posun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vpravo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0x20</a:t>
                      </a:r>
                      <a:r>
                        <a:rPr lang="en-US" sz="2000" baseline="0" dirty="0"/>
                        <a:t> &gt;&gt;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0x10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4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.NET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cs-CZ" dirty="0"/>
              <a:t>Tvořen Common language runtime (CLR) a velkým množstvím knihoven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Typy knihoven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Core framework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Aplikační technologie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b="1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b="1" dirty="0"/>
          </a:p>
        </p:txBody>
      </p:sp>
      <p:pic>
        <p:nvPicPr>
          <p:cNvPr id="2050" name="Picture 2" descr="C:\Users\cz2b11n3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5838" y="1988820"/>
            <a:ext cx="5329140" cy="45525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Numerické datové typy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8 a 16-ti bitové typy nemají aritmetické operátory</a:t>
            </a:r>
            <a:endParaRPr lang="en-US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Tzn</a:t>
            </a:r>
            <a:r>
              <a:rPr lang="en-US" dirty="0"/>
              <a:t>.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byte,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short,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cs-CZ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A proto je kompilátor v případě potřeby převádí na větší typy a to může způsobit chybu kompilace.</a:t>
            </a:r>
          </a:p>
          <a:p>
            <a:r>
              <a:rPr lang="cs-CZ" b="1" dirty="0">
                <a:highlight>
                  <a:srgbClr val="FFFFFF"/>
                </a:highlight>
              </a:rPr>
              <a:t>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1, y = 1;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z = x + y; 	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Compile-time error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Řešením je explicitní přetypování </a:t>
            </a:r>
          </a:p>
          <a:p>
            <a:pPr lvl="3">
              <a:lnSpc>
                <a:spcPct val="150000"/>
              </a:lnSpc>
              <a:buNone/>
            </a:pP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short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z = (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short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y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pl-P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OK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Speciální hodnoty desetinných typů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60647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Zaokrouhlovací  rozdíly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Typy </a:t>
            </a:r>
            <a:r>
              <a:rPr lang="cs-CZ" dirty="0">
                <a:solidFill>
                  <a:srgbClr val="0000FF"/>
                </a:solidFill>
              </a:rPr>
              <a:t>float</a:t>
            </a:r>
            <a:r>
              <a:rPr lang="cs-CZ" dirty="0"/>
              <a:t> a </a:t>
            </a:r>
            <a:r>
              <a:rPr lang="cs-CZ" dirty="0">
                <a:solidFill>
                  <a:srgbClr val="0000FF"/>
                </a:solidFill>
              </a:rPr>
              <a:t>decimal</a:t>
            </a:r>
            <a:r>
              <a:rPr lang="cs-CZ" dirty="0"/>
              <a:t> se ukládají jako číslo ve dvojkové soustavě, a proto pou</a:t>
            </a:r>
            <a:r>
              <a:rPr lang="en-US" dirty="0"/>
              <a:t>z</a:t>
            </a:r>
            <a:r>
              <a:rPr lang="cs-CZ" dirty="0"/>
              <a:t>e násobky 2 jsou uloženy přesně</a:t>
            </a:r>
            <a:endParaRPr lang="en-US" dirty="0"/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tenth = 0.1f; 				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Not quite 0.1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one = 1f;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(one - tenth * 10f); 	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−1.490116E-08</a:t>
            </a:r>
            <a:endParaRPr lang="cs-CZ" sz="1800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Typ decimal je založen na desítkové soustavě, ale i to může způsobit chybu</a:t>
            </a:r>
          </a:p>
          <a:p>
            <a:r>
              <a:rPr lang="cs-CZ" sz="2000" b="1" dirty="0">
                <a:highlight>
                  <a:srgbClr val="FFFFFF"/>
                </a:highlight>
              </a:rPr>
              <a:t>         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 = 1M / 6M;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0.1666666666666666666666666667M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 = 1.0 / 6.0;  </a:t>
            </a:r>
            <a:r>
              <a:rPr lang="fr-FR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0.16666666666666666</a:t>
            </a:r>
            <a:endParaRPr lang="fr-FR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notQuiteWholeM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m+m+m+m+m+m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endParaRPr lang="cs-CZ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1.0000000000000000000000000002M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notQuiteWholeD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d+d+d+d+d+d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0.99999999999999989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notQuiteWholeM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1M);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False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notQuiteWholeD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1.0);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True</a:t>
            </a:r>
          </a:p>
          <a:p>
            <a:endParaRPr lang="en-US" sz="1800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pPr algn="r"/>
            <a:r>
              <a:rPr lang="en-US" sz="1800" dirty="0" err="1">
                <a:solidFill>
                  <a:srgbClr val="0000FF"/>
                </a:solidFill>
              </a:rPr>
              <a:t>SpecialFloatAndDoubleValues.cs</a:t>
            </a:r>
            <a:endParaRPr lang="en-US" sz="1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869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Porovnání decimal hodnot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49.0;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1 / x;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calculatedResult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x * y;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expectedResult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1.0;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areSame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calculatedResult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expectedResult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>
              <a:buFont typeface="Arial" pitchFamily="34" charset="0"/>
              <a:buChar char="•"/>
            </a:pPr>
            <a:r>
              <a:rPr lang="cs-CZ" b="1" dirty="0"/>
              <a:t>Co obsahuje proměnná </a:t>
            </a:r>
            <a:r>
              <a:rPr lang="cs-CZ" b="1" dirty="0">
                <a:latin typeface="Consolas" pitchFamily="49" charset="0"/>
                <a:cs typeface="Consolas" pitchFamily="49" charset="0"/>
              </a:rPr>
              <a:t>areSame</a:t>
            </a:r>
            <a:r>
              <a:rPr lang="cs-CZ" b="1" dirty="0"/>
              <a:t>?</a:t>
            </a:r>
          </a:p>
          <a:p>
            <a:pPr lvl="1">
              <a:buFont typeface="Arial" pitchFamily="34" charset="0"/>
              <a:buChar char="•"/>
            </a:pPr>
            <a:endParaRPr lang="en-US" b="1" dirty="0"/>
          </a:p>
          <a:p>
            <a:pPr lvl="1">
              <a:buFont typeface="Arial" pitchFamily="34" charset="0"/>
              <a:buChar char="•"/>
            </a:pPr>
            <a:endParaRPr lang="en-US" b="1" dirty="0"/>
          </a:p>
          <a:p>
            <a:pPr lvl="1">
              <a:buFont typeface="Arial" pitchFamily="34" charset="0"/>
              <a:buChar char="•"/>
            </a:pPr>
            <a:endParaRPr lang="en-US" b="1" dirty="0"/>
          </a:p>
          <a:p>
            <a:pPr lvl="1">
              <a:buFont typeface="Arial" pitchFamily="34" charset="0"/>
              <a:buChar char="•"/>
            </a:pPr>
            <a:endParaRPr lang="en-US" b="1" dirty="0"/>
          </a:p>
          <a:p>
            <a:pPr lvl="1" algn="r">
              <a:buFont typeface="Arial" pitchFamily="34" charset="0"/>
              <a:buChar char="•"/>
            </a:pPr>
            <a:r>
              <a:rPr lang="en-US" dirty="0" err="1">
                <a:solidFill>
                  <a:srgbClr val="0000FF"/>
                </a:solidFill>
              </a:rPr>
              <a:t>NumberComparation.cs</a:t>
            </a:r>
            <a:endParaRPr lang="cs-CZ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Porovnání decimal hodnot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AlmostEqual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tolerance = 0.00000001;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(a == b)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Math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.Abs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 - b) &lt; tolerance;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algn="r"/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NumberComparation.cs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45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 </a:t>
            </a:r>
            <a:r>
              <a:rPr lang="en-US" dirty="0"/>
              <a:t>Boolean</a:t>
            </a:r>
            <a:r>
              <a:rPr lang="cs-CZ" dirty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436" y="1412874"/>
            <a:ext cx="8208963" cy="4752975"/>
          </a:xfrm>
        </p:spPr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System.Boolean / bool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Uložení logických hodnot	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 paměti zabírá celý byte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Žádný z numerických typů nelze přerypovat na bool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Operátory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=</a:t>
            </a:r>
            <a:r>
              <a:rPr lang="en-US" dirty="0"/>
              <a:t>=, != </a:t>
            </a:r>
            <a:r>
              <a:rPr lang="en-US" dirty="0" err="1"/>
              <a:t>lze</a:t>
            </a:r>
            <a:r>
              <a:rPr lang="en-US" dirty="0"/>
              <a:t> </a:t>
            </a:r>
            <a:r>
              <a:rPr lang="en-US" dirty="0" err="1"/>
              <a:t>pou</a:t>
            </a:r>
            <a:r>
              <a:rPr lang="cs-CZ" dirty="0"/>
              <a:t>žít pro porovnání jakýchkoliv typů</a:t>
            </a:r>
            <a:endParaRPr lang="en-US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==, </a:t>
            </a:r>
            <a:r>
              <a:rPr lang="en-US" dirty="0"/>
              <a:t>!=, &lt;, &gt;, &lt;=, &gt;= </a:t>
            </a:r>
            <a:r>
              <a:rPr lang="en-US" dirty="0" err="1"/>
              <a:t>lze</a:t>
            </a:r>
            <a:r>
              <a:rPr lang="en-US" dirty="0"/>
              <a:t> </a:t>
            </a:r>
            <a:r>
              <a:rPr lang="en-US" dirty="0" err="1"/>
              <a:t>pou</a:t>
            </a:r>
            <a:r>
              <a:rPr lang="cs-CZ" dirty="0"/>
              <a:t>žít pro porovnání číselných typů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Podmíněné operátory</a:t>
            </a:r>
            <a:r>
              <a:rPr lang="en-US" dirty="0"/>
              <a:t> - &amp;&amp;, ||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UseUmbrela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rainy,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sunny,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windy)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!windy &amp;&amp; (rainy || sunny);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cs-CZ" sz="1800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L</a:t>
            </a:r>
            <a:r>
              <a:rPr lang="cs-CZ" dirty="0"/>
              <a:t>íné vyhodnocování</a:t>
            </a:r>
            <a:r>
              <a:rPr lang="en-US" dirty="0"/>
              <a:t> (Lazy evaluation)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48899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Řetězce a znaky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Typ pro znak: </a:t>
            </a:r>
            <a:r>
              <a:rPr lang="cs-CZ" b="1" dirty="0"/>
              <a:t>System.Char / char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Zapisuje se do jednoduchých uvozovek např.: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'a'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Převod na číselné typy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 typy mající rozsah ushort implicitně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Jinak explicitně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Typ pro řetězec: </a:t>
            </a:r>
            <a:r>
              <a:rPr lang="cs-CZ" b="1" dirty="0"/>
              <a:t>System.String / string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Reprezentován posloupností znaků</a:t>
            </a:r>
            <a:endParaRPr lang="en-US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Je to </a:t>
            </a:r>
            <a:r>
              <a:rPr lang="en-US" dirty="0" err="1"/>
              <a:t>referen</a:t>
            </a:r>
            <a:r>
              <a:rPr lang="cs-CZ" dirty="0"/>
              <a:t>ční datový typ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Zapisuje se do dvojitých uvozovek např.: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"string value" </a:t>
            </a:r>
            <a:endParaRPr lang="cs-CZ" dirty="0">
              <a:highlight>
                <a:srgbClr val="FFFFFF"/>
              </a:highlight>
            </a:endParaRP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Víceřádkový řetězec je možné napsat pomocí </a:t>
            </a:r>
            <a:r>
              <a:rPr lang="en-US" dirty="0"/>
              <a:t>@. Nap</a:t>
            </a:r>
            <a:r>
              <a:rPr lang="cs-CZ" dirty="0"/>
              <a:t>ř.: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@"First line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second line"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 prázdný řetězec existuje konstanta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.Empty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758642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Řetězce - Escape sekvence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3514" y="1412748"/>
          <a:ext cx="763295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4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5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Znak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  <a:r>
                        <a:rPr lang="cs-CZ" dirty="0"/>
                        <a:t>ýznam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Hodnota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\</a:t>
                      </a:r>
                      <a:r>
                        <a:rPr 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Apostrof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0x0027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Uvozovky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0x0022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Zpětné l</a:t>
                      </a:r>
                      <a:r>
                        <a:rPr lang="en-US" dirty="0" err="1"/>
                        <a:t>om</a:t>
                      </a:r>
                      <a:r>
                        <a:rPr lang="cs-CZ" dirty="0"/>
                        <a:t>ítko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0x005C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0x0000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Alert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0x0007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Backspace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0x0008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Nový řádek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0x000A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Carriage 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0x000D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Horizontální</a:t>
                      </a:r>
                      <a:r>
                        <a:rPr lang="cs-CZ" baseline="0" dirty="0"/>
                        <a:t> tab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0x0009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Vertikální tab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0x000B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\u \x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cs-CZ" dirty="0"/>
                        <a:t>Unicode</a:t>
                      </a:r>
                      <a:r>
                        <a:rPr lang="cs-CZ" baseline="0" dirty="0"/>
                        <a:t> pomocí hexa zápisu na 4 místa \u00a9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170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Řetězce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Spojování řetězců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Operátor +</a:t>
            </a:r>
          </a:p>
          <a:p>
            <a:pPr lvl="3">
              <a:lnSpc>
                <a:spcPct val="150000"/>
              </a:lnSpc>
              <a:buNone/>
            </a:pP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Ne všechny operandy musejí být typu string a pak dochází k </a:t>
            </a:r>
            <a:r>
              <a:rPr lang="en-US" dirty="0" err="1"/>
              <a:t>za</a:t>
            </a:r>
            <a:r>
              <a:rPr lang="cs-CZ" dirty="0"/>
              <a:t>volání metody ToString</a:t>
            </a:r>
            <a:r>
              <a:rPr lang="en-US" dirty="0"/>
              <a:t>()</a:t>
            </a:r>
          </a:p>
          <a:p>
            <a:pPr lvl="3">
              <a:lnSpc>
                <a:spcPct val="150000"/>
              </a:lnSpc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	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+ 5;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a5</a:t>
            </a:r>
            <a:endParaRPr lang="en-US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 mnohonásobné používání operáoru + pro spojování řetězců se z hlediska výkonnosti vyplatí použít třídu System.Text.StringBuilder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string.Format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 formátování řetězců za pomocí řídících znaků</a:t>
            </a:r>
            <a:endParaRPr lang="en-US" dirty="0"/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s = </a:t>
            </a:r>
            <a:r>
              <a:rPr lang="en-US" dirty="0" err="1"/>
              <a:t>System.String.Format</a:t>
            </a:r>
            <a:r>
              <a:rPr lang="en-US" dirty="0"/>
              <a:t>("</a:t>
            </a:r>
            <a:r>
              <a:rPr lang="en-US" dirty="0">
                <a:solidFill>
                  <a:srgbClr val="C00000"/>
                </a:solidFill>
              </a:rPr>
              <a:t>{0} times {1} = {2}</a:t>
            </a:r>
            <a:r>
              <a:rPr lang="en-US" dirty="0"/>
              <a:t>", </a:t>
            </a:r>
            <a:r>
              <a:rPr lang="en-US" dirty="0" err="1"/>
              <a:t>i</a:t>
            </a:r>
            <a:r>
              <a:rPr lang="en-US" dirty="0"/>
              <a:t>, j, (</a:t>
            </a:r>
            <a:r>
              <a:rPr lang="en-US" dirty="0" err="1"/>
              <a:t>i</a:t>
            </a:r>
            <a:r>
              <a:rPr lang="en-US" dirty="0"/>
              <a:t>* j));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49115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Reprezentuje fixní počet proměnných (prvky pole) stejného typu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Ukládá se v souvislém bloku paměti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Deklarace pole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characters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[5];</a:t>
            </a:r>
          </a:p>
          <a:p>
            <a:r>
              <a:rPr lang="cs-CZ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characters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a'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'b'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'c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cs-CZ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characters = {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a'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'b'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'c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P</a:t>
            </a:r>
            <a:r>
              <a:rPr lang="cs-CZ" b="1" dirty="0"/>
              <a:t>řístup k prvkům pole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characters[0] 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'a'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characters[1] 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'b'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cs-CZ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characters.Length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</a:t>
            </a:r>
          </a:p>
          <a:p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(characters[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]);</a:t>
            </a:r>
          </a:p>
          <a:p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cs-CZ" b="1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49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Inicializace</a:t>
            </a:r>
            <a:r>
              <a:rPr lang="en-US" dirty="0"/>
              <a:t> </a:t>
            </a:r>
            <a:r>
              <a:rPr lang="cs-CZ" dirty="0"/>
              <a:t>prvků pole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Hodnotové typy - defaultní hodnotu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Referenční typy –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endParaRPr lang="en-US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Kontrola</a:t>
            </a:r>
            <a:r>
              <a:rPr lang="en-US" dirty="0"/>
              <a:t> </a:t>
            </a:r>
            <a:r>
              <a:rPr lang="en-US" dirty="0" err="1"/>
              <a:t>rozm</a:t>
            </a:r>
            <a:r>
              <a:rPr lang="cs-CZ" dirty="0"/>
              <a:t>ěrů pole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IndexOutOfRangeException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0116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300" dirty="0"/>
              <a:t>.NET Framework – vybrané knihovny</a:t>
            </a:r>
            <a:endParaRPr lang="en-US" sz="2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cs-CZ" b="1" dirty="0"/>
              <a:t>WinForms</a:t>
            </a:r>
            <a:r>
              <a:rPr lang="en-US" b="1" dirty="0"/>
              <a:t> 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ASP.NET</a:t>
            </a:r>
            <a:r>
              <a:rPr lang="en-US" dirty="0"/>
              <a:t> 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WPF</a:t>
            </a:r>
            <a:r>
              <a:rPr lang="en-US" dirty="0"/>
              <a:t> – Windows Presentation Foundation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WCF </a:t>
            </a:r>
            <a:r>
              <a:rPr lang="en-US" dirty="0"/>
              <a:t>– Windows Communication Foundation</a:t>
            </a:r>
            <a:endParaRPr lang="cs-CZ" dirty="0"/>
          </a:p>
          <a:p>
            <a:pPr lvl="1">
              <a:lnSpc>
                <a:spcPct val="150000"/>
              </a:lnSpc>
            </a:pPr>
            <a:r>
              <a:rPr lang="en-US" b="1" dirty="0"/>
              <a:t>WF </a:t>
            </a:r>
            <a:r>
              <a:rPr lang="en-US" dirty="0"/>
              <a:t>– Windows Workflow Foundation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LINQ</a:t>
            </a:r>
            <a:r>
              <a:rPr lang="en-US" dirty="0"/>
              <a:t> – Language Integrated Query</a:t>
            </a:r>
            <a:endParaRPr lang="cs-CZ" dirty="0"/>
          </a:p>
          <a:p>
            <a:pPr lvl="1">
              <a:lnSpc>
                <a:spcPct val="150000"/>
              </a:lnSpc>
            </a:pPr>
            <a:endParaRPr lang="cs-CZ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Pole - vícerozměrné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43" y="1412874"/>
            <a:ext cx="8929115" cy="5040504"/>
          </a:xfrm>
        </p:spPr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sz="2000" dirty="0"/>
              <a:t>Matice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Delkarace pomocí </a:t>
            </a:r>
            <a:r>
              <a:rPr lang="en-US" dirty="0"/>
              <a:t>[,]</a:t>
            </a:r>
            <a:endParaRPr lang="cs-CZ" dirty="0"/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[,] matrix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[3,3];</a:t>
            </a:r>
          </a:p>
          <a:p>
            <a:r>
              <a:rPr lang="cs-CZ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[,] matrix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[,] {{1, 2, 3}, {4, 5, 6}, {7, 8, 9}};</a:t>
            </a:r>
            <a:endParaRPr lang="cs-CZ" sz="2000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P</a:t>
            </a:r>
            <a:r>
              <a:rPr lang="cs-CZ" dirty="0"/>
              <a:t>řístup k prvkům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matrix.GetLength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(0);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</a:t>
            </a: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 = 0; j 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matrix.GetLength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(1); j++)</a:t>
            </a: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matrix[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j]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3 + j;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sz="2000" dirty="0"/>
              <a:t>Pole polí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Deklarace pomocí </a:t>
            </a:r>
            <a:r>
              <a:rPr lang="en-US" dirty="0"/>
              <a:t>[][]</a:t>
            </a:r>
            <a:endParaRPr lang="cs-CZ" dirty="0"/>
          </a:p>
          <a:p>
            <a:pPr lvl="3">
              <a:lnSpc>
                <a:spcPct val="15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[][] matrix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[3][];</a:t>
            </a:r>
            <a:endParaRPr lang="cs-CZ" sz="2000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Přístup k prvkům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matrix[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][j] = 5;</a:t>
            </a:r>
            <a:endParaRPr lang="en-US" sz="2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030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Proměnné a parametry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Proměnné představují úložné místo s modifikovatelnou hodnotou.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Proměnné se ukládají buď na zásobní</a:t>
            </a:r>
            <a:r>
              <a:rPr lang="en-US" dirty="0"/>
              <a:t>k</a:t>
            </a:r>
            <a:r>
              <a:rPr lang="cs-CZ" dirty="0"/>
              <a:t> </a:t>
            </a:r>
            <a:r>
              <a:rPr lang="en-US" dirty="0"/>
              <a:t>(</a:t>
            </a:r>
            <a:r>
              <a:rPr lang="cs-CZ" dirty="0"/>
              <a:t>s</a:t>
            </a:r>
            <a:r>
              <a:rPr lang="en-US" dirty="0"/>
              <a:t>tack) </a:t>
            </a:r>
            <a:r>
              <a:rPr lang="cs-CZ" dirty="0"/>
              <a:t>nebo na haldu </a:t>
            </a:r>
            <a:r>
              <a:rPr lang="en-US" dirty="0"/>
              <a:t>(</a:t>
            </a:r>
            <a:r>
              <a:rPr lang="cs-CZ" dirty="0"/>
              <a:t>h</a:t>
            </a:r>
            <a:r>
              <a:rPr lang="en-US" dirty="0" err="1"/>
              <a:t>eap</a:t>
            </a:r>
            <a:r>
              <a:rPr lang="en-US" dirty="0"/>
              <a:t>)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Proměnná může být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Lokální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Parametr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Prvek pole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Klíčové slovo var – implicitně typované lokální proměnné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Lze použít při deklaraci a současném přiřazení</a:t>
            </a:r>
            <a:endParaRPr lang="en-US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M</a:t>
            </a:r>
            <a:r>
              <a:rPr lang="cs-CZ" dirty="0"/>
              <a:t>ůže snižovat čitelnost kódu</a:t>
            </a:r>
            <a:endParaRPr lang="en-US" dirty="0"/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System.Text.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StringBuilder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z =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Math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.PI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3">
              <a:lnSpc>
                <a:spcPct val="150000"/>
              </a:lnSpc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387978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Proměnné a parametry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Z</a:t>
            </a:r>
            <a:r>
              <a:rPr lang="cs-CZ" b="1" dirty="0"/>
              <a:t>ásobník </a:t>
            </a:r>
            <a:r>
              <a:rPr lang="en-US" b="1" dirty="0"/>
              <a:t>(</a:t>
            </a:r>
            <a:r>
              <a:rPr lang="cs-CZ" b="1" dirty="0"/>
              <a:t>s</a:t>
            </a:r>
            <a:r>
              <a:rPr lang="en-US" b="1" dirty="0"/>
              <a:t>tack)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Alokovaný blok paměti pro uložení lokálních proměnných a parametrů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Paměť je alokována po dobu vykonávání funkce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Halda </a:t>
            </a:r>
            <a:r>
              <a:rPr lang="en-US" b="1" dirty="0"/>
              <a:t>(</a:t>
            </a:r>
            <a:r>
              <a:rPr lang="cs-CZ" b="1" dirty="0"/>
              <a:t>h</a:t>
            </a:r>
            <a:r>
              <a:rPr lang="en-US" b="1" dirty="0" err="1"/>
              <a:t>eap</a:t>
            </a:r>
            <a:r>
              <a:rPr lang="en-US" b="1" dirty="0"/>
              <a:t>)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Na</a:t>
            </a:r>
            <a:r>
              <a:rPr lang="cs-CZ" dirty="0"/>
              <a:t> haldu se ukládají všechny objekty (referenční datové typy)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O uvolňování paměti se stará Garbace collector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Pravidla pro přiřazení proměnných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Lokálním proměnným musí být přiřazena hodnota před jejím čtením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Argumenty metody musí být zadány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Všechny ostatní hodnoty (fields, prvky polí) jsou automaticky inicializovány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22942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Proměnné a parametry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3544639"/>
            <a:ext cx="8929115" cy="2188649"/>
          </a:xfrm>
        </p:spPr>
        <p:txBody>
          <a:bodyPr/>
          <a:lstStyle/>
          <a:p>
            <a:pPr lvl="2">
              <a:lnSpc>
                <a:spcPct val="150000"/>
              </a:lnSpc>
              <a:buNone/>
            </a:pPr>
            <a:endParaRPr lang="cs-CZ" dirty="0"/>
          </a:p>
          <a:p>
            <a:pPr lvl="2">
              <a:lnSpc>
                <a:spcPct val="150000"/>
              </a:lnSpc>
              <a:buNone/>
            </a:pPr>
            <a:endParaRPr lang="cs-CZ" dirty="0"/>
          </a:p>
          <a:p>
            <a:pPr lvl="2">
              <a:lnSpc>
                <a:spcPct val="150000"/>
              </a:lnSpc>
              <a:buNone/>
            </a:pPr>
            <a:endParaRPr lang="cs-CZ" dirty="0"/>
          </a:p>
          <a:p>
            <a:pPr lvl="2">
              <a:lnSpc>
                <a:spcPct val="150000"/>
              </a:lnSpc>
              <a:buNone/>
            </a:pPr>
            <a:endParaRPr lang="cs-CZ" dirty="0"/>
          </a:p>
          <a:p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478" y="1412748"/>
          <a:ext cx="849706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9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7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2000" dirty="0"/>
                        <a:t>Typ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Výchozí hodnota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2000" dirty="0"/>
                        <a:t>Všechny</a:t>
                      </a:r>
                      <a:r>
                        <a:rPr lang="cs-CZ" sz="2000" baseline="0" dirty="0"/>
                        <a:t> referenční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null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2000" dirty="0"/>
                        <a:t>Všechny numerické a</a:t>
                      </a:r>
                      <a:r>
                        <a:rPr lang="cs-CZ" sz="2000" baseline="0" dirty="0"/>
                        <a:t> výčtové typy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2000" dirty="0"/>
                        <a:t>Typ char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'\0'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2000" dirty="0"/>
                        <a:t>Typ bool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false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478" y="3717036"/>
            <a:ext cx="8353044" cy="2592324"/>
          </a:xfrm>
          <a:prstGeom prst="rect">
            <a:avLst/>
          </a:prstGeom>
          <a:noFill/>
        </p:spPr>
        <p:txBody>
          <a:bodyPr wrap="none" lIns="0" tIns="0" rIns="370800" bIns="115200" rtlCol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y;</a:t>
            </a:r>
            <a:endParaRPr lang="cs-CZ" dirty="0">
              <a:solidFill>
                <a:srgbClr val="000000"/>
              </a:solidFill>
              <a:latin typeface="Consolas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x;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(x); 		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Compile-time error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ints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[2];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ints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[0]); 	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0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cs-CZ" dirty="0">
                <a:solidFill>
                  <a:srgbClr val="000000"/>
                </a:solidFill>
                <a:latin typeface="Consolas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		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0</a:t>
            </a:r>
            <a:endParaRPr lang="cs-CZ" dirty="0">
              <a:solidFill>
                <a:srgbClr val="008000"/>
              </a:solidFill>
              <a:latin typeface="Consolas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  <a:p>
            <a:pPr algn="r">
              <a:lnSpc>
                <a:spcPct val="110000"/>
              </a:lnSpc>
              <a:spcBef>
                <a:spcPts val="0"/>
              </a:spcBef>
            </a:pPr>
            <a:endParaRPr lang="en-US" sz="10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8246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Způsoby předávání parametrů</a:t>
            </a:r>
            <a:endParaRPr lang="en-US" b="1" dirty="0"/>
          </a:p>
          <a:p>
            <a:pPr lvl="2">
              <a:lnSpc>
                <a:spcPct val="150000"/>
              </a:lnSpc>
              <a:buNone/>
            </a:pPr>
            <a:endParaRPr lang="en-US" dirty="0"/>
          </a:p>
          <a:p>
            <a:pPr lvl="2">
              <a:lnSpc>
                <a:spcPct val="150000"/>
              </a:lnSpc>
              <a:buNone/>
            </a:pPr>
            <a:endParaRPr lang="en-US" dirty="0"/>
          </a:p>
          <a:p>
            <a:pPr lvl="2">
              <a:lnSpc>
                <a:spcPct val="150000"/>
              </a:lnSpc>
              <a:buNone/>
            </a:pPr>
            <a:endParaRPr lang="en-US" dirty="0"/>
          </a:p>
          <a:p>
            <a:pPr lvl="2">
              <a:lnSpc>
                <a:spcPct val="150000"/>
              </a:lnSpc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7443" y="1988820"/>
          <a:ext cx="878509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6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2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2000" dirty="0"/>
                        <a:t>Modifikátor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Předáno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Defínice</a:t>
                      </a:r>
                      <a:r>
                        <a:rPr lang="cs-CZ" sz="2000" baseline="0" dirty="0"/>
                        <a:t> proměnné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(none)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Hodnotou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Going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Referencí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Going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Referencí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Going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6111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P</a:t>
            </a:r>
            <a:r>
              <a:rPr lang="cs-CZ" b="1" dirty="0"/>
              <a:t>ředání hodnotou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Je předána kopie hodnoty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U referenčních typů je zkopírována reference, ale ne objekt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StringBuilder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fooSB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fooSB.Append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"test"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fooSB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...</a:t>
            </a:r>
          </a:p>
          <a:p>
            <a:r>
              <a:rPr lang="cs-CZ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StringBuilder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StringBuilder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cs-CZ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sb.ToString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 		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test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449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Modifikátor ref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Předáno referencí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p = p + 1; 	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Increment p by 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8;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Foo(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x); 	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Ask Foo to deal directly with 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x is now 9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39423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43" y="1412874"/>
            <a:ext cx="8929115" cy="5040504"/>
          </a:xfrm>
        </p:spPr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Modifikátor out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Obdobné jako ref s dvěmi rozdíly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Proměnná nemusí být inicializována před voláním funkce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Musí být přiřazena před koncem funkce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Split(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firstNames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name.LastIndexOf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 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firstNames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name.Substring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name.Substring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...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a, b;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Split(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"Stevie Ray Vaughan"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(a);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Stevie Ray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(b);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Vaughan</a:t>
            </a:r>
          </a:p>
          <a:p>
            <a:pPr algn="r"/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MethodArguments.cs</a:t>
            </a:r>
            <a:endParaRPr lang="en-US" sz="11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7370487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Modifikátor</a:t>
            </a:r>
            <a:r>
              <a:rPr lang="cs-CZ" dirty="0"/>
              <a:t> </a:t>
            </a:r>
            <a:r>
              <a:rPr lang="cs-CZ" b="1" dirty="0"/>
              <a:t>params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Může být jako použit pouze u posledního parametru metody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Musí být deklarován jako pole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Slouží pro předání proměnného počtu parametrů stejného typu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cs-CZ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Sum(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params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sum = 0;</a:t>
            </a:r>
          </a:p>
          <a:p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ints.Length; i++)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sum +=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Increase sum by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ints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]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sum;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cs-CZ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...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total = Sum(1, 2, 3, 4);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(total);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10</a:t>
            </a:r>
          </a:p>
          <a:p>
            <a:pPr algn="r"/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MethodArguments.cs</a:t>
            </a:r>
            <a:endParaRPr lang="en-US" sz="12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04300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Nepovinné</a:t>
            </a:r>
            <a:r>
              <a:rPr lang="cs-CZ" dirty="0"/>
              <a:t> </a:t>
            </a:r>
            <a:r>
              <a:rPr lang="cs-CZ" b="1" dirty="0"/>
              <a:t>parametry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2) { … }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...   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cs-CZ" b="1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err="1"/>
              <a:t>Pojmenovan</a:t>
            </a:r>
            <a:r>
              <a:rPr lang="cs-CZ" b="1" dirty="0"/>
              <a:t>é argumenty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2,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3) { … }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(y:4, x:4);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(y: ++a, x: --a);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(y: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1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lvl="2">
              <a:lnSpc>
                <a:spcPct val="150000"/>
              </a:lnSpc>
              <a:buNone/>
            </a:pPr>
            <a:endParaRPr lang="en-US" b="1" dirty="0"/>
          </a:p>
          <a:p>
            <a:pPr lvl="2" algn="r">
              <a:lnSpc>
                <a:spcPct val="150000"/>
              </a:lnSpc>
              <a:buNone/>
            </a:pPr>
            <a:r>
              <a:rPr lang="en-US" dirty="0" err="1">
                <a:solidFill>
                  <a:srgbClr val="0000FF"/>
                </a:solidFill>
              </a:rPr>
              <a:t>MethodArguments.cs</a:t>
            </a:r>
            <a:endParaRPr lang="en-US" sz="1200" dirty="0">
              <a:solidFill>
                <a:srgbClr val="0000FF"/>
              </a:solidFill>
              <a:latin typeface="Consolas"/>
            </a:endParaRPr>
          </a:p>
          <a:p>
            <a:pPr lvl="2">
              <a:lnSpc>
                <a:spcPct val="150000"/>
              </a:lnSpc>
              <a:buNone/>
            </a:pPr>
            <a:endParaRPr lang="cs-CZ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23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.NET Framework - architektura</a:t>
            </a:r>
            <a:endParaRPr lang="en-US" dirty="0"/>
          </a:p>
        </p:txBody>
      </p:sp>
      <p:pic>
        <p:nvPicPr>
          <p:cNvPr id="3074" name="Picture 2" descr="C:\Users\cz2b11n3\Desktop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5568" y="1556766"/>
            <a:ext cx="7344918" cy="47007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Výrazy a operátory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Výraz</a:t>
            </a:r>
            <a:r>
              <a:rPr lang="cs-CZ" dirty="0"/>
              <a:t> v podstatě určuje nějakou hodnotu.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Nejjednodušší výraz je konstatna, nebo proměnná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Výrazy můžeme kombinovat pomocí </a:t>
            </a:r>
            <a:r>
              <a:rPr lang="cs-CZ" b="1" dirty="0"/>
              <a:t>operátorů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>
                <a:latin typeface="Consolas" pitchFamily="49" charset="0"/>
                <a:cs typeface="Consolas" pitchFamily="49" charset="0"/>
              </a:rPr>
              <a:t>5 * 4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5 * 4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+ 1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Operátory můžou být unární, binární nebo ternární</a:t>
            </a:r>
            <a:endParaRPr lang="en-US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Bin</a:t>
            </a:r>
            <a:r>
              <a:rPr lang="cs-CZ" dirty="0"/>
              <a:t>ární operátory používají infix notaci (operátor mezy operandy)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Primární výrazy</a:t>
            </a:r>
            <a:endParaRPr lang="en-US" b="1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Slou</a:t>
            </a:r>
            <a:r>
              <a:rPr lang="cs-CZ" dirty="0"/>
              <a:t>ží k výstavbě jazyka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>
                <a:latin typeface="Consolas" pitchFamily="49" charset="0"/>
                <a:cs typeface="Consolas" pitchFamily="49" charset="0"/>
              </a:rPr>
              <a:t>Math.Log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(1)</a:t>
            </a:r>
            <a:r>
              <a:rPr lang="en-US" dirty="0"/>
              <a:t> – </a:t>
            </a:r>
            <a:r>
              <a:rPr lang="en-US" dirty="0" err="1"/>
              <a:t>obsahuje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cs-CZ" dirty="0"/>
              <a:t>primární výrazy . a </a:t>
            </a:r>
            <a:r>
              <a:rPr lang="en-US" dirty="0"/>
              <a:t>()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3">
              <a:lnSpc>
                <a:spcPct val="150000"/>
              </a:lnSpc>
              <a:buNone/>
            </a:pP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55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Výrazy a operátory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Void výrazy</a:t>
            </a:r>
            <a:endParaRPr lang="en-US" b="1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Nemají hodnotu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Nelze je kombinovat pomocí operátorů na další výrazy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Výraz přiřazení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Consolas" pitchFamily="49" charset="0"/>
                <a:cs typeface="Consolas" pitchFamily="49" charset="0"/>
              </a:rPr>
              <a:t>x = x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+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5;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Je mo</a:t>
            </a:r>
            <a:r>
              <a:rPr lang="cs-CZ" dirty="0"/>
              <a:t>žné použít i jako součást jiného výrazu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>
                <a:latin typeface="Consolas" pitchFamily="49" charset="0"/>
                <a:cs typeface="Consolas" pitchFamily="49" charset="0"/>
              </a:rPr>
              <a:t>y = 5 *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(x = 2);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Inicializace</a:t>
            </a:r>
            <a:r>
              <a:rPr lang="en-US" dirty="0"/>
              <a:t> v</a:t>
            </a:r>
            <a:r>
              <a:rPr lang="cs-CZ" dirty="0"/>
              <a:t>íce proměnných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Consolas" pitchFamily="49" charset="0"/>
                <a:cs typeface="Consolas" pitchFamily="49" charset="0"/>
              </a:rPr>
              <a:t>a = b = c = d = e = 0;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Kombinovan</a:t>
            </a:r>
            <a:r>
              <a:rPr lang="cs-CZ" dirty="0"/>
              <a:t>é opeátory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+= 5;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ekvivalentní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x = x + 5;</a:t>
            </a:r>
            <a:endParaRPr lang="en-US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043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Výrazy a operátory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Priorita </a:t>
            </a:r>
            <a:r>
              <a:rPr lang="en-US" b="1" dirty="0" err="1"/>
              <a:t>oper</a:t>
            </a:r>
            <a:r>
              <a:rPr lang="cs-CZ" b="1" dirty="0"/>
              <a:t>átorů a přiřazení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Pořadí vyhodnocování operátorů je dle priority operátorů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Při stejné prioritě rozhoduje pořadí</a:t>
            </a:r>
            <a:endParaRPr lang="en-US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Zleva</a:t>
            </a:r>
            <a:r>
              <a:rPr lang="en-US" dirty="0"/>
              <a:t> </a:t>
            </a:r>
            <a:r>
              <a:rPr lang="en-US" dirty="0" err="1"/>
              <a:t>asociativn</a:t>
            </a:r>
            <a:r>
              <a:rPr lang="cs-CZ" dirty="0"/>
              <a:t>í operátory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>
                <a:latin typeface="Consolas" pitchFamily="49" charset="0"/>
                <a:cs typeface="Consolas" pitchFamily="49" charset="0"/>
              </a:rPr>
              <a:t>8 / 4 / 2 </a:t>
            </a:r>
            <a:r>
              <a:rPr lang="cs-CZ" dirty="0"/>
              <a:t>odpovídá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(8 / 4) / 2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Zprava asociativní operátory</a:t>
            </a:r>
            <a:endParaRPr lang="en-US" dirty="0"/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Consolas" pitchFamily="49" charset="0"/>
                <a:cs typeface="Consolas" pitchFamily="49" charset="0"/>
              </a:rPr>
              <a:t>x = y = 3;</a:t>
            </a:r>
            <a:endParaRPr lang="cs-CZ" dirty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395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Tabulka</a:t>
            </a:r>
            <a:r>
              <a:rPr lang="en-US" dirty="0"/>
              <a:t> </a:t>
            </a:r>
            <a:r>
              <a:rPr lang="en-US" dirty="0" err="1"/>
              <a:t>oper</a:t>
            </a:r>
            <a:r>
              <a:rPr lang="cs-CZ" dirty="0"/>
              <a:t>átorů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496" y="1412748"/>
          <a:ext cx="8065009" cy="459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2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3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1400" dirty="0"/>
                        <a:t>Category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Operator symbol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Operator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Example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User</a:t>
                      </a:r>
                      <a:r>
                        <a:rPr lang="cs-CZ" sz="1400" baseline="0" dirty="0"/>
                        <a:t> </a:t>
                      </a:r>
                      <a:r>
                        <a:rPr lang="cs-CZ" sz="1400" dirty="0"/>
                        <a:t>overloadable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400" dirty="0"/>
                        <a:t>Primary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Member access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x.y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-</a:t>
                      </a:r>
                      <a:r>
                        <a:rPr lang="en-US" sz="1400" dirty="0"/>
                        <a:t>&gt;</a:t>
                      </a:r>
                      <a:r>
                        <a:rPr lang="en-US" sz="1400" baseline="0" dirty="0"/>
                        <a:t> (unsafe)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Pointer to </a:t>
                      </a:r>
                      <a:r>
                        <a:rPr lang="en-US" sz="1400" dirty="0" err="1"/>
                        <a:t>struct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x-&gt;y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Function 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Array/Index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a[x]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via indexer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Post-increment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Post-decrement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</a:t>
                      </a:r>
                      <a:r>
                        <a:rPr lang="en-US" sz="1400" baseline="0" dirty="0"/>
                        <a:t> x()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stackalloc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Unsafe stack allocation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stackalloc</a:t>
                      </a:r>
                      <a:r>
                        <a:rPr lang="en-US" sz="1400" dirty="0"/>
                        <a:t>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typeof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 type from 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typeof</a:t>
                      </a: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checked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Integral</a:t>
                      </a:r>
                      <a:r>
                        <a:rPr lang="en-US" sz="1400" baseline="0" dirty="0"/>
                        <a:t> overflow check </a:t>
                      </a:r>
                      <a:r>
                        <a:rPr lang="cs-CZ" sz="1400" baseline="0" dirty="0"/>
                        <a:t>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checked(x)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unchecked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Integral</a:t>
                      </a:r>
                      <a:r>
                        <a:rPr lang="en-US" sz="1400" baseline="0" dirty="0"/>
                        <a:t> overflow check o</a:t>
                      </a:r>
                      <a:r>
                        <a:rPr lang="cs-CZ" sz="1400" baseline="0" dirty="0"/>
                        <a:t>ff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</a:t>
                      </a:r>
                      <a:r>
                        <a:rPr lang="cs-CZ" sz="1400" dirty="0"/>
                        <a:t>nchecked</a:t>
                      </a:r>
                      <a:r>
                        <a:rPr lang="en-US" sz="1400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8030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Tabulka</a:t>
            </a:r>
            <a:r>
              <a:rPr lang="en-US" dirty="0"/>
              <a:t> </a:t>
            </a:r>
            <a:r>
              <a:rPr lang="en-US" dirty="0" err="1"/>
              <a:t>oper</a:t>
            </a:r>
            <a:r>
              <a:rPr lang="cs-CZ" dirty="0"/>
              <a:t>átorů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9750" y="1412875"/>
          <a:ext cx="8064754" cy="459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2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3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1400" dirty="0"/>
                        <a:t>Category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Operator symbol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Operator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Example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User</a:t>
                      </a:r>
                      <a:r>
                        <a:rPr lang="cs-CZ" sz="1400" baseline="0" dirty="0"/>
                        <a:t> </a:t>
                      </a:r>
                      <a:r>
                        <a:rPr lang="cs-CZ" sz="1400" dirty="0"/>
                        <a:t>overloadable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400" dirty="0"/>
                        <a:t>Primary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Default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default(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await </a:t>
                      </a:r>
                      <a:r>
                        <a:rPr lang="en-US" sz="1400" dirty="0" err="1"/>
                        <a:t>myTask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sizeof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 size of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struct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sizeof</a:t>
                      </a: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Positive value 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Negative value 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!x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Pre-increment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++x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Pre-decrement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)x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* (unsafe)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 at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*x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&amp;(unsafe)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Address of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&amp;x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9406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Tabulka</a:t>
            </a:r>
            <a:r>
              <a:rPr lang="en-US" dirty="0"/>
              <a:t> </a:t>
            </a:r>
            <a:r>
              <a:rPr lang="en-US" dirty="0" err="1"/>
              <a:t>oper</a:t>
            </a:r>
            <a:r>
              <a:rPr lang="cs-CZ" dirty="0"/>
              <a:t>átorů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9750" y="1412875"/>
          <a:ext cx="8064754" cy="459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2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3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1400" dirty="0"/>
                        <a:t>Category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Operator symbol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Operator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Example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User</a:t>
                      </a:r>
                      <a:r>
                        <a:rPr lang="cs-CZ" sz="1400" baseline="0" dirty="0"/>
                        <a:t> </a:t>
                      </a:r>
                      <a:r>
                        <a:rPr lang="cs-CZ" sz="1400" dirty="0"/>
                        <a:t>overloadable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Multiprivative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Multiply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0" dirty="0"/>
                        <a:t> * 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 /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Remainder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 %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Additive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x+y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x-y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Shift</a:t>
                      </a:r>
                      <a:r>
                        <a:rPr lang="en-US" sz="1400" baseline="0" dirty="0"/>
                        <a:t> left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x&lt;&lt;y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Shift</a:t>
                      </a:r>
                      <a:r>
                        <a:rPr lang="en-US" sz="1400" baseline="0" dirty="0"/>
                        <a:t> right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x&gt;&gt;y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Relational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x&lt;y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x&gt;y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Less than</a:t>
                      </a:r>
                      <a:r>
                        <a:rPr lang="en-US" sz="1400" baseline="0" dirty="0"/>
                        <a:t> or equals to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x&lt;=y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Greater than or </a:t>
                      </a:r>
                      <a:r>
                        <a:rPr lang="en-US" sz="1400" dirty="0" err="1"/>
                        <a:t>exuals</a:t>
                      </a:r>
                      <a:r>
                        <a:rPr lang="en-US" sz="1400" baseline="0" dirty="0"/>
                        <a:t> to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x&gt;=y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0748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Tabulka</a:t>
            </a:r>
            <a:r>
              <a:rPr lang="en-US" dirty="0"/>
              <a:t> </a:t>
            </a:r>
            <a:r>
              <a:rPr lang="en-US" dirty="0" err="1"/>
              <a:t>oper</a:t>
            </a:r>
            <a:r>
              <a:rPr lang="cs-CZ" dirty="0"/>
              <a:t>átorů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9750" y="1412875"/>
          <a:ext cx="8064753" cy="459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2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3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1400" dirty="0"/>
                        <a:t>Category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Operator symbol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Operator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Example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User</a:t>
                      </a:r>
                      <a:r>
                        <a:rPr lang="cs-CZ" sz="1400" baseline="0" dirty="0"/>
                        <a:t> </a:t>
                      </a:r>
                      <a:r>
                        <a:rPr lang="cs-CZ" sz="1400" dirty="0"/>
                        <a:t>overloadable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Relational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 is or is subclass 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 is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 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 as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Logical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 &amp;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Logical </a:t>
                      </a:r>
                      <a:r>
                        <a:rPr lang="en-US" sz="1400" dirty="0" err="1"/>
                        <a:t>Xor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Exclusive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0" dirty="0"/>
                        <a:t> ^ 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Logical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 |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Conditional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Conditional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 &amp;&amp;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Via &amp;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Conditional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Conditional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 ||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Via &amp;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Null coalescing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 coalescing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 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isTrue</a:t>
                      </a:r>
                      <a:r>
                        <a:rPr lang="en-US" sz="1400" dirty="0"/>
                        <a:t>?</a:t>
                      </a:r>
                      <a:r>
                        <a:rPr lang="en-US" sz="1400" baseline="0" dirty="0"/>
                        <a:t> x : 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Assignment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Multiply</a:t>
                      </a:r>
                      <a:r>
                        <a:rPr lang="en-US" sz="1400" baseline="0" dirty="0"/>
                        <a:t> self by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x*=2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Via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6776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Tabulka</a:t>
            </a:r>
            <a:r>
              <a:rPr lang="en-US" dirty="0"/>
              <a:t> </a:t>
            </a:r>
            <a:r>
              <a:rPr lang="en-US" dirty="0" err="1"/>
              <a:t>oper</a:t>
            </a:r>
            <a:r>
              <a:rPr lang="cs-CZ" dirty="0"/>
              <a:t>átorů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9750" y="1412875"/>
          <a:ext cx="8064753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2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3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1400" dirty="0"/>
                        <a:t>Category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Operator symbol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Operator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Example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User</a:t>
                      </a:r>
                      <a:r>
                        <a:rPr lang="cs-CZ" sz="1400" baseline="0" dirty="0"/>
                        <a:t> </a:t>
                      </a:r>
                      <a:r>
                        <a:rPr lang="cs-CZ" sz="1400" dirty="0"/>
                        <a:t>overloadable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Divide self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x/=2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Via 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 self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x+=2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Via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Substract</a:t>
                      </a:r>
                      <a:r>
                        <a:rPr lang="en-US" sz="1400" dirty="0"/>
                        <a:t> from 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x-=2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Via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Shift self left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x&lt;&lt;=2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Via &lt;&lt;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Shift self right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x&gt;&gt;=2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Via 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&amp;=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 self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x&amp;=2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Via &amp;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^=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Exclusive-Or self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x^=2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Via ^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|=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 self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 |=2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Via 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 =&gt; x+1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4103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-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Blok příkazů – </a:t>
            </a:r>
            <a:r>
              <a:rPr lang="en-US" b="1" dirty="0"/>
              <a:t>{ }</a:t>
            </a:r>
            <a:endParaRPr lang="cs-CZ" b="1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S</a:t>
            </a:r>
            <a:r>
              <a:rPr lang="cs-CZ" dirty="0"/>
              <a:t>eskupení více příkazů</a:t>
            </a:r>
            <a:endParaRPr lang="en-US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err="1"/>
              <a:t>Deklarace</a:t>
            </a:r>
            <a:endParaRPr lang="cs-CZ" b="1" dirty="0"/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someWord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"rosebud"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Lokální deklarace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Error - x already defined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OK - y not in scope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Error - y is out of scope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32503953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– Výrazy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Declare variables with declaration statements: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x, y;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System.Text.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StringBuilder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1 + 2;                </a:t>
            </a:r>
            <a:r>
              <a:rPr lang="fr-FR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fr-FR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Assignment</a:t>
            </a:r>
            <a:r>
              <a:rPr lang="fr-FR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expression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x++;              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Increment expression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</a:t>
            </a:r>
            <a:r>
              <a:rPr lang="fr-F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Math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.Max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(x, 5);       </a:t>
            </a:r>
            <a:r>
              <a:rPr lang="fr-FR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fr-FR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Assignment</a:t>
            </a:r>
            <a:r>
              <a:rPr lang="fr-FR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expression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(y);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Method call expression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StringBuilder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Assignment expression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StringBuilder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Object instantiation expression</a:t>
            </a:r>
            <a:endParaRPr lang="cs-CZ" sz="2000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StringBuilder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Legal, but useless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'c'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3);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Legal, but useless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x.Equals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(y);      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Legal, but useless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65804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2400" dirty="0"/>
              <a:t>CLR</a:t>
            </a:r>
            <a:r>
              <a:rPr lang="cs-CZ" sz="2400" dirty="0"/>
              <a:t> – Common Language Runtime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cs-CZ" dirty="0"/>
              <a:t>Běhové prostředí </a:t>
            </a:r>
            <a:r>
              <a:rPr lang="en-US" dirty="0"/>
              <a:t>pro </a:t>
            </a:r>
            <a:r>
              <a:rPr lang="en-US" dirty="0" err="1"/>
              <a:t>vykon</a:t>
            </a:r>
            <a:r>
              <a:rPr lang="cs-CZ" dirty="0"/>
              <a:t>ávání managed kódu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Obdoba Java VM pro .NET</a:t>
            </a:r>
          </a:p>
          <a:p>
            <a:pPr lvl="1">
              <a:lnSpc>
                <a:spcPct val="150000"/>
              </a:lnSpc>
              <a:buNone/>
            </a:pPr>
            <a:endParaRPr lang="en-US" sz="400" dirty="0"/>
          </a:p>
          <a:p>
            <a:pPr lvl="1">
              <a:lnSpc>
                <a:spcPct val="150000"/>
              </a:lnSpc>
            </a:pPr>
            <a:r>
              <a:rPr lang="en-US" b="1" dirty="0" err="1"/>
              <a:t>Poskyt</a:t>
            </a:r>
            <a:r>
              <a:rPr lang="cs-CZ" b="1" dirty="0"/>
              <a:t>ované služby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Správa paměti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Načítání knihoven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Bezpečnostní služby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Zachytávání výjimek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...</a:t>
            </a:r>
          </a:p>
          <a:p>
            <a:pPr lvl="2">
              <a:lnSpc>
                <a:spcPct val="150000"/>
              </a:lnSpc>
            </a:pPr>
            <a:endParaRPr lang="cs-CZ" sz="400" dirty="0"/>
          </a:p>
          <a:p>
            <a:pPr lvl="1">
              <a:lnSpc>
                <a:spcPct val="150000"/>
              </a:lnSpc>
            </a:pPr>
            <a:r>
              <a:rPr lang="cs-CZ" b="1" dirty="0"/>
              <a:t>Jazykově neutrální 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Podpora vývoje ve více jazycích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C</a:t>
            </a:r>
            <a:r>
              <a:rPr lang="en-US" dirty="0"/>
              <a:t>#, VB, Managed C++, Delphi .NET,</a:t>
            </a:r>
            <a:r>
              <a:rPr lang="cs-CZ" dirty="0"/>
              <a:t> </a:t>
            </a:r>
            <a:r>
              <a:rPr lang="en-US" dirty="0"/>
              <a:t>F#, </a:t>
            </a:r>
            <a:r>
              <a:rPr lang="cs-CZ" dirty="0"/>
              <a:t>...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2">
              <a:lnSpc>
                <a:spcPct val="150000"/>
              </a:lnSpc>
            </a:pPr>
            <a:endParaRPr lang="cs-CZ" b="1" dirty="0"/>
          </a:p>
          <a:p>
            <a:pPr lvl="2">
              <a:lnSpc>
                <a:spcPct val="150000"/>
              </a:lnSpc>
            </a:pPr>
            <a:endParaRPr lang="cs-CZ" b="1" dirty="0"/>
          </a:p>
          <a:p>
            <a:pPr lvl="2">
              <a:lnSpc>
                <a:spcPct val="150000"/>
              </a:lnSpc>
            </a:pPr>
            <a:endParaRPr lang="cs-CZ" b="1" dirty="0"/>
          </a:p>
          <a:p>
            <a:pPr lvl="2">
              <a:lnSpc>
                <a:spcPct val="150000"/>
              </a:lnSpc>
            </a:pPr>
            <a:endParaRPr lang="cs-CZ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 descr="C:\Users\cz2b11n3\Desktop\image_thum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1910" y="2132838"/>
            <a:ext cx="4827957" cy="27363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–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P</a:t>
            </a:r>
            <a:r>
              <a:rPr lang="cs-CZ" dirty="0"/>
              <a:t>ro řízení programu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cs-CZ" dirty="0"/>
              <a:t>, 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switch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Podmíněný operátor  </a:t>
            </a:r>
            <a:r>
              <a:rPr lang="cs-CZ" b="1" dirty="0">
                <a:latin typeface="Consolas" pitchFamily="49" charset="0"/>
                <a:cs typeface="Consolas" pitchFamily="49" charset="0"/>
              </a:rPr>
              <a:t>? :</a:t>
            </a:r>
            <a:r>
              <a:rPr lang="cs-CZ" b="1" dirty="0"/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(5 &lt; 2 * 3)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"true"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"Let's move on!"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"False"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False       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319756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– Selection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switch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cardNumber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13: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"King"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12: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"Queen"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11: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"Jack"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-1 : 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Joker is −1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goto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12;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In this game joker counts as queen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default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Executes for any other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cardNumber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cardNumber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410645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- Cykly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While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3)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{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++;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}</a:t>
            </a:r>
          </a:p>
          <a:p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Do-while</a:t>
            </a:r>
            <a:r>
              <a:rPr lang="cs-CZ" dirty="0"/>
              <a:t> – proběhne minimálně jednou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{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++;</a:t>
            </a:r>
            <a:r>
              <a:rPr lang="cs-CZ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}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3);</a:t>
            </a:r>
            <a:endParaRPr lang="cs-CZ" sz="1500" dirty="0"/>
          </a:p>
          <a:p>
            <a:pPr lvl="3">
              <a:lnSpc>
                <a:spcPct val="150000"/>
              </a:lnSpc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518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- Cykly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For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(&lt;init&gt;; &lt;condition&gt;; &lt;iteration&gt;)</a:t>
            </a:r>
          </a:p>
          <a:p>
            <a:pPr lvl="1">
              <a:buNone/>
            </a:pPr>
            <a:r>
              <a:rPr lang="cs-CZ" i="1" dirty="0">
                <a:latin typeface="Consolas" pitchFamily="49" charset="0"/>
                <a:cs typeface="Consolas" pitchFamily="49" charset="0"/>
              </a:rPr>
              <a:t>	      </a:t>
            </a:r>
            <a:r>
              <a:rPr lang="en-US" i="1" dirty="0">
                <a:latin typeface="Consolas" pitchFamily="49" charset="0"/>
                <a:cs typeface="Consolas" pitchFamily="49" charset="0"/>
              </a:rPr>
              <a:t>&lt;statement-or-statement-block&gt;</a:t>
            </a:r>
            <a:endParaRPr lang="cs-CZ" b="1" dirty="0">
              <a:latin typeface="Consolas" pitchFamily="49" charset="0"/>
              <a:cs typeface="Consolas" pitchFamily="49" charset="0"/>
            </a:endParaRP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Consolas" pitchFamily="49" charset="0"/>
                <a:cs typeface="Consolas" pitchFamily="49" charset="0"/>
              </a:rPr>
              <a:t>&lt;init&gt;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 </a:t>
            </a:r>
            <a:r>
              <a:rPr lang="cs-CZ" dirty="0"/>
              <a:t>– spustí se před začátkem cyklu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Consolas" pitchFamily="49" charset="0"/>
                <a:cs typeface="Consolas" pitchFamily="49" charset="0"/>
              </a:rPr>
              <a:t>&lt;condition&gt;</a:t>
            </a:r>
            <a:r>
              <a:rPr lang="cs-CZ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cs-CZ" dirty="0"/>
              <a:t>– pokud je true tak se provede statement(block)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Consolas" pitchFamily="49" charset="0"/>
                <a:cs typeface="Consolas" pitchFamily="49" charset="0"/>
              </a:rPr>
              <a:t>&lt;iteration&gt;</a:t>
            </a:r>
            <a:r>
              <a:rPr lang="cs-CZ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cs-CZ" i="1" dirty="0"/>
              <a:t>– </a:t>
            </a:r>
            <a:r>
              <a:rPr lang="cs-CZ" dirty="0"/>
              <a:t>spustí se po každé iteraci</a:t>
            </a:r>
            <a:endParaRPr lang="cs-CZ" b="1" dirty="0"/>
          </a:p>
          <a:p>
            <a:pPr lvl="4">
              <a:lnSpc>
                <a:spcPct val="150000"/>
              </a:lnSpc>
              <a:buNone/>
            </a:pP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</a:p>
          <a:p>
            <a:pPr lvl="4">
              <a:lnSpc>
                <a:spcPct val="150000"/>
              </a:lnSpc>
              <a:buNone/>
            </a:pP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0, prevFib = 1, curFib = 1; i &lt; 10; i++)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prevFib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newFib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prevFib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curFib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prevFib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curFib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curFib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newFib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33841831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- Cykly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Foreach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Provede se pro každý prvek v Enumerable objektu (např. array, string)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"beer"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 is the iteration variable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(c);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US" sz="2000" i="1" dirty="0"/>
          </a:p>
          <a:p>
            <a:r>
              <a:rPr lang="cs-CZ" i="1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2127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cs-CZ" sz="2400" dirty="0"/>
              <a:t>Příkazy - Skokové příkazy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Break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Slouží k ukončení cyklu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r>
              <a:rPr lang="cs-CZ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0;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(x++ &gt; 5)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 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break from the loop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execution continues here after break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5690037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- Skokové příkazy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Continue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Slouží k ukončení jedné iterace cyklu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10; i++)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% 2) == 0)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If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is even,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continue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continue with next iteration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cs-CZ" sz="2000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888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- Skokové příkazy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Goto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Přesune vykonávání programu na jiné umístění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1;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startLoop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&lt;= 5)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goto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startLoop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04748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- Skokové příkazy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Return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Vystoupí z metody a musí vracet návratový typ dle dané metody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Return(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 = d * 100m;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Return to the calling method with value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7227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- Skokové příkazy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Throw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Slouží k vyhození vyjímky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Throw(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throw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ArgumentNullException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cs-CZ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6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</a:t>
            </a:r>
            <a:r>
              <a:rPr lang="en-US" dirty="0"/>
              <a:t># - </a:t>
            </a:r>
            <a:r>
              <a:rPr lang="cs-CZ" dirty="0"/>
              <a:t>Správa paměti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cs-CZ" b="1" dirty="0"/>
              <a:t>Garbage collector (GC)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Automatická správa paměti bez assistence programátora</a:t>
            </a:r>
            <a:endParaRPr lang="cs-CZ" b="1" dirty="0"/>
          </a:p>
          <a:p>
            <a:pPr lvl="1">
              <a:lnSpc>
                <a:spcPct val="150000"/>
              </a:lnSpc>
            </a:pPr>
            <a:r>
              <a:rPr lang="cs-CZ" dirty="0"/>
              <a:t>Součást CLR, princip počítání referencí na daný objekt</a:t>
            </a:r>
          </a:p>
          <a:p>
            <a:pPr lvl="1">
              <a:lnSpc>
                <a:spcPct val="150000"/>
              </a:lnSpc>
            </a:pPr>
            <a:r>
              <a:rPr lang="cs-CZ" b="1" dirty="0"/>
              <a:t>Výhody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Odpadá manuální uvolňování paměti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Eliminace problému s ukazateli (časté v C++)</a:t>
            </a:r>
          </a:p>
          <a:p>
            <a:pPr lvl="1">
              <a:lnSpc>
                <a:spcPct val="150000"/>
              </a:lnSpc>
            </a:pPr>
            <a:endParaRPr lang="cs-CZ" b="1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C:\Users\cz2b11n3\Desktop\8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3694" y="4149090"/>
            <a:ext cx="4947285" cy="21202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09269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cs-CZ" sz="2400" dirty="0"/>
              <a:t>Příkazy - ostatní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Using</a:t>
            </a:r>
          </a:p>
          <a:p>
            <a:pPr lvl="3">
              <a:lnSpc>
                <a:spcPct val="150000"/>
              </a:lnSpc>
            </a:pPr>
            <a:r>
              <a:rPr lang="cs-CZ" dirty="0"/>
              <a:t>Pomocný příkaz pro elegantní volání 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Dispose</a:t>
            </a:r>
            <a:r>
              <a:rPr lang="cs-CZ" dirty="0"/>
              <a:t> pro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IDisposable</a:t>
            </a:r>
            <a:endParaRPr lang="cs-CZ" b="1" dirty="0">
              <a:latin typeface="Consolas" pitchFamily="49" charset="0"/>
              <a:cs typeface="Consolas" pitchFamily="49" charset="0"/>
            </a:endParaRPr>
          </a:p>
          <a:p>
            <a:pPr lvl="3">
              <a:lnSpc>
                <a:spcPct val="150000"/>
              </a:lnSpc>
            </a:pPr>
            <a:endParaRPr lang="cs-CZ" dirty="0"/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file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.Open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@"c</a:t>
            </a:r>
            <a:r>
              <a:rPr lang="cs-CZ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\Filepath.txt"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FileMode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.OpenOrCreate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file.Write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(buffer,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offset,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file.Dispose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() is called here</a:t>
            </a:r>
            <a:endParaRPr lang="cs-CZ" sz="2000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endParaRPr lang="cs-CZ" dirty="0"/>
          </a:p>
          <a:p>
            <a:pPr lvl="3">
              <a:lnSpc>
                <a:spcPct val="150000"/>
              </a:lnSpc>
            </a:pPr>
            <a:r>
              <a:rPr lang="cs-CZ" b="1" dirty="0"/>
              <a:t>Lock</a:t>
            </a:r>
          </a:p>
          <a:p>
            <a:pPr lvl="4">
              <a:lnSpc>
                <a:spcPct val="150000"/>
              </a:lnSpc>
            </a:pPr>
            <a:r>
              <a:rPr lang="cs-CZ" dirty="0"/>
              <a:t>Slouží jako zkratka pro volání metod 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Enter</a:t>
            </a:r>
            <a:r>
              <a:rPr lang="cs-CZ" dirty="0"/>
              <a:t> a 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Exit</a:t>
            </a:r>
            <a:r>
              <a:rPr lang="cs-CZ" dirty="0"/>
              <a:t>  třídy </a:t>
            </a:r>
            <a:r>
              <a:rPr lang="cs-CZ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Monitor</a:t>
            </a:r>
            <a:endParaRPr lang="cs-CZ" b="1" dirty="0"/>
          </a:p>
          <a:p>
            <a:pPr lvl="4">
              <a:lnSpc>
                <a:spcPct val="150000"/>
              </a:lnSpc>
            </a:pPr>
            <a:r>
              <a:rPr lang="cs-CZ" dirty="0"/>
              <a:t>Tzn. k zamykání kritické sekce při vícevláknovém zpracování</a:t>
            </a:r>
          </a:p>
          <a:p>
            <a:pPr lvl="4">
              <a:lnSpc>
                <a:spcPct val="150000"/>
              </a:lnSpc>
            </a:pPr>
            <a:endParaRPr lang="cs-CZ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277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Jmenné prostory - 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Seskupují třídy a rozhaní do pojmenovaných skupin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Jmený prostor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System.Security.Cryptography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highlight>
                  <a:srgbClr val="FFFFFF"/>
                </a:highlight>
              </a:rPr>
              <a:t>obsahuje např</a:t>
            </a:r>
            <a:r>
              <a:rPr lang="en-US" dirty="0">
                <a:highlight>
                  <a:srgbClr val="FFFFFF"/>
                </a:highlight>
              </a:rPr>
              <a:t>.</a:t>
            </a:r>
            <a:r>
              <a:rPr lang="cs-CZ" dirty="0">
                <a:highlight>
                  <a:srgbClr val="FFFFFF"/>
                </a:highlight>
              </a:rPr>
              <a:t> třídu RSA</a:t>
            </a:r>
            <a:endParaRPr lang="cs-CZ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Použití třídy z daného namespace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Plné jméno třídy</a:t>
            </a:r>
          </a:p>
          <a:p>
            <a:pPr lvl="2">
              <a:lnSpc>
                <a:spcPct val="150000"/>
              </a:lnSpc>
              <a:buNone/>
            </a:pP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System.Security.Cryptography.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RSA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rsa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</a:t>
            </a:r>
          </a:p>
          <a:p>
            <a:pPr lvl="2">
              <a:lnSpc>
                <a:spcPct val="150000"/>
              </a:lnSpc>
              <a:buNone/>
            </a:pP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System.Security.Cryptography.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RSA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cs-CZ" sz="1600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Použití direktivy using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System.Security.Cryptography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 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Namespaces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Method()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RSA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rsa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RSA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Don't need fully qualified name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922405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Jmenné prostory - Definice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</a:pPr>
            <a:r>
              <a:rPr lang="cs-CZ" b="1" dirty="0"/>
              <a:t>Klíčové slovo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endParaRPr lang="cs-CZ" b="1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cs-CZ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Outer.Middle.Inner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Class1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...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  <a:p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Class2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...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  <a:p>
            <a:pPr lvl="2">
              <a:buFont typeface="Arial" pitchFamily="34" charset="0"/>
              <a:buChar char="•"/>
            </a:pPr>
            <a:endParaRPr lang="cs-CZ" dirty="0"/>
          </a:p>
          <a:p>
            <a:pPr lvl="2">
              <a:buFont typeface="Arial" pitchFamily="34" charset="0"/>
              <a:buChar char="•"/>
            </a:pPr>
            <a:r>
              <a:rPr lang="cs-CZ" dirty="0"/>
              <a:t>Odpovídá zápisu</a:t>
            </a:r>
          </a:p>
          <a:p>
            <a:pPr lvl="2">
              <a:buFont typeface="Arial" pitchFamily="34" charset="0"/>
              <a:buChar char="•"/>
            </a:pPr>
            <a:endParaRPr lang="cs-CZ" sz="500" dirty="0"/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Outer</a:t>
            </a:r>
          </a:p>
          <a:p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 </a:t>
            </a:r>
            <a:endParaRPr lang="cs-CZ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Middle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Inner</a:t>
            </a:r>
            <a:endParaRPr lang="cs-CZ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  <a:endParaRPr lang="cs-CZ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cs-CZ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1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...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cs-CZ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2</a:t>
            </a:r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...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897211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Jmenné prostory - Pravidla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Font typeface="Arial" pitchFamily="34" charset="0"/>
              <a:buChar char="•"/>
            </a:pPr>
            <a:r>
              <a:rPr lang="cs-CZ" b="1" dirty="0"/>
              <a:t>Platnost jmen</a:t>
            </a:r>
            <a:endParaRPr lang="en-US" b="1" dirty="0"/>
          </a:p>
          <a:p>
            <a:pPr lvl="3">
              <a:buFont typeface="Arial" pitchFamily="34" charset="0"/>
              <a:buChar char="•"/>
            </a:pPr>
            <a:r>
              <a:rPr lang="en-US" dirty="0"/>
              <a:t>N</a:t>
            </a:r>
            <a:r>
              <a:rPr lang="cs-CZ" dirty="0"/>
              <a:t>ázvy deklarované ve vnějším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/>
              <a:t>jsou implicitně importovány do vnitřního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lvl="3">
              <a:buFont typeface="Arial" pitchFamily="34" charset="0"/>
              <a:buChar char="•"/>
            </a:pPr>
            <a:endParaRPr lang="cs-CZ" sz="500" dirty="0"/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Outer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Middle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internal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...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Inner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internal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Class1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...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435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Jmenné prostory - Pravidla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Font typeface="Arial" pitchFamily="34" charset="0"/>
              <a:buChar char="•"/>
            </a:pPr>
            <a:r>
              <a:rPr lang="cs-CZ" b="1" dirty="0"/>
              <a:t>Skrývání názvů</a:t>
            </a:r>
            <a:endParaRPr lang="en-US" b="1" dirty="0"/>
          </a:p>
          <a:p>
            <a:pPr lvl="3">
              <a:buFont typeface="Arial" pitchFamily="34" charset="0"/>
              <a:buChar char="•"/>
            </a:pPr>
            <a:r>
              <a:rPr lang="cs-CZ" dirty="0"/>
              <a:t>Pokud se název objeví ve vnitřním i vnějším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/>
              <a:t>vnitřní název „vyhrává“.</a:t>
            </a:r>
          </a:p>
          <a:p>
            <a:r>
              <a:rPr lang="cs-CZ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Outer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internal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... }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Inner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internal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... }</a:t>
            </a:r>
          </a:p>
          <a:p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internal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{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f1; </a:t>
            </a:r>
            <a:r>
              <a:rPr 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= </a:t>
            </a:r>
            <a:r>
              <a:rPr lang="en-US" sz="17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Outer.Inner.Foo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Outer.</a:t>
            </a:r>
            <a:r>
              <a:rPr lang="en-US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f2; </a:t>
            </a:r>
            <a:r>
              <a:rPr 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= </a:t>
            </a:r>
            <a:r>
              <a:rPr lang="en-US" sz="17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Outer.Foo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}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cs-CZ" sz="17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512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Jmenné prostory - Pravidla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Font typeface="Arial" pitchFamily="34" charset="0"/>
              <a:buChar char="•"/>
            </a:pPr>
            <a:r>
              <a:rPr lang="cs-CZ" b="1" dirty="0"/>
              <a:t>Opakování jmených prostorů</a:t>
            </a:r>
            <a:endParaRPr lang="en-US" b="1" dirty="0"/>
          </a:p>
          <a:p>
            <a:pPr lvl="3">
              <a:buFont typeface="Arial" pitchFamily="34" charset="0"/>
              <a:buChar char="•"/>
            </a:pPr>
            <a:r>
              <a:rPr lang="cs-CZ" dirty="0"/>
              <a:t>Název  daného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amespace</a:t>
            </a:r>
            <a:r>
              <a:rPr lang="cs-CZ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/>
              <a:t>je možné opakovat dokud nedojde ke shodě v názvů typů uvnitř jmenného prostoru</a:t>
            </a:r>
          </a:p>
          <a:p>
            <a:pPr lvl="3">
              <a:buFont typeface="Arial" pitchFamily="34" charset="0"/>
              <a:buChar char="•"/>
            </a:pPr>
            <a:r>
              <a:rPr lang="cs-CZ" dirty="0"/>
              <a:t>Tzn. jeden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amespace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/>
              <a:t>můžeme deklarovat na více místech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Outer.Middle.Inner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...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Outer.Middle.Inner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72288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Jmenné prostory - Pravidla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Font typeface="Arial" pitchFamily="34" charset="0"/>
              <a:buChar char="•"/>
            </a:pPr>
            <a:r>
              <a:rPr lang="cs-CZ" b="1" dirty="0"/>
              <a:t>Vnořené </a:t>
            </a:r>
            <a:r>
              <a:rPr lang="cs-CZ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 </a:t>
            </a:r>
            <a:r>
              <a:rPr lang="cs-CZ" b="1" dirty="0"/>
              <a:t>direktivy</a:t>
            </a:r>
          </a:p>
          <a:p>
            <a:pPr lvl="3">
              <a:buFont typeface="Arial" pitchFamily="34" charset="0"/>
              <a:buChar char="•"/>
            </a:pPr>
            <a:r>
              <a:rPr lang="cs-CZ" dirty="0"/>
              <a:t>Direktivu using je možné zanořit do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/>
              <a:t>a omezit tak rozsah použití importovaných názvů pro daný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</a:p>
          <a:p>
            <a:pPr lvl="3">
              <a:buFont typeface="Arial" pitchFamily="34" charset="0"/>
              <a:buChar char="•"/>
            </a:pPr>
            <a:endParaRPr lang="cs-CZ" sz="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N1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Class1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N2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N1;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Class2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Class1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N2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Class3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Class1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Compile-time error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246601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cs-CZ" sz="1600" dirty="0">
                <a:hlinkClick r:id="rId2"/>
              </a:rPr>
              <a:t>http://www.amazon.com/5-0-Nutshell-The-Definitive-Reference/dp/1449320104</a:t>
            </a:r>
            <a:endParaRPr lang="cs-CZ" sz="1600" dirty="0"/>
          </a:p>
          <a:p>
            <a:pPr lvl="1">
              <a:buFont typeface="Arial" pitchFamily="34" charset="0"/>
              <a:buChar char="•"/>
            </a:pPr>
            <a:endParaRPr lang="cs-CZ" sz="1600" dirty="0">
              <a:hlinkClick r:id="rId3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hlinkClick r:id="rId3"/>
              </a:rPr>
              <a:t>http://2.bp.blogspot.com/_QZT9kid9l2Q/TJha8ti9JjI/AAAAAAAAAB0/xnJCLIpz-iU/s1600/8.jpg</a:t>
            </a:r>
            <a:endParaRPr lang="en-US" sz="1600" dirty="0"/>
          </a:p>
          <a:p>
            <a:pPr lvl="1">
              <a:buFont typeface="Arial" pitchFamily="34" charset="0"/>
              <a:buChar char="•"/>
            </a:pPr>
            <a:endParaRPr lang="en-US" sz="1600" dirty="0"/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hlinkClick r:id="rId4"/>
              </a:rPr>
              <a:t>http://www.cs.vsb.cz/behalek/vyuka/pcsharp/text/resources/1.jpg</a:t>
            </a:r>
            <a:endParaRPr lang="cs-CZ" sz="1600" dirty="0"/>
          </a:p>
          <a:p>
            <a:pPr lvl="1">
              <a:buFont typeface="Arial" pitchFamily="34" charset="0"/>
              <a:buChar char="•"/>
            </a:pPr>
            <a:endParaRPr lang="en-US" sz="1600" dirty="0"/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hlinkClick r:id="rId5"/>
              </a:rPr>
              <a:t>http://gwb.blob.core.windows.net/sdorman/WindowsLiveWriter/CLR4.0InProcessSidebySideCLRHosting_93B4/image_thumb.png</a:t>
            </a:r>
            <a:endParaRPr lang="cs-CZ" sz="1600" dirty="0"/>
          </a:p>
          <a:p>
            <a:pPr lvl="1">
              <a:buFont typeface="Arial" pitchFamily="34" charset="0"/>
              <a:buChar char="•"/>
            </a:pPr>
            <a:endParaRPr lang="cs-CZ" sz="1600" dirty="0"/>
          </a:p>
          <a:p>
            <a:pPr lvl="1">
              <a:buFont typeface="Arial" pitchFamily="34" charset="0"/>
              <a:buChar char="•"/>
            </a:pPr>
            <a:r>
              <a:rPr lang="cs-CZ" sz="1600" dirty="0">
                <a:hlinkClick r:id="rId6"/>
              </a:rPr>
              <a:t>http://www.c-sharpcorner.com/uploadfile/prvn_131971/chapter-1-introducing-Asp-Net/Images/1.gif</a:t>
            </a:r>
            <a:endParaRPr lang="cs-CZ" sz="1600" dirty="0"/>
          </a:p>
          <a:p>
            <a:pPr lvl="1">
              <a:buFont typeface="Arial" pitchFamily="34" charset="0"/>
              <a:buChar char="•"/>
            </a:pPr>
            <a:endParaRPr lang="cs-CZ" sz="1600" dirty="0"/>
          </a:p>
          <a:p>
            <a:pPr lvl="1">
              <a:buFont typeface="Arial" pitchFamily="34" charset="0"/>
              <a:buChar char="•"/>
            </a:pPr>
            <a:r>
              <a:rPr lang="cs-CZ" sz="1600" dirty="0">
                <a:hlinkClick r:id="rId7"/>
              </a:rPr>
              <a:t>http://blogs.msdn.com/cfs-filesystemfile.ashx/__key/communityserver-blogs-components-weblogfiles/00-00-01-12-34/5488.Pic2.png</a:t>
            </a:r>
            <a:endParaRPr lang="cs-CZ" sz="1600" dirty="0"/>
          </a:p>
          <a:p>
            <a:pPr lvl="1">
              <a:buFont typeface="Arial" pitchFamily="34" charset="0"/>
              <a:buChar char="•"/>
            </a:pPr>
            <a:endParaRPr lang="cs-CZ" sz="1600" dirty="0"/>
          </a:p>
          <a:p>
            <a:pPr lvl="1">
              <a:buFont typeface="Arial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95649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CLR - detaily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C</a:t>
            </a:r>
            <a:r>
              <a:rPr lang="en-US" dirty="0"/>
              <a:t># je </a:t>
            </a:r>
            <a:r>
              <a:rPr lang="en-US" dirty="0" err="1"/>
              <a:t>kompilov</a:t>
            </a:r>
            <a:r>
              <a:rPr lang="cs-CZ" dirty="0"/>
              <a:t>án do tzv. </a:t>
            </a:r>
            <a:r>
              <a:rPr lang="cs-CZ" b="1" dirty="0"/>
              <a:t>managed kódu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Managed kód je zabalen do assembly, která je dvou typů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Spustitelný kód (*.exe)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Knihovna (*.dll)</a:t>
            </a:r>
          </a:p>
          <a:p>
            <a:pPr lvl="2">
              <a:lnSpc>
                <a:spcPct val="150000"/>
              </a:lnSpc>
            </a:pPr>
            <a:endParaRPr lang="cs-CZ" sz="400" dirty="0"/>
          </a:p>
          <a:p>
            <a:pPr lvl="1">
              <a:lnSpc>
                <a:spcPct val="150000"/>
              </a:lnSpc>
            </a:pPr>
            <a:endParaRPr lang="cs-CZ" sz="400" dirty="0"/>
          </a:p>
          <a:p>
            <a:pPr lvl="1">
              <a:lnSpc>
                <a:spcPct val="150000"/>
              </a:lnSpc>
            </a:pPr>
            <a:r>
              <a:rPr lang="cs-CZ" b="1" dirty="0"/>
              <a:t>IL - Intermediate language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Reprezentace managed kódu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Při čtení CLR je kód z assembly konvertován do nativního kódu stroje (x86)</a:t>
            </a:r>
          </a:p>
          <a:p>
            <a:pPr lvl="1">
              <a:lnSpc>
                <a:spcPct val="150000"/>
              </a:lnSpc>
            </a:pPr>
            <a:endParaRPr lang="cs-CZ" sz="400" dirty="0"/>
          </a:p>
          <a:p>
            <a:pPr lvl="1">
              <a:lnSpc>
                <a:spcPct val="150000"/>
              </a:lnSpc>
            </a:pPr>
            <a:endParaRPr lang="cs-CZ" sz="400" dirty="0"/>
          </a:p>
          <a:p>
            <a:pPr lvl="1">
              <a:lnSpc>
                <a:spcPct val="150000"/>
              </a:lnSpc>
            </a:pPr>
            <a:r>
              <a:rPr lang="cs-CZ" b="1" dirty="0"/>
              <a:t>JIT – Just-In-Time kompilátor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Realizuje proces převodu IL do nativního kódu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Dynamické generování kódu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CLR - detaily</a:t>
            </a:r>
            <a:endParaRPr lang="en-US" dirty="0"/>
          </a:p>
        </p:txBody>
      </p:sp>
      <p:pic>
        <p:nvPicPr>
          <p:cNvPr id="4098" name="Picture 2" descr="C:\Users\cz2b11n3\Desktop\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1640" y="1268730"/>
            <a:ext cx="5605542" cy="51846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Siemens 2013 – 4:3">
  <a:themeElements>
    <a:clrScheme name="Siemens AG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64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 PPT 2007 DEU">
      <a:majorFont>
        <a:latin typeface=""/>
        <a:ea typeface="ＭＳ Ｐゴシック"/>
        <a:cs typeface=""/>
      </a:majorFont>
      <a:minorFont>
        <a:latin typeface="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sp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370800" bIns="115200" rtlCol="0">
        <a:noAutofit/>
      </a:bodyPr>
      <a:lstStyle>
        <a:defPPr algn="r">
          <a:lnSpc>
            <a:spcPct val="110000"/>
          </a:lnSpc>
          <a:spcBef>
            <a:spcPts val="0"/>
          </a:spcBef>
          <a:defRPr sz="1000" noProof="0"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C7F1C546-F9E7-43A9-960D-8B0E8EE10C72}" vid="{951F9A5D-8E46-4B50-BE89-60D9DEE0EF0D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Typ_x0020__x0161_ablony xmlns="305ed015-8565-4686-8245-5a6f6608d307">Prezentace (Presentation)</Typ_x0020__x0161_ablony>
    <Org_x0020_Jednotka xmlns="305ed015-8565-4686-8245-5a6f6608d307">ALL</Org_x0020_Jednotka>
    <Jazyk xmlns="305ed015-8565-4686-8245-5a6f6608d307">CZ</Jazyk>
    <Vlastn_x00ed_k xmlns="305ed015-8565-4686-8245-5a6f6608d307">CC</Vlastn_x00ed_k>
    <T_x00e9_ma xmlns="305ed015-8565-4686-8245-5a6f6608d307">Marketing</T_x00e9_ma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E1F1D228625A40A2DD89FD0D534334" ma:contentTypeVersion="5" ma:contentTypeDescription="Create a new document." ma:contentTypeScope="" ma:versionID="3c3cdac864ea44490d5feb2289df447b">
  <xsd:schema xmlns:xsd="http://www.w3.org/2001/XMLSchema" xmlns:p="http://schemas.microsoft.com/office/2006/metadata/properties" xmlns:ns2="305ed015-8565-4686-8245-5a6f6608d307" targetNamespace="http://schemas.microsoft.com/office/2006/metadata/properties" ma:root="true" ma:fieldsID="41e535ac8a181a7ae43b4c19f50876ca" ns2:_="">
    <xsd:import namespace="305ed015-8565-4686-8245-5a6f6608d307"/>
    <xsd:element name="properties">
      <xsd:complexType>
        <xsd:sequence>
          <xsd:element name="documentManagement">
            <xsd:complexType>
              <xsd:all>
                <xsd:element ref="ns2:Typ_x0020__x0161_ablony"/>
                <xsd:element ref="ns2:Org_x0020_Jednotka" minOccurs="0"/>
                <xsd:element ref="ns2:Jazyk"/>
                <xsd:element ref="ns2:Vlastn_x00ed_k"/>
                <xsd:element ref="ns2:T_x00e9_ma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305ed015-8565-4686-8245-5a6f6608d307" elementFormDefault="qualified">
    <xsd:import namespace="http://schemas.microsoft.com/office/2006/documentManagement/types"/>
    <xsd:element name="Typ_x0020__x0161_ablony" ma:index="8" ma:displayName="Typ šablony" ma:default="NEZARAZENO!!!" ma:description="Typ dokumentu dle použití" ma:format="Dropdown" ma:internalName="Typ_x0020__x0161_ablony">
      <xsd:simpleType>
        <xsd:restriction base="dms:Choice">
          <xsd:enumeration value="Dopisy (Letters)"/>
          <xsd:enumeration value="Externí dokumenty (External Docs)"/>
          <xsd:enumeration value="Formulář (Form)"/>
          <xsd:enumeration value="Interní dokumenty (internal Docs)"/>
          <xsd:enumeration value="Marketingové materiály (Marketing Docs)"/>
          <xsd:enumeration value="Logo Siemens"/>
          <xsd:enumeration value="Plná moc"/>
          <xsd:enumeration value="Podpis v e-mailu (e-mail signature)"/>
          <xsd:enumeration value="Prezentace (Presentation)"/>
          <xsd:enumeration value="Povinné ustanovení (Mandatory Statement)"/>
          <xsd:enumeration value="Smlouvy (Contracts)"/>
          <xsd:enumeration value="Tabulka na dveře (Door schedule)"/>
          <xsd:enumeration value="Ostatní dokumenty (Other Docs)"/>
          <xsd:enumeration value="Všeobecné podmínky (General Terms)"/>
          <xsd:enumeration value="Vizitky (Business Cards)"/>
          <xsd:enumeration value="Vzorové dokumenty (Sample Docs)"/>
          <xsd:enumeration value="NEZARAZENO!!!"/>
        </xsd:restriction>
      </xsd:simpleType>
    </xsd:element>
    <xsd:element name="Org_x0020_Jednotka" ma:index="9" nillable="true" ma:displayName="Org Jednotka" ma:default="ALL" ma:description="Jednotka, pro kterou je šablona určena" ma:format="Dropdown" ma:internalName="Org_x0020_Jednotka">
      <xsd:simpleType>
        <xsd:restriction base="dms:Choice">
          <xsd:enumeration value="ALL"/>
          <xsd:enumeration value="ANF Data"/>
          <xsd:enumeration value="CSP"/>
          <xsd:enumeration value="ED"/>
          <xsd:enumeration value="EF&amp;ER&amp;ES&amp;ET"/>
          <xsd:enumeration value="E"/>
          <xsd:enumeration value="GSS"/>
          <xsd:enumeration value="HCP"/>
          <xsd:enumeration value="HDX"/>
          <xsd:enumeration value="HIM"/>
          <xsd:enumeration value="HEALTHCARE"/>
          <xsd:enumeration value="IIA&amp;DT"/>
          <xsd:enumeration value="IBT"/>
          <xsd:enumeration value="IC BT"/>
          <xsd:enumeration value="IC LMV&amp;SG"/>
          <xsd:enumeration value="IC LMV"/>
          <xsd:enumeration value="IC RL&amp;MOL"/>
          <xsd:enumeration value="IC SG"/>
          <xsd:enumeration value="IIS"/>
          <xsd:enumeration value="IMO"/>
          <xsd:enumeration value="INDUSTRY"/>
          <xsd:enumeration value="Industry AS"/>
          <xsd:enumeration value="Industry MT"/>
          <xsd:enumeration value="OEZ"/>
          <xsd:enumeration value="OSRAM"/>
          <xsd:enumeration value="OZ BTS"/>
          <xsd:enumeration value="OZ EF"/>
          <xsd:enumeration value="OZ EM"/>
          <xsd:enumeration value="OZ NST"/>
          <xsd:enumeration value="OZ PIM"/>
          <xsd:enumeration value="OZ SIT"/>
          <xsd:enumeration value="SAT"/>
          <xsd:enumeration value="SEM Drásov"/>
          <xsd:enumeration value="SISW"/>
          <xsd:enumeration value="SIT"/>
          <xsd:enumeration value="SRE"/>
          <xsd:enumeration value="OZ MMS"/>
          <xsd:enumeration value="SENG"/>
        </xsd:restriction>
      </xsd:simpleType>
    </xsd:element>
    <xsd:element name="Jazyk" ma:index="10" ma:displayName="Jazyk" ma:default="CZ" ma:format="Dropdown" ma:internalName="Jazyk">
      <xsd:simpleType>
        <xsd:restriction base="dms:Choice">
          <xsd:enumeration value="CZ"/>
          <xsd:enumeration value="EN"/>
          <xsd:enumeration value="DE"/>
        </xsd:restriction>
      </xsd:simpleType>
    </xsd:element>
    <xsd:element name="Vlastn_x00ed_k" ma:index="11" ma:displayName="Vlastník" ma:default="NEZARAZENO !!!!" ma:description="Jednotka, která zodpovídá za aktuálnost daného dokumentu" ma:format="Dropdown" ma:internalName="Vlastn_x00ed_k">
      <xsd:simpleType>
        <xsd:restriction base="dms:Choice">
          <xsd:enumeration value="NEZARAZENO !!!!"/>
          <xsd:enumeration value="AC"/>
          <xsd:enumeration value="CC"/>
          <xsd:enumeration value="CEE IT"/>
          <xsd:enumeration value="CL"/>
          <xsd:enumeration value="HR"/>
          <xsd:enumeration value="RCO"/>
          <xsd:enumeration value="SRE"/>
          <xsd:enumeration value="GC"/>
          <xsd:enumeration value="SCM"/>
          <xsd:enumeration value="IIS"/>
          <xsd:enumeration value="RIC"/>
        </xsd:restriction>
      </xsd:simpleType>
    </xsd:element>
    <xsd:element name="T_x00e9_ma" ma:index="12" nillable="true" ma:displayName="Téma" ma:default="-" ma:format="Dropdown" ma:internalName="T_x00e9_ma">
      <xsd:simpleType>
        <xsd:restriction base="dms:Choice">
          <xsd:enumeration value="-"/>
          <xsd:enumeration value="Corporate"/>
          <xsd:enumeration value="Debt Collection"/>
          <xsd:enumeration value="Mergers&amp;Aquisitions"/>
          <xsd:enumeration value="Pohledávky"/>
          <xsd:enumeration value="Pokladna"/>
          <xsd:enumeration value="Marketing"/>
          <xsd:enumeration value="Scorecard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Náze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78BBDB-95CB-4C59-A8AB-58166EF53EC4}">
  <ds:schemaRefs>
    <ds:schemaRef ds:uri="305ed015-8565-4686-8245-5a6f6608d307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57903E7-1042-4F60-A78F-E2DF855020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5ed015-8565-4686-8245-5a6f6608d30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68E9ACD9-562C-4E45-98C9-78111DF73B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2551</TotalTime>
  <Words>4665</Words>
  <Application>Microsoft Office PowerPoint</Application>
  <PresentationFormat>On-screen Show (4:3)</PresentationFormat>
  <Paragraphs>1320</Paragraphs>
  <Slides>77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3" baseType="lpstr">
      <vt:lpstr>ＭＳ Ｐゴシック</vt:lpstr>
      <vt:lpstr>Arial</vt:lpstr>
      <vt:lpstr>Consolas</vt:lpstr>
      <vt:lpstr>Wingdings</vt:lpstr>
      <vt:lpstr>ヒラギノ角ゴ Pro W3</vt:lpstr>
      <vt:lpstr>1_Siemens 2013 – 4:3</vt:lpstr>
      <vt:lpstr>1 - Úvod do platformy .NET a základy jazyka C#</vt:lpstr>
      <vt:lpstr>Obsah přednášky</vt:lpstr>
      <vt:lpstr>.NET Framework</vt:lpstr>
      <vt:lpstr>.NET Framework – vybrané knihovny</vt:lpstr>
      <vt:lpstr>.NET Framework - architektura</vt:lpstr>
      <vt:lpstr>CLR – Common Language Runtime</vt:lpstr>
      <vt:lpstr>C# - Správa paměti</vt:lpstr>
      <vt:lpstr>CLR - detaily</vt:lpstr>
      <vt:lpstr>CLR - detaily</vt:lpstr>
      <vt:lpstr>Podpora platforem u jazyka C#</vt:lpstr>
      <vt:lpstr>.NET Core</vt:lpstr>
      <vt:lpstr>Základy jazyka C#</vt:lpstr>
      <vt:lpstr>Ukázka kódu</vt:lpstr>
      <vt:lpstr>Syntaxe jazyka C#</vt:lpstr>
      <vt:lpstr>Přehled klíčových slov</vt:lpstr>
      <vt:lpstr>Syntaxe jazyka C#</vt:lpstr>
      <vt:lpstr>Syntaxe jazyka C#</vt:lpstr>
      <vt:lpstr>Syntaxe jazyka C#</vt:lpstr>
      <vt:lpstr>Datové typy</vt:lpstr>
      <vt:lpstr>Datové typy</vt:lpstr>
      <vt:lpstr>Předdefinované numerické typy</vt:lpstr>
      <vt:lpstr>Předdefinované numerické typy</vt:lpstr>
      <vt:lpstr>Numerické datové typy</vt:lpstr>
      <vt:lpstr>Numerické datové typy</vt:lpstr>
      <vt:lpstr>Numerické datové typy - přetypování</vt:lpstr>
      <vt:lpstr>Numerické datové typy - přetypování</vt:lpstr>
      <vt:lpstr>Numerické datové typy - aritmetické operátory</vt:lpstr>
      <vt:lpstr>Numerické datové typy - přetečení</vt:lpstr>
      <vt:lpstr>Numerické datové typy - bitové operace</vt:lpstr>
      <vt:lpstr>Numerické datové typy</vt:lpstr>
      <vt:lpstr>Zaokrouhlovací  rozdíly</vt:lpstr>
      <vt:lpstr>Porovnání decimal hodnot</vt:lpstr>
      <vt:lpstr>Porovnání decimal hodnot </vt:lpstr>
      <vt:lpstr>Typ Boolean </vt:lpstr>
      <vt:lpstr>Řetězce a znaky</vt:lpstr>
      <vt:lpstr>Řetězce - Escape sekvence</vt:lpstr>
      <vt:lpstr>Řetězce</vt:lpstr>
      <vt:lpstr>Pole</vt:lpstr>
      <vt:lpstr>Pole</vt:lpstr>
      <vt:lpstr>Pole - vícerozměrné</vt:lpstr>
      <vt:lpstr>Proměnné a parametry</vt:lpstr>
      <vt:lpstr>Proměnné a parametry</vt:lpstr>
      <vt:lpstr>Proměnné a parametry</vt:lpstr>
      <vt:lpstr>Parametry</vt:lpstr>
      <vt:lpstr>Parametry</vt:lpstr>
      <vt:lpstr>Parametry</vt:lpstr>
      <vt:lpstr>Parametry</vt:lpstr>
      <vt:lpstr>Parametry</vt:lpstr>
      <vt:lpstr>Parametry</vt:lpstr>
      <vt:lpstr>Výrazy a operátory</vt:lpstr>
      <vt:lpstr>Výrazy a operátory</vt:lpstr>
      <vt:lpstr>Výrazy a operátory</vt:lpstr>
      <vt:lpstr>Tabulka operátorů</vt:lpstr>
      <vt:lpstr>Tabulka operátorů</vt:lpstr>
      <vt:lpstr>Tabulka operátorů</vt:lpstr>
      <vt:lpstr>Tabulka operátorů</vt:lpstr>
      <vt:lpstr>Tabulka operátorů</vt:lpstr>
      <vt:lpstr>Příkazy - Statements</vt:lpstr>
      <vt:lpstr>Příkazy – Výrazy </vt:lpstr>
      <vt:lpstr>Příkazy – Selection</vt:lpstr>
      <vt:lpstr>Příkazy – Selection </vt:lpstr>
      <vt:lpstr>Příkazy - Cykly</vt:lpstr>
      <vt:lpstr>Příkazy - Cykly</vt:lpstr>
      <vt:lpstr>Příkazy - Cykly</vt:lpstr>
      <vt:lpstr>Příkazy - Skokové příkazy</vt:lpstr>
      <vt:lpstr>Příkazy - Skokové příkazy</vt:lpstr>
      <vt:lpstr>Příkazy - Skokové příkazy</vt:lpstr>
      <vt:lpstr>Příkazy - Skokové příkazy</vt:lpstr>
      <vt:lpstr>Příkazy - Skokové příkazy</vt:lpstr>
      <vt:lpstr>Příkazy - ostatní</vt:lpstr>
      <vt:lpstr>Jmenné prostory - Namespaces</vt:lpstr>
      <vt:lpstr>Jmenné prostory - Definice</vt:lpstr>
      <vt:lpstr>Jmenné prostory - Pravidla</vt:lpstr>
      <vt:lpstr>Jmenné prostory - Pravidla</vt:lpstr>
      <vt:lpstr>Jmenné prostory - Pravidla</vt:lpstr>
      <vt:lpstr>Jmenné prostory - Pravidla</vt:lpstr>
      <vt:lpstr>Reference</vt:lpstr>
    </vt:vector>
  </TitlesOfParts>
  <Company>Siemens AG</Company>
  <LinksUpToDate>false</LinksUpToDate>
  <SharedDoc>false</SharedDoc>
  <HyperlinkBase>www.siemens.com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(presentation) 4:3 CZ-EXT - divize a o.z. Siemens, s.r.o.</dc:title>
  <dc:creator>*</dc:creator>
  <cp:lastModifiedBy>Pluskal Jan (128754)</cp:lastModifiedBy>
  <cp:revision>210</cp:revision>
  <cp:lastPrinted>2012-10-29T09:59:01Z</cp:lastPrinted>
  <dcterms:created xsi:type="dcterms:W3CDTF">2006-04-07T10:01:45Z</dcterms:created>
  <dcterms:modified xsi:type="dcterms:W3CDTF">2017-02-06T14:33:52Z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February 2013</vt:lpwstr>
  </property>
  <property fmtid="{D5CDD505-2E9C-101B-9397-08002B2CF9AE}" pid="4" name="Office version">
    <vt:lpwstr>2007/2010</vt:lpwstr>
  </property>
  <property fmtid="{D5CDD505-2E9C-101B-9397-08002B2CF9AE}" pid="5" name="Release version">
    <vt:lpwstr>1,1</vt:lpwstr>
  </property>
  <property fmtid="{D5CDD505-2E9C-101B-9397-08002B2CF9AE}" pid="6" name="ContentTypeId">
    <vt:lpwstr>0x01010043E1F1D228625A40A2DD89FD0D534334</vt:lpwstr>
  </property>
</Properties>
</file>