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75" d="100"/>
          <a:sy n="75" d="100"/>
        </p:scale>
        <p:origin x="86" y="72"/>
      </p:cViewPr>
      <p:guideLst/>
    </p:cSldViewPr>
  </p:slideViewPr>
  <p:outlineViewPr>
    <p:cViewPr>
      <p:scale>
        <a:sx n="33" d="100"/>
        <a:sy n="33" d="100"/>
      </p:scale>
      <p:origin x="0" y="-42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gray">
          <a:xfrm>
            <a:off x="0" y="0"/>
            <a:ext cx="12192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34435" y="4446430"/>
            <a:ext cx="11857567" cy="716126"/>
          </a:xfrm>
          <a:solidFill>
            <a:schemeClr val="bg2">
              <a:lumMod val="50000"/>
              <a:alpha val="65000"/>
            </a:scheme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4435" y="5162557"/>
            <a:ext cx="11857567" cy="393082"/>
          </a:xfrm>
          <a:solidFill>
            <a:schemeClr val="bg2">
              <a:lumMod val="75000"/>
            </a:schemeClr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6858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15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54" y="404625"/>
            <a:ext cx="7581900" cy="1266825"/>
          </a:xfrm>
          <a:prstGeom prst="rect">
            <a:avLst/>
          </a:prstGeom>
        </p:spPr>
      </p:pic>
      <p:sp>
        <p:nvSpPr>
          <p:cNvPr id="17" name="Rectangle 116"/>
          <p:cNvSpPr txBox="1">
            <a:spLocks noChangeArrowheads="1"/>
          </p:cNvSpPr>
          <p:nvPr/>
        </p:nvSpPr>
        <p:spPr bwMode="gray">
          <a:xfrm>
            <a:off x="334435" y="5555639"/>
            <a:ext cx="11857567" cy="3930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202500" tIns="91440" rIns="137160" bIns="2700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sz="1500" kern="0" dirty="0"/>
              <a:t>Ing. Jan Pluskal</a:t>
            </a:r>
            <a:endParaRPr lang="cs-CZ" sz="1500" kern="0" dirty="0"/>
          </a:p>
        </p:txBody>
      </p:sp>
    </p:spTree>
    <p:extLst>
      <p:ext uri="{BB962C8B-B14F-4D97-AF65-F5344CB8AC3E}">
        <p14:creationId xmlns:p14="http://schemas.microsoft.com/office/powerpoint/2010/main" val="360375219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19667" y="1412875"/>
            <a:ext cx="5376335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719668" y="3860800"/>
            <a:ext cx="5376333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288619" y="1412878"/>
            <a:ext cx="5376333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6288619" y="3860800"/>
            <a:ext cx="5376333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4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936951" y="1412875"/>
            <a:ext cx="1728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8747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19666" y="1412875"/>
            <a:ext cx="9025468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936951" y="1412875"/>
            <a:ext cx="1728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61581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19667" y="1412875"/>
            <a:ext cx="441324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25533" y="1412875"/>
            <a:ext cx="4419603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36951" y="1412875"/>
            <a:ext cx="1728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810467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19666" y="1412875"/>
            <a:ext cx="9025468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719669" y="3860800"/>
            <a:ext cx="9025467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36951" y="1412875"/>
            <a:ext cx="1728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693105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19667" y="1412875"/>
            <a:ext cx="4413248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719668" y="3860800"/>
            <a:ext cx="4413245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5325533" y="1412878"/>
            <a:ext cx="4419603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5325533" y="3860800"/>
            <a:ext cx="4419603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9936951" y="1412875"/>
            <a:ext cx="1728000" cy="4752975"/>
          </a:xfrm>
        </p:spPr>
        <p:txBody>
          <a:bodyPr/>
          <a:lstStyle>
            <a:lvl1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accent1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3pPr>
            <a:lvl4pPr marL="216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4pPr>
            <a:lvl5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50">
                <a:solidFill>
                  <a:schemeClr val="accent1"/>
                </a:solidFill>
              </a:defRPr>
            </a:lvl5pPr>
            <a:lvl6pPr marL="324000" indent="-10800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5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69030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143258" y="1412875"/>
            <a:ext cx="5952743" cy="47529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288619" y="1412875"/>
            <a:ext cx="5903383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77488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288619" y="1412875"/>
            <a:ext cx="5903383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bg2"/>
              </a:buClr>
              <a:buFont typeface="Arial" pitchFamily="34" charset="0"/>
              <a:buNone/>
              <a:tabLst>
                <a:tab pos="2840831" algn="r"/>
              </a:tabLst>
              <a:defRPr/>
            </a:lvl1pPr>
            <a:lvl2pPr marL="13454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0"/>
            </a:lvl2pPr>
            <a:lvl3pPr marL="133350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/>
            </a:lvl3pPr>
            <a:lvl4pPr marL="270272" indent="-13454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0"/>
            </a:lvl4pPr>
            <a:lvl5pPr marL="267891" indent="-13335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tabLst>
                <a:tab pos="2840831" algn="r"/>
              </a:tabLst>
              <a:defRPr b="1" baseline="0"/>
            </a:lvl5pPr>
            <a:lvl6pPr marL="270272" indent="-13573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Arial" pitchFamily="34" charset="0"/>
              <a:buChar char="•"/>
              <a:tabLst>
                <a:tab pos="2840831" algn="r"/>
              </a:tabLst>
              <a:defRPr b="1"/>
            </a:lvl6pPr>
          </a:lstStyle>
          <a:p>
            <a:pPr lvl="0"/>
            <a:r>
              <a:rPr lang="cs-CZ" noProof="0" dirty="0"/>
              <a:t>Click the style sheet to edit the toc/contact</a:t>
            </a:r>
          </a:p>
          <a:p>
            <a:pPr lvl="1"/>
            <a:r>
              <a:rPr lang="cs-CZ" noProof="0" dirty="0"/>
              <a:t>chapter</a:t>
            </a:r>
          </a:p>
          <a:p>
            <a:pPr lvl="2"/>
            <a:r>
              <a:rPr lang="cs-CZ" noProof="0" dirty="0"/>
              <a:t>active chapter</a:t>
            </a:r>
          </a:p>
          <a:p>
            <a:pPr lvl="3"/>
            <a:r>
              <a:rPr lang="cs-CZ" noProof="0" dirty="0"/>
              <a:t>subchapter</a:t>
            </a:r>
          </a:p>
          <a:p>
            <a:pPr lvl="4"/>
            <a:r>
              <a:rPr lang="cs-CZ" noProof="0" dirty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3256" y="1412875"/>
            <a:ext cx="5952744" cy="4752975"/>
          </a:xfrm>
        </p:spPr>
        <p:txBody>
          <a:bodyPr/>
          <a:lstStyle/>
          <a:p>
            <a:pPr lvl="0"/>
            <a:r>
              <a:rPr lang="cs-CZ" noProof="0" dirty="0"/>
              <a:t>Click the style sheet to edit the copy</a:t>
            </a:r>
          </a:p>
          <a:p>
            <a:pPr lvl="1"/>
            <a:r>
              <a:rPr lang="cs-CZ" noProof="0" dirty="0"/>
              <a:t>Second level</a:t>
            </a:r>
          </a:p>
          <a:p>
            <a:pPr lvl="2"/>
            <a:r>
              <a:rPr lang="cs-CZ" noProof="0" dirty="0"/>
              <a:t>Third level</a:t>
            </a:r>
          </a:p>
          <a:p>
            <a:pPr lvl="3"/>
            <a:r>
              <a:rPr lang="cs-CZ" noProof="0" dirty="0"/>
              <a:t>Fourth level</a:t>
            </a:r>
          </a:p>
          <a:p>
            <a:pPr lvl="4"/>
            <a:r>
              <a:rPr lang="cs-CZ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961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93648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43258" y="1412874"/>
            <a:ext cx="11905487" cy="504050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10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261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43257" y="1412874"/>
            <a:ext cx="5952744" cy="504050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88618" y="1412875"/>
            <a:ext cx="5760127" cy="504050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81560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43258" y="1412875"/>
            <a:ext cx="11905487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143258" y="3860800"/>
            <a:ext cx="11905487" cy="2592578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025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19668" y="1412875"/>
            <a:ext cx="345016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362444" y="1412875"/>
            <a:ext cx="3653373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8208435" y="1412875"/>
            <a:ext cx="3456517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4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92618" y="6597837"/>
            <a:ext cx="3399357" cy="259200"/>
          </a:xfrm>
          <a:prstGeom prst="rect">
            <a:avLst/>
          </a:prstGeom>
          <a:noFill/>
        </p:spPr>
        <p:txBody>
          <a:bodyPr wrap="square" lIns="1107000" tIns="0" rIns="0" bIns="864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6. </a:t>
            </a:r>
            <a:r>
              <a:rPr lang="cs-CZ" sz="1200" noProof="0" dirty="0">
                <a:solidFill>
                  <a:schemeClr val="tx1"/>
                </a:solidFill>
              </a:rPr>
              <a:t>2</a:t>
            </a:r>
            <a:r>
              <a:rPr lang="en-US" sz="1200" noProof="0" dirty="0">
                <a:solidFill>
                  <a:schemeClr val="tx1"/>
                </a:solidFill>
              </a:rPr>
              <a:t>.</a:t>
            </a:r>
            <a:r>
              <a:rPr lang="en-US" sz="1200" baseline="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3"/>
            <a:ext cx="12192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2" y="3"/>
            <a:ext cx="7988297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731520" bIns="2743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Click the style sheet to edit the title</a:t>
            </a:r>
            <a:r>
              <a:rPr lang="en-US" noProof="0" dirty="0"/>
              <a:t> and some more lines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258" y="1412874"/>
            <a:ext cx="11905487" cy="504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/>
        </p:nvSpPr>
        <p:spPr>
          <a:xfrm>
            <a:off x="2" y="6598800"/>
            <a:ext cx="1665801" cy="259200"/>
          </a:xfrm>
          <a:prstGeom prst="rect">
            <a:avLst/>
          </a:prstGeom>
          <a:noFill/>
        </p:spPr>
        <p:txBody>
          <a:bodyPr wrap="square" lIns="405000" tIns="0" rIns="0" bIns="864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200" noProof="0" dirty="0">
                <a:solidFill>
                  <a:schemeClr val="tx1"/>
                </a:solidFill>
              </a:rPr>
              <a:t>Strana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2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2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91976" y="6598800"/>
            <a:ext cx="8600025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200" noProof="0" dirty="0">
                <a:solidFill>
                  <a:schemeClr val="tx1"/>
                </a:solidFill>
              </a:rPr>
              <a:t>Ing. Jan Pluskal</a:t>
            </a:r>
          </a:p>
        </p:txBody>
      </p:sp>
      <p:sp>
        <p:nvSpPr>
          <p:cNvPr id="9" name="Textfeld 15"/>
          <p:cNvSpPr txBox="1"/>
          <p:nvPr/>
        </p:nvSpPr>
        <p:spPr>
          <a:xfrm>
            <a:off x="3215642" y="6598800"/>
            <a:ext cx="4367783" cy="259200"/>
          </a:xfrm>
          <a:prstGeom prst="rect">
            <a:avLst/>
          </a:prstGeom>
          <a:noFill/>
        </p:spPr>
        <p:txBody>
          <a:bodyPr wrap="square" lIns="0" tIns="0" rIns="278100" bIns="864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cs-CZ" sz="1200" noProof="0" dirty="0">
                <a:solidFill>
                  <a:schemeClr val="tx1"/>
                </a:solidFill>
              </a:rPr>
              <a:t>0 - Úvod do předmětu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US" sz="1200" noProof="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88299" y="-4770"/>
            <a:ext cx="42037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3454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69081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03622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38163" indent="-1333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9155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2584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16013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1944291" indent="-14168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Automatizované</a:t>
            </a:r>
            <a:r>
              <a:rPr lang="cs-CZ" baseline="0" dirty="0" smtClean="0"/>
              <a:t> testování v .Netu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Jiří</a:t>
            </a:r>
            <a:r>
              <a:rPr lang="cs-CZ" baseline="0" dirty="0" smtClean="0"/>
              <a:t> Pokorný (jiri.pokorny@solarwinds.com)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483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Testovací frameworky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727200"/>
            <a:ext cx="11317225" cy="4726178"/>
          </a:xfrm>
        </p:spPr>
        <p:txBody>
          <a:bodyPr/>
          <a:lstStyle/>
          <a:p>
            <a:r>
              <a:rPr lang="cs-CZ" dirty="0" smtClean="0"/>
              <a:t>Vetšinou publikované</a:t>
            </a:r>
            <a:r>
              <a:rPr lang="cs-CZ" baseline="0" dirty="0" smtClean="0"/>
              <a:t> jako knihovna</a:t>
            </a:r>
          </a:p>
          <a:p>
            <a:r>
              <a:rPr lang="cs-CZ" baseline="0" dirty="0" smtClean="0"/>
              <a:t>Umožnují Identifikovat kód testu</a:t>
            </a:r>
          </a:p>
          <a:p>
            <a:r>
              <a:rPr lang="cs-CZ" baseline="0" dirty="0" smtClean="0"/>
              <a:t>Zapouzdřují spouštení testu</a:t>
            </a:r>
          </a:p>
          <a:p>
            <a:r>
              <a:rPr lang="cs-CZ" baseline="0" dirty="0" smtClean="0"/>
              <a:t>Umožnují ověření očekávání</a:t>
            </a:r>
          </a:p>
          <a:p>
            <a:r>
              <a:rPr lang="cs-CZ" baseline="0" dirty="0" smtClean="0"/>
              <a:t>Nejpoužívanější:</a:t>
            </a:r>
          </a:p>
          <a:p>
            <a:pPr lvl="1"/>
            <a:r>
              <a:rPr lang="cs-CZ" dirty="0" smtClean="0"/>
              <a:t>MS Test</a:t>
            </a:r>
            <a:r>
              <a:rPr lang="cs-CZ" baseline="0" dirty="0" smtClean="0"/>
              <a:t> (integrován ve Visual Studiu)</a:t>
            </a:r>
          </a:p>
          <a:p>
            <a:pPr lvl="1"/>
            <a:r>
              <a:rPr lang="cs-CZ" baseline="0" dirty="0" smtClean="0"/>
              <a:t>Nunit (nejpoužívanější)</a:t>
            </a:r>
          </a:p>
          <a:p>
            <a:pPr lvl="1"/>
            <a:r>
              <a:rPr lang="cs-CZ" baseline="0" dirty="0" smtClean="0"/>
              <a:t>xUnit (nástupce NUnitu)</a:t>
            </a:r>
          </a:p>
          <a:p>
            <a:pPr lvl="1"/>
            <a:r>
              <a:rPr lang="cs-CZ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Spouštění</a:t>
            </a:r>
            <a:r>
              <a:rPr lang="cs-CZ" baseline="0" dirty="0" smtClean="0"/>
              <a:t> testů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" y="1696720"/>
            <a:ext cx="11571225" cy="4756658"/>
          </a:xfrm>
        </p:spPr>
        <p:txBody>
          <a:bodyPr>
            <a:normAutofit/>
          </a:bodyPr>
          <a:lstStyle/>
          <a:p>
            <a:r>
              <a:rPr lang="cs-CZ" dirty="0" smtClean="0"/>
              <a:t>Samostatný</a:t>
            </a:r>
            <a:r>
              <a:rPr lang="cs-CZ" baseline="0" dirty="0" smtClean="0"/>
              <a:t> nástroj, který umí pustit jeden nebo více frameworků:</a:t>
            </a:r>
            <a:endParaRPr lang="cs-CZ" dirty="0" smtClean="0"/>
          </a:p>
          <a:p>
            <a:pPr lvl="1"/>
            <a:r>
              <a:rPr lang="cs-CZ" dirty="0" smtClean="0"/>
              <a:t>Z příkazovové</a:t>
            </a:r>
            <a:r>
              <a:rPr lang="cs-CZ" baseline="0" dirty="0" smtClean="0"/>
              <a:t> řádky (na serveru)</a:t>
            </a:r>
          </a:p>
          <a:p>
            <a:pPr lvl="1"/>
            <a:r>
              <a:rPr lang="cs-CZ" dirty="0" smtClean="0"/>
              <a:t>Z Vývojového</a:t>
            </a:r>
            <a:r>
              <a:rPr lang="cs-CZ" baseline="0" dirty="0" smtClean="0"/>
              <a:t> prostředí</a:t>
            </a:r>
          </a:p>
          <a:p>
            <a:pPr lvl="0"/>
            <a:r>
              <a:rPr lang="cs-CZ" dirty="0" smtClean="0"/>
              <a:t>Nejpoužívanější</a:t>
            </a:r>
            <a:r>
              <a:rPr lang="cs-CZ" baseline="0" dirty="0" smtClean="0"/>
              <a:t> ve Visul Studiu: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cs-CZ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Explorer (výchozí)</a:t>
            </a:r>
            <a:endParaRPr lang="en-US" sz="2400" dirty="0" smtClean="0">
              <a:effectLst/>
            </a:endParaRPr>
          </a:p>
          <a:p>
            <a:pPr lvl="1"/>
            <a:r>
              <a:rPr lang="cs-CZ" dirty="0" smtClean="0"/>
              <a:t>Resharper (placený plugin)</a:t>
            </a:r>
          </a:p>
          <a:p>
            <a:pPr lvl="0"/>
            <a:r>
              <a:rPr lang="cs-CZ" dirty="0" smtClean="0"/>
              <a:t>Unožňují i</a:t>
            </a:r>
            <a:r>
              <a:rPr lang="cs-CZ" baseline="0" dirty="0" smtClean="0"/>
              <a:t> další funkce, jako:</a:t>
            </a:r>
          </a:p>
          <a:p>
            <a:pPr lvl="1"/>
            <a:r>
              <a:rPr lang="cs-CZ" baseline="0" dirty="0" smtClean="0"/>
              <a:t>filtrování a hledání testu</a:t>
            </a:r>
          </a:p>
          <a:p>
            <a:pPr lvl="1"/>
            <a:r>
              <a:rPr lang="cs-CZ" baseline="0" dirty="0" smtClean="0"/>
              <a:t>Definici testovací sady</a:t>
            </a:r>
          </a:p>
          <a:p>
            <a:pPr lvl="1"/>
            <a:r>
              <a:rPr lang="cs-CZ" baseline="0" dirty="0" smtClean="0"/>
              <a:t>Zobrazování historie běhů</a:t>
            </a:r>
          </a:p>
          <a:p>
            <a:pPr lvl="1"/>
            <a:r>
              <a:rPr lang="cs-CZ" baseline="0" dirty="0" smtClean="0"/>
              <a:t>Integrují code coverage analýzu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66096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testu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645920"/>
            <a:ext cx="11581385" cy="4807458"/>
          </a:xfrm>
        </p:spPr>
        <p:txBody>
          <a:bodyPr/>
          <a:lstStyle/>
          <a:p>
            <a:r>
              <a:rPr lang="cs-CZ" dirty="0" smtClean="0"/>
              <a:t>Unit test je v C# zpravidla testování třídy</a:t>
            </a:r>
          </a:p>
          <a:p>
            <a:r>
              <a:rPr lang="cs-CZ" dirty="0" smtClean="0"/>
              <a:t>Nastav – vykonej – ověř výsledek:</a:t>
            </a:r>
            <a:br>
              <a:rPr lang="cs-CZ" dirty="0" smtClean="0"/>
            </a:br>
            <a:r>
              <a:rPr lang="cs-CZ" dirty="0" smtClean="0"/>
              <a:t>Given</a:t>
            </a:r>
            <a:r>
              <a:rPr lang="cs-CZ" baseline="0" dirty="0" smtClean="0"/>
              <a:t> – when – then</a:t>
            </a:r>
          </a:p>
          <a:p>
            <a:r>
              <a:rPr lang="cs-CZ" baseline="0" dirty="0" smtClean="0"/>
              <a:t>UI</a:t>
            </a:r>
            <a:r>
              <a:rPr lang="cs-CZ" dirty="0" smtClean="0"/>
              <a:t> test</a:t>
            </a:r>
            <a:r>
              <a:rPr lang="cs-CZ" baseline="0" dirty="0" smtClean="0"/>
              <a:t>: </a:t>
            </a:r>
            <a:r>
              <a:rPr lang="cs-CZ" b="1" baseline="0" dirty="0" smtClean="0"/>
              <a:t>Given</a:t>
            </a:r>
            <a:r>
              <a:rPr lang="cs-CZ" baseline="0" dirty="0" smtClean="0"/>
              <a:t> „2“ and „5“ as input</a:t>
            </a:r>
            <a:br>
              <a:rPr lang="cs-CZ" baseline="0" dirty="0" smtClean="0"/>
            </a:br>
            <a:r>
              <a:rPr lang="cs-CZ" b="1" baseline="0" dirty="0" smtClean="0"/>
              <a:t>When</a:t>
            </a:r>
            <a:r>
              <a:rPr lang="cs-CZ" baseline="0" dirty="0" smtClean="0"/>
              <a:t> i click on „Add“ button</a:t>
            </a:r>
            <a:br>
              <a:rPr lang="cs-CZ" baseline="0" dirty="0" smtClean="0"/>
            </a:br>
            <a:r>
              <a:rPr lang="cs-CZ" b="1" baseline="0" dirty="0" smtClean="0"/>
              <a:t>Then</a:t>
            </a:r>
            <a:r>
              <a:rPr lang="cs-CZ" baseline="0" dirty="0" smtClean="0"/>
              <a:t> the UI should show „7“ as result</a:t>
            </a:r>
          </a:p>
          <a:p>
            <a:r>
              <a:rPr lang="cs-CZ" dirty="0" smtClean="0"/>
              <a:t>Unit test: </a:t>
            </a:r>
            <a:r>
              <a:rPr lang="cs-CZ" b="1" dirty="0"/>
              <a:t>Given</a:t>
            </a:r>
            <a:r>
              <a:rPr lang="cs-CZ" dirty="0"/>
              <a:t> „2“ and „5“ as </a:t>
            </a:r>
            <a:r>
              <a:rPr lang="cs-CZ" dirty="0" smtClean="0"/>
              <a:t>input parameters</a:t>
            </a:r>
            <a:r>
              <a:rPr lang="cs-CZ" dirty="0"/>
              <a:t/>
            </a:r>
            <a:br>
              <a:rPr lang="cs-CZ" dirty="0"/>
            </a:br>
            <a:r>
              <a:rPr lang="cs-CZ" b="1" dirty="0"/>
              <a:t>When</a:t>
            </a:r>
            <a:r>
              <a:rPr lang="cs-CZ" dirty="0"/>
              <a:t> i </a:t>
            </a:r>
            <a:r>
              <a:rPr lang="cs-CZ" dirty="0" smtClean="0"/>
              <a:t>execute </a:t>
            </a:r>
            <a:r>
              <a:rPr lang="cs-CZ" dirty="0"/>
              <a:t>„Add“ </a:t>
            </a:r>
            <a:r>
              <a:rPr lang="cs-CZ" dirty="0" smtClean="0"/>
              <a:t>method of calculator class</a:t>
            </a:r>
            <a:r>
              <a:rPr lang="cs-CZ" dirty="0"/>
              <a:t/>
            </a:r>
            <a:br>
              <a:rPr lang="cs-CZ" dirty="0"/>
            </a:br>
            <a:r>
              <a:rPr lang="cs-CZ" b="1" dirty="0"/>
              <a:t>Then</a:t>
            </a:r>
            <a:r>
              <a:rPr lang="cs-CZ" dirty="0"/>
              <a:t> the </a:t>
            </a:r>
            <a:r>
              <a:rPr lang="cs-CZ" dirty="0" smtClean="0"/>
              <a:t>method should return </a:t>
            </a:r>
            <a:r>
              <a:rPr lang="cs-CZ" dirty="0"/>
              <a:t>„7“ as result</a:t>
            </a:r>
            <a:r>
              <a:rPr lang="cs-CZ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Sekvence testu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40" y="1778000"/>
            <a:ext cx="11449305" cy="4675378"/>
          </a:xfrm>
        </p:spPr>
        <p:txBody>
          <a:bodyPr/>
          <a:lstStyle/>
          <a:p>
            <a:r>
              <a:rPr lang="cs-CZ" baseline="0" dirty="0" smtClean="0"/>
              <a:t>MS test Sekvence:</a:t>
            </a:r>
          </a:p>
          <a:p>
            <a:pPr lvl="1"/>
            <a:r>
              <a:rPr lang="cs-CZ" dirty="0" smtClean="0"/>
              <a:t>ClassInitialize: Vykoná se jednou</a:t>
            </a:r>
            <a:r>
              <a:rPr lang="cs-CZ" baseline="0" dirty="0" smtClean="0"/>
              <a:t> před spuštěním prvního testu</a:t>
            </a:r>
            <a:endParaRPr lang="cs-CZ" dirty="0" smtClean="0"/>
          </a:p>
          <a:p>
            <a:pPr lvl="1"/>
            <a:r>
              <a:rPr lang="cs-CZ" dirty="0" smtClean="0"/>
              <a:t>TestInitialize: Vykoná opakovaně</a:t>
            </a:r>
            <a:r>
              <a:rPr lang="cs-CZ" baseline="0" dirty="0" smtClean="0"/>
              <a:t> před kazdým testem</a:t>
            </a:r>
            <a:endParaRPr lang="cs-CZ" dirty="0" smtClean="0"/>
          </a:p>
          <a:p>
            <a:pPr lvl="1"/>
            <a:r>
              <a:rPr lang="cs-CZ" dirty="0" smtClean="0"/>
              <a:t>Test: Skutečný Kód</a:t>
            </a:r>
            <a:r>
              <a:rPr lang="cs-CZ" baseline="0" dirty="0" smtClean="0"/>
              <a:t> testu</a:t>
            </a:r>
            <a:endParaRPr lang="cs-CZ" dirty="0" smtClean="0"/>
          </a:p>
          <a:p>
            <a:pPr lvl="1"/>
            <a:r>
              <a:rPr lang="cs-CZ" dirty="0" smtClean="0"/>
              <a:t>TestTearDown: Vykoná se opakovaně po každém testu</a:t>
            </a:r>
          </a:p>
          <a:p>
            <a:pPr lvl="1"/>
            <a:r>
              <a:rPr lang="cs-CZ" dirty="0" smtClean="0"/>
              <a:t>ClassTearDown: Vykoná se jednou po všech testech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8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889760"/>
            <a:ext cx="11337545" cy="4563618"/>
          </a:xfrm>
        </p:spPr>
        <p:txBody>
          <a:bodyPr/>
          <a:lstStyle/>
          <a:p>
            <a:r>
              <a:rPr lang="cs-CZ" dirty="0" smtClean="0"/>
              <a:t>Soucástí každého frameworku</a:t>
            </a:r>
          </a:p>
          <a:p>
            <a:r>
              <a:rPr lang="cs-CZ" dirty="0" smtClean="0"/>
              <a:t>Vždy</a:t>
            </a:r>
            <a:r>
              <a:rPr lang="cs-CZ" baseline="0" dirty="0" smtClean="0"/>
              <a:t> psát message: Proč se to stalo a jak to opravit,</a:t>
            </a:r>
            <a:br>
              <a:rPr lang="cs-CZ" baseline="0" dirty="0" smtClean="0"/>
            </a:br>
            <a:r>
              <a:rPr lang="cs-CZ" baseline="0" dirty="0" smtClean="0"/>
              <a:t>nikoliv co se stalo, to už víme.</a:t>
            </a:r>
          </a:p>
          <a:p>
            <a:pPr lvl="1"/>
            <a:r>
              <a:rPr lang="cs-CZ" dirty="0" smtClean="0"/>
              <a:t>Př.: „metoda musí respektovat matematické zákony“</a:t>
            </a:r>
            <a:endParaRPr lang="cs-CZ" baseline="0" dirty="0" smtClean="0"/>
          </a:p>
          <a:p>
            <a:r>
              <a:rPr lang="cs-CZ" baseline="0" dirty="0" smtClean="0"/>
              <a:t>Typické Asserty: IsTrue, AreEqual, IsInRange, Throws atd</a:t>
            </a:r>
            <a:r>
              <a:rPr lang="cs-CZ" baseline="0" dirty="0" smtClean="0"/>
              <a:t>.</a:t>
            </a:r>
          </a:p>
          <a:p>
            <a:r>
              <a:rPr lang="cs-CZ" baseline="0" dirty="0" smtClean="0"/>
              <a:t>Oveření, že dojde k výjimce je možné pomocí ExpectedException attributu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7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Integrační</a:t>
            </a:r>
            <a:r>
              <a:rPr lang="cs-CZ" baseline="0" dirty="0" smtClean="0"/>
              <a:t> testy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757680"/>
            <a:ext cx="11469625" cy="4695698"/>
          </a:xfrm>
        </p:spPr>
        <p:txBody>
          <a:bodyPr/>
          <a:lstStyle/>
          <a:p>
            <a:r>
              <a:rPr lang="cs-CZ" dirty="0" smtClean="0"/>
              <a:t>Integrace</a:t>
            </a:r>
            <a:r>
              <a:rPr lang="cs-CZ" baseline="0" dirty="0" smtClean="0"/>
              <a:t> služeb: normální unit test</a:t>
            </a:r>
          </a:p>
          <a:p>
            <a:r>
              <a:rPr lang="cs-CZ" baseline="0" dirty="0" smtClean="0"/>
              <a:t>Databázové: Normální unit test, </a:t>
            </a:r>
            <a:br>
              <a:rPr lang="cs-CZ" baseline="0" dirty="0" smtClean="0"/>
            </a:br>
            <a:r>
              <a:rPr lang="cs-CZ" baseline="0" dirty="0" smtClean="0"/>
              <a:t>jen je potřeba nastavit databázi a connection string</a:t>
            </a:r>
            <a:endParaRPr lang="cs-CZ" dirty="0" smtClean="0"/>
          </a:p>
          <a:p>
            <a:r>
              <a:rPr lang="cs-CZ" dirty="0" smtClean="0"/>
              <a:t>UI testy: Je potřeba nějaký nástroj,</a:t>
            </a:r>
            <a:r>
              <a:rPr lang="cs-CZ" baseline="0" dirty="0" smtClean="0"/>
              <a:t> který umí z kódu ovládat UI</a:t>
            </a:r>
          </a:p>
          <a:p>
            <a:pPr lvl="1"/>
            <a:r>
              <a:rPr lang="cs-CZ" dirty="0" smtClean="0"/>
              <a:t>Web: Selenium a driver pro ovládání prohlížece</a:t>
            </a:r>
          </a:p>
          <a:p>
            <a:pPr lvl="1"/>
            <a:r>
              <a:rPr lang="cs-CZ" dirty="0" smtClean="0"/>
              <a:t>Desktop: White knihovna, která umí ovládat</a:t>
            </a:r>
            <a:r>
              <a:rPr lang="cs-CZ" baseline="0" dirty="0" smtClean="0"/>
              <a:t> Windows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DB Integrační</a:t>
            </a:r>
            <a:r>
              <a:rPr lang="cs-CZ" baseline="0" dirty="0" smtClean="0"/>
              <a:t> testy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747520"/>
            <a:ext cx="11581385" cy="4705858"/>
          </a:xfrm>
        </p:spPr>
        <p:txBody>
          <a:bodyPr/>
          <a:lstStyle/>
          <a:p>
            <a:r>
              <a:rPr lang="cs-CZ" dirty="0" smtClean="0"/>
              <a:t>Vykopírovat connection</a:t>
            </a:r>
            <a:r>
              <a:rPr lang="cs-CZ" baseline="0" dirty="0" smtClean="0"/>
              <a:t> string do konfiguračního souboru testovacího projektu</a:t>
            </a:r>
          </a:p>
          <a:p>
            <a:r>
              <a:rPr lang="cs-CZ" baseline="0" dirty="0" smtClean="0"/>
              <a:t>Vytvořit databázi: záloha reálných dat nebo prázdná databáze</a:t>
            </a:r>
          </a:p>
          <a:p>
            <a:r>
              <a:rPr lang="cs-CZ" baseline="0" dirty="0" smtClean="0"/>
              <a:t>Před každým testem vrátit databázi do původního stavu:</a:t>
            </a:r>
          </a:p>
          <a:p>
            <a:pPr lvl="1"/>
            <a:r>
              <a:rPr lang="cs-CZ" dirty="0" smtClean="0"/>
              <a:t>Ručne promazat tabulky</a:t>
            </a:r>
          </a:p>
          <a:p>
            <a:pPr lvl="1"/>
            <a:r>
              <a:rPr lang="cs-CZ" dirty="0" smtClean="0"/>
              <a:t>Transkace</a:t>
            </a:r>
          </a:p>
          <a:p>
            <a:pPr lvl="1"/>
            <a:r>
              <a:rPr lang="cs-CZ" dirty="0" smtClean="0"/>
              <a:t>Obnovení databáze ze </a:t>
            </a:r>
            <a:r>
              <a:rPr lang="cs-CZ" dirty="0" smtClean="0"/>
              <a:t>zálohy</a:t>
            </a:r>
          </a:p>
        </p:txBody>
      </p:sp>
    </p:spTree>
    <p:extLst>
      <p:ext uri="{BB962C8B-B14F-4D97-AF65-F5344CB8AC3E}">
        <p14:creationId xmlns:p14="http://schemas.microsoft.com/office/powerpoint/2010/main" val="168726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757680"/>
            <a:ext cx="11581385" cy="4695698"/>
          </a:xfrm>
        </p:spPr>
        <p:txBody>
          <a:bodyPr/>
          <a:lstStyle/>
          <a:p>
            <a:pPr lvl="0"/>
            <a:r>
              <a:rPr lang="cs-CZ" dirty="0" smtClean="0"/>
              <a:t>Testovat internal lze přidáním</a:t>
            </a:r>
            <a:r>
              <a:rPr lang="cs-CZ" baseline="0" dirty="0" smtClean="0"/>
              <a:t> atributu „InternalsVisibleTo“</a:t>
            </a:r>
          </a:p>
          <a:p>
            <a:pPr lvl="0"/>
            <a:r>
              <a:rPr lang="cs-CZ" baseline="0" dirty="0" smtClean="0"/>
              <a:t>Test lze označit za nefunkční pomocí „Ignore“ atributu</a:t>
            </a:r>
          </a:p>
          <a:p>
            <a:pPr lvl="0"/>
            <a:r>
              <a:rPr lang="cs-CZ" baseline="0" dirty="0" smtClean="0"/>
              <a:t>Seskupit testy lze pomocí „Category“ atributu</a:t>
            </a:r>
          </a:p>
          <a:p>
            <a:pPr lvl="0"/>
            <a:r>
              <a:rPr lang="cs-CZ" baseline="0" dirty="0" smtClean="0"/>
              <a:t>Deployment attribut umožňuje vypublikovat soubor do testovacího adresáře</a:t>
            </a:r>
          </a:p>
          <a:p>
            <a:pPr lvl="0"/>
            <a:r>
              <a:rPr lang="cs-CZ" baseline="0" dirty="0" smtClean="0"/>
              <a:t>TestContext – přístup k aktuálnímu nastavení testu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39350"/>
      </p:ext>
    </p:extLst>
  </p:cSld>
  <p:clrMapOvr>
    <a:masterClrMapping/>
  </p:clrMapOvr>
</p:sld>
</file>

<file path=ppt/theme/theme1.xml><?xml version="1.0" encoding="utf-8"?>
<a:theme xmlns:a="http://schemas.openxmlformats.org/drawingml/2006/main" name="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370800" bIns="115200" rtlCol="0">
        <a:noAutofit/>
      </a:bodyPr>
      <a:lstStyle>
        <a:defPPr algn="r">
          <a:lnSpc>
            <a:spcPct val="110000"/>
          </a:lnSpc>
          <a:spcBef>
            <a:spcPts val="0"/>
          </a:spcBef>
          <a:defRPr sz="1000" noProof="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7F1C546-F9E7-43A9-960D-8B0E8EE10C72}" vid="{951F9A5D-8E46-4B50-BE89-60D9DEE0EF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IW5-00-Slides-template</Template>
  <TotalTime>156</TotalTime>
  <Words>276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Wingdings</vt:lpstr>
      <vt:lpstr>ヒラギノ角ゴ Pro W3</vt:lpstr>
      <vt:lpstr>Siemens 2013 – 4:3</vt:lpstr>
      <vt:lpstr>Automatizované testování v .Netu</vt:lpstr>
      <vt:lpstr>Testovací frameworky</vt:lpstr>
      <vt:lpstr>Spouštění testů</vt:lpstr>
      <vt:lpstr>Struktura testu</vt:lpstr>
      <vt:lpstr>Sekvence testu</vt:lpstr>
      <vt:lpstr>Assert</vt:lpstr>
      <vt:lpstr>Integrační testy</vt:lpstr>
      <vt:lpstr>DB Integrační testy</vt:lpstr>
      <vt:lpstr>Tipy</vt:lpstr>
    </vt:vector>
  </TitlesOfParts>
  <Company>Solarwinds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Pokorny, Jiri</dc:creator>
  <cp:lastModifiedBy>Pokorny, Jiri</cp:lastModifiedBy>
  <cp:revision>17</cp:revision>
  <dcterms:created xsi:type="dcterms:W3CDTF">2017-02-06T08:41:37Z</dcterms:created>
  <dcterms:modified xsi:type="dcterms:W3CDTF">2017-02-06T12:35:00Z</dcterms:modified>
</cp:coreProperties>
</file>