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</p:sldMasterIdLst>
  <p:notesMasterIdLst>
    <p:notesMasterId r:id="rId29"/>
  </p:notesMasterIdLst>
  <p:handoutMasterIdLst>
    <p:handoutMasterId r:id="rId30"/>
  </p:handoutMasterIdLst>
  <p:sldIdLst>
    <p:sldId id="850" r:id="rId5"/>
    <p:sldId id="898" r:id="rId6"/>
    <p:sldId id="900" r:id="rId7"/>
    <p:sldId id="965" r:id="rId8"/>
    <p:sldId id="966" r:id="rId9"/>
    <p:sldId id="968" r:id="rId10"/>
    <p:sldId id="967" r:id="rId11"/>
    <p:sldId id="969" r:id="rId12"/>
    <p:sldId id="970" r:id="rId13"/>
    <p:sldId id="971" r:id="rId14"/>
    <p:sldId id="972" r:id="rId15"/>
    <p:sldId id="973" r:id="rId16"/>
    <p:sldId id="974" r:id="rId17"/>
    <p:sldId id="975" r:id="rId18"/>
    <p:sldId id="977" r:id="rId19"/>
    <p:sldId id="978" r:id="rId20"/>
    <p:sldId id="979" r:id="rId21"/>
    <p:sldId id="980" r:id="rId22"/>
    <p:sldId id="981" r:id="rId23"/>
    <p:sldId id="982" r:id="rId24"/>
    <p:sldId id="983" r:id="rId25"/>
    <p:sldId id="984" r:id="rId26"/>
    <p:sldId id="985" r:id="rId27"/>
    <p:sldId id="964" r:id="rId28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pos="340">
          <p15:clr>
            <a:srgbClr val="A4A3A4"/>
          </p15:clr>
        </p15:guide>
        <p15:guide id="8" pos="158">
          <p15:clr>
            <a:srgbClr val="A4A3A4"/>
          </p15:clr>
        </p15:guide>
        <p15:guide id="9" pos="2880">
          <p15:clr>
            <a:srgbClr val="A4A3A4"/>
          </p15:clr>
        </p15:guide>
        <p15:guide id="10" pos="2971">
          <p15:clr>
            <a:srgbClr val="A4A3A4"/>
          </p15:clr>
        </p15:guide>
        <p15:guide id="11" pos="5511">
          <p15:clr>
            <a:srgbClr val="A4A3A4"/>
          </p15:clr>
        </p15:guide>
        <p15:guide id="12" pos="4604">
          <p15:clr>
            <a:srgbClr val="A4A3A4"/>
          </p15:clr>
        </p15:guide>
        <p15:guide id="13" pos="3787">
          <p15:clr>
            <a:srgbClr val="A4A3A4"/>
          </p15:clr>
        </p15:guide>
        <p15:guide id="14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clav Pachta" initials="VP" lastIdx="25" clrIdx="0"/>
  <p:cmAuthor id="1" name="Peter Solár" initials="PS" lastIdx="1" clrIdx="1">
    <p:extLst>
      <p:ext uri="{19B8F6BF-5375-455C-9EA6-DF929625EA0E}">
        <p15:presenceInfo xmlns:p15="http://schemas.microsoft.com/office/powerpoint/2012/main" userId="8fc9757d9ad72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008000"/>
    <a:srgbClr val="990000"/>
    <a:srgbClr val="2B91AF"/>
    <a:srgbClr val="FFFFFF"/>
    <a:srgbClr val="ADBECB"/>
    <a:srgbClr val="0000CC"/>
    <a:srgbClr val="D7D7CD"/>
    <a:srgbClr val="879BAA"/>
    <a:srgbClr val="23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4" autoAdjust="0"/>
  </p:normalViewPr>
  <p:slideViewPr>
    <p:cSldViewPr showGuides="1">
      <p:cViewPr varScale="1">
        <p:scale>
          <a:sx n="128" d="100"/>
          <a:sy n="128" d="100"/>
        </p:scale>
        <p:origin x="1278" y="12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799"/>
        <p:guide pos="340"/>
        <p:guide pos="158"/>
        <p:guide pos="2880"/>
        <p:guide pos="2971"/>
        <p:guide pos="5511"/>
        <p:guide pos="4604"/>
        <p:guide pos="3787"/>
        <p:guide pos="3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90"/>
    </p:cViewPr>
  </p:sorterViewPr>
  <p:notesViewPr>
    <p:cSldViewPr showGuides="1">
      <p:cViewPr varScale="1">
        <p:scale>
          <a:sx n="79" d="100"/>
          <a:sy n="79" d="100"/>
        </p:scale>
        <p:origin x="3966" y="108"/>
      </p:cViewPr>
      <p:guideLst>
        <p:guide orient="horz" pos="3224"/>
        <p:guide pos="2236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title (big bar up)" type="title" preserve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gray">
          <a:xfrm>
            <a:off x="0" y="0"/>
            <a:ext cx="9144000" cy="51625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250825" y="4292542"/>
            <a:ext cx="8893175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370800" bIns="108000" anchor="b" anchorCtr="0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noProof="0" dirty="0"/>
              <a:t>XX – &lt;Název přednášky&gt;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250825" y="5162557"/>
            <a:ext cx="8893175" cy="393082"/>
          </a:xfrm>
          <a:solidFill>
            <a:srgbClr val="879BAA"/>
          </a:solidFill>
        </p:spPr>
        <p:txBody>
          <a:bodyPr wrap="square" lIns="270000" tIns="18000" bIns="3600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cs-CZ" dirty="0"/>
              <a:t>IW5 - </a:t>
            </a:r>
            <a:r>
              <a:rPr lang="pt-BR" dirty="0" err="1"/>
              <a:t>Programování</a:t>
            </a:r>
            <a:r>
              <a:rPr lang="pt-BR" dirty="0"/>
              <a:t> v .NET a C#</a:t>
            </a:r>
            <a:endParaRPr lang="cs-CZ" dirty="0"/>
          </a:p>
          <a:p>
            <a:endParaRPr lang="cs-CZ" noProof="0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1</a:t>
            </a:r>
            <a:r>
              <a:rPr lang="en-US" sz="1000" noProof="0" dirty="0">
                <a:solidFill>
                  <a:schemeClr val="tx1"/>
                </a:solidFill>
              </a:rPr>
              <a:t>. </a:t>
            </a:r>
            <a:r>
              <a:rPr lang="cs-CZ" sz="1000" noProof="0" dirty="0">
                <a:solidFill>
                  <a:schemeClr val="tx1"/>
                </a:solidFill>
              </a:rPr>
              <a:t>3</a:t>
            </a:r>
            <a:r>
              <a:rPr lang="en-US" sz="1000" noProof="0" dirty="0">
                <a:solidFill>
                  <a:schemeClr val="tx1"/>
                </a:solidFill>
              </a:rPr>
              <a:t>.</a:t>
            </a:r>
            <a:r>
              <a:rPr lang="en-US" sz="1000" baseline="0" noProof="0" dirty="0">
                <a:solidFill>
                  <a:schemeClr val="tx1"/>
                </a:solidFill>
              </a:rPr>
              <a:t> </a:t>
            </a:r>
            <a:r>
              <a:rPr lang="en-US" sz="1000" noProof="0" dirty="0">
                <a:solidFill>
                  <a:schemeClr val="tx1"/>
                </a:solidFill>
              </a:rPr>
              <a:t>201</a:t>
            </a:r>
            <a:r>
              <a:rPr lang="cs-CZ" sz="1000" noProof="0" dirty="0">
                <a:solidFill>
                  <a:schemeClr val="tx1"/>
                </a:solidFill>
              </a:rPr>
              <a:t>6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6598800"/>
            <a:ext cx="1249351" cy="250814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5868162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Ing. Roman</a:t>
            </a:r>
            <a:r>
              <a:rPr lang="cs-CZ" sz="1000" baseline="0" noProof="0" dirty="0">
                <a:solidFill>
                  <a:schemeClr val="tx1"/>
                </a:solidFill>
              </a:rPr>
              <a:t> Jašek</a:t>
            </a:r>
            <a:r>
              <a:rPr lang="cs-CZ" sz="1000" noProof="0" dirty="0">
                <a:solidFill>
                  <a:schemeClr val="tx1"/>
                </a:solidFill>
              </a:rPr>
              <a:t>,</a:t>
            </a:r>
            <a:r>
              <a:rPr lang="cs-CZ" sz="1000" baseline="0" noProof="0" dirty="0">
                <a:solidFill>
                  <a:schemeClr val="tx1"/>
                </a:solidFill>
              </a:rPr>
              <a:t> Bc. </a:t>
            </a:r>
            <a:r>
              <a:rPr lang="en-US" sz="1000" noProof="0" dirty="0">
                <a:solidFill>
                  <a:schemeClr val="tx1"/>
                </a:solidFill>
              </a:rPr>
              <a:t>V</a:t>
            </a:r>
            <a:r>
              <a:rPr lang="cs-CZ" sz="1000" noProof="0" dirty="0" err="1">
                <a:solidFill>
                  <a:schemeClr val="tx1"/>
                </a:solidFill>
              </a:rPr>
              <a:t>áclav</a:t>
            </a:r>
            <a:r>
              <a:rPr lang="cs-CZ" sz="1000" baseline="0" noProof="0" dirty="0">
                <a:solidFill>
                  <a:schemeClr val="tx1"/>
                </a:solidFill>
              </a:rPr>
              <a:t> Pachta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0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1000" noProof="0" dirty="0">
                <a:solidFill>
                  <a:schemeClr val="tx1"/>
                </a:solidFill>
              </a:rPr>
              <a:t>LINQ</a:t>
            </a:r>
            <a:endParaRPr lang="en-US" sz="1000" noProof="0" dirty="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79" y="116586"/>
            <a:ext cx="1460833" cy="63514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4032251" cy="2303464"/>
          </a:xfr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4716463" y="1412875"/>
            <a:ext cx="4032250" cy="2303463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4716463" y="3860800"/>
            <a:ext cx="403225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navigation</a:t>
            </a:r>
            <a:endParaRPr lang="cs-CZ" noProof="0" dirty="0"/>
          </a:p>
          <a:p>
            <a:pPr lvl="1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subchapter</a:t>
            </a:r>
            <a:endParaRPr lang="cs-CZ" noProof="0" dirty="0"/>
          </a:p>
          <a:p>
            <a:pPr lvl="3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subchapter</a:t>
            </a:r>
            <a:endParaRPr lang="cs-CZ" noProof="0" dirty="0"/>
          </a:p>
          <a:p>
            <a:pPr lvl="5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4"/>
            <a:ext cx="3309936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994149" y="1412875"/>
            <a:ext cx="3314702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50" y="1412875"/>
            <a:ext cx="3309936" cy="2303464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3309934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3994149" y="1412875"/>
            <a:ext cx="3314702" cy="2303463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3994149" y="3860800"/>
            <a:ext cx="3314702" cy="2305050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452713" y="1412875"/>
            <a:ext cx="1296000" cy="4752975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chemeClr val="accent1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cs-CZ" noProof="0"/>
              <a:t>Click the style sheet to edit the navigation</a:t>
            </a:r>
          </a:p>
          <a:p>
            <a:pPr lvl="1"/>
            <a:r>
              <a:rPr lang="cs-CZ" noProof="0"/>
              <a:t>active chapter</a:t>
            </a:r>
          </a:p>
          <a:p>
            <a:pPr lvl="2"/>
            <a:r>
              <a:rPr lang="cs-CZ" noProof="0"/>
              <a:t>subchapter</a:t>
            </a:r>
          </a:p>
          <a:p>
            <a:pPr lvl="3"/>
            <a:r>
              <a:rPr lang="cs-CZ" noProof="0"/>
              <a:t>active subchapter</a:t>
            </a:r>
          </a:p>
          <a:p>
            <a:pPr lvl="4"/>
            <a:r>
              <a:rPr lang="cs-CZ" noProof="0"/>
              <a:t>subchapter</a:t>
            </a:r>
          </a:p>
          <a:p>
            <a:pPr lvl="5"/>
            <a:r>
              <a:rPr lang="cs-CZ" noProof="0"/>
              <a:t>active subchapter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2875"/>
            <a:ext cx="4571999" cy="475297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chemeClr val="accent2">
              <a:lumMod val="60000"/>
              <a:lumOff val="40000"/>
            </a:schemeClr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toc</a:t>
            </a:r>
            <a:r>
              <a:rPr lang="cs-CZ" noProof="0" dirty="0"/>
              <a:t>/</a:t>
            </a:r>
            <a:r>
              <a:rPr lang="cs-CZ" noProof="0" dirty="0" err="1"/>
              <a:t>contact</a:t>
            </a:r>
            <a:endParaRPr lang="cs-CZ" noProof="0" dirty="0"/>
          </a:p>
          <a:p>
            <a:pPr lvl="1"/>
            <a:r>
              <a:rPr lang="cs-CZ" noProof="0" dirty="0" err="1"/>
              <a:t>chapter</a:t>
            </a:r>
            <a:endParaRPr lang="cs-CZ" noProof="0" dirty="0"/>
          </a:p>
          <a:p>
            <a:pPr lvl="2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chapter</a:t>
            </a:r>
            <a:endParaRPr lang="cs-CZ" noProof="0" dirty="0"/>
          </a:p>
          <a:p>
            <a:pPr lvl="3"/>
            <a:r>
              <a:rPr lang="cs-CZ" noProof="0" dirty="0" err="1"/>
              <a:t>subchapter</a:t>
            </a:r>
            <a:endParaRPr lang="cs-CZ" noProof="0" dirty="0"/>
          </a:p>
          <a:p>
            <a:pPr lvl="4"/>
            <a:r>
              <a:rPr lang="cs-CZ" noProof="0" dirty="0" err="1"/>
              <a:t>active</a:t>
            </a:r>
            <a:r>
              <a:rPr lang="cs-CZ" noProof="0" dirty="0"/>
              <a:t> </a:t>
            </a:r>
            <a:r>
              <a:rPr lang="cs-CZ" noProof="0" dirty="0" err="1"/>
              <a:t>subchapter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16463" y="1412875"/>
            <a:ext cx="4427537" cy="4752975"/>
          </a:xfrm>
          <a:solidFill>
            <a:schemeClr val="accent2">
              <a:lumMod val="60000"/>
              <a:lumOff val="40000"/>
            </a:schemeClr>
          </a:solidFill>
        </p:spPr>
        <p:txBody>
          <a:bodyPr lIns="252000" tIns="144000" rIns="3960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3787775" algn="r"/>
              </a:tabLst>
              <a:defRPr/>
            </a:lvl1pPr>
            <a:lvl2pPr marL="1793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/>
            </a:lvl3pPr>
            <a:lvl4pPr marL="360363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3787775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3787775" algn="r"/>
              </a:tabLst>
              <a:defRPr b="1"/>
            </a:lvl6pPr>
          </a:lstStyle>
          <a:p>
            <a:pPr lvl="0"/>
            <a:r>
              <a:rPr lang="cs-CZ" noProof="0"/>
              <a:t>Click the style sheet to edit the toc/contact</a:t>
            </a:r>
          </a:p>
          <a:p>
            <a:pPr lvl="1"/>
            <a:r>
              <a:rPr lang="cs-CZ" noProof="0"/>
              <a:t>chapter</a:t>
            </a:r>
          </a:p>
          <a:p>
            <a:pPr lvl="2"/>
            <a:r>
              <a:rPr lang="cs-CZ" noProof="0"/>
              <a:t>active chapter</a:t>
            </a:r>
          </a:p>
          <a:p>
            <a:pPr lvl="3"/>
            <a:r>
              <a:rPr lang="cs-CZ" noProof="0"/>
              <a:t>subchapter</a:t>
            </a:r>
          </a:p>
          <a:p>
            <a:pPr lvl="4"/>
            <a:r>
              <a:rPr lang="cs-CZ" noProof="0"/>
              <a:t>active subchapter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412875"/>
            <a:ext cx="4032250" cy="4752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6769101" cy="4752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4032251" cy="4752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716463" y="1412875"/>
            <a:ext cx="4032250" cy="4752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5"/>
            <a:ext cx="6769101" cy="2303464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39751" y="3860800"/>
            <a:ext cx="6769100" cy="2305050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noProof="0"/>
              <a:t>Click the style sheet to edit the title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39749" y="1412874"/>
            <a:ext cx="2587621" cy="4752975"/>
          </a:xfrm>
        </p:spPr>
        <p:txBody>
          <a:bodyPr/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71833" y="1412875"/>
            <a:ext cx="2740030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56325" y="1412875"/>
            <a:ext cx="2592388" cy="4752975"/>
          </a:xfrm>
        </p:spPr>
        <p:txBody>
          <a:bodyPr/>
          <a:lstStyle/>
          <a:p>
            <a:pPr lvl="0"/>
            <a:r>
              <a:rPr lang="cs-CZ" noProof="0"/>
              <a:t>Click the style sheet to edit the copy</a:t>
            </a:r>
          </a:p>
          <a:p>
            <a:pPr lvl="1"/>
            <a:r>
              <a:rPr lang="cs-CZ" noProof="0"/>
              <a:t>Second level</a:t>
            </a:r>
          </a:p>
          <a:p>
            <a:pPr lvl="2"/>
            <a:r>
              <a:rPr lang="cs-CZ" noProof="0"/>
              <a:t>Third level</a:t>
            </a:r>
          </a:p>
          <a:p>
            <a:pPr lvl="3"/>
            <a:r>
              <a:rPr lang="cs-CZ" noProof="0"/>
              <a:t>Fourth level</a:t>
            </a:r>
          </a:p>
          <a:p>
            <a:pPr lvl="4"/>
            <a:r>
              <a:rPr lang="cs-CZ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/>
          <p:cNvSpPr txBox="1"/>
          <p:nvPr userDrawn="1"/>
        </p:nvSpPr>
        <p:spPr>
          <a:xfrm>
            <a:off x="0" y="6598800"/>
            <a:ext cx="2549518" cy="259200"/>
          </a:xfrm>
          <a:prstGeom prst="rect">
            <a:avLst/>
          </a:prstGeom>
          <a:noFill/>
        </p:spPr>
        <p:txBody>
          <a:bodyPr wrap="square" lIns="147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1</a:t>
            </a:r>
            <a:r>
              <a:rPr lang="en-US" sz="1000" noProof="0" dirty="0">
                <a:solidFill>
                  <a:schemeClr val="tx1"/>
                </a:solidFill>
              </a:rPr>
              <a:t>. </a:t>
            </a:r>
            <a:r>
              <a:rPr lang="cs-CZ" sz="1000" noProof="0" dirty="0">
                <a:solidFill>
                  <a:schemeClr val="tx1"/>
                </a:solidFill>
              </a:rPr>
              <a:t>3</a:t>
            </a:r>
            <a:r>
              <a:rPr lang="en-US" sz="1000" noProof="0" dirty="0">
                <a:solidFill>
                  <a:schemeClr val="tx1"/>
                </a:solidFill>
              </a:rPr>
              <a:t>. 201</a:t>
            </a:r>
            <a:r>
              <a:rPr lang="cs-CZ" sz="1000" noProof="0" dirty="0">
                <a:solidFill>
                  <a:schemeClr val="tx1"/>
                </a:solidFill>
              </a:rPr>
              <a:t>6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gray">
          <a:xfrm>
            <a:off x="0" y="0"/>
            <a:ext cx="9144000" cy="1268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62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00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</a:t>
            </a:r>
            <a:r>
              <a:rPr lang="cs-CZ" noProof="0" dirty="0" err="1"/>
              <a:t>title</a:t>
            </a:r>
            <a:endParaRPr lang="cs-CZ" noProof="0" dirty="0"/>
          </a:p>
        </p:txBody>
      </p:sp>
      <p:sp>
        <p:nvSpPr>
          <p:cNvPr id="3079" name="Rectangle 1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49" y="1412874"/>
            <a:ext cx="820896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 err="1"/>
              <a:t>Click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style </a:t>
            </a:r>
            <a:r>
              <a:rPr lang="cs-CZ" noProof="0" dirty="0" err="1"/>
              <a:t>sheet</a:t>
            </a:r>
            <a:r>
              <a:rPr lang="cs-CZ" noProof="0" dirty="0"/>
              <a:t> to </a:t>
            </a:r>
            <a:r>
              <a:rPr lang="cs-CZ" noProof="0" dirty="0" err="1"/>
              <a:t>edit</a:t>
            </a:r>
            <a:r>
              <a:rPr lang="cs-CZ" noProof="0" dirty="0"/>
              <a:t> </a:t>
            </a:r>
            <a:r>
              <a:rPr lang="cs-CZ" noProof="0" dirty="0" err="1"/>
              <a:t>the</a:t>
            </a:r>
            <a:r>
              <a:rPr lang="cs-CZ" noProof="0" dirty="0"/>
              <a:t> copy</a:t>
            </a:r>
          </a:p>
          <a:p>
            <a:pPr lvl="1"/>
            <a:r>
              <a:rPr lang="cs-CZ" noProof="0" dirty="0"/>
              <a:t>Second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2"/>
            <a:r>
              <a:rPr lang="cs-CZ" noProof="0" dirty="0" err="1"/>
              <a:t>Third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3"/>
            <a:r>
              <a:rPr lang="cs-CZ" noProof="0" dirty="0" err="1"/>
              <a:t>Fourth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  <a:p>
            <a:pPr lvl="4"/>
            <a:r>
              <a:rPr lang="cs-CZ" noProof="0" dirty="0" err="1"/>
              <a:t>Fifth</a:t>
            </a:r>
            <a:r>
              <a:rPr lang="cs-CZ" noProof="0" dirty="0"/>
              <a:t> </a:t>
            </a:r>
            <a:r>
              <a:rPr lang="cs-CZ" noProof="0" dirty="0" err="1"/>
              <a:t>level</a:t>
            </a:r>
            <a:endParaRPr lang="cs-CZ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0" y="6598800"/>
            <a:ext cx="1249351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Strana</a:t>
            </a:r>
            <a:r>
              <a:rPr lang="en-US" sz="1000" noProof="0" dirty="0">
                <a:solidFill>
                  <a:schemeClr val="tx1"/>
                </a:solidFill>
              </a:rPr>
              <a:t> </a:t>
            </a:r>
            <a:fld id="{91E7552C-A157-4A4F-8E99-698C0325FC94}" type="slidenum">
              <a:rPr lang="en-US" sz="1000" noProof="0" smtClean="0">
                <a:solidFill>
                  <a:schemeClr val="tx1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693980" y="6598800"/>
            <a:ext cx="6450019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Ing. Roman</a:t>
            </a:r>
            <a:r>
              <a:rPr lang="cs-CZ" sz="1000" baseline="0" noProof="0" dirty="0">
                <a:solidFill>
                  <a:schemeClr val="tx1"/>
                </a:solidFill>
              </a:rPr>
              <a:t> Jašek</a:t>
            </a:r>
            <a:r>
              <a:rPr lang="cs-CZ" sz="1000" noProof="0" dirty="0">
                <a:solidFill>
                  <a:schemeClr val="tx1"/>
                </a:solidFill>
              </a:rPr>
              <a:t>,</a:t>
            </a:r>
            <a:r>
              <a:rPr lang="cs-CZ" sz="1000" baseline="0" noProof="0" dirty="0">
                <a:solidFill>
                  <a:schemeClr val="tx1"/>
                </a:solidFill>
              </a:rPr>
              <a:t> Bc. </a:t>
            </a:r>
            <a:r>
              <a:rPr lang="en-US" sz="1000" noProof="0" dirty="0">
                <a:solidFill>
                  <a:schemeClr val="tx1"/>
                </a:solidFill>
              </a:rPr>
              <a:t>V</a:t>
            </a:r>
            <a:r>
              <a:rPr lang="cs-CZ" sz="1000" noProof="0" dirty="0" err="1">
                <a:solidFill>
                  <a:schemeClr val="tx1"/>
                </a:solidFill>
              </a:rPr>
              <a:t>áclav</a:t>
            </a:r>
            <a:r>
              <a:rPr lang="cs-CZ" sz="1000" baseline="0" noProof="0" dirty="0">
                <a:solidFill>
                  <a:schemeClr val="tx1"/>
                </a:solidFill>
              </a:rPr>
              <a:t> Pachta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sp>
        <p:nvSpPr>
          <p:cNvPr id="9" name="Textfeld 15"/>
          <p:cNvSpPr txBox="1"/>
          <p:nvPr userDrawn="1"/>
        </p:nvSpPr>
        <p:spPr>
          <a:xfrm>
            <a:off x="2411730" y="6598800"/>
            <a:ext cx="3275837" cy="259200"/>
          </a:xfrm>
          <a:prstGeom prst="rect">
            <a:avLst/>
          </a:prstGeom>
          <a:noFill/>
        </p:spPr>
        <p:txBody>
          <a:bodyPr wrap="square" lIns="0" tIns="0" rIns="370800" bIns="115200" rtlCol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cs-CZ" sz="1000" noProof="0" dirty="0">
                <a:solidFill>
                  <a:schemeClr val="tx1"/>
                </a:solidFill>
              </a:rPr>
              <a:t>LINQ</a:t>
            </a:r>
            <a:endParaRPr 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879" y="116586"/>
            <a:ext cx="1460833" cy="6351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9" r:id="rId4"/>
    <p:sldLayoutId id="2147483692" r:id="rId5"/>
    <p:sldLayoutId id="2147483670" r:id="rId6"/>
    <p:sldLayoutId id="2147483680" r:id="rId7"/>
    <p:sldLayoutId id="2147483683" r:id="rId8"/>
    <p:sldLayoutId id="2147483681" r:id="rId9"/>
    <p:sldLayoutId id="2147483682" r:id="rId10"/>
    <p:sldLayoutId id="2147483691" r:id="rId11"/>
    <p:sldLayoutId id="2147483684" r:id="rId12"/>
    <p:sldLayoutId id="2147483685" r:id="rId13"/>
    <p:sldLayoutId id="2147483686" r:id="rId14"/>
    <p:sldLayoutId id="2147483688" r:id="rId15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us/library/vstudio/system.linq.enumerable_methods(v=vs.100).aspx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blog.jonskeet.uk/category/edulinq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bb310804.aspx" TargetMode="External"/><Relationship Id="rId7" Type="http://schemas.openxmlformats.org/officeDocument/2006/relationships/hyperlink" Target="http://en.wikipedia.org/wiki/Language_Integrated_Query" TargetMode="External"/><Relationship Id="rId2" Type="http://schemas.openxmlformats.org/officeDocument/2006/relationships/hyperlink" Target="http://www.amazon.com/5-0-Nutshell-The-Definitive-Reference/dp/1449320104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de.msdn.microsoft.com/101-LINQ-Samples-3fb9811b" TargetMode="External"/><Relationship Id="rId5" Type="http://schemas.openxmlformats.org/officeDocument/2006/relationships/hyperlink" Target="http://codeblog.jonskeet.uk/category/edulinq/" TargetMode="External"/><Relationship Id="rId4" Type="http://schemas.openxmlformats.org/officeDocument/2006/relationships/hyperlink" Target="https://msdn.microsoft.com/enus/library/vstudio/system.linq.enumerable_methods(v=vs.100).asp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310804.asp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4 – LINQ</a:t>
            </a:r>
          </a:p>
        </p:txBody>
      </p: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250825" y="5162556"/>
            <a:ext cx="8893175" cy="392400"/>
          </a:xfrm>
        </p:spPr>
        <p:txBody>
          <a:bodyPr>
            <a:noAutofit/>
          </a:bodyPr>
          <a:lstStyle/>
          <a:p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Operátory LINQ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Operátory můžeme rozdělit dle vstupu a výstupu na tři kategorie: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cs-CZ" dirty="0" err="1"/>
              <a:t>sequence</a:t>
            </a:r>
            <a:r>
              <a:rPr lang="cs-CZ" dirty="0"/>
              <a:t> in </a:t>
            </a:r>
            <a:r>
              <a:rPr lang="cs-CZ" dirty="0">
                <a:sym typeface="Symbol" panose="05050102010706020507" pitchFamily="18" charset="2"/>
              </a:rPr>
              <a:t></a:t>
            </a:r>
            <a:r>
              <a:rPr lang="cs-CZ" dirty="0"/>
              <a:t> </a:t>
            </a:r>
            <a:r>
              <a:rPr lang="cs-CZ" dirty="0" err="1"/>
              <a:t>sequence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cs-CZ" dirty="0"/>
              <a:t>s</a:t>
            </a:r>
            <a:r>
              <a:rPr lang="en-US" dirty="0" err="1"/>
              <a:t>equence</a:t>
            </a:r>
            <a:r>
              <a:rPr lang="en-US" dirty="0"/>
              <a:t> in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single element or scalar value out</a:t>
            </a:r>
            <a:endParaRPr lang="cs-CZ" dirty="0"/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cs-CZ" dirty="0" err="1"/>
              <a:t>nothing</a:t>
            </a:r>
            <a:r>
              <a:rPr lang="cs-CZ" dirty="0"/>
              <a:t> in </a:t>
            </a:r>
            <a:r>
              <a:rPr lang="cs-CZ" dirty="0">
                <a:sym typeface="Symbol" panose="05050102010706020507" pitchFamily="18" charset="2"/>
              </a:rPr>
              <a:t></a:t>
            </a:r>
            <a:r>
              <a:rPr lang="cs-CZ" dirty="0"/>
              <a:t> </a:t>
            </a:r>
            <a:r>
              <a:rPr lang="cs-CZ" dirty="0" err="1"/>
              <a:t>sequence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Dokumentace pro všechny LINQ operátory:</a:t>
            </a:r>
          </a:p>
          <a:p>
            <a:pPr lvl="1" indent="0">
              <a:buNone/>
            </a:pPr>
            <a:r>
              <a:rPr lang="cs-CZ" dirty="0">
                <a:hlinkClick r:id="rId2"/>
              </a:rPr>
              <a:t>https://msdn.microsoft.com/enus/library/vstudio/</a:t>
            </a:r>
            <a:br>
              <a:rPr lang="cs-CZ" dirty="0">
                <a:hlinkClick r:id="rId2"/>
              </a:rPr>
            </a:br>
            <a:r>
              <a:rPr lang="cs-CZ" dirty="0">
                <a:hlinkClick r:id="rId2"/>
              </a:rPr>
              <a:t>system.linq.enumerable_methods(v=vs.100).aspx</a:t>
            </a: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44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Filtrování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6731"/>
              </p:ext>
            </p:extLst>
          </p:nvPr>
        </p:nvGraphicFramePr>
        <p:xfrm>
          <a:off x="539748" y="1844802"/>
          <a:ext cx="820896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Where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podmnožinu splňující danou podmínku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Take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podmnožinu o daném počtu prvků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Skip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Přeskočí prvních x prvků a vrací zbývající prvky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TakeWhile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prvky dokud splňují danou podmínku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SkipWhile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Přeskakuje prvky dokud je </a:t>
                      </a:r>
                      <a:r>
                        <a:rPr lang="cs-CZ" dirty="0" err="1"/>
                        <a:t>splňena</a:t>
                      </a:r>
                      <a:r>
                        <a:rPr lang="cs-CZ" dirty="0"/>
                        <a:t> daná podmínka a vrací</a:t>
                      </a:r>
                    </a:p>
                    <a:p>
                      <a:r>
                        <a:rPr lang="cs-CZ" dirty="0" err="1"/>
                        <a:t>zvývající</a:t>
                      </a:r>
                      <a:r>
                        <a:rPr lang="cs-CZ" dirty="0"/>
                        <a:t> prvky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Distinct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Vrátí podmnožinu, ve které nejsou duplicitní objekty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55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Projekce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 err="1"/>
              <a:t>Joining</a:t>
            </a: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14012"/>
              </p:ext>
            </p:extLst>
          </p:nvPr>
        </p:nvGraphicFramePr>
        <p:xfrm>
          <a:off x="539748" y="1814860"/>
          <a:ext cx="820896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Select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Transformuje</a:t>
                      </a:r>
                      <a:r>
                        <a:rPr lang="en-US" dirty="0"/>
                        <a:t> ka</a:t>
                      </a:r>
                      <a:r>
                        <a:rPr lang="sk-SK" dirty="0" err="1"/>
                        <a:t>ždý</a:t>
                      </a:r>
                      <a:r>
                        <a:rPr lang="sk-SK" dirty="0"/>
                        <a:t> </a:t>
                      </a:r>
                      <a:r>
                        <a:rPr lang="sk-SK" dirty="0" err="1"/>
                        <a:t>prvek</a:t>
                      </a:r>
                      <a:r>
                        <a:rPr lang="sk-SK" dirty="0"/>
                        <a:t> </a:t>
                      </a:r>
                      <a:r>
                        <a:rPr lang="sk-SK"/>
                        <a:t>na vstupu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SelectMany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Transformuje každý prvek na vstupu a provede konkatenaci</a:t>
                      </a:r>
                    </a:p>
                    <a:p>
                      <a:r>
                        <a:rPr lang="cs-CZ" dirty="0"/>
                        <a:t>vstupních kolekcí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22818"/>
              </p:ext>
            </p:extLst>
          </p:nvPr>
        </p:nvGraphicFramePr>
        <p:xfrm>
          <a:off x="539748" y="3945764"/>
          <a:ext cx="82089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Join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Spojí dvě sekvence do ploché struktury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GroupJoin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Spojí dvě sekvence do hierarchické struktury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Prochází obě sekvence a provádí funkci na </a:t>
                      </a:r>
                      <a:r>
                        <a:rPr lang="cs-CZ" dirty="0" err="1"/>
                        <a:t>prvkcích</a:t>
                      </a:r>
                      <a:r>
                        <a:rPr lang="cs-CZ" dirty="0"/>
                        <a:t> z obou</a:t>
                      </a:r>
                    </a:p>
                    <a:p>
                      <a:r>
                        <a:rPr lang="cs-CZ" dirty="0"/>
                        <a:t>sekvencí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42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Řízení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Seskupování - </a:t>
            </a:r>
            <a:r>
              <a:rPr lang="cs-CZ" b="1" dirty="0" err="1"/>
              <a:t>Grouping</a:t>
            </a:r>
            <a:endParaRPr lang="cs-CZ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22402"/>
              </p:ext>
            </p:extLst>
          </p:nvPr>
        </p:nvGraphicFramePr>
        <p:xfrm>
          <a:off x="539748" y="1844802"/>
          <a:ext cx="8208964" cy="181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/>
                        <a:t>OrderBy,</a:t>
                      </a:r>
                      <a:r>
                        <a:rPr lang="cs-CZ" baseline="0"/>
                        <a:t> ThenBy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Seřadí sekvenci vzestupně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OrderByDescending</a:t>
                      </a:r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ThenByDescending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cs-CZ" sz="12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Seřadí sekvenci sestupně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Otočí pořadí sekvence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330743"/>
              </p:ext>
            </p:extLst>
          </p:nvPr>
        </p:nvGraphicFramePr>
        <p:xfrm>
          <a:off x="539748" y="4371665"/>
          <a:ext cx="82089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GroupBy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Seskupí sekvenci do podsekvencí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37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Množinové operace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78552"/>
              </p:ext>
            </p:extLst>
          </p:nvPr>
        </p:nvGraphicFramePr>
        <p:xfrm>
          <a:off x="539749" y="1844802"/>
          <a:ext cx="820896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Concat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Spojí dvě sekvence – druhou dá za první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Spojí dvě sekvence s vynecháním duplicitních prvků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prvky obsažené v obou sekvencích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Except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prvky obsažené v první, ale ne v druhé sekvenci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61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Konverze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737622"/>
              </p:ext>
            </p:extLst>
          </p:nvPr>
        </p:nvGraphicFramePr>
        <p:xfrm>
          <a:off x="554988" y="1844802"/>
          <a:ext cx="8208964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OfType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Převede typ prvků sekvence, vynechává chybně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Převede typ prvků sekvence, vyvolá výjimku v případě chyby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ToArray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Převede IEnumerable&lt;T&gt; na pole T[]</a:t>
                      </a:r>
                      <a:endParaRPr lang="cs-CZ" sz="18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ToList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Převede 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IEnumerable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&lt;T&gt; na List&lt;T&gt;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ToDictionary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Převede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IEnumerable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&lt;T&gt;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na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IDictionary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Tkey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TElement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endParaRPr lang="cs-CZ" sz="18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ToLookup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Převede 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IEnumerable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&lt;T&gt; na 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ILookup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Tkey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TElement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AsEnumerable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Provede 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downcast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na </a:t>
                      </a: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IEnumerable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AsQueryable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Provede</a:t>
                      </a:r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přetypování</a:t>
                      </a:r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nebo</a:t>
                      </a:r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konverzi</a:t>
                      </a:r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 na </a:t>
                      </a:r>
                      <a:r>
                        <a:rPr lang="de-DE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IQueryable</a:t>
                      </a:r>
                      <a:r>
                        <a:rPr lang="de-DE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&lt;T&gt;</a:t>
                      </a:r>
                      <a:endParaRPr lang="cs-CZ" sz="18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12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Element </a:t>
            </a:r>
            <a:r>
              <a:rPr lang="cs-CZ" b="1" dirty="0" err="1"/>
              <a:t>operators</a:t>
            </a:r>
            <a:endParaRPr lang="cs-CZ" b="1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79767"/>
              </p:ext>
            </p:extLst>
          </p:nvPr>
        </p:nvGraphicFramePr>
        <p:xfrm>
          <a:off x="539748" y="1844802"/>
          <a:ext cx="8208964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First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FirstOrDefault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první element sekvence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Last, </a:t>
                      </a:r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LastOrDefault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poslední element sekvence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Single, </a:t>
                      </a:r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SingleOrDefault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první element sekvence, vyvolá výjimku </a:t>
                      </a:r>
                      <a:b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</a:br>
                      <a:r>
                        <a:rPr lang="cs-CZ" sz="1800" b="0" i="0" u="none" strike="noStrike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vpřípadě</a:t>
                      </a:r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, kdy kolekce obsahuje více prvků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ElementAt</a:t>
                      </a:r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ElementAtOrDefault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prvek na dané pozici</a:t>
                      </a:r>
                      <a:endParaRPr lang="cs-CZ" sz="18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DefaultIfEmpty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sekvenci s jedním prvkem default(T) pokud je</a:t>
                      </a:r>
                    </a:p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vstupní sekvence prázdná, jinak vrací původní</a:t>
                      </a:r>
                    </a:p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sekvenci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27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Agregace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Podmínky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92673"/>
              </p:ext>
            </p:extLst>
          </p:nvPr>
        </p:nvGraphicFramePr>
        <p:xfrm>
          <a:off x="535938" y="1868043"/>
          <a:ext cx="8208964" cy="189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Count</a:t>
                      </a:r>
                      <a:r>
                        <a:rPr lang="cs-CZ" dirty="0"/>
                        <a:t>, </a:t>
                      </a:r>
                      <a:r>
                        <a:rPr lang="cs-CZ" dirty="0" err="1"/>
                        <a:t>LongCount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počet prvků v sekvenci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464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Vrací minimální / maximální prvek ze sekvence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Sum, </a:t>
                      </a:r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Spočítá sumu / průměr prvků v sekvenci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Aggregate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Spustí námi specifikovanou agregaci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406989"/>
              </p:ext>
            </p:extLst>
          </p:nvPr>
        </p:nvGraphicFramePr>
        <p:xfrm>
          <a:off x="543559" y="4298004"/>
          <a:ext cx="82089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Contains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Vrací true pokud sekvence obsahuje daný prvek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Any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</a:t>
                      </a:r>
                      <a:r>
                        <a:rPr lang="cs-CZ" dirty="0" err="1"/>
                        <a:t>true</a:t>
                      </a:r>
                      <a:r>
                        <a:rPr lang="cs-CZ" dirty="0"/>
                        <a:t> pokud min. jeden prvek splňuje danou podmínku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All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</a:t>
                      </a:r>
                      <a:r>
                        <a:rPr lang="cs-CZ" dirty="0" err="1"/>
                        <a:t>true</a:t>
                      </a:r>
                      <a:r>
                        <a:rPr lang="cs-CZ" dirty="0"/>
                        <a:t> pokud </a:t>
                      </a:r>
                      <a:r>
                        <a:rPr lang="cs-CZ" dirty="0" err="1"/>
                        <a:t>všechy</a:t>
                      </a:r>
                      <a:r>
                        <a:rPr lang="cs-CZ" dirty="0"/>
                        <a:t> prvky splňují danou podmínku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SequenceEquals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</a:t>
                      </a:r>
                      <a:r>
                        <a:rPr lang="cs-CZ" dirty="0" err="1"/>
                        <a:t>true</a:t>
                      </a:r>
                      <a:r>
                        <a:rPr lang="cs-CZ" dirty="0"/>
                        <a:t> pokud je sekvence shodná s druhou sekvencí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Generování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94829"/>
              </p:ext>
            </p:extLst>
          </p:nvPr>
        </p:nvGraphicFramePr>
        <p:xfrm>
          <a:off x="539748" y="1844802"/>
          <a:ext cx="82089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Empty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Vytvoří prázdnou sekvenci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Vytvoří sekvenci opakující daný prvek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cs-CZ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Vytvoří sekvenci celočíselných hodnot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3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LINQ funguje?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Ukázka toho jak lze vytvořit vlastní implementaci LINQ: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http://codeblog.jonskeet.uk/category/edulinq/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Jak naimplementovat např. </a:t>
            </a:r>
            <a:r>
              <a:rPr lang="cs-CZ" b="1" dirty="0" err="1"/>
              <a:t>Where</a:t>
            </a:r>
            <a:r>
              <a:rPr lang="cs-CZ" dirty="0"/>
              <a:t>?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cs-CZ" sz="1600" dirty="0"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latin typeface="Consolas" panose="020B0609020204030204" pitchFamily="49" charset="0"/>
              </a:rPr>
              <a:t>TSource</a:t>
            </a:r>
            <a:r>
              <a:rPr lang="cs-CZ" sz="1600" dirty="0">
                <a:latin typeface="Consolas" panose="020B0609020204030204" pitchFamily="49" charset="0"/>
              </a:rPr>
              <a:t>&gt; </a:t>
            </a:r>
            <a:r>
              <a:rPr lang="cs-CZ" sz="1600" dirty="0" err="1">
                <a:latin typeface="Consolas" panose="020B0609020204030204" pitchFamily="49" charset="0"/>
              </a:rPr>
              <a:t>Where</a:t>
            </a:r>
            <a:r>
              <a:rPr lang="cs-CZ" sz="1600" dirty="0"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latin typeface="Consolas" panose="020B0609020204030204" pitchFamily="49" charset="0"/>
              </a:rPr>
              <a:t>TSource</a:t>
            </a:r>
            <a:r>
              <a:rPr lang="cs-CZ" sz="1600" dirty="0">
                <a:latin typeface="Consolas" panose="020B0609020204030204" pitchFamily="49" charset="0"/>
              </a:rPr>
              <a:t>&gt;(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TSource</a:t>
            </a:r>
            <a:r>
              <a:rPr lang="en-US" sz="1600" dirty="0">
                <a:latin typeface="Consolas" panose="020B0609020204030204" pitchFamily="49" charset="0"/>
              </a:rPr>
              <a:t>&gt; source,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TSource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</a:rPr>
              <a:t>&gt; predicate)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{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//... </a:t>
            </a:r>
            <a:r>
              <a:rPr lang="cs-CZ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Check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 input </a:t>
            </a:r>
            <a:r>
              <a:rPr lang="cs-CZ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parameters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 ...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TSource</a:t>
            </a:r>
            <a:r>
              <a:rPr lang="en-US" sz="1600" dirty="0"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source)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{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 err="1">
                <a:latin typeface="Consolas" panose="020B0609020204030204" pitchFamily="49" charset="0"/>
              </a:rPr>
              <a:t>predicate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 err="1">
                <a:latin typeface="Consolas" panose="020B0609020204030204" pitchFamily="49" charset="0"/>
              </a:rPr>
              <a:t>item</a:t>
            </a:r>
            <a:r>
              <a:rPr lang="cs-CZ" sz="1600" dirty="0">
                <a:latin typeface="Consolas" panose="020B0609020204030204" pitchFamily="49" charset="0"/>
              </a:rPr>
              <a:t>))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  {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item</a:t>
            </a:r>
            <a:r>
              <a:rPr lang="cs-CZ" sz="16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  }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  } </a:t>
            </a:r>
          </a:p>
          <a:p>
            <a:pPr>
              <a:lnSpc>
                <a:spcPct val="110000"/>
              </a:lnSpc>
            </a:pPr>
            <a:r>
              <a:rPr lang="cs-CZ" sz="1600" dirty="0">
                <a:latin typeface="Consolas" panose="020B0609020204030204" pitchFamily="49" charset="0"/>
              </a:rPr>
              <a:t>} </a:t>
            </a: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Consolas" panose="020B0609020204030204" pitchFamily="49" charset="0"/>
            </a:endParaRP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Consolas" panose="020B0609020204030204" pitchFamily="49" charset="0"/>
            </a:endParaRPr>
          </a:p>
          <a:p>
            <a:pPr lvl="2" indent="0">
              <a:buNone/>
            </a:pPr>
            <a:r>
              <a:rPr lang="cs-CZ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073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 přednášky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integrated</a:t>
            </a:r>
            <a:r>
              <a:rPr lang="cs-CZ" dirty="0"/>
              <a:t> </a:t>
            </a:r>
            <a:r>
              <a:rPr lang="cs-CZ" dirty="0" err="1"/>
              <a:t>query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Operátory LINQ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Jak LINQ funguje?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LINQ to XML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LINQ to SQL / LINQ to </a:t>
            </a:r>
            <a:r>
              <a:rPr lang="cs-CZ" dirty="0" err="1"/>
              <a:t>Entities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LINQ to ...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to XML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Přístup k XML v .NET</a:t>
            </a:r>
            <a:endParaRPr lang="cs-CZ" dirty="0"/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XmlReader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/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XmlWriter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+mn-lt"/>
              </a:rPr>
              <a:t>– čte / zapisuje přímo do </a:t>
            </a:r>
            <a:r>
              <a:rPr lang="cs-CZ" sz="1600" dirty="0" err="1">
                <a:latin typeface="+mn-lt"/>
              </a:rPr>
              <a:t>streamu</a:t>
            </a:r>
            <a:endParaRPr lang="cs-CZ" sz="1600" dirty="0">
              <a:latin typeface="+mn-lt"/>
            </a:endParaRP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XmlDocument</a:t>
            </a:r>
            <a:endParaRPr lang="cs-CZ" sz="16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latin typeface="+mn-lt"/>
              </a:rPr>
              <a:t>LINQ to XML</a:t>
            </a: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+mn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latin typeface="+mn-lt"/>
              </a:rPr>
              <a:t>Načtení XML pomocí </a:t>
            </a:r>
            <a:r>
              <a:rPr lang="cs-CZ" sz="1600" b="1" dirty="0">
                <a:latin typeface="+mn-lt"/>
              </a:rPr>
              <a:t>LINQ to XML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xmlDocument</a:t>
            </a:r>
            <a:r>
              <a:rPr lang="cs-CZ" sz="1600" dirty="0"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XDocument.Load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"Customers.xml"</a:t>
            </a:r>
            <a:r>
              <a:rPr lang="cs-CZ" sz="1600" dirty="0">
                <a:latin typeface="Consolas" panose="020B0609020204030204" pitchFamily="49" charset="0"/>
              </a:rPr>
              <a:t>) </a:t>
            </a:r>
            <a:r>
              <a:rPr lang="cs-CZ" sz="1600" dirty="0">
                <a:latin typeface="+mn-lt"/>
              </a:rPr>
              <a:t> 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+mn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+mn-lt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cs-CZ" sz="1600" dirty="0">
                <a:latin typeface="+mn-lt"/>
              </a:rPr>
              <a:t>Vytvoření XML pomocí </a:t>
            </a:r>
            <a:r>
              <a:rPr lang="cs-CZ" sz="1600" b="1" dirty="0">
                <a:latin typeface="+mn-lt"/>
              </a:rPr>
              <a:t>LINQ to XML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600" dirty="0">
                <a:latin typeface="Consolas" panose="020B0609020204030204" pitchFamily="49" charset="0"/>
              </a:rPr>
              <a:t> element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XElement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customer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XAttribute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"id"</a:t>
            </a:r>
            <a:r>
              <a:rPr lang="cs-CZ" sz="1600" dirty="0">
                <a:latin typeface="Consolas" panose="020B0609020204030204" pitchFamily="49" charset="0"/>
              </a:rPr>
              <a:t>, 123),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XElement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firstname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joe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),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XElement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lastname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bloggs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XComment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"nice 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name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))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cs-CZ" sz="1600" dirty="0">
                <a:latin typeface="Consolas" panose="020B0609020204030204" pitchFamily="49" charset="0"/>
              </a:rPr>
              <a:t> );</a:t>
            </a:r>
            <a:endParaRPr lang="cs-CZ" sz="1600" dirty="0"/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+mn-lt"/>
            </a:endParaRP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Consolas" panose="020B0609020204030204" pitchFamily="49" charset="0"/>
            </a:endParaRPr>
          </a:p>
          <a:p>
            <a:pPr marL="465138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cs-CZ" sz="1600" dirty="0">
              <a:latin typeface="Consolas" panose="020B0609020204030204" pitchFamily="49" charset="0"/>
            </a:endParaRPr>
          </a:p>
          <a:p>
            <a:pPr lvl="2" indent="0">
              <a:buNone/>
            </a:pPr>
            <a:r>
              <a:rPr lang="cs-CZ" dirty="0"/>
              <a:t> 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5727954" y="4797154"/>
            <a:ext cx="3024568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customer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="123"&gt;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joe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cs-CZ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bloggs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&lt;!--nice name--&gt;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18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LINQ to XML – přehled tříd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32" y="1262055"/>
            <a:ext cx="7363996" cy="519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76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cs-CZ" b="0" dirty="0"/>
            </a:br>
            <a:r>
              <a:rPr lang="en-US" dirty="0"/>
              <a:t>LINQ to SQL, LINQ to Entities (Entity Framework)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ORM – Objektově relační mapování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Převádí LINQ dotazu na SQL dotaz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LINQ to SQL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Vygenerované třídy pro přístup k databázi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Entity Framework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Možnost vygenerování tříd pro přístup k databázi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Vlastní třídy </a:t>
            </a:r>
            <a:r>
              <a:rPr lang="cs-CZ" dirty="0" err="1"/>
              <a:t>namapované</a:t>
            </a:r>
            <a:r>
              <a:rPr lang="cs-CZ" dirty="0"/>
              <a:t> na tabulky v databázi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</p:txBody>
      </p:sp>
    </p:spTree>
    <p:extLst>
      <p:ext uri="{BB962C8B-B14F-4D97-AF65-F5344CB8AC3E}">
        <p14:creationId xmlns:p14="http://schemas.microsoft.com/office/powerpoint/2010/main" val="3885400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cs-CZ" b="0" dirty="0"/>
            </a:br>
            <a:r>
              <a:rPr lang="cs-CZ" dirty="0"/>
              <a:t>LINQ to ...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PLINQ – Paralel LINQ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</a:t>
            </a:r>
            <a:r>
              <a:rPr lang="cs-CZ" dirty="0" err="1"/>
              <a:t>NHibernate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</a:t>
            </a:r>
            <a:r>
              <a:rPr lang="cs-CZ" dirty="0" err="1"/>
              <a:t>Sharepoint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</a:t>
            </a:r>
            <a:r>
              <a:rPr lang="cs-CZ" dirty="0" err="1"/>
              <a:t>ActiveDirectory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SNMP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</a:t>
            </a:r>
            <a:r>
              <a:rPr lang="cs-CZ" dirty="0" err="1"/>
              <a:t>Wikipedia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</a:t>
            </a:r>
            <a:r>
              <a:rPr lang="cs-CZ" dirty="0" err="1"/>
              <a:t>Twitter</a:t>
            </a: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LINQ to FQL (</a:t>
            </a:r>
            <a:r>
              <a:rPr lang="cs-CZ" dirty="0" err="1"/>
              <a:t>Facebook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13804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cs-CZ" sz="1600" dirty="0">
                <a:hlinkClick r:id="rId2"/>
              </a:rPr>
              <a:t>http://www.amazon.com/5-0-Nutshell-The-Definitive-Reference/dp/1449320104</a:t>
            </a:r>
            <a:endParaRPr lang="cs-CZ" sz="1600" dirty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cs-CZ" sz="1600" dirty="0">
                <a:hlinkClick r:id="rId3"/>
              </a:rPr>
              <a:t>https://msdn.microsoft.com/en-us/library/bb310804.aspx</a:t>
            </a:r>
            <a:endParaRPr lang="cs-CZ" sz="1600" dirty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cs-CZ" sz="1600" dirty="0">
                <a:hlinkClick r:id="rId4"/>
              </a:rPr>
              <a:t>https://msdn.microsoft.com/enus/library/</a:t>
            </a:r>
            <a:br>
              <a:rPr lang="cs-CZ" sz="1600" dirty="0">
                <a:hlinkClick r:id="rId4"/>
              </a:rPr>
            </a:br>
            <a:r>
              <a:rPr lang="cs-CZ" sz="1600" dirty="0" err="1">
                <a:hlinkClick r:id="rId4"/>
              </a:rPr>
              <a:t>vstudio</a:t>
            </a:r>
            <a:r>
              <a:rPr lang="cs-CZ" sz="1600" dirty="0">
                <a:hlinkClick r:id="rId4"/>
              </a:rPr>
              <a:t>/system.linq.enumerable_methods(v=vs.100).aspx</a:t>
            </a:r>
            <a:endParaRPr lang="cs-CZ" sz="1600" dirty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cs-CZ" sz="1600" dirty="0">
                <a:hlinkClick r:id="rId5"/>
              </a:rPr>
              <a:t>http://codeblog.jonskeet.uk/category/edulinq/</a:t>
            </a:r>
            <a:endParaRPr lang="cs-CZ" sz="1600" dirty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cs-CZ" sz="1600" dirty="0">
                <a:hlinkClick r:id="rId6"/>
              </a:rPr>
              <a:t>https://code.msdn.microsoft.com/101-LINQ-Samples-3fb9811b</a:t>
            </a:r>
            <a:endParaRPr lang="cs-CZ" sz="1600" dirty="0"/>
          </a:p>
          <a:p>
            <a:pPr lvl="1">
              <a:lnSpc>
                <a:spcPct val="200000"/>
              </a:lnSpc>
              <a:buFont typeface="Arial" pitchFamily="34" charset="0"/>
              <a:buChar char="•"/>
            </a:pPr>
            <a:r>
              <a:rPr lang="cs-CZ" sz="1600" dirty="0">
                <a:hlinkClick r:id="rId7"/>
              </a:rPr>
              <a:t>http://en.wikipedia.org/wiki/Language_Integrated_Query</a:t>
            </a:r>
            <a:endParaRPr lang="cs-CZ" sz="1600" dirty="0"/>
          </a:p>
          <a:p>
            <a:pPr lvl="1"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Language</a:t>
            </a:r>
            <a:r>
              <a:rPr lang="cs-CZ" dirty="0"/>
              <a:t> </a:t>
            </a:r>
            <a:r>
              <a:rPr lang="cs-CZ" dirty="0" err="1"/>
              <a:t>integrated</a:t>
            </a:r>
            <a:r>
              <a:rPr lang="cs-CZ" dirty="0"/>
              <a:t> </a:t>
            </a:r>
            <a:r>
              <a:rPr lang="cs-CZ" dirty="0" err="1"/>
              <a:t>query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749" y="1556385"/>
            <a:ext cx="8208963" cy="4752975"/>
          </a:xfrm>
        </p:spPr>
        <p:txBody>
          <a:bodyPr/>
          <a:lstStyle/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Podpora pro dotazování se do kolekcí a zdrojů dat (SQL, XML, JSON atd.)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LINQ byl přidán až ve verzi 3.5 .NET </a:t>
            </a:r>
            <a:r>
              <a:rPr lang="cs-CZ" dirty="0" err="1"/>
              <a:t>framework</a:t>
            </a:r>
            <a:endParaRPr lang="cs-CZ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LINQ je typově bezpečný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Odložené vyhodnocování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/>
              <a:t>Syntaxe: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 err="1"/>
              <a:t>Fluent</a:t>
            </a:r>
            <a:r>
              <a:rPr lang="cs-CZ" dirty="0"/>
              <a:t> syntaxe – pomocí </a:t>
            </a:r>
            <a:r>
              <a:rPr lang="cs-CZ" dirty="0" err="1"/>
              <a:t>extension</a:t>
            </a:r>
            <a:r>
              <a:rPr lang="cs-CZ" dirty="0"/>
              <a:t> metod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cs-CZ" dirty="0" err="1"/>
              <a:t>Query</a:t>
            </a:r>
            <a:r>
              <a:rPr lang="cs-CZ" dirty="0"/>
              <a:t> syntaxe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Fluent</a:t>
            </a:r>
            <a:r>
              <a:rPr lang="cs-CZ" dirty="0"/>
              <a:t> syntaxe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dirty="0" err="1"/>
              <a:t>Fluent</a:t>
            </a:r>
            <a:r>
              <a:rPr lang="cs-CZ" dirty="0"/>
              <a:t>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Tvořeno pomocí </a:t>
            </a:r>
            <a:r>
              <a:rPr lang="cs-CZ" dirty="0" err="1"/>
              <a:t>extension</a:t>
            </a:r>
            <a:r>
              <a:rPr lang="cs-CZ" dirty="0"/>
              <a:t> metod nad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Vstupem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Specifický vstup pro jednotlivé operátory - lambda výraz /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Func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Výstup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numerable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, scalar value</a:t>
            </a:r>
            <a:endParaRPr lang="cs-CZ" dirty="0">
              <a:solidFill>
                <a:srgbClr val="2B91AF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617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Fluent</a:t>
            </a:r>
            <a:r>
              <a:rPr lang="cs-CZ" dirty="0"/>
              <a:t> syntaxe -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[] names =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"Tom"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"Dick"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"Harry"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"Mary"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"Jay" </a:t>
            </a:r>
            <a:r>
              <a:rPr lang="en-US" dirty="0">
                <a:latin typeface="Consolas" panose="020B0609020204030204" pitchFamily="49" charset="0"/>
              </a:rPr>
              <a:t>}; </a:t>
            </a:r>
          </a:p>
          <a:p>
            <a:pPr>
              <a:lnSpc>
                <a:spcPct val="110000"/>
              </a:lnSpc>
            </a:pP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cs-CZ" dirty="0"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latin typeface="Consolas" panose="020B0609020204030204" pitchFamily="49" charset="0"/>
              </a:rPr>
              <a:t>&gt; </a:t>
            </a:r>
            <a:r>
              <a:rPr lang="cs-CZ" dirty="0" err="1">
                <a:latin typeface="Consolas" panose="020B0609020204030204" pitchFamily="49" charset="0"/>
              </a:rPr>
              <a:t>query</a:t>
            </a:r>
            <a:r>
              <a:rPr lang="cs-CZ" dirty="0">
                <a:latin typeface="Consolas" panose="020B0609020204030204" pitchFamily="49" charset="0"/>
              </a:rPr>
              <a:t> = </a:t>
            </a:r>
            <a:r>
              <a:rPr lang="cs-CZ" dirty="0" err="1">
                <a:latin typeface="Consolas" panose="020B0609020204030204" pitchFamily="49" charset="0"/>
              </a:rPr>
              <a:t>names</a:t>
            </a:r>
            <a:r>
              <a:rPr lang="cs-CZ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.</a:t>
            </a:r>
            <a:r>
              <a:rPr lang="cs-CZ" dirty="0" err="1">
                <a:latin typeface="Consolas" panose="020B0609020204030204" pitchFamily="49" charset="0"/>
              </a:rPr>
              <a:t>Where</a:t>
            </a:r>
            <a:r>
              <a:rPr lang="cs-CZ" dirty="0">
                <a:latin typeface="Consolas" panose="020B0609020204030204" pitchFamily="49" charset="0"/>
              </a:rPr>
              <a:t>(n =&gt; </a:t>
            </a:r>
            <a:r>
              <a:rPr lang="cs-CZ" dirty="0" err="1">
                <a:latin typeface="Consolas" panose="020B0609020204030204" pitchFamily="49" charset="0"/>
              </a:rPr>
              <a:t>n.Contains</a:t>
            </a:r>
            <a:r>
              <a:rPr lang="cs-CZ" dirty="0"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990000"/>
                </a:solidFill>
                <a:latin typeface="Consolas" panose="020B0609020204030204" pitchFamily="49" charset="0"/>
              </a:rPr>
              <a:t>"a"</a:t>
            </a:r>
            <a:r>
              <a:rPr lang="cs-CZ" dirty="0">
                <a:latin typeface="Consolas" panose="020B0609020204030204" pitchFamily="49" charset="0"/>
              </a:rPr>
              <a:t>)) </a:t>
            </a: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.</a:t>
            </a:r>
            <a:r>
              <a:rPr lang="cs-CZ" dirty="0" err="1">
                <a:latin typeface="Consolas" panose="020B0609020204030204" pitchFamily="49" charset="0"/>
              </a:rPr>
              <a:t>OrderBy</a:t>
            </a:r>
            <a:r>
              <a:rPr lang="cs-CZ" dirty="0">
                <a:latin typeface="Consolas" panose="020B0609020204030204" pitchFamily="49" charset="0"/>
              </a:rPr>
              <a:t>(n =&gt; </a:t>
            </a:r>
            <a:r>
              <a:rPr lang="cs-CZ" dirty="0" err="1">
                <a:latin typeface="Consolas" panose="020B0609020204030204" pitchFamily="49" charset="0"/>
              </a:rPr>
              <a:t>n.Length</a:t>
            </a:r>
            <a:r>
              <a:rPr lang="cs-CZ" dirty="0">
                <a:latin typeface="Consolas" panose="020B0609020204030204" pitchFamily="49" charset="0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.</a:t>
            </a:r>
            <a:r>
              <a:rPr lang="cs-CZ" dirty="0" err="1">
                <a:latin typeface="Consolas" panose="020B0609020204030204" pitchFamily="49" charset="0"/>
              </a:rPr>
              <a:t>Select</a:t>
            </a:r>
            <a:r>
              <a:rPr lang="cs-CZ" dirty="0">
                <a:latin typeface="Consolas" panose="020B0609020204030204" pitchFamily="49" charset="0"/>
              </a:rPr>
              <a:t>(n =&gt; </a:t>
            </a:r>
            <a:r>
              <a:rPr lang="cs-CZ" dirty="0" err="1">
                <a:latin typeface="Consolas" panose="020B0609020204030204" pitchFamily="49" charset="0"/>
              </a:rPr>
              <a:t>n.ToUpper</a:t>
            </a:r>
            <a:r>
              <a:rPr lang="cs-CZ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100000"/>
              </a:lnSpc>
            </a:pPr>
            <a:endParaRPr lang="cs-CZ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query)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.WriteLine</a:t>
            </a:r>
            <a:r>
              <a:rPr lang="en-US" dirty="0">
                <a:latin typeface="Consolas" panose="020B0609020204030204" pitchFamily="49" charset="0"/>
              </a:rPr>
              <a:t>(name);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04" y="4149090"/>
            <a:ext cx="5729640" cy="181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Query</a:t>
            </a:r>
            <a:r>
              <a:rPr lang="cs-CZ" dirty="0"/>
              <a:t> syntaxe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Tvořeno pomocí klíčových slov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Seznam klíčových slov najdeme v dokumentaci: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https://msdn.microsoft.com/en-us/library/bb310804.aspx</a:t>
            </a:r>
            <a:r>
              <a:rPr lang="cs-CZ" dirty="0"/>
              <a:t> 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[] names = {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"Tom"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"Dick"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"Harry"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"Mary"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"Jay" </a:t>
            </a:r>
            <a:r>
              <a:rPr lang="en-US" dirty="0">
                <a:latin typeface="Consolas" panose="020B0609020204030204" pitchFamily="49" charset="0"/>
              </a:rPr>
              <a:t>}; </a:t>
            </a:r>
            <a:endParaRPr lang="cs-CZ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IEnumerable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cs-CZ" dirty="0">
                <a:latin typeface="Consolas" panose="020B0609020204030204" pitchFamily="49" charset="0"/>
              </a:rPr>
              <a:t>&gt; </a:t>
            </a:r>
            <a:r>
              <a:rPr lang="cs-CZ" dirty="0" err="1">
                <a:latin typeface="Consolas" panose="020B0609020204030204" pitchFamily="49" charset="0"/>
              </a:rPr>
              <a:t>query</a:t>
            </a:r>
            <a:r>
              <a:rPr lang="cs-CZ" dirty="0">
                <a:latin typeface="Consolas" panose="020B0609020204030204" pitchFamily="49" charset="0"/>
              </a:rPr>
              <a:t> =</a:t>
            </a: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names</a:t>
            </a: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n.Contains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90000"/>
                </a:solidFill>
                <a:latin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Filter elements</a:t>
            </a:r>
            <a:endParaRPr lang="en-US" sz="17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n.Length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Sort elements</a:t>
            </a:r>
            <a:endParaRPr lang="cs-CZ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n.ToUpper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Translate each element (project)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lvl="2" indent="0">
              <a:buNone/>
            </a:pPr>
            <a:r>
              <a:rPr lang="cs-CZ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501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Query</a:t>
            </a:r>
            <a:r>
              <a:rPr lang="cs-CZ" dirty="0"/>
              <a:t> syntaxe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>
              <a:latin typeface="Consolas" panose="020B0609020204030204" pitchFamily="49" charset="0"/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76" y="1262055"/>
            <a:ext cx="4962598" cy="523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8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Fluent syntax vs Query syntax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Obě syntaxe mají své výhody i nevýhody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Je možné je kombinovat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 err="1"/>
              <a:t>Query</a:t>
            </a:r>
            <a:r>
              <a:rPr lang="cs-CZ" b="1" dirty="0"/>
              <a:t> syntaxe </a:t>
            </a:r>
            <a:r>
              <a:rPr lang="cs-CZ" dirty="0"/>
              <a:t>má snazší zápis v případech: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cs-CZ" dirty="0"/>
              <a:t>Při použití let pro vytvoření nové proměnné v rámci dotazu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cs-CZ" dirty="0"/>
              <a:t>Při </a:t>
            </a:r>
            <a:r>
              <a:rPr lang="cs-CZ" dirty="0" err="1"/>
              <a:t>SelectMany</a:t>
            </a:r>
            <a:r>
              <a:rPr lang="cs-CZ" dirty="0"/>
              <a:t>, </a:t>
            </a:r>
            <a:r>
              <a:rPr lang="cs-CZ" dirty="0" err="1"/>
              <a:t>Join</a:t>
            </a:r>
            <a:r>
              <a:rPr lang="cs-CZ" dirty="0"/>
              <a:t>, </a:t>
            </a:r>
            <a:r>
              <a:rPr lang="cs-CZ" dirty="0" err="1"/>
              <a:t>GroupJoin</a:t>
            </a:r>
            <a:r>
              <a:rPr lang="cs-CZ" dirty="0"/>
              <a:t> pokud potřebujeme použít vnější proměnnou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b="1" dirty="0" err="1"/>
              <a:t>Fluent</a:t>
            </a:r>
            <a:r>
              <a:rPr lang="cs-CZ" b="1" dirty="0"/>
              <a:t> syntaxe </a:t>
            </a:r>
            <a:r>
              <a:rPr lang="cs-CZ" dirty="0"/>
              <a:t>je snazší v případě: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r>
              <a:rPr lang="cs-CZ" dirty="0"/>
              <a:t>Kdy používáme pouze jeden operátor</a:t>
            </a:r>
          </a:p>
          <a:p>
            <a:pPr marL="644525" lvl="2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Některé operátory existují pouze v </a:t>
            </a:r>
            <a:r>
              <a:rPr lang="cs-CZ" b="1" dirty="0" err="1"/>
              <a:t>Fluent</a:t>
            </a:r>
            <a:r>
              <a:rPr lang="cs-CZ" b="1" dirty="0"/>
              <a:t> syntaxi</a:t>
            </a:r>
            <a:r>
              <a:rPr lang="cs-CZ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42828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Poddotazy - subqueries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cs-CZ" dirty="0"/>
              <a:t>LINQ dotazy je možné použít i uvnitř LINQ dotazů např. v lambda výrazu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lvl="1" indent="0">
              <a:buNone/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musos</a:t>
            </a:r>
            <a:r>
              <a:rPr lang="cs-CZ" sz="1600" dirty="0">
                <a:latin typeface="Consolas" panose="020B0609020204030204" pitchFamily="49" charset="0"/>
              </a:rPr>
              <a:t> = { 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"David 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Gilmour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"Roger 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Waters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Rick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Wright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,</a:t>
            </a:r>
          </a:p>
          <a:p>
            <a:pPr lvl="1" indent="0">
              <a:buNone/>
            </a:pP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	"Nick </a:t>
            </a:r>
            <a:r>
              <a:rPr lang="cs-CZ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Mason</a:t>
            </a:r>
            <a:r>
              <a:rPr lang="cs-CZ" sz="1600" dirty="0">
                <a:solidFill>
                  <a:srgbClr val="990000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latin typeface="Consolas" panose="020B0609020204030204" pitchFamily="49" charset="0"/>
              </a:rPr>
              <a:t> };</a:t>
            </a:r>
          </a:p>
          <a:p>
            <a:pPr lvl="1" indent="0">
              <a:buNone/>
            </a:pPr>
            <a:endParaRPr lang="cs-CZ" sz="1600" dirty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cs-CZ" sz="1600" dirty="0"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latin typeface="Consolas" panose="020B0609020204030204" pitchFamily="49" charset="0"/>
              </a:rPr>
              <a:t>&gt; </a:t>
            </a:r>
            <a:r>
              <a:rPr lang="cs-CZ" sz="1600" dirty="0" err="1">
                <a:latin typeface="Consolas" panose="020B0609020204030204" pitchFamily="49" charset="0"/>
              </a:rPr>
              <a:t>query</a:t>
            </a:r>
            <a:r>
              <a:rPr lang="cs-CZ" sz="1600" dirty="0">
                <a:latin typeface="Consolas" panose="020B0609020204030204" pitchFamily="49" charset="0"/>
              </a:rPr>
              <a:t> = </a:t>
            </a:r>
            <a:r>
              <a:rPr lang="cs-CZ" sz="1600" dirty="0" err="1">
                <a:latin typeface="Consolas" panose="020B0609020204030204" pitchFamily="49" charset="0"/>
              </a:rPr>
              <a:t>musos.</a:t>
            </a:r>
            <a:r>
              <a:rPr lang="cs-CZ" sz="1600" b="1" dirty="0" err="1">
                <a:latin typeface="Consolas" panose="020B0609020204030204" pitchFamily="49" charset="0"/>
              </a:rPr>
              <a:t>OrderBy</a:t>
            </a:r>
            <a:r>
              <a:rPr lang="cs-CZ" sz="1600" dirty="0">
                <a:latin typeface="Consolas" panose="020B0609020204030204" pitchFamily="49" charset="0"/>
              </a:rPr>
              <a:t>(m =&gt; </a:t>
            </a:r>
            <a:r>
              <a:rPr lang="cs-CZ" sz="1600" dirty="0" err="1">
                <a:latin typeface="Consolas" panose="020B0609020204030204" pitchFamily="49" charset="0"/>
              </a:rPr>
              <a:t>m.Split</a:t>
            </a:r>
            <a:r>
              <a:rPr lang="cs-CZ" sz="1600" dirty="0">
                <a:latin typeface="Consolas" panose="020B0609020204030204" pitchFamily="49" charset="0"/>
              </a:rPr>
              <a:t>().</a:t>
            </a:r>
            <a:r>
              <a:rPr lang="cs-CZ" sz="1600" b="1" dirty="0">
                <a:latin typeface="Consolas" panose="020B0609020204030204" pitchFamily="49" charset="0"/>
              </a:rPr>
              <a:t>Last</a:t>
            </a:r>
            <a:r>
              <a:rPr lang="cs-CZ" sz="1600" dirty="0">
                <a:latin typeface="Consolas" panose="020B0609020204030204" pitchFamily="49" charset="0"/>
              </a:rPr>
              <a:t>());</a:t>
            </a:r>
          </a:p>
          <a:p>
            <a:pPr lvl="1" indent="0">
              <a:buNone/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query</a:t>
            </a:r>
            <a:r>
              <a:rPr lang="cs-CZ" sz="1600" dirty="0"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m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600" dirty="0"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musos</a:t>
            </a:r>
            <a:endParaRPr lang="cs-CZ" sz="1600" dirty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latin typeface="Consolas" panose="020B0609020204030204" pitchFamily="49" charset="0"/>
              </a:rPr>
              <a:t>m.Split</a:t>
            </a:r>
            <a:r>
              <a:rPr lang="cs-CZ" sz="1600" dirty="0">
                <a:latin typeface="Consolas" panose="020B0609020204030204" pitchFamily="49" charset="0"/>
              </a:rPr>
              <a:t>().Last()</a:t>
            </a:r>
          </a:p>
          <a:p>
            <a:pPr lvl="1" indent="0">
              <a:buNone/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m;</a:t>
            </a:r>
          </a:p>
        </p:txBody>
      </p:sp>
    </p:spTree>
    <p:extLst>
      <p:ext uri="{BB962C8B-B14F-4D97-AF65-F5344CB8AC3E}">
        <p14:creationId xmlns:p14="http://schemas.microsoft.com/office/powerpoint/2010/main" val="1041173548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13 – 4:3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sp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0"/>
          </a:spcBef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yp_x0020__x0161_ablony xmlns="305ed015-8565-4686-8245-5a6f6608d307">Prezentace (Presentation)</Typ_x0020__x0161_ablony>
    <Org_x0020_Jednotka xmlns="305ed015-8565-4686-8245-5a6f6608d307">ALL</Org_x0020_Jednotka>
    <Jazyk xmlns="305ed015-8565-4686-8245-5a6f6608d307">CZ</Jazyk>
    <Vlastn_x00ed_k xmlns="305ed015-8565-4686-8245-5a6f6608d307">CC</Vlastn_x00ed_k>
    <T_x00e9_ma xmlns="305ed015-8565-4686-8245-5a6f6608d307">Marketing</T_x00e9_m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1F1D228625A40A2DD89FD0D534334" ma:contentTypeVersion="5" ma:contentTypeDescription="Create a new document." ma:contentTypeScope="" ma:versionID="3c3cdac864ea44490d5feb2289df447b">
  <xsd:schema xmlns:xsd="http://www.w3.org/2001/XMLSchema" xmlns:p="http://schemas.microsoft.com/office/2006/metadata/properties" xmlns:ns2="305ed015-8565-4686-8245-5a6f6608d307" targetNamespace="http://schemas.microsoft.com/office/2006/metadata/properties" ma:root="true" ma:fieldsID="41e535ac8a181a7ae43b4c19f50876ca" ns2:_="">
    <xsd:import namespace="305ed015-8565-4686-8245-5a6f6608d307"/>
    <xsd:element name="properties">
      <xsd:complexType>
        <xsd:sequence>
          <xsd:element name="documentManagement">
            <xsd:complexType>
              <xsd:all>
                <xsd:element ref="ns2:Typ_x0020__x0161_ablony"/>
                <xsd:element ref="ns2:Org_x0020_Jednotka" minOccurs="0"/>
                <xsd:element ref="ns2:Jazyk"/>
                <xsd:element ref="ns2:Vlastn_x00ed_k"/>
                <xsd:element ref="ns2:T_x00e9_ma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305ed015-8565-4686-8245-5a6f6608d307" elementFormDefault="qualified">
    <xsd:import namespace="http://schemas.microsoft.com/office/2006/documentManagement/types"/>
    <xsd:element name="Typ_x0020__x0161_ablony" ma:index="8" ma:displayName="Typ šablony" ma:default="NEZARAZENO!!!" ma:description="Typ dokumentu dle použití" ma:format="Dropdown" ma:internalName="Typ_x0020__x0161_ablony">
      <xsd:simpleType>
        <xsd:restriction base="dms:Choice">
          <xsd:enumeration value="Dopisy (Letters)"/>
          <xsd:enumeration value="Externí dokumenty (External Docs)"/>
          <xsd:enumeration value="Formulář (Form)"/>
          <xsd:enumeration value="Interní dokumenty (internal Docs)"/>
          <xsd:enumeration value="Marketingové materiály (Marketing Docs)"/>
          <xsd:enumeration value="Logo Siemens"/>
          <xsd:enumeration value="Plná moc"/>
          <xsd:enumeration value="Podpis v e-mailu (e-mail signature)"/>
          <xsd:enumeration value="Prezentace (Presentation)"/>
          <xsd:enumeration value="Povinné ustanovení (Mandatory Statement)"/>
          <xsd:enumeration value="Smlouvy (Contracts)"/>
          <xsd:enumeration value="Tabulka na dveře (Door schedule)"/>
          <xsd:enumeration value="Ostatní dokumenty (Other Docs)"/>
          <xsd:enumeration value="Všeobecné podmínky (General Terms)"/>
          <xsd:enumeration value="Vizitky (Business Cards)"/>
          <xsd:enumeration value="Vzorové dokumenty (Sample Docs)"/>
          <xsd:enumeration value="NEZARAZENO!!!"/>
        </xsd:restriction>
      </xsd:simpleType>
    </xsd:element>
    <xsd:element name="Org_x0020_Jednotka" ma:index="9" nillable="true" ma:displayName="Org Jednotka" ma:default="ALL" ma:description="Jednotka, pro kterou je šablona určena" ma:format="Dropdown" ma:internalName="Org_x0020_Jednotka">
      <xsd:simpleType>
        <xsd:restriction base="dms:Choice">
          <xsd:enumeration value="ALL"/>
          <xsd:enumeration value="ANF Data"/>
          <xsd:enumeration value="CSP"/>
          <xsd:enumeration value="ED"/>
          <xsd:enumeration value="EF&amp;ER&amp;ES&amp;ET"/>
          <xsd:enumeration value="E"/>
          <xsd:enumeration value="GSS"/>
          <xsd:enumeration value="HCP"/>
          <xsd:enumeration value="HDX"/>
          <xsd:enumeration value="HIM"/>
          <xsd:enumeration value="HEALTHCARE"/>
          <xsd:enumeration value="IIA&amp;DT"/>
          <xsd:enumeration value="IBT"/>
          <xsd:enumeration value="IC BT"/>
          <xsd:enumeration value="IC LMV&amp;SG"/>
          <xsd:enumeration value="IC LMV"/>
          <xsd:enumeration value="IC RL&amp;MOL"/>
          <xsd:enumeration value="IC SG"/>
          <xsd:enumeration value="IIS"/>
          <xsd:enumeration value="IMO"/>
          <xsd:enumeration value="INDUSTRY"/>
          <xsd:enumeration value="Industry AS"/>
          <xsd:enumeration value="Industry MT"/>
          <xsd:enumeration value="OEZ"/>
          <xsd:enumeration value="OSRAM"/>
          <xsd:enumeration value="OZ BTS"/>
          <xsd:enumeration value="OZ EF"/>
          <xsd:enumeration value="OZ EM"/>
          <xsd:enumeration value="OZ NST"/>
          <xsd:enumeration value="OZ PIM"/>
          <xsd:enumeration value="OZ SIT"/>
          <xsd:enumeration value="SAT"/>
          <xsd:enumeration value="SEM Drásov"/>
          <xsd:enumeration value="SISW"/>
          <xsd:enumeration value="SIT"/>
          <xsd:enumeration value="SRE"/>
          <xsd:enumeration value="OZ MMS"/>
          <xsd:enumeration value="SENG"/>
        </xsd:restriction>
      </xsd:simpleType>
    </xsd:element>
    <xsd:element name="Jazyk" ma:index="10" ma:displayName="Jazyk" ma:default="CZ" ma:format="Dropdown" ma:internalName="Jazyk">
      <xsd:simpleType>
        <xsd:restriction base="dms:Choice">
          <xsd:enumeration value="CZ"/>
          <xsd:enumeration value="EN"/>
          <xsd:enumeration value="DE"/>
        </xsd:restriction>
      </xsd:simpleType>
    </xsd:element>
    <xsd:element name="Vlastn_x00ed_k" ma:index="11" ma:displayName="Vlastník" ma:default="NEZARAZENO !!!!" ma:description="Jednotka, která zodpovídá za aktuálnost daného dokumentu" ma:format="Dropdown" ma:internalName="Vlastn_x00ed_k">
      <xsd:simpleType>
        <xsd:restriction base="dms:Choice">
          <xsd:enumeration value="NEZARAZENO !!!!"/>
          <xsd:enumeration value="AC"/>
          <xsd:enumeration value="CC"/>
          <xsd:enumeration value="CEE IT"/>
          <xsd:enumeration value="CL"/>
          <xsd:enumeration value="HR"/>
          <xsd:enumeration value="RCO"/>
          <xsd:enumeration value="SRE"/>
          <xsd:enumeration value="GC"/>
          <xsd:enumeration value="SCM"/>
          <xsd:enumeration value="IIS"/>
          <xsd:enumeration value="RIC"/>
        </xsd:restriction>
      </xsd:simpleType>
    </xsd:element>
    <xsd:element name="T_x00e9_ma" ma:index="12" nillable="true" ma:displayName="Téma" ma:default="-" ma:format="Dropdown" ma:internalName="T_x00e9_ma">
      <xsd:simpleType>
        <xsd:restriction base="dms:Choice">
          <xsd:enumeration value="-"/>
          <xsd:enumeration value="Corporate"/>
          <xsd:enumeration value="Debt Collection"/>
          <xsd:enumeration value="Mergers&amp;Aquisitions"/>
          <xsd:enumeration value="Pohledávky"/>
          <xsd:enumeration value="Pokladna"/>
          <xsd:enumeration value="Marketing"/>
          <xsd:enumeration value="Scorecard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Náze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78BBDB-95CB-4C59-A8AB-58166EF53EC4}">
  <ds:schemaRefs>
    <ds:schemaRef ds:uri="http://schemas.microsoft.com/office/2006/metadata/properties"/>
    <ds:schemaRef ds:uri="305ed015-8565-4686-8245-5a6f6608d307"/>
  </ds:schemaRefs>
</ds:datastoreItem>
</file>

<file path=customXml/itemProps2.xml><?xml version="1.0" encoding="utf-8"?>
<ds:datastoreItem xmlns:ds="http://schemas.openxmlformats.org/officeDocument/2006/customXml" ds:itemID="{257903E7-1042-4F60-A78F-E2DF8550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5ed015-8565-4686-8245-5a6f6608d30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8E9ACD9-562C-4E45-98C9-78111DF73B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1135</Words>
  <Application>Microsoft Office PowerPoint</Application>
  <PresentationFormat>On-screen Show (4:3)</PresentationFormat>
  <Paragraphs>298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Consolas</vt:lpstr>
      <vt:lpstr>Symbol</vt:lpstr>
      <vt:lpstr>Wingdings</vt:lpstr>
      <vt:lpstr>ヒラギノ角ゴ Pro W3</vt:lpstr>
      <vt:lpstr>Siemens 2013 – 4:3</vt:lpstr>
      <vt:lpstr>4 – LINQ</vt:lpstr>
      <vt:lpstr>Obsah přednášky</vt:lpstr>
      <vt:lpstr>Language integrated query</vt:lpstr>
      <vt:lpstr>Fluent syntaxe</vt:lpstr>
      <vt:lpstr>Fluent syntaxe - příklad</vt:lpstr>
      <vt:lpstr>Query syntaxe</vt:lpstr>
      <vt:lpstr>Query syntaxe </vt:lpstr>
      <vt:lpstr>Fluent syntax vs Query syntax</vt:lpstr>
      <vt:lpstr>Poddotazy - subqueries</vt:lpstr>
      <vt:lpstr>Operátory LINQ</vt:lpstr>
      <vt:lpstr>LINQ operátory</vt:lpstr>
      <vt:lpstr>LINQ operátory</vt:lpstr>
      <vt:lpstr>LINQ operátory</vt:lpstr>
      <vt:lpstr>LINQ operátory</vt:lpstr>
      <vt:lpstr>LINQ operátory</vt:lpstr>
      <vt:lpstr>LINQ operátory</vt:lpstr>
      <vt:lpstr>LINQ operátory</vt:lpstr>
      <vt:lpstr>LINQ operátory</vt:lpstr>
      <vt:lpstr>Jak LINQ funguje?</vt:lpstr>
      <vt:lpstr>LINQ to XML</vt:lpstr>
      <vt:lpstr>LINQ to XML – přehled tříd</vt:lpstr>
      <vt:lpstr> LINQ to SQL, LINQ to Entities (Entity Framework) </vt:lpstr>
      <vt:lpstr> LINQ to ... </vt:lpstr>
      <vt:lpstr>Reference</vt:lpstr>
    </vt:vector>
  </TitlesOfParts>
  <Company>Siemens AG</Company>
  <LinksUpToDate>false</LinksUpToDate>
  <SharedDoc>false</SharedDoc>
  <HyperlinkBase>www.siemens.com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IW5_2015-2016</dc:title>
  <dc:creator>*</dc:creator>
  <cp:lastModifiedBy>Roman Jašek</cp:lastModifiedBy>
  <cp:revision>510</cp:revision>
  <cp:lastPrinted>2012-10-29T09:59:01Z</cp:lastPrinted>
  <dcterms:created xsi:type="dcterms:W3CDTF">2006-04-07T10:01:45Z</dcterms:created>
  <dcterms:modified xsi:type="dcterms:W3CDTF">2017-03-02T08:04:52Z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2013</vt:lpwstr>
  </property>
  <property fmtid="{D5CDD505-2E9C-101B-9397-08002B2CF9AE}" pid="4" name="Office version">
    <vt:lpwstr>2007/2010</vt:lpwstr>
  </property>
  <property fmtid="{D5CDD505-2E9C-101B-9397-08002B2CF9AE}" pid="5" name="Release version">
    <vt:lpwstr>1,1</vt:lpwstr>
  </property>
  <property fmtid="{D5CDD505-2E9C-101B-9397-08002B2CF9AE}" pid="6" name="ContentTypeId">
    <vt:lpwstr>0x01010043E1F1D228625A40A2DD89FD0D534334</vt:lpwstr>
  </property>
</Properties>
</file>