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6" r:id="rId4"/>
  </p:sldMasterIdLst>
  <p:notesMasterIdLst>
    <p:notesMasterId r:id="rId22"/>
  </p:notesMasterIdLst>
  <p:handoutMasterIdLst>
    <p:handoutMasterId r:id="rId23"/>
  </p:handoutMasterIdLst>
  <p:sldIdLst>
    <p:sldId id="850" r:id="rId5"/>
    <p:sldId id="898" r:id="rId6"/>
    <p:sldId id="899" r:id="rId7"/>
    <p:sldId id="900" r:id="rId8"/>
    <p:sldId id="913" r:id="rId9"/>
    <p:sldId id="902" r:id="rId10"/>
    <p:sldId id="903" r:id="rId11"/>
    <p:sldId id="901" r:id="rId12"/>
    <p:sldId id="904" r:id="rId13"/>
    <p:sldId id="905" r:id="rId14"/>
    <p:sldId id="914" r:id="rId15"/>
    <p:sldId id="906" r:id="rId16"/>
    <p:sldId id="907" r:id="rId17"/>
    <p:sldId id="911" r:id="rId18"/>
    <p:sldId id="908" r:id="rId19"/>
    <p:sldId id="910" r:id="rId20"/>
    <p:sldId id="912" r:id="rId21"/>
  </p:sldIdLst>
  <p:sldSz cx="9144000" cy="6858000" type="screen4x3"/>
  <p:notesSz cx="7010400" cy="9296400"/>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799">
          <p15:clr>
            <a:srgbClr val="A4A3A4"/>
          </p15:clr>
        </p15:guide>
        <p15:guide id="7" pos="340">
          <p15:clr>
            <a:srgbClr val="A4A3A4"/>
          </p15:clr>
        </p15:guide>
        <p15:guide id="8" pos="158">
          <p15:clr>
            <a:srgbClr val="A4A3A4"/>
          </p15:clr>
        </p15:guide>
        <p15:guide id="9" pos="2880">
          <p15:clr>
            <a:srgbClr val="A4A3A4"/>
          </p15:clr>
        </p15:guide>
        <p15:guide id="10" pos="2971">
          <p15:clr>
            <a:srgbClr val="A4A3A4"/>
          </p15:clr>
        </p15:guide>
        <p15:guide id="11" pos="5511">
          <p15:clr>
            <a:srgbClr val="A4A3A4"/>
          </p15:clr>
        </p15:guide>
        <p15:guide id="12" pos="4604">
          <p15:clr>
            <a:srgbClr val="A4A3A4"/>
          </p15:clr>
        </p15:guide>
        <p15:guide id="13" pos="3787">
          <p15:clr>
            <a:srgbClr val="A4A3A4"/>
          </p15:clr>
        </p15:guide>
        <p15:guide id="14" pos="3878">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Prochaska" initials="M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B91AF"/>
    <a:srgbClr val="0000FF"/>
    <a:srgbClr val="647D2D"/>
    <a:srgbClr val="D7D7CD"/>
    <a:srgbClr val="879BAA"/>
    <a:srgbClr val="ADBECB"/>
    <a:srgbClr val="233746"/>
    <a:srgbClr val="AFB9C3"/>
    <a:srgbClr val="646E78"/>
    <a:srgbClr val="505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434" autoAdjust="0"/>
  </p:normalViewPr>
  <p:slideViewPr>
    <p:cSldViewPr showGuides="1">
      <p:cViewPr varScale="1">
        <p:scale>
          <a:sx n="70" d="100"/>
          <a:sy n="70" d="100"/>
        </p:scale>
        <p:origin x="1374" y="72"/>
      </p:cViewPr>
      <p:guideLst>
        <p:guide orient="horz" pos="3884"/>
        <p:guide orient="horz" pos="618"/>
        <p:guide orient="horz" pos="2432"/>
        <p:guide orient="horz" pos="2341"/>
        <p:guide orient="horz" pos="890"/>
        <p:guide orient="horz" pos="799"/>
        <p:guide pos="340"/>
        <p:guide pos="158"/>
        <p:guide pos="2880"/>
        <p:guide pos="2971"/>
        <p:guide pos="5511"/>
        <p:guide pos="4604"/>
        <p:guide pos="3787"/>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4" d="100"/>
          <a:sy n="84" d="100"/>
        </p:scale>
        <p:origin x="3792" y="108"/>
      </p:cViewPr>
      <p:guideLst>
        <p:guide orient="horz" pos="3224"/>
        <p:guide pos="2236"/>
        <p:guide orient="horz" pos="2928"/>
        <p:guide pos="2208"/>
      </p:guideLst>
    </p:cSldViewPr>
  </p:notesViewPr>
  <p:gridSpacing cx="144018" cy="14401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7010400" cy="634468"/>
          </a:xfrm>
          <a:prstGeom prst="rect">
            <a:avLst/>
          </a:prstGeom>
          <a:solidFill>
            <a:srgbClr val="879BAA"/>
          </a:solidFill>
          <a:ln w="9525" algn="ctr">
            <a:noFill/>
            <a:miter lim="800000"/>
            <a:headEnd/>
            <a:tailEnd/>
          </a:ln>
          <a:effectLst/>
        </p:spPr>
        <p:txBody>
          <a:bodyPr wrap="none" lIns="86018" tIns="43009" rIns="86018" bIns="43009" anchor="ctr"/>
          <a:lstStyle/>
          <a:p>
            <a:endParaRPr lang="en-US"/>
          </a:p>
        </p:txBody>
      </p:sp>
      <p:sp>
        <p:nvSpPr>
          <p:cNvPr id="173058" name="Rectangle 2"/>
          <p:cNvSpPr>
            <a:spLocks noGrp="1" noChangeArrowheads="1"/>
          </p:cNvSpPr>
          <p:nvPr>
            <p:ph type="hdr" sz="quarter"/>
          </p:nvPr>
        </p:nvSpPr>
        <p:spPr bwMode="auto">
          <a:xfrm>
            <a:off x="1" y="0"/>
            <a:ext cx="3208920" cy="501807"/>
          </a:xfrm>
          <a:prstGeom prst="rect">
            <a:avLst/>
          </a:prstGeom>
          <a:noFill/>
          <a:ln w="9525">
            <a:noFill/>
            <a:miter lim="800000"/>
            <a:headEnd/>
            <a:tailEnd/>
          </a:ln>
          <a:effectLst/>
        </p:spPr>
        <p:txBody>
          <a:bodyPr vert="horz" wrap="square" lIns="139741" tIns="139741" rIns="139741" bIns="139741" numCol="1" anchor="t" anchorCtr="0" compatLnSpc="1">
            <a:prstTxWarp prst="textNoShape">
              <a:avLst/>
            </a:prstTxWarp>
          </a:bodyPr>
          <a:lstStyle>
            <a:lvl1pPr defTabSz="887057">
              <a:spcBef>
                <a:spcPct val="0"/>
              </a:spcBef>
              <a:defRPr sz="11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790508" y="0"/>
            <a:ext cx="3219892" cy="501807"/>
          </a:xfrm>
          <a:prstGeom prst="rect">
            <a:avLst/>
          </a:prstGeom>
          <a:noFill/>
          <a:ln w="9525">
            <a:noFill/>
            <a:miter lim="800000"/>
            <a:headEnd/>
            <a:tailEnd/>
          </a:ln>
          <a:effectLst/>
        </p:spPr>
        <p:txBody>
          <a:bodyPr vert="horz" wrap="square" lIns="139741" tIns="139741" rIns="139741" bIns="139741" numCol="1" anchor="t" anchorCtr="0" compatLnSpc="1">
            <a:prstTxWarp prst="textNoShape">
              <a:avLst/>
            </a:prstTxWarp>
          </a:bodyPr>
          <a:lstStyle>
            <a:lvl1pPr algn="r" defTabSz="887057">
              <a:spcBef>
                <a:spcPct val="0"/>
              </a:spcBef>
              <a:defRPr sz="11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1" y="8794593"/>
            <a:ext cx="3208920" cy="501807"/>
          </a:xfrm>
          <a:prstGeom prst="rect">
            <a:avLst/>
          </a:prstGeom>
          <a:noFill/>
          <a:ln w="9525">
            <a:noFill/>
            <a:miter lim="800000"/>
            <a:headEnd/>
            <a:tailEnd/>
          </a:ln>
          <a:effectLst/>
        </p:spPr>
        <p:txBody>
          <a:bodyPr vert="horz" wrap="square" lIns="139741" tIns="139741" rIns="139741" bIns="139741" numCol="1" anchor="b" anchorCtr="0" compatLnSpc="1">
            <a:prstTxWarp prst="textNoShape">
              <a:avLst/>
            </a:prstTxWarp>
          </a:bodyPr>
          <a:lstStyle>
            <a:lvl1pPr defTabSz="887057">
              <a:spcBef>
                <a:spcPct val="0"/>
              </a:spcBef>
              <a:defRPr sz="11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790508" y="8794593"/>
            <a:ext cx="3219892" cy="501807"/>
          </a:xfrm>
          <a:prstGeom prst="rect">
            <a:avLst/>
          </a:prstGeom>
          <a:noFill/>
          <a:ln w="9525">
            <a:noFill/>
            <a:miter lim="800000"/>
            <a:headEnd/>
            <a:tailEnd/>
          </a:ln>
          <a:effectLst/>
        </p:spPr>
        <p:txBody>
          <a:bodyPr vert="horz" wrap="square" lIns="139741" tIns="139741" rIns="139741" bIns="139741" numCol="1" anchor="b" anchorCtr="0" compatLnSpc="1">
            <a:prstTxWarp prst="textNoShape">
              <a:avLst/>
            </a:prstTxWarp>
          </a:bodyPr>
          <a:lstStyle>
            <a:lvl1pPr algn="r" defTabSz="887057">
              <a:spcBef>
                <a:spcPct val="0"/>
              </a:spcBef>
              <a:defRPr sz="1100">
                <a:solidFill>
                  <a:schemeClr val="tx1"/>
                </a:solidFill>
                <a:latin typeface="Siemens Sans" pitchFamily="2" charset="0"/>
              </a:defRPr>
            </a:lvl1pPr>
          </a:lstStyle>
          <a:p>
            <a:r>
              <a:rPr lang="en-US" dirty="0" smtClean="0">
                <a:latin typeface="Arial" pitchFamily="34" charset="0"/>
              </a:rPr>
              <a:t>Handout </a:t>
            </a:r>
            <a:fld id="{BFC713D8-7968-482B-A79F-9C586FE5053A}"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402448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poznámky 1"/>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3" name="Zástupný symbol pro datum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61BD131-E01E-4AF9-8DD4-9294D8AE0A2C}" type="datetimeFigureOut">
              <a:rPr lang="cs-CZ" smtClean="0"/>
              <a:t>15.03.2016</a:t>
            </a:fld>
            <a:endParaRPr lang="cs-CZ"/>
          </a:p>
        </p:txBody>
      </p:sp>
      <p:sp>
        <p:nvSpPr>
          <p:cNvPr id="4" name="Zástupný symbol pro číslo snímku 3"/>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53AFEEC-C256-40AE-B8AC-AB89F214642A}" type="slidenum">
              <a:rPr lang="cs-CZ" smtClean="0"/>
              <a:t>‹#›</a:t>
            </a:fld>
            <a:endParaRPr lang="cs-CZ"/>
          </a:p>
        </p:txBody>
      </p:sp>
      <p:sp>
        <p:nvSpPr>
          <p:cNvPr id="5" name="Zástupný symbol pro záhlaví 4"/>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cs-CZ"/>
          </a:p>
        </p:txBody>
      </p:sp>
      <p:sp>
        <p:nvSpPr>
          <p:cNvPr id="6" name="Zástupný symbol pro obrázek snímku 5"/>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cs-CZ"/>
          </a:p>
        </p:txBody>
      </p:sp>
    </p:spTree>
    <p:extLst>
      <p:ext uri="{BB962C8B-B14F-4D97-AF65-F5344CB8AC3E}">
        <p14:creationId xmlns:p14="http://schemas.microsoft.com/office/powerpoint/2010/main" val="2474929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82688" y="698500"/>
            <a:ext cx="4646612" cy="3484563"/>
          </a:xfrm>
          <a:prstGeom prst="rect">
            <a:avLst/>
          </a:prstGeom>
          <a:noFill/>
        </p:spPr>
      </p:sp>
      <p:sp>
        <p:nvSpPr>
          <p:cNvPr id="108547" name="Rectangle 3"/>
          <p:cNvSpPr>
            <a:spLocks noGrp="1" noChangeArrowheads="1"/>
          </p:cNvSpPr>
          <p:nvPr>
            <p:ph type="body" idx="1"/>
          </p:nvPr>
        </p:nvSpPr>
        <p:spPr>
          <a:xfrm>
            <a:off x="235143" y="4380714"/>
            <a:ext cx="6540114" cy="4147114"/>
          </a:xfrm>
          <a:prstGeom prst="rect">
            <a:avLst/>
          </a:prstGeom>
        </p:spPr>
        <p:txBody>
          <a:bodyPr/>
          <a:lstStyle/>
          <a:p>
            <a:r>
              <a:rPr lang="cs-CZ" b="1" dirty="0" smtClean="0"/>
              <a:t>Přivítání</a:t>
            </a:r>
          </a:p>
          <a:p>
            <a:r>
              <a:rPr lang="cs-CZ" dirty="0" smtClean="0"/>
              <a:t> Vítám Vás</a:t>
            </a:r>
            <a:r>
              <a:rPr lang="cs-CZ" baseline="0" dirty="0" smtClean="0"/>
              <a:t> na 4. přednášce předmětu IW5 – Programování v jazyce C</a:t>
            </a:r>
            <a:r>
              <a:rPr lang="en-US" baseline="0" dirty="0" smtClean="0"/>
              <a:t># </a:t>
            </a:r>
            <a:r>
              <a:rPr lang="en-US" baseline="0" dirty="0" err="1" smtClean="0"/>
              <a:t>na</a:t>
            </a:r>
            <a:r>
              <a:rPr lang="en-US" baseline="0" dirty="0" smtClean="0"/>
              <a:t> platform</a:t>
            </a:r>
            <a:r>
              <a:rPr lang="cs-CZ" baseline="0" dirty="0" smtClean="0"/>
              <a:t>ě .NET.</a:t>
            </a:r>
          </a:p>
          <a:p>
            <a:endParaRPr lang="cs-CZ" baseline="0" dirty="0" smtClean="0"/>
          </a:p>
          <a:p>
            <a:r>
              <a:rPr lang="cs-CZ" b="1" baseline="0" dirty="0" smtClean="0"/>
              <a:t>Retrospektiva</a:t>
            </a:r>
          </a:p>
          <a:p>
            <a:r>
              <a:rPr lang="cs-CZ" baseline="0" dirty="0" smtClean="0"/>
              <a:t>V minulých přednáškách jste se zběžně seznámili platformou .NET a se základními rysy jazyka takže by jste už měli být schopni napsat jednoduchou aplikaci typu Hello world.</a:t>
            </a:r>
          </a:p>
          <a:p>
            <a:endParaRPr lang="cs-CZ" baseline="0" dirty="0" smtClean="0"/>
          </a:p>
          <a:p>
            <a:pPr defTabSz="860176">
              <a:defRPr/>
            </a:pPr>
            <a:r>
              <a:rPr lang="cs-CZ" b="1" baseline="0" dirty="0" smtClean="0"/>
              <a:t>Goal přednášky</a:t>
            </a:r>
          </a:p>
          <a:p>
            <a:r>
              <a:rPr lang="cs-CZ" baseline="0" dirty="0" smtClean="0"/>
              <a:t>Na větší aplikace si ale jenom s tímhle základem nevystačíte. V dnešní přednášce se tedy podíváme na některé pokročilejší možnosti jazyka a platformy.</a:t>
            </a:r>
            <a:endParaRPr lang="en-US" dirty="0" smtClean="0"/>
          </a:p>
        </p:txBody>
      </p:sp>
    </p:spTree>
    <p:extLst>
      <p:ext uri="{BB962C8B-B14F-4D97-AF65-F5344CB8AC3E}">
        <p14:creationId xmlns:p14="http://schemas.microsoft.com/office/powerpoint/2010/main" val="3617710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Delegáti</a:t>
            </a:r>
            <a:r>
              <a:rPr lang="cs-CZ" baseline="0" dirty="0" smtClean="0"/>
              <a:t> jsou ze svého principu multikastové, je do nich tedy možné přiřadit i několik různých metod se stejnou signaturou.</a:t>
            </a:r>
          </a:p>
          <a:p>
            <a:endParaRPr lang="cs-CZ" baseline="0" dirty="0" smtClean="0"/>
          </a:p>
          <a:p>
            <a:r>
              <a:rPr lang="cs-CZ" baseline="0" dirty="0" smtClean="0"/>
              <a:t>Můžete otestovat, zda proměnná delegátu už na něco ukazuje – to se hojně používá právě u Událostí, o kterých si povíme záhy.</a:t>
            </a:r>
          </a:p>
          <a:p>
            <a:endParaRPr lang="cs-CZ" baseline="0" dirty="0" smtClean="0"/>
          </a:p>
          <a:p>
            <a:r>
              <a:rPr lang="cs-CZ" baseline="0" dirty="0" smtClean="0"/>
              <a:t>Existují i generické typy delegátů, které slouží jako infrastruktura pro Lambda výrazy – o těch si také povíme později.</a:t>
            </a:r>
          </a:p>
          <a:p>
            <a:endParaRPr lang="cs-CZ" baseline="0" dirty="0" smtClean="0"/>
          </a:p>
          <a:p>
            <a:r>
              <a:rPr lang="cs-CZ" baseline="0" dirty="0" smtClean="0"/>
              <a:t>Delegáti jsou z principu kovarientní, tzn přiřadíte do nich i metody s konkrétnějšími parametry.</a:t>
            </a:r>
          </a:p>
          <a:p>
            <a:endParaRPr lang="cs-CZ" baseline="0" dirty="0" smtClean="0"/>
          </a:p>
          <a:p>
            <a:r>
              <a:rPr lang="cs-CZ" baseline="0" dirty="0" smtClean="0"/>
              <a:t>17:45 – 17:55</a:t>
            </a:r>
          </a:p>
          <a:p>
            <a:r>
              <a:rPr lang="cs-CZ" b="1" baseline="0" dirty="0" smtClean="0"/>
              <a:t>PŘÍKLADY Delegates</a:t>
            </a:r>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10</a:t>
            </a:fld>
            <a:endParaRPr lang="en-US" dirty="0">
              <a:latin typeface="Arial" pitchFamily="34" charset="0"/>
            </a:endParaRPr>
          </a:p>
        </p:txBody>
      </p:sp>
    </p:spTree>
    <p:extLst>
      <p:ext uri="{BB962C8B-B14F-4D97-AF65-F5344CB8AC3E}">
        <p14:creationId xmlns:p14="http://schemas.microsoft.com/office/powerpoint/2010/main" val="3843123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Události implementují broadcast / subscribe</a:t>
            </a:r>
            <a:r>
              <a:rPr lang="cs-CZ" baseline="0" dirty="0" smtClean="0"/>
              <a:t> model.</a:t>
            </a:r>
          </a:p>
          <a:p>
            <a:endParaRPr lang="cs-CZ" baseline="0" dirty="0" smtClean="0"/>
          </a:p>
          <a:p>
            <a:r>
              <a:rPr lang="cs-CZ" baseline="0" dirty="0" smtClean="0"/>
              <a:t>V podstatě událost je delegát, ke kterému se zvenku můžete pouze přihlásit nebo odhlásit.  Ze vnitř však můžete využívat všechny možnosti delegátu.</a:t>
            </a:r>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12</a:t>
            </a:fld>
            <a:endParaRPr lang="en-US" dirty="0">
              <a:latin typeface="Arial" pitchFamily="34" charset="0"/>
            </a:endParaRPr>
          </a:p>
        </p:txBody>
      </p:sp>
    </p:spTree>
    <p:extLst>
      <p:ext uri="{BB962C8B-B14F-4D97-AF65-F5344CB8AC3E}">
        <p14:creationId xmlns:p14="http://schemas.microsoft.com/office/powerpoint/2010/main" val="3624215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Implementace eventu se</a:t>
            </a:r>
            <a:r>
              <a:rPr lang="cs-CZ" baseline="0" dirty="0" smtClean="0"/>
              <a:t> sestává ze dvou částí.</a:t>
            </a:r>
          </a:p>
          <a:p>
            <a:r>
              <a:rPr lang="cs-CZ" baseline="0" dirty="0" err="1" smtClean="0"/>
              <a:t>EventArgs</a:t>
            </a:r>
            <a:r>
              <a:rPr lang="cs-CZ" baseline="0" dirty="0" smtClean="0"/>
              <a:t> samy nenesou nic, je potřeba vlastní typ</a:t>
            </a:r>
          </a:p>
          <a:p>
            <a:endParaRPr lang="cs-CZ" baseline="0" dirty="0" smtClean="0"/>
          </a:p>
          <a:p>
            <a:r>
              <a:rPr lang="cs-CZ" dirty="0" smtClean="0"/>
              <a:t>V první implementujete</a:t>
            </a:r>
            <a:r>
              <a:rPr lang="cs-CZ" baseline="0" dirty="0" smtClean="0"/>
              <a:t> samotný člen události který využívá specifického nebo generického delegáta.</a:t>
            </a:r>
          </a:p>
          <a:p>
            <a:endParaRPr lang="cs-CZ" baseline="0" dirty="0" smtClean="0"/>
          </a:p>
          <a:p>
            <a:r>
              <a:rPr lang="cs-CZ" baseline="0" dirty="0" smtClean="0"/>
              <a:t>Následně pak metodu, která zkontrokuje, zda někdo poslouchá, a následně událost zavolá.</a:t>
            </a:r>
          </a:p>
          <a:p>
            <a:r>
              <a:rPr lang="cs-CZ" baseline="0" dirty="0" smtClean="0"/>
              <a:t> </a:t>
            </a:r>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13</a:t>
            </a:fld>
            <a:endParaRPr lang="en-US" dirty="0">
              <a:latin typeface="Arial" pitchFamily="34" charset="0"/>
            </a:endParaRPr>
          </a:p>
        </p:txBody>
      </p:sp>
    </p:spTree>
    <p:extLst>
      <p:ext uri="{BB962C8B-B14F-4D97-AF65-F5344CB8AC3E}">
        <p14:creationId xmlns:p14="http://schemas.microsoft.com/office/powerpoint/2010/main" val="1930960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Teď se podíváme na konkrétní případ – rozhraní </a:t>
            </a:r>
            <a:r>
              <a:rPr lang="cs-CZ" dirty="0" err="1" smtClean="0"/>
              <a:t>INotifyPropertyChanged</a:t>
            </a:r>
            <a:r>
              <a:rPr lang="cs-CZ" baseline="0" dirty="0" smtClean="0"/>
              <a:t> .</a:t>
            </a:r>
          </a:p>
          <a:p>
            <a:r>
              <a:rPr lang="cs-CZ" baseline="0" dirty="0" smtClean="0"/>
              <a:t>Toto rozhranní umplementují objekty, které chtějí umět notifikovat o změnách svých členů.</a:t>
            </a:r>
          </a:p>
          <a:p>
            <a:endParaRPr lang="cs-CZ" baseline="0" dirty="0" smtClean="0"/>
          </a:p>
          <a:p>
            <a:r>
              <a:rPr lang="cs-CZ" baseline="0" dirty="0" smtClean="0"/>
              <a:t>První řádek definuje člen události, využívá předdefinovaný delegát PropertyChangedEventHandler.</a:t>
            </a:r>
          </a:p>
          <a:p>
            <a:endParaRPr lang="cs-CZ" baseline="0" dirty="0" smtClean="0"/>
          </a:p>
          <a:p>
            <a:r>
              <a:rPr lang="cs-CZ" baseline="0" dirty="0" smtClean="0"/>
              <a:t>Pak následuje metoda k zavolání.</a:t>
            </a:r>
          </a:p>
          <a:p>
            <a:endParaRPr lang="cs-CZ" baseline="0" dirty="0" smtClean="0"/>
          </a:p>
          <a:p>
            <a:r>
              <a:rPr lang="cs-CZ" baseline="0" dirty="0" smtClean="0"/>
              <a:t>Ve spod slajdu můžete vidět pak konkrétní případ volání. Od verze .NET 4.5 můžete použít zde uvedený zápis s atributem CallerMemberName. Ten zajistí, že se pak konkrétní jméno členu nemusíte do každého volání OnPropertyCHanged vypisovat, protože ho tam doplní sám kompilátor.</a:t>
            </a:r>
          </a:p>
          <a:p>
            <a:endParaRPr lang="cs-CZ" baseline="0" dirty="0" smtClean="0"/>
          </a:p>
          <a:p>
            <a:endParaRPr lang="cs-CZ" baseline="0" dirty="0" smtClean="0"/>
          </a:p>
          <a:p>
            <a:r>
              <a:rPr lang="cs-CZ" baseline="0" dirty="0" smtClean="0"/>
              <a:t>18:05 - 18:20</a:t>
            </a:r>
          </a:p>
          <a:p>
            <a:r>
              <a:rPr lang="cs-CZ" b="1" baseline="0" dirty="0" smtClean="0"/>
              <a:t>PŘÍKLADY Events!!</a:t>
            </a:r>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14</a:t>
            </a:fld>
            <a:endParaRPr lang="en-US" dirty="0">
              <a:latin typeface="Arial" pitchFamily="34" charset="0"/>
            </a:endParaRPr>
          </a:p>
        </p:txBody>
      </p:sp>
    </p:spTree>
    <p:extLst>
      <p:ext uri="{BB962C8B-B14F-4D97-AF65-F5344CB8AC3E}">
        <p14:creationId xmlns:p14="http://schemas.microsoft.com/office/powerpoint/2010/main" val="398111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Lambda</a:t>
            </a:r>
            <a:r>
              <a:rPr lang="cs-CZ" baseline="0" dirty="0" smtClean="0"/>
              <a:t> výraz je nepojmenovaná metoda, která se dá přiřadit do delegátu. </a:t>
            </a:r>
          </a:p>
          <a:p>
            <a:r>
              <a:rPr lang="cs-CZ" baseline="0" dirty="0" smtClean="0"/>
              <a:t>Dá se použít funkcionální zápis nebo blokový zápis.</a:t>
            </a:r>
          </a:p>
          <a:p>
            <a:r>
              <a:rPr lang="cs-CZ" baseline="0" dirty="0" smtClean="0"/>
              <a:t>Typové parametry většinou není nutné uvádět. </a:t>
            </a:r>
          </a:p>
          <a:p>
            <a:endParaRPr lang="cs-CZ" baseline="0" dirty="0" smtClean="0"/>
          </a:p>
          <a:p>
            <a:r>
              <a:rPr lang="cs-CZ" baseline="0" dirty="0" smtClean="0"/>
              <a:t>Hlavním účelem je zjednodušení zápisu anonymních metod.  Při takovémto zápisu se výraz rovnou překlopí na metodu a ta se přiřadí do delegátu.</a:t>
            </a:r>
          </a:p>
          <a:p>
            <a:endParaRPr lang="cs-CZ" baseline="0" dirty="0" smtClean="0"/>
          </a:p>
          <a:p>
            <a:r>
              <a:rPr lang="cs-CZ" baseline="0" dirty="0" smtClean="0"/>
              <a:t>Lambda výraz však lze uložit takový jako výrazový strom – tzn v abstraktní objektové formě, která se dá později za běhu zkompilovat. To si ukážeme na příkladu.</a:t>
            </a:r>
          </a:p>
          <a:p>
            <a:endParaRPr lang="cs-CZ" baseline="0" dirty="0" smtClean="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15</a:t>
            </a:fld>
            <a:endParaRPr lang="en-US" dirty="0">
              <a:latin typeface="Arial" pitchFamily="34" charset="0"/>
            </a:endParaRPr>
          </a:p>
        </p:txBody>
      </p:sp>
    </p:spTree>
    <p:extLst>
      <p:ext uri="{BB962C8B-B14F-4D97-AF65-F5344CB8AC3E}">
        <p14:creationId xmlns:p14="http://schemas.microsoft.com/office/powerpoint/2010/main" val="288218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Když definujete lambda výraz,</a:t>
            </a:r>
            <a:r>
              <a:rPr lang="cs-CZ" baseline="0" dirty="0" smtClean="0"/>
              <a:t> můžete referencovat proměnné a členy, které jsou v daném kontextu viditelné. </a:t>
            </a:r>
          </a:p>
          <a:p>
            <a:endParaRPr lang="cs-CZ" baseline="0" dirty="0" smtClean="0"/>
          </a:p>
          <a:p>
            <a:r>
              <a:rPr lang="cs-CZ" baseline="0" dirty="0" smtClean="0"/>
              <a:t>Jejich hodnota se však vyhodnotí, až když daný lambda výraz beží, což může být často dost matoucí. </a:t>
            </a:r>
          </a:p>
          <a:p>
            <a:endParaRPr lang="cs-CZ" baseline="0" dirty="0" smtClean="0"/>
          </a:p>
          <a:p>
            <a:r>
              <a:rPr lang="cs-CZ" baseline="0" dirty="0" smtClean="0"/>
              <a:t>Další komplikací je, že tak často můžete „zapéct“ do výrazu referenci na objekt, který daný člen vlastní.</a:t>
            </a:r>
          </a:p>
          <a:p>
            <a:r>
              <a:rPr lang="cs-CZ" baseline="0" dirty="0" smtClean="0"/>
              <a:t>Tím mohou pak snadno vznikat memory-leaky, protože objekt není možné uvolnit.</a:t>
            </a:r>
          </a:p>
          <a:p>
            <a:endParaRPr lang="cs-CZ" baseline="0" dirty="0" smtClean="0"/>
          </a:p>
          <a:p>
            <a:r>
              <a:rPr lang="en-US" baseline="0" dirty="0" smtClean="0"/>
              <a:t>Outer variables referenced by a lambda expression are called captured variables. A</a:t>
            </a:r>
          </a:p>
          <a:p>
            <a:r>
              <a:rPr lang="en-US" baseline="0" dirty="0" smtClean="0"/>
              <a:t>lambda expression that captures variables is called a closure.</a:t>
            </a:r>
            <a:endParaRPr lang="cs-CZ" baseline="0" dirty="0" smtClean="0"/>
          </a:p>
          <a:p>
            <a:endParaRPr lang="en-US" dirty="0" smtClean="0"/>
          </a:p>
          <a:p>
            <a:endParaRPr lang="cs-CZ" baseline="0" dirty="0" smtClean="0"/>
          </a:p>
          <a:p>
            <a:r>
              <a:rPr lang="cs-CZ" baseline="0" dirty="0" smtClean="0"/>
              <a:t>18:25 – 18:35</a:t>
            </a:r>
          </a:p>
          <a:p>
            <a:r>
              <a:rPr lang="cs-CZ" b="1" baseline="0" dirty="0" smtClean="0"/>
              <a:t>PŘÍKLADY </a:t>
            </a:r>
            <a:r>
              <a:rPr lang="cs-CZ" b="1" baseline="0" dirty="0" err="1" smtClean="0"/>
              <a:t>Lambdas</a:t>
            </a:r>
            <a:endParaRPr lang="cs-CZ" b="1" baseline="0" dirty="0" smtClean="0"/>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16</a:t>
            </a:fld>
            <a:endParaRPr lang="en-US" dirty="0">
              <a:latin typeface="Arial" pitchFamily="34" charset="0"/>
            </a:endParaRPr>
          </a:p>
        </p:txBody>
      </p:sp>
    </p:spTree>
    <p:extLst>
      <p:ext uri="{BB962C8B-B14F-4D97-AF65-F5344CB8AC3E}">
        <p14:creationId xmlns:p14="http://schemas.microsoft.com/office/powerpoint/2010/main" val="102320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pPr defTabSz="860176">
              <a:defRPr/>
            </a:pPr>
            <a:r>
              <a:rPr lang="cs-CZ" b="1" baseline="0" dirty="0" smtClean="0"/>
              <a:t>Goal:</a:t>
            </a:r>
          </a:p>
          <a:p>
            <a:pPr defTabSz="860176">
              <a:defRPr/>
            </a:pPr>
            <a:r>
              <a:rPr lang="cs-CZ" baseline="0" dirty="0" smtClean="0"/>
              <a:t>* Nejprve se podíváme na výjimky – což je systém řízení chyb platformy .NET</a:t>
            </a:r>
          </a:p>
          <a:p>
            <a:pPr defTabSz="860176">
              <a:defRPr/>
            </a:pPr>
            <a:r>
              <a:rPr lang="cs-CZ" baseline="0" dirty="0" smtClean="0"/>
              <a:t>* Dále se podíváme na delegáty, které Vám umožní pracovat s odkazem na konkrétní metodu objektu či třídy</a:t>
            </a:r>
          </a:p>
          <a:p>
            <a:pPr defTabSz="860176">
              <a:defRPr/>
            </a:pPr>
            <a:r>
              <a:rPr lang="cs-CZ" baseline="0" dirty="0" smtClean="0"/>
              <a:t>* Následně Vám představím delegáty, které představují pohodlný způsob, jakým může jedna komponenta aplikace notifikovat jiné.</a:t>
            </a:r>
          </a:p>
          <a:p>
            <a:pPr defTabSz="860176">
              <a:defRPr/>
            </a:pPr>
            <a:r>
              <a:rPr lang="cs-CZ" baseline="0" dirty="0" smtClean="0"/>
              <a:t>* A nakonec si řekneme něco o Lamda výrazech, což je taková evoluce delegátů, která však umožňuje i něco navíc. </a:t>
            </a:r>
            <a:endParaRPr lang="en-US" dirty="0" smtClean="0"/>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2</a:t>
            </a:fld>
            <a:endParaRPr lang="en-US" dirty="0">
              <a:latin typeface="Arial" pitchFamily="34" charset="0"/>
            </a:endParaRPr>
          </a:p>
        </p:txBody>
      </p:sp>
    </p:spTree>
    <p:extLst>
      <p:ext uri="{BB962C8B-B14F-4D97-AF65-F5344CB8AC3E}">
        <p14:creationId xmlns:p14="http://schemas.microsoft.com/office/powerpoint/2010/main" val="102953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Slouží k ošetření</a:t>
            </a:r>
            <a:r>
              <a:rPr lang="cs-CZ" baseline="0" dirty="0" smtClean="0"/>
              <a:t> chyb -  tzn výjimečných stavů. </a:t>
            </a:r>
          </a:p>
          <a:p>
            <a:endParaRPr lang="cs-CZ" baseline="0" dirty="0" smtClean="0"/>
          </a:p>
          <a:p>
            <a:r>
              <a:rPr lang="cs-CZ" b="1" baseline="0" dirty="0" smtClean="0"/>
              <a:t>Řízení chyb – lokálně/eskalace</a:t>
            </a:r>
          </a:p>
          <a:p>
            <a:r>
              <a:rPr lang="cs-CZ" baseline="0" dirty="0" smtClean="0"/>
              <a:t>Pokud ve svém programu máte část kódu, které může způsobit chybu (a to většinou může skoro jakákoliv část kódu), měli byste se rozhodnout zda chyby ošetříte na lokální úrovni, nebo to necháte na uživatelích – tedy částech kódu, které danou metodu volají. Pokud řízení chyb nenaimplementuje nikde, chyba se vyeskaluje až na vrch samotné běhové metody main a aplikace spadne s důvěrně známým dialogem „Program přestal pracovat“.</a:t>
            </a:r>
          </a:p>
          <a:p>
            <a:endParaRPr lang="cs-CZ" baseline="0" dirty="0" smtClean="0"/>
          </a:p>
          <a:p>
            <a:r>
              <a:rPr lang="cs-CZ" b="1" baseline="0" dirty="0" smtClean="0"/>
              <a:t>Zápis</a:t>
            </a:r>
          </a:p>
          <a:p>
            <a:r>
              <a:rPr lang="cs-CZ" baseline="0" dirty="0" smtClean="0"/>
              <a:t>Pokud se rozhodnute ošetření chyb provést, zapíšete kolem rizikové části kódy chráněný blok </a:t>
            </a:r>
            <a:r>
              <a:rPr lang="cs-CZ" b="1" baseline="0" dirty="0" smtClean="0"/>
              <a:t>TRY</a:t>
            </a:r>
            <a:r>
              <a:rPr lang="cs-CZ" baseline="0" dirty="0" smtClean="0"/>
              <a:t>. Za něj pak připojíte blok </a:t>
            </a:r>
            <a:r>
              <a:rPr lang="cs-CZ" b="1" baseline="0" dirty="0" smtClean="0"/>
              <a:t>CATCH</a:t>
            </a:r>
            <a:r>
              <a:rPr lang="cs-CZ" baseline="0" dirty="0" smtClean="0"/>
              <a:t>, které danou výjimku (nebo skupinu výjimek) zpracuje. Nakonec můžete uvést i blok </a:t>
            </a:r>
            <a:r>
              <a:rPr lang="cs-CZ" b="1" baseline="0" dirty="0" smtClean="0"/>
              <a:t>FINALLY</a:t>
            </a:r>
            <a:r>
              <a:rPr lang="cs-CZ" b="0" baseline="0" dirty="0" smtClean="0"/>
              <a:t>, který se provedete (až na nějaké velmi specifické výjimky) vždy.</a:t>
            </a:r>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3</a:t>
            </a:fld>
            <a:endParaRPr lang="en-US" dirty="0">
              <a:latin typeface="Arial" pitchFamily="34" charset="0"/>
            </a:endParaRPr>
          </a:p>
        </p:txBody>
      </p:sp>
    </p:spTree>
    <p:extLst>
      <p:ext uri="{BB962C8B-B14F-4D97-AF65-F5344CB8AC3E}">
        <p14:creationId xmlns:p14="http://schemas.microsoft.com/office/powerpoint/2010/main" val="45707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lnSpcReduction="10000"/>
          </a:bodyPr>
          <a:lstStyle/>
          <a:p>
            <a:r>
              <a:rPr lang="cs-CZ" b="1" dirty="0" smtClean="0"/>
              <a:t>CATCH</a:t>
            </a:r>
            <a:r>
              <a:rPr lang="cs-CZ" b="1" baseline="0" dirty="0" smtClean="0"/>
              <a:t> syntaxe </a:t>
            </a:r>
          </a:p>
          <a:p>
            <a:r>
              <a:rPr lang="cs-CZ" dirty="0" smtClean="0"/>
              <a:t>Samotný</a:t>
            </a:r>
            <a:r>
              <a:rPr lang="cs-CZ" baseline="0" dirty="0" smtClean="0"/>
              <a:t> blok catch je uvozek klíčovým slovek catch, který následuje v závorce typ výjimky,  na který daný blok reaguje.</a:t>
            </a:r>
          </a:p>
          <a:p>
            <a:endParaRPr lang="cs-CZ" baseline="0" dirty="0" smtClean="0"/>
          </a:p>
          <a:p>
            <a:r>
              <a:rPr lang="cs-CZ" b="1" baseline="0" dirty="0" smtClean="0"/>
              <a:t>Typ výjimky</a:t>
            </a:r>
          </a:p>
          <a:p>
            <a:r>
              <a:rPr lang="cs-CZ" baseline="0" dirty="0" smtClean="0"/>
              <a:t>Důležité je, že blok zachytí nejen ten přesně specifikovaný typ, ale taky všechny potomky.  </a:t>
            </a:r>
          </a:p>
          <a:p>
            <a:r>
              <a:rPr lang="cs-CZ" baseline="0" dirty="0" smtClean="0"/>
              <a:t>Catch bloků může být více, ale nemusí být uveden ani jeden – v takovém případě pak ale musíte uvést blok finally, samotný try blok nemá smysl. </a:t>
            </a:r>
          </a:p>
          <a:p>
            <a:r>
              <a:rPr lang="cs-CZ" baseline="0" dirty="0" smtClean="0"/>
              <a:t>Z logických důvodů je nutné uvádět catch bloky od nejspecifičtějších typů výjimek, protože jinak by je mohl polknout nějaký nadřazené typ byly by unreachable. </a:t>
            </a:r>
          </a:p>
          <a:p>
            <a:r>
              <a:rPr lang="cs-CZ" baseline="0" dirty="0" smtClean="0"/>
              <a:t>Pokud se blok catch uvede bez typového parametru, tak pak požírá výjimky úplně všechny.</a:t>
            </a:r>
          </a:p>
          <a:p>
            <a:endParaRPr lang="cs-CZ" baseline="0" dirty="0" smtClean="0"/>
          </a:p>
          <a:p>
            <a:r>
              <a:rPr lang="cs-CZ" b="1" baseline="0" dirty="0" smtClean="0"/>
              <a:t>Proměnná výjimky</a:t>
            </a:r>
          </a:p>
          <a:p>
            <a:r>
              <a:rPr lang="cs-CZ" baseline="0" dirty="0" smtClean="0"/>
              <a:t>Pokud za typem uvedete jméno proměnné, tak se do ní v případě zachycení výjimky uloží její instance. Z této instance můžete dostat další informace o chybě, např. chybovou zprávu, kde přesně chyba nastala, popřípadě chyby vnořené.</a:t>
            </a:r>
          </a:p>
          <a:p>
            <a:endParaRPr lang="cs-CZ" baseline="0" dirty="0" smtClean="0"/>
          </a:p>
          <a:p>
            <a:r>
              <a:rPr lang="cs-CZ" b="1" baseline="0" dirty="0" smtClean="0"/>
              <a:t>throw</a:t>
            </a:r>
          </a:p>
          <a:p>
            <a:r>
              <a:rPr lang="cs-CZ" baseline="0" dirty="0" smtClean="0"/>
              <a:t>Pokud výjimku chcete zpracovat, ale zároveň chcete, aby ji mohl zpracovat někdo nad vámi, tak jí můžete znovu vyhodit voláním klíčového slova throw.</a:t>
            </a:r>
          </a:p>
          <a:p>
            <a:endParaRPr lang="cs-CZ" baseline="0" dirty="0" smtClean="0"/>
          </a:p>
          <a:p>
            <a:endParaRPr lang="cs-CZ" baseline="0" dirty="0" smtClean="0"/>
          </a:p>
          <a:p>
            <a:endParaRPr lang="cs-CZ" baseline="0" dirty="0" smtClean="0"/>
          </a:p>
          <a:p>
            <a:endParaRPr lang="cs-CZ" baseline="0" dirty="0" smtClean="0"/>
          </a:p>
          <a:p>
            <a:endParaRPr lang="cs-CZ" baseline="0" dirty="0" smtClean="0"/>
          </a:p>
          <a:p>
            <a:endParaRPr lang="cs-CZ" baseline="0" dirty="0" smtClean="0"/>
          </a:p>
          <a:p>
            <a:endParaRPr lang="cs-CZ" baseline="0" dirty="0" smtClean="0"/>
          </a:p>
          <a:p>
            <a:endParaRPr lang="cs-CZ" baseline="0" dirty="0" smtClean="0"/>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4</a:t>
            </a:fld>
            <a:endParaRPr lang="en-US" dirty="0">
              <a:latin typeface="Arial" pitchFamily="34" charset="0"/>
            </a:endParaRPr>
          </a:p>
        </p:txBody>
      </p:sp>
    </p:spTree>
    <p:extLst>
      <p:ext uri="{BB962C8B-B14F-4D97-AF65-F5344CB8AC3E}">
        <p14:creationId xmlns:p14="http://schemas.microsoft.com/office/powerpoint/2010/main" val="200452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D53AFEEC-C256-40AE-B8AC-AB89F214642A}" type="slidenum">
              <a:rPr lang="cs-CZ" smtClean="0"/>
              <a:t>5</a:t>
            </a:fld>
            <a:endParaRPr lang="cs-CZ"/>
          </a:p>
        </p:txBody>
      </p:sp>
    </p:spTree>
    <p:extLst>
      <p:ext uri="{BB962C8B-B14F-4D97-AF65-F5344CB8AC3E}">
        <p14:creationId xmlns:p14="http://schemas.microsoft.com/office/powerpoint/2010/main" val="1928884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dirty="0" smtClean="0"/>
              <a:t>Blok</a:t>
            </a:r>
            <a:r>
              <a:rPr lang="cs-CZ" baseline="0" dirty="0" smtClean="0"/>
              <a:t> finally typicky uvádíte, pokud se chcete ujistit, že se nějaká část kódu provedete vždy.  Typicky se používá třeba k zavření souboru, protože ačkoliv už čtení ze souboru projde či nikoliv, chcete se ujistit, že soubor se korektně zavře a nebudete ho blokovat pro další volání či jiné aplikace.</a:t>
            </a:r>
          </a:p>
          <a:p>
            <a:endParaRPr lang="cs-CZ" baseline="0" dirty="0" smtClean="0"/>
          </a:p>
          <a:p>
            <a:r>
              <a:rPr lang="cs-CZ" baseline="0" dirty="0" smtClean="0"/>
              <a:t>Např na uvedném příkladu může program spadnout na volání metody file.ReadLine</a:t>
            </a:r>
            <a:r>
              <a:rPr lang="en-US" baseline="0" dirty="0" smtClean="0"/>
              <a:t>(), </a:t>
            </a:r>
            <a:r>
              <a:rPr lang="en-US" baseline="0" dirty="0" err="1" smtClean="0"/>
              <a:t>pokud</a:t>
            </a:r>
            <a:r>
              <a:rPr lang="en-US" baseline="0" dirty="0" smtClean="0"/>
              <a:t> </a:t>
            </a:r>
            <a:r>
              <a:rPr lang="en-US" baseline="0" dirty="0" err="1" smtClean="0"/>
              <a:t>soubor</a:t>
            </a:r>
            <a:r>
              <a:rPr lang="en-US" baseline="0" dirty="0" smtClean="0"/>
              <a:t> </a:t>
            </a:r>
            <a:r>
              <a:rPr lang="en-US" baseline="0" dirty="0" err="1" smtClean="0"/>
              <a:t>bude</a:t>
            </a:r>
            <a:r>
              <a:rPr lang="en-US" baseline="0" dirty="0" smtClean="0"/>
              <a:t> pr</a:t>
            </a:r>
            <a:r>
              <a:rPr lang="cs-CZ" baseline="0" dirty="0" smtClean="0"/>
              <a:t>ázdný. Bez bloku finally by soubor zůstal otevřený do ukočení aplikace.</a:t>
            </a:r>
          </a:p>
          <a:p>
            <a:endParaRPr lang="cs-CZ" baseline="0" dirty="0" smtClean="0"/>
          </a:p>
          <a:p>
            <a:endParaRPr lang="cs-CZ" baseline="0" dirty="0" smtClean="0"/>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6</a:t>
            </a:fld>
            <a:endParaRPr lang="en-US" dirty="0">
              <a:latin typeface="Arial" pitchFamily="34" charset="0"/>
            </a:endParaRPr>
          </a:p>
        </p:txBody>
      </p:sp>
    </p:spTree>
    <p:extLst>
      <p:ext uri="{BB962C8B-B14F-4D97-AF65-F5344CB8AC3E}">
        <p14:creationId xmlns:p14="http://schemas.microsoft.com/office/powerpoint/2010/main" val="71821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a:bodyPr>
          <a:lstStyle/>
          <a:p>
            <a:r>
              <a:rPr lang="cs-CZ" b="1" dirty="0" smtClean="0"/>
              <a:t>Throw</a:t>
            </a:r>
            <a:r>
              <a:rPr lang="en-US" b="1" dirty="0" smtClean="0"/>
              <a:t>;</a:t>
            </a:r>
            <a:endParaRPr lang="cs-CZ" b="1" dirty="0" smtClean="0"/>
          </a:p>
          <a:p>
            <a:r>
              <a:rPr lang="cs-CZ" dirty="0" smtClean="0"/>
              <a:t>O prvním případu jsme si už povídali, ten eskaluje</a:t>
            </a:r>
            <a:r>
              <a:rPr lang="cs-CZ" baseline="0" dirty="0" smtClean="0"/>
              <a:t> již zachycenou výjimku.</a:t>
            </a:r>
          </a:p>
          <a:p>
            <a:endParaRPr lang="cs-CZ" baseline="0" dirty="0" smtClean="0"/>
          </a:p>
          <a:p>
            <a:r>
              <a:rPr lang="cs-CZ" baseline="0" dirty="0" smtClean="0"/>
              <a:t>Pozor na </a:t>
            </a:r>
            <a:r>
              <a:rPr lang="cs-CZ" b="1" baseline="0" dirty="0" err="1" smtClean="0"/>
              <a:t>throw</a:t>
            </a:r>
            <a:r>
              <a:rPr lang="cs-CZ" b="1" baseline="0" dirty="0" smtClean="0"/>
              <a:t> ex;</a:t>
            </a:r>
            <a:r>
              <a:rPr lang="cs-CZ" b="0" baseline="0" dirty="0" smtClean="0"/>
              <a:t> - toto resetuje call </a:t>
            </a:r>
            <a:r>
              <a:rPr lang="cs-CZ" b="0" baseline="0" dirty="0" err="1" smtClean="0"/>
              <a:t>stack</a:t>
            </a:r>
            <a:r>
              <a:rPr lang="cs-CZ" b="0" baseline="0" dirty="0" smtClean="0"/>
              <a:t> -&gt; obvykle nechceme -&gt; nepoužívat</a:t>
            </a:r>
          </a:p>
          <a:p>
            <a:endParaRPr lang="en-US" dirty="0" smtClean="0"/>
          </a:p>
          <a:p>
            <a:r>
              <a:rPr lang="en-US" b="1" dirty="0" smtClean="0"/>
              <a:t>Throw</a:t>
            </a:r>
            <a:r>
              <a:rPr lang="en-US" b="1" baseline="0" dirty="0" smtClean="0"/>
              <a:t> new Exception();</a:t>
            </a:r>
          </a:p>
          <a:p>
            <a:r>
              <a:rPr lang="cs-CZ" baseline="0" dirty="0" smtClean="0"/>
              <a:t>Druhý případ právě představuje způsob, jak výjimky vytvářet.  Tzn. když Vaše aplikace zdetekuje, že je něco zásadně špatně, měla by vyhodit výjimku.</a:t>
            </a:r>
          </a:p>
          <a:p>
            <a:endParaRPr lang="cs-CZ" b="1" baseline="0" dirty="0" smtClean="0"/>
          </a:p>
          <a:p>
            <a:r>
              <a:rPr lang="cs-CZ" b="1" baseline="0" dirty="0" smtClean="0"/>
              <a:t>Framework Exception</a:t>
            </a:r>
          </a:p>
          <a:p>
            <a:r>
              <a:rPr lang="cs-CZ" dirty="0" smtClean="0"/>
              <a:t>Framework sám o sobě definuje</a:t>
            </a:r>
            <a:r>
              <a:rPr lang="cs-CZ" baseline="0" dirty="0" smtClean="0"/>
              <a:t> spoustu typů výjimek, které můžete použít. Nic vám ale nebrání se udělat vlastní typ výjimky odvozený od třídy Exception.  </a:t>
            </a:r>
          </a:p>
          <a:p>
            <a:endParaRPr lang="cs-CZ" b="1" baseline="0" dirty="0" smtClean="0"/>
          </a:p>
          <a:p>
            <a:r>
              <a:rPr lang="cs-CZ" b="1" baseline="0" dirty="0" smtClean="0"/>
              <a:t>Nezachytitelné výjimky</a:t>
            </a:r>
          </a:p>
          <a:p>
            <a:r>
              <a:rPr lang="cs-CZ" dirty="0" smtClean="0"/>
              <a:t>StackOverflow</a:t>
            </a:r>
            <a:r>
              <a:rPr lang="cs-CZ" baseline="0" dirty="0" smtClean="0"/>
              <a:t> a OutOfMemory</a:t>
            </a:r>
            <a:r>
              <a:rPr lang="cs-CZ" dirty="0" smtClean="0"/>
              <a:t> výjimky, které už prostě nezpracujete a tuším,</a:t>
            </a:r>
            <a:r>
              <a:rPr lang="cs-CZ" baseline="0" dirty="0" smtClean="0"/>
              <a:t> že se v takovém případě už asi ani nezavolá finally, protože se vaše aplikace prostě složí, takže na tyhle dvě by jste si měli dávat pozor. StackOverflow typicky nastane při špatně napsané rekurzi. OutOfMemory asi vysvětlovat nemusím </a:t>
            </a:r>
            <a:r>
              <a:rPr lang="cs-CZ" baseline="0" dirty="0" smtClean="0">
                <a:sym typeface="Wingdings" pitchFamily="2" charset="2"/>
              </a:rPr>
              <a:t></a:t>
            </a:r>
          </a:p>
          <a:p>
            <a:endParaRPr lang="cs-CZ" b="1" baseline="0" dirty="0" smtClean="0">
              <a:sym typeface="Wingdings" pitchFamily="2" charset="2"/>
            </a:endParaRPr>
          </a:p>
          <a:p>
            <a:endParaRPr lang="en-US" b="1"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7</a:t>
            </a:fld>
            <a:endParaRPr lang="en-US" dirty="0">
              <a:latin typeface="Arial" pitchFamily="34" charset="0"/>
            </a:endParaRPr>
          </a:p>
        </p:txBody>
      </p:sp>
    </p:spTree>
    <p:extLst>
      <p:ext uri="{BB962C8B-B14F-4D97-AF65-F5344CB8AC3E}">
        <p14:creationId xmlns:p14="http://schemas.microsoft.com/office/powerpoint/2010/main" val="8359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fontScale="92500" lnSpcReduction="10000"/>
          </a:bodyPr>
          <a:lstStyle/>
          <a:p>
            <a:r>
              <a:rPr lang="cs-CZ" b="1" baseline="0" dirty="0" smtClean="0"/>
              <a:t>Pokemon</a:t>
            </a:r>
          </a:p>
          <a:p>
            <a:r>
              <a:rPr lang="cs-CZ" baseline="0" dirty="0" smtClean="0"/>
              <a:t>Určitě znáte oblíbené heslo lovců pokemenů „pochytej je všechny“, tak takhle prosím k ošetření chyb nepřistupujte. </a:t>
            </a:r>
          </a:p>
          <a:p>
            <a:r>
              <a:rPr lang="cs-CZ" baseline="0" dirty="0" smtClean="0"/>
              <a:t>Catch bez typu výjimky by se ve vaší aplikace nemělo objevit téměr vůbec. Catch proti typu exception pouze ve speficických případech jako je logování, nebo v takzvaných „body obnovy“, kde vaše aplikace zahodí potenciálně špatné instance a naloaduje např třeba celý modul znova.</a:t>
            </a:r>
          </a:p>
          <a:p>
            <a:endParaRPr lang="cs-CZ" baseline="0" dirty="0" smtClean="0"/>
          </a:p>
          <a:p>
            <a:r>
              <a:rPr lang="cs-CZ" b="1" baseline="0" dirty="0" smtClean="0"/>
              <a:t>Ošetření vstupů</a:t>
            </a:r>
          </a:p>
          <a:p>
            <a:r>
              <a:rPr lang="cs-CZ" baseline="0" dirty="0" smtClean="0"/>
              <a:t>Obecně je dobrou praxí, aby veřejné metody třídy zkontrolovaly korektnost svých vstupních parametrů. Framework na to definuje několik typů výjimek.</a:t>
            </a:r>
          </a:p>
          <a:p>
            <a:endParaRPr lang="cs-CZ" baseline="0" dirty="0" smtClean="0"/>
          </a:p>
          <a:p>
            <a:r>
              <a:rPr lang="cs-CZ" baseline="0" dirty="0" smtClean="0"/>
              <a:t>Nikdy byste neměli vyhazovat vlastní typy výjimek pro situace které mohou bežně nastávat. </a:t>
            </a:r>
          </a:p>
          <a:p>
            <a:endParaRPr lang="cs-CZ" baseline="0" dirty="0" smtClean="0"/>
          </a:p>
          <a:p>
            <a:r>
              <a:rPr lang="cs-CZ" baseline="0" dirty="0" smtClean="0"/>
              <a:t>Naopak pokud už k nějaké reálné chybě dojde, mělo by to způsobit výjimku ideálně nějakou vaši.</a:t>
            </a:r>
          </a:p>
          <a:p>
            <a:endParaRPr lang="cs-CZ" baseline="0" dirty="0" smtClean="0"/>
          </a:p>
          <a:p>
            <a:r>
              <a:rPr lang="cs-CZ" baseline="0" dirty="0" smtClean="0"/>
              <a:t>Výjimky se dají odchytávat i centrálně na úrovni celé aplikace, ale to opravdu použijete až u větších aplikací např právě pro účely logování.</a:t>
            </a:r>
          </a:p>
          <a:p>
            <a:endParaRPr lang="cs-CZ" baseline="0" dirty="0" smtClean="0"/>
          </a:p>
          <a:p>
            <a:endParaRPr lang="cs-CZ" baseline="0" dirty="0" smtClean="0"/>
          </a:p>
          <a:p>
            <a:r>
              <a:rPr lang="cs-CZ" baseline="0" dirty="0" smtClean="0"/>
              <a:t>17:20 - 17:35</a:t>
            </a:r>
          </a:p>
          <a:p>
            <a:r>
              <a:rPr lang="cs-CZ" b="1" baseline="0" dirty="0" smtClean="0"/>
              <a:t>PŘÍKLADY Exceptions!!</a:t>
            </a:r>
          </a:p>
          <a:p>
            <a:endParaRPr lang="cs-CZ" baseline="0" dirty="0" smtClean="0"/>
          </a:p>
          <a:p>
            <a:endParaRPr lang="cs-CZ" baseline="0" dirty="0" smtClean="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8</a:t>
            </a:fld>
            <a:endParaRPr lang="en-US" dirty="0">
              <a:latin typeface="Arial" pitchFamily="34" charset="0"/>
            </a:endParaRPr>
          </a:p>
        </p:txBody>
      </p:sp>
    </p:spTree>
    <p:extLst>
      <p:ext uri="{BB962C8B-B14F-4D97-AF65-F5344CB8AC3E}">
        <p14:creationId xmlns:p14="http://schemas.microsoft.com/office/powerpoint/2010/main" val="333303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6612" cy="3484563"/>
          </a:xfrm>
          <a:prstGeom prst="rect">
            <a:avLst/>
          </a:prstGeom>
        </p:spPr>
      </p:sp>
      <p:sp>
        <p:nvSpPr>
          <p:cNvPr id="3" name="Notes Placeholder 2"/>
          <p:cNvSpPr>
            <a:spLocks noGrp="1"/>
          </p:cNvSpPr>
          <p:nvPr>
            <p:ph type="body" idx="1"/>
          </p:nvPr>
        </p:nvSpPr>
        <p:spPr>
          <a:xfrm>
            <a:off x="235143" y="4380714"/>
            <a:ext cx="6540114" cy="4147114"/>
          </a:xfrm>
          <a:prstGeom prst="rect">
            <a:avLst/>
          </a:prstGeom>
        </p:spPr>
        <p:txBody>
          <a:bodyPr>
            <a:normAutofit fontScale="92500" lnSpcReduction="20000"/>
          </a:bodyPr>
          <a:lstStyle/>
          <a:p>
            <a:r>
              <a:rPr lang="cs-CZ" b="1" dirty="0" smtClean="0"/>
              <a:t>Účel</a:t>
            </a:r>
          </a:p>
          <a:p>
            <a:r>
              <a:rPr lang="cs-CZ" dirty="0" smtClean="0"/>
              <a:t>Delegát představuje způsob,</a:t>
            </a:r>
            <a:r>
              <a:rPr lang="cs-CZ" baseline="0" dirty="0" smtClean="0"/>
              <a:t> jak si do proměnné uložit odkaz na konkrétní metodu. Tu je pak možné pomocí delegáta zavolat. </a:t>
            </a:r>
          </a:p>
          <a:p>
            <a:r>
              <a:rPr lang="cs-CZ" baseline="0" dirty="0" smtClean="0"/>
              <a:t>Delegáti se využívájí pro takzvané callbacky, tzn předáte jiné třídě odkaz na svoji metodu a ta vám přes ní, až uzná za vhodné, zavolá zpět.</a:t>
            </a:r>
          </a:p>
          <a:p>
            <a:endParaRPr lang="cs-CZ" baseline="0" dirty="0" smtClean="0"/>
          </a:p>
          <a:p>
            <a:r>
              <a:rPr lang="cs-CZ" b="1" baseline="0" dirty="0" smtClean="0"/>
              <a:t>Zápis</a:t>
            </a:r>
          </a:p>
          <a:p>
            <a:r>
              <a:rPr lang="cs-CZ" baseline="0" dirty="0" smtClean="0"/>
              <a:t>Delegát se definuje pomocí klíčového slova delegate, který následuje signature metody, kterou delegát může zavolovat. Jméno metody je v tomto případě ale jméno delegáta.</a:t>
            </a:r>
          </a:p>
          <a:p>
            <a:endParaRPr lang="cs-CZ" baseline="0" dirty="0" smtClean="0"/>
          </a:p>
          <a:p>
            <a:r>
              <a:rPr lang="cs-CZ" b="1" baseline="0" dirty="0" smtClean="0"/>
              <a:t>Instanciace</a:t>
            </a:r>
          </a:p>
          <a:p>
            <a:r>
              <a:rPr lang="cs-CZ" b="0" baseline="0" dirty="0" smtClean="0"/>
              <a:t>Instanciace se provede pomocí konstruktoru delegáta, kde se jako parametr předá jméno konkrétní metody.</a:t>
            </a:r>
          </a:p>
          <a:p>
            <a:r>
              <a:rPr lang="cs-CZ" b="0" baseline="0" dirty="0" smtClean="0"/>
              <a:t>Častěji se ale používá zkrácení zápis – pouhé přiřazení jména metody. </a:t>
            </a:r>
          </a:p>
          <a:p>
            <a:r>
              <a:rPr lang="cs-CZ" b="0" baseline="0" dirty="0" smtClean="0"/>
              <a:t>Pokud je metoda přetěžovaná, kompilátor automaticky vybere tu správnou signaturu, která sedí na delegát.</a:t>
            </a:r>
          </a:p>
          <a:p>
            <a:endParaRPr lang="cs-CZ" b="0" baseline="0" dirty="0" smtClean="0"/>
          </a:p>
          <a:p>
            <a:r>
              <a:rPr lang="cs-CZ" b="1" baseline="0" dirty="0" smtClean="0"/>
              <a:t>Zavolání</a:t>
            </a:r>
          </a:p>
          <a:p>
            <a:r>
              <a:rPr lang="cs-CZ" b="0" baseline="0" dirty="0" smtClean="0"/>
              <a:t>Zavolání metody pak provedete jednoduše pomocí jména delegátu.</a:t>
            </a:r>
          </a:p>
          <a:p>
            <a:endParaRPr lang="cs-CZ" b="1" baseline="0" dirty="0" smtClean="0"/>
          </a:p>
          <a:p>
            <a:endParaRPr lang="cs-CZ" b="0" baseline="0" dirty="0" smtClean="0"/>
          </a:p>
          <a:p>
            <a:endParaRPr lang="cs-CZ" b="0" baseline="0" dirty="0" smtClean="0"/>
          </a:p>
          <a:p>
            <a:r>
              <a:rPr lang="cs-CZ" b="0" baseline="0" dirty="0" smtClean="0"/>
              <a:t> </a:t>
            </a:r>
          </a:p>
          <a:p>
            <a:endParaRPr lang="cs-CZ" baseline="0" dirty="0" smtClean="0"/>
          </a:p>
          <a:p>
            <a:endParaRPr lang="cs-CZ" baseline="0" dirty="0" smtClean="0"/>
          </a:p>
          <a:p>
            <a:endParaRPr lang="cs-CZ" baseline="0" dirty="0" smtClean="0"/>
          </a:p>
          <a:p>
            <a:endParaRPr lang="en-US" dirty="0"/>
          </a:p>
        </p:txBody>
      </p:sp>
      <p:sp>
        <p:nvSpPr>
          <p:cNvPr id="4" name="Slide Number Placeholder 3"/>
          <p:cNvSpPr>
            <a:spLocks noGrp="1"/>
          </p:cNvSpPr>
          <p:nvPr>
            <p:ph type="sldNum" sz="quarter" idx="10"/>
          </p:nvPr>
        </p:nvSpPr>
        <p:spPr>
          <a:xfrm>
            <a:off x="3801481" y="8794593"/>
            <a:ext cx="3207352" cy="500364"/>
          </a:xfrm>
          <a:prstGeom prst="rect">
            <a:avLst/>
          </a:prstGeom>
        </p:spPr>
        <p:txBody>
          <a:bodyPr/>
          <a:lstStyle/>
          <a:p>
            <a:r>
              <a:rPr lang="en-US" smtClean="0">
                <a:latin typeface="Arial" pitchFamily="34" charset="0"/>
              </a:rPr>
              <a:t>Notice </a:t>
            </a:r>
            <a:fld id="{AD141568-5488-4AC9-B82D-9F5CE1225E2A}" type="slidenum">
              <a:rPr lang="en-US" smtClean="0">
                <a:latin typeface="Arial" pitchFamily="34" charset="0"/>
              </a:rPr>
              <a:pPr/>
              <a:t>9</a:t>
            </a:fld>
            <a:endParaRPr lang="en-US" dirty="0">
              <a:latin typeface="Arial" pitchFamily="34" charset="0"/>
            </a:endParaRPr>
          </a:p>
        </p:txBody>
      </p:sp>
    </p:spTree>
    <p:extLst>
      <p:ext uri="{BB962C8B-B14F-4D97-AF65-F5344CB8AC3E}">
        <p14:creationId xmlns:p14="http://schemas.microsoft.com/office/powerpoint/2010/main" val="3871567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title (big bar up)" type="title" preserve="1">
  <p:cSld name="Chapter title (big bar up)">
    <p:spTree>
      <p:nvGrpSpPr>
        <p:cNvPr id="1" name=""/>
        <p:cNvGrpSpPr/>
        <p:nvPr/>
      </p:nvGrpSpPr>
      <p:grpSpPr>
        <a:xfrm>
          <a:off x="0" y="0"/>
          <a:ext cx="0" cy="0"/>
          <a:chOff x="0" y="0"/>
          <a:chExt cx="0" cy="0"/>
        </a:xfrm>
      </p:grpSpPr>
      <p:sp>
        <p:nvSpPr>
          <p:cNvPr id="8" name="Rectangle 15"/>
          <p:cNvSpPr>
            <a:spLocks noChangeArrowheads="1"/>
          </p:cNvSpPr>
          <p:nvPr/>
        </p:nvSpPr>
        <p:spPr bwMode="gray">
          <a:xfrm>
            <a:off x="0" y="0"/>
            <a:ext cx="9144000" cy="5162556"/>
          </a:xfrm>
          <a:prstGeom prst="rect">
            <a:avLst/>
          </a:prstGeom>
          <a:solidFill>
            <a:schemeClr val="accent2">
              <a:lumMod val="60000"/>
              <a:lumOff val="40000"/>
            </a:schemeClr>
          </a:solidFill>
          <a:ln w="9525">
            <a:noFill/>
            <a:miter lim="800000"/>
            <a:headEnd/>
            <a:tailEnd/>
          </a:ln>
          <a:effectLst/>
        </p:spPr>
        <p:txBody>
          <a:bodyPr wrap="none" anchor="ctr"/>
          <a:lstStyle/>
          <a:p>
            <a:endParaRPr lang="en-US" noProof="0"/>
          </a:p>
        </p:txBody>
      </p:sp>
      <p:sp>
        <p:nvSpPr>
          <p:cNvPr id="57350" name="Rectangle 115"/>
          <p:cNvSpPr>
            <a:spLocks noGrp="1" noChangeArrowheads="1"/>
          </p:cNvSpPr>
          <p:nvPr>
            <p:ph type="ctrTitle" hasCustomPrompt="1"/>
          </p:nvPr>
        </p:nvSpPr>
        <p:spPr bwMode="gray">
          <a:xfrm>
            <a:off x="250825" y="4292542"/>
            <a:ext cx="8893175" cy="870014"/>
          </a:xfrm>
          <a:solidFill>
            <a:srgbClr val="233746">
              <a:alpha val="65000"/>
            </a:srgbClr>
          </a:solidFill>
        </p:spPr>
        <p:txBody>
          <a:bodyPr wrap="square" lIns="270000" tIns="144000" rIns="370800" bIns="108000" anchor="b" anchorCtr="0">
            <a:spAutoFit/>
          </a:bodyPr>
          <a:lstStyle>
            <a:lvl1pPr marL="0" marR="0" indent="0" algn="l" defTabSz="914400" rtl="0" eaLnBrk="1" fontAlgn="base" latinLnBrk="0" hangingPunct="1">
              <a:lnSpc>
                <a:spcPct val="100000"/>
              </a:lnSpc>
              <a:spcBef>
                <a:spcPct val="0"/>
              </a:spcBef>
              <a:spcAft>
                <a:spcPct val="0"/>
              </a:spcAft>
              <a:buClrTx/>
              <a:buSzTx/>
              <a:buFontTx/>
              <a:buNone/>
              <a:tabLst/>
              <a:defRPr sz="4000" baseline="0" smtClean="0">
                <a:solidFill>
                  <a:schemeClr val="bg1"/>
                </a:solidFill>
                <a:latin typeface="Arial" pitchFamily="34" charset="0"/>
              </a:defRPr>
            </a:lvl1pPr>
          </a:lstStyle>
          <a:p>
            <a:r>
              <a:rPr lang="cs-CZ" noProof="0" dirty="0" smtClean="0"/>
              <a:t>XX – &lt;Název přednášky&gt;</a:t>
            </a:r>
          </a:p>
        </p:txBody>
      </p:sp>
      <p:sp>
        <p:nvSpPr>
          <p:cNvPr id="57351" name="Rectangle 116"/>
          <p:cNvSpPr>
            <a:spLocks noGrp="1" noChangeArrowheads="1"/>
          </p:cNvSpPr>
          <p:nvPr>
            <p:ph type="subTitle" idx="1" hasCustomPrompt="1"/>
          </p:nvPr>
        </p:nvSpPr>
        <p:spPr bwMode="gray">
          <a:xfrm>
            <a:off x="250825" y="5162557"/>
            <a:ext cx="8893175" cy="393082"/>
          </a:xfrm>
          <a:solidFill>
            <a:srgbClr val="879BAA"/>
          </a:solidFill>
        </p:spPr>
        <p:txBody>
          <a:bodyPr wrap="square" lIns="270000" tIns="18000" bIns="36000" anchor="t" anchorCtr="0">
            <a:noAutofit/>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sz="2000" smtClean="0">
                <a:solidFill>
                  <a:schemeClr val="bg1"/>
                </a:solidFill>
                <a:latin typeface="Arial" pitchFamily="34" charset="0"/>
              </a:defRPr>
            </a:lvl1pPr>
          </a:lstStyle>
          <a:p>
            <a:r>
              <a:rPr lang="cs-CZ" dirty="0" smtClean="0"/>
              <a:t>IW5 - </a:t>
            </a:r>
            <a:r>
              <a:rPr lang="pt-BR" dirty="0" err="1" smtClean="0"/>
              <a:t>Programování</a:t>
            </a:r>
            <a:r>
              <a:rPr lang="pt-BR" dirty="0" smtClean="0"/>
              <a:t> v .NET a C#</a:t>
            </a:r>
            <a:endParaRPr lang="cs-CZ" dirty="0" smtClean="0"/>
          </a:p>
          <a:p>
            <a:endParaRPr lang="cs-CZ" noProof="0" dirty="0" smtClean="0"/>
          </a:p>
        </p:txBody>
      </p:sp>
      <p:sp>
        <p:nvSpPr>
          <p:cNvPr id="13" name="Textfeld 12"/>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cs-CZ" sz="1000" noProof="0" dirty="0" smtClean="0">
                <a:solidFill>
                  <a:schemeClr val="tx1"/>
                </a:solidFill>
              </a:rPr>
              <a:t>15</a:t>
            </a:r>
            <a:r>
              <a:rPr lang="en-US" sz="1000" noProof="0" dirty="0" smtClean="0">
                <a:solidFill>
                  <a:schemeClr val="tx1"/>
                </a:solidFill>
              </a:rPr>
              <a:t>. </a:t>
            </a:r>
            <a:r>
              <a:rPr lang="cs-CZ" sz="1000" noProof="0" dirty="0" smtClean="0">
                <a:solidFill>
                  <a:schemeClr val="tx1"/>
                </a:solidFill>
              </a:rPr>
              <a:t>3</a:t>
            </a:r>
            <a:r>
              <a:rPr lang="en-US" sz="1000" noProof="0" dirty="0" smtClean="0">
                <a:solidFill>
                  <a:schemeClr val="tx1"/>
                </a:solidFill>
              </a:rPr>
              <a:t>.</a:t>
            </a:r>
            <a:r>
              <a:rPr lang="en-US" sz="1000" baseline="0" noProof="0" dirty="0" smtClean="0">
                <a:solidFill>
                  <a:schemeClr val="tx1"/>
                </a:solidFill>
              </a:rPr>
              <a:t> </a:t>
            </a:r>
            <a:r>
              <a:rPr lang="en-US" sz="1000" noProof="0" dirty="0" smtClean="0">
                <a:solidFill>
                  <a:schemeClr val="tx1"/>
                </a:solidFill>
              </a:rPr>
              <a:t>201</a:t>
            </a:r>
            <a:r>
              <a:rPr lang="cs-CZ" sz="1000" noProof="0" dirty="0" smtClean="0">
                <a:solidFill>
                  <a:schemeClr val="tx1"/>
                </a:solidFill>
              </a:rPr>
              <a:t>6</a:t>
            </a:r>
            <a:endParaRPr lang="en-US" sz="1000" noProof="0" dirty="0" smtClean="0">
              <a:solidFill>
                <a:schemeClr val="tx1"/>
              </a:solidFill>
            </a:endParaRPr>
          </a:p>
        </p:txBody>
      </p:sp>
      <p:sp>
        <p:nvSpPr>
          <p:cNvPr id="15" name="Textfeld 14"/>
          <p:cNvSpPr txBox="1"/>
          <p:nvPr/>
        </p:nvSpPr>
        <p:spPr>
          <a:xfrm>
            <a:off x="0" y="6598800"/>
            <a:ext cx="1249351" cy="250814"/>
          </a:xfrm>
          <a:prstGeom prst="rect">
            <a:avLst/>
          </a:prstGeom>
          <a:noFill/>
        </p:spPr>
        <p:txBody>
          <a:bodyPr wrap="square" lIns="540000" tIns="0" rIns="0" bIns="115200" rtlCol="0" anchor="t" anchorCtr="0">
            <a:noAutofit/>
          </a:bodyPr>
          <a:lstStyle/>
          <a:p>
            <a:pPr>
              <a:lnSpc>
                <a:spcPct val="110000"/>
              </a:lnSpc>
              <a:spcBef>
                <a:spcPts val="0"/>
              </a:spcBef>
            </a:pPr>
            <a:r>
              <a:rPr lang="cs-CZ" sz="1000" noProof="0" dirty="0" smtClean="0">
                <a:solidFill>
                  <a:schemeClr val="tx1"/>
                </a:solidFill>
              </a:rPr>
              <a:t>Strana</a:t>
            </a:r>
            <a:r>
              <a:rPr lang="en-US" sz="1000" noProof="0" dirty="0" smtClean="0">
                <a:solidFill>
                  <a:schemeClr val="tx1"/>
                </a:solidFill>
              </a:rPr>
              <a:t>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6" name="Textfeld 15"/>
          <p:cNvSpPr txBox="1"/>
          <p:nvPr/>
        </p:nvSpPr>
        <p:spPr>
          <a:xfrm>
            <a:off x="5868162" y="6598800"/>
            <a:ext cx="3275837" cy="259200"/>
          </a:xfrm>
          <a:prstGeom prst="rect">
            <a:avLst/>
          </a:prstGeom>
          <a:noFill/>
        </p:spPr>
        <p:txBody>
          <a:bodyPr wrap="square" lIns="0" tIns="0" rIns="370800" bIns="115200" rtlCol="0">
            <a:noAutofit/>
          </a:bodyPr>
          <a:lstStyle/>
          <a:p>
            <a:pPr algn="r">
              <a:lnSpc>
                <a:spcPct val="110000"/>
              </a:lnSpc>
              <a:spcBef>
                <a:spcPts val="0"/>
              </a:spcBef>
            </a:pPr>
            <a:r>
              <a:rPr lang="cs-CZ" sz="1000" noProof="0" dirty="0" smtClean="0">
                <a:solidFill>
                  <a:schemeClr val="tx1"/>
                </a:solidFill>
              </a:rPr>
              <a:t>Peter </a:t>
            </a:r>
            <a:r>
              <a:rPr lang="cs-CZ" sz="1000" noProof="0" dirty="0" err="1" smtClean="0">
                <a:solidFill>
                  <a:schemeClr val="tx1"/>
                </a:solidFill>
              </a:rPr>
              <a:t>Solár</a:t>
            </a:r>
            <a:r>
              <a:rPr lang="cs-CZ" sz="1000" noProof="0" dirty="0" smtClean="0">
                <a:solidFill>
                  <a:schemeClr val="tx1"/>
                </a:solidFill>
              </a:rPr>
              <a:t>, Martin </a:t>
            </a:r>
            <a:r>
              <a:rPr lang="cs-CZ" sz="1000" noProof="0" dirty="0" err="1" smtClean="0">
                <a:solidFill>
                  <a:schemeClr val="tx1"/>
                </a:solidFill>
              </a:rPr>
              <a:t>Procháska</a:t>
            </a:r>
            <a:endParaRPr lang="en-US" sz="1000" noProof="0" dirty="0" smtClean="0">
              <a:solidFill>
                <a:schemeClr val="tx1"/>
              </a:solidFill>
            </a:endParaRPr>
          </a:p>
        </p:txBody>
      </p:sp>
      <p:sp>
        <p:nvSpPr>
          <p:cNvPr id="10" name="Textfeld 15"/>
          <p:cNvSpPr txBox="1"/>
          <p:nvPr/>
        </p:nvSpPr>
        <p:spPr>
          <a:xfrm>
            <a:off x="2411730" y="6598800"/>
            <a:ext cx="3275837" cy="259200"/>
          </a:xfrm>
          <a:prstGeom prst="rect">
            <a:avLst/>
          </a:prstGeom>
          <a:noFill/>
        </p:spPr>
        <p:txBody>
          <a:bodyPr wrap="square" lIns="0" tIns="0" rIns="370800" bIns="115200" rtlCol="0">
            <a:noAutofit/>
          </a:bodyPr>
          <a:lstStyle/>
          <a:p>
            <a:pPr marL="0" marR="0" indent="0" algn="l" defTabSz="914400" rtl="0" eaLnBrk="1" fontAlgn="base" latinLnBrk="0" hangingPunct="1">
              <a:lnSpc>
                <a:spcPct val="110000"/>
              </a:lnSpc>
              <a:spcBef>
                <a:spcPts val="0"/>
              </a:spcBef>
              <a:spcAft>
                <a:spcPct val="0"/>
              </a:spcAft>
              <a:buClrTx/>
              <a:buSzTx/>
              <a:buFontTx/>
              <a:buNone/>
              <a:tabLst/>
              <a:defRPr/>
            </a:pPr>
            <a:r>
              <a:rPr lang="cs-CZ" sz="1000" noProof="0" dirty="0" smtClean="0">
                <a:solidFill>
                  <a:schemeClr val="tx1"/>
                </a:solidFill>
              </a:rPr>
              <a:t>Pokročilé konstrukce C#</a:t>
            </a:r>
            <a:endParaRPr lang="en-US" sz="1000" noProof="0" dirty="0" smtClean="0">
              <a:solidFill>
                <a:schemeClr val="tx1"/>
              </a:solidFill>
            </a:endParaRPr>
          </a:p>
        </p:txBody>
      </p:sp>
      <p:pic>
        <p:nvPicPr>
          <p:cNvPr id="14" name="Obráze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42" y="116586"/>
            <a:ext cx="1460833" cy="635145"/>
          </a:xfrm>
          <a:prstGeom prst="rect">
            <a:avLst/>
          </a:prstGeom>
        </p:spPr>
      </p:pic>
    </p:spTree>
    <p:extLst>
      <p:ext uri="{BB962C8B-B14F-4D97-AF65-F5344CB8AC3E}">
        <p14:creationId xmlns:p14="http://schemas.microsoft.com/office/powerpoint/2010/main" val="2983994921"/>
      </p:ext>
    </p:extLst>
  </p:cSld>
  <p:clrMapOvr>
    <a:masterClrMapping/>
  </p:clrMapOvr>
  <p:transition/>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objects" preserve="1">
  <p:cSld name="Four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3" name="Inhaltsplatzhalter 2"/>
          <p:cNvSpPr>
            <a:spLocks noGrp="1"/>
          </p:cNvSpPr>
          <p:nvPr>
            <p:ph idx="1" hasCustomPrompt="1"/>
          </p:nvPr>
        </p:nvSpPr>
        <p:spPr>
          <a:xfrm>
            <a:off x="539749" y="1412875"/>
            <a:ext cx="4032251" cy="2303464"/>
          </a:xfrm>
        </p:spPr>
        <p:txBody>
          <a:bodyPr/>
          <a:lstStyle>
            <a:lvl3pPr>
              <a:defRPr/>
            </a:lvl3pPr>
            <a:lvl4pPr>
              <a:defRPr/>
            </a:lvl4pPr>
            <a:lvl5pPr>
              <a:defRPr/>
            </a:lvl5p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Tree>
    <p:extLst>
      <p:ext uri="{BB962C8B-B14F-4D97-AF65-F5344CB8AC3E}">
        <p14:creationId xmlns:p14="http://schemas.microsoft.com/office/powerpoint/2010/main" val="1077854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ree Content + Navigation" preserve="1">
  <p:cSld name="Free Content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accent1"/>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accent1"/>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navigation</a:t>
            </a:r>
            <a:endParaRPr lang="cs-CZ" noProof="0" dirty="0" smtClean="0"/>
          </a:p>
          <a:p>
            <a:pPr lvl="1"/>
            <a:r>
              <a:rPr lang="cs-CZ" noProof="0" dirty="0" err="1" smtClean="0"/>
              <a:t>active</a:t>
            </a:r>
            <a:r>
              <a:rPr lang="cs-CZ" noProof="0" dirty="0" smtClean="0"/>
              <a:t> </a:t>
            </a:r>
            <a:r>
              <a:rPr lang="cs-CZ" noProof="0" dirty="0" err="1" smtClean="0"/>
              <a:t>chapter</a:t>
            </a:r>
            <a:endParaRPr lang="cs-CZ" noProof="0" dirty="0" smtClean="0"/>
          </a:p>
          <a:p>
            <a:pPr lvl="2"/>
            <a:r>
              <a:rPr lang="cs-CZ" noProof="0" dirty="0" err="1" smtClean="0"/>
              <a:t>subchapter</a:t>
            </a:r>
            <a:endParaRPr lang="cs-CZ" noProof="0" dirty="0" smtClean="0"/>
          </a:p>
          <a:p>
            <a:pPr lvl="3"/>
            <a:r>
              <a:rPr lang="cs-CZ" noProof="0" dirty="0" err="1" smtClean="0"/>
              <a:t>active</a:t>
            </a:r>
            <a:r>
              <a:rPr lang="cs-CZ" noProof="0" dirty="0" smtClean="0"/>
              <a:t> </a:t>
            </a:r>
            <a:r>
              <a:rPr lang="cs-CZ" noProof="0" dirty="0" err="1" smtClean="0"/>
              <a:t>subchapter</a:t>
            </a:r>
            <a:endParaRPr lang="cs-CZ" noProof="0" dirty="0" smtClean="0"/>
          </a:p>
          <a:p>
            <a:pPr lvl="4"/>
            <a:r>
              <a:rPr lang="cs-CZ" noProof="0" dirty="0" err="1" smtClean="0"/>
              <a:t>subchapter</a:t>
            </a:r>
            <a:endParaRPr lang="cs-CZ" noProof="0" dirty="0" smtClean="0"/>
          </a:p>
          <a:p>
            <a:pPr lvl="5"/>
            <a:r>
              <a:rPr lang="cs-CZ" noProof="0" dirty="0" err="1" smtClean="0"/>
              <a:t>active</a:t>
            </a:r>
            <a:r>
              <a:rPr lang="cs-CZ" noProof="0" dirty="0" smtClean="0"/>
              <a:t> </a:t>
            </a:r>
            <a:r>
              <a:rPr lang="cs-CZ" noProof="0" dirty="0" err="1" smtClean="0"/>
              <a:t>subchapter</a:t>
            </a:r>
            <a:endParaRPr lang="cs-CZ" noProof="0" dirty="0"/>
          </a:p>
        </p:txBody>
      </p:sp>
    </p:spTree>
    <p:extLst>
      <p:ext uri="{BB962C8B-B14F-4D97-AF65-F5344CB8AC3E}">
        <p14:creationId xmlns:p14="http://schemas.microsoft.com/office/powerpoint/2010/main" val="2389238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object (small) + Navigation" preserve="1">
  <p:cSld name="One object (small)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accent1"/>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accent1"/>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navigation</a:t>
            </a:r>
            <a:endParaRPr lang="cs-CZ" noProof="0" dirty="0" smtClean="0"/>
          </a:p>
          <a:p>
            <a:pPr lvl="1"/>
            <a:r>
              <a:rPr lang="cs-CZ" noProof="0" dirty="0" err="1" smtClean="0"/>
              <a:t>active</a:t>
            </a:r>
            <a:r>
              <a:rPr lang="cs-CZ" noProof="0" dirty="0" smtClean="0"/>
              <a:t> </a:t>
            </a:r>
            <a:r>
              <a:rPr lang="cs-CZ" noProof="0" dirty="0" err="1" smtClean="0"/>
              <a:t>chapter</a:t>
            </a:r>
            <a:endParaRPr lang="cs-CZ" noProof="0" dirty="0" smtClean="0"/>
          </a:p>
          <a:p>
            <a:pPr lvl="2"/>
            <a:r>
              <a:rPr lang="cs-CZ" noProof="0" dirty="0" err="1" smtClean="0"/>
              <a:t>subchapter</a:t>
            </a:r>
            <a:endParaRPr lang="cs-CZ" noProof="0" dirty="0" smtClean="0"/>
          </a:p>
          <a:p>
            <a:pPr lvl="3"/>
            <a:r>
              <a:rPr lang="cs-CZ" noProof="0" dirty="0" err="1" smtClean="0"/>
              <a:t>active</a:t>
            </a:r>
            <a:r>
              <a:rPr lang="cs-CZ" noProof="0" dirty="0" smtClean="0"/>
              <a:t> </a:t>
            </a:r>
            <a:r>
              <a:rPr lang="cs-CZ" noProof="0" dirty="0" err="1" smtClean="0"/>
              <a:t>subchapter</a:t>
            </a:r>
            <a:endParaRPr lang="cs-CZ" noProof="0" dirty="0" smtClean="0"/>
          </a:p>
          <a:p>
            <a:pPr lvl="4"/>
            <a:r>
              <a:rPr lang="cs-CZ" noProof="0" dirty="0" err="1" smtClean="0"/>
              <a:t>subchapter</a:t>
            </a:r>
            <a:endParaRPr lang="cs-CZ" noProof="0" dirty="0" smtClean="0"/>
          </a:p>
          <a:p>
            <a:pPr lvl="5"/>
            <a:r>
              <a:rPr lang="cs-CZ" noProof="0" dirty="0" err="1" smtClean="0"/>
              <a:t>active</a:t>
            </a:r>
            <a:r>
              <a:rPr lang="cs-CZ" noProof="0" dirty="0" smtClean="0"/>
              <a:t> </a:t>
            </a:r>
            <a:r>
              <a:rPr lang="cs-CZ" noProof="0" dirty="0" err="1" smtClean="0"/>
              <a:t>subchapter</a:t>
            </a:r>
            <a:endParaRPr lang="cs-CZ" noProof="0" dirty="0"/>
          </a:p>
        </p:txBody>
      </p:sp>
    </p:spTree>
    <p:extLst>
      <p:ext uri="{BB962C8B-B14F-4D97-AF65-F5344CB8AC3E}">
        <p14:creationId xmlns:p14="http://schemas.microsoft.com/office/powerpoint/2010/main" val="306693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 Navigation" preserve="1">
  <p:cSld name="Two column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a:p>
        </p:txBody>
      </p:sp>
      <p:sp>
        <p:nvSpPr>
          <p:cNvPr id="3" name="Inhaltsplatzhalter 2"/>
          <p:cNvSpPr>
            <a:spLocks noGrp="1"/>
          </p:cNvSpPr>
          <p:nvPr>
            <p:ph idx="1" hasCustomPrompt="1"/>
          </p:nvPr>
        </p:nvSpPr>
        <p:spPr>
          <a:xfrm>
            <a:off x="539750" y="1412874"/>
            <a:ext cx="3309936" cy="4752975"/>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accent1"/>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accent1"/>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cs-CZ" noProof="0" smtClean="0"/>
              <a:t>Click the style sheet to edit the navigation</a:t>
            </a:r>
          </a:p>
          <a:p>
            <a:pPr lvl="1"/>
            <a:r>
              <a:rPr lang="cs-CZ" noProof="0" smtClean="0"/>
              <a:t>active chapter</a:t>
            </a:r>
          </a:p>
          <a:p>
            <a:pPr lvl="2"/>
            <a:r>
              <a:rPr lang="cs-CZ" noProof="0" smtClean="0"/>
              <a:t>subchapter</a:t>
            </a:r>
          </a:p>
          <a:p>
            <a:pPr lvl="3"/>
            <a:r>
              <a:rPr lang="cs-CZ" noProof="0" smtClean="0"/>
              <a:t>active subchapter</a:t>
            </a:r>
          </a:p>
          <a:p>
            <a:pPr lvl="4"/>
            <a:r>
              <a:rPr lang="cs-CZ" noProof="0" smtClean="0"/>
              <a:t>subchapter</a:t>
            </a:r>
          </a:p>
          <a:p>
            <a:pPr lvl="5"/>
            <a:r>
              <a:rPr lang="cs-CZ" noProof="0" smtClean="0"/>
              <a:t>active subchapter</a:t>
            </a:r>
            <a:endParaRPr lang="cs-CZ" noProof="0"/>
          </a:p>
        </p:txBody>
      </p:sp>
    </p:spTree>
    <p:extLst>
      <p:ext uri="{BB962C8B-B14F-4D97-AF65-F5344CB8AC3E}">
        <p14:creationId xmlns:p14="http://schemas.microsoft.com/office/powerpoint/2010/main" val="267849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rows + Navigation" preserve="1">
  <p:cSld name="Two row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3" name="Inhaltsplatzhalter 2"/>
          <p:cNvSpPr>
            <a:spLocks noGrp="1"/>
          </p:cNvSpPr>
          <p:nvPr>
            <p:ph idx="1" hasCustomPrompt="1"/>
          </p:nvPr>
        </p:nvSpPr>
        <p:spPr>
          <a:xfrm>
            <a:off x="539749" y="1412875"/>
            <a:ext cx="6769101" cy="2303464"/>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accent1"/>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accent1"/>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cs-CZ" noProof="0" smtClean="0"/>
              <a:t>Click the style sheet to edit the navigation</a:t>
            </a:r>
          </a:p>
          <a:p>
            <a:pPr lvl="1"/>
            <a:r>
              <a:rPr lang="cs-CZ" noProof="0" smtClean="0"/>
              <a:t>active chapter</a:t>
            </a:r>
          </a:p>
          <a:p>
            <a:pPr lvl="2"/>
            <a:r>
              <a:rPr lang="cs-CZ" noProof="0" smtClean="0"/>
              <a:t>subchapter</a:t>
            </a:r>
          </a:p>
          <a:p>
            <a:pPr lvl="3"/>
            <a:r>
              <a:rPr lang="cs-CZ" noProof="0" smtClean="0"/>
              <a:t>active subchapter</a:t>
            </a:r>
          </a:p>
          <a:p>
            <a:pPr lvl="4"/>
            <a:r>
              <a:rPr lang="cs-CZ" noProof="0" smtClean="0"/>
              <a:t>subchapter</a:t>
            </a:r>
          </a:p>
          <a:p>
            <a:pPr lvl="5"/>
            <a:r>
              <a:rPr lang="cs-CZ" noProof="0" smtClean="0"/>
              <a:t>active subchapter</a:t>
            </a:r>
            <a:endParaRPr lang="cs-CZ" noProof="0"/>
          </a:p>
        </p:txBody>
      </p:sp>
    </p:spTree>
    <p:extLst>
      <p:ext uri="{BB962C8B-B14F-4D97-AF65-F5344CB8AC3E}">
        <p14:creationId xmlns:p14="http://schemas.microsoft.com/office/powerpoint/2010/main" val="523503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objects + Navigation" preserve="1">
  <p:cSld name="Four object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a:p>
        </p:txBody>
      </p:sp>
      <p:sp>
        <p:nvSpPr>
          <p:cNvPr id="3" name="Inhaltsplatzhalter 2"/>
          <p:cNvSpPr>
            <a:spLocks noGrp="1"/>
          </p:cNvSpPr>
          <p:nvPr>
            <p:ph idx="1" hasCustomPrompt="1"/>
          </p:nvPr>
        </p:nvSpPr>
        <p:spPr>
          <a:xfrm>
            <a:off x="539750" y="1412875"/>
            <a:ext cx="3309936" cy="2303464"/>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accent1"/>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accent1"/>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cs-CZ" noProof="0" smtClean="0"/>
              <a:t>Click the style sheet to edit the navigation</a:t>
            </a:r>
          </a:p>
          <a:p>
            <a:pPr lvl="1"/>
            <a:r>
              <a:rPr lang="cs-CZ" noProof="0" smtClean="0"/>
              <a:t>active chapter</a:t>
            </a:r>
          </a:p>
          <a:p>
            <a:pPr lvl="2"/>
            <a:r>
              <a:rPr lang="cs-CZ" noProof="0" smtClean="0"/>
              <a:t>subchapter</a:t>
            </a:r>
          </a:p>
          <a:p>
            <a:pPr lvl="3"/>
            <a:r>
              <a:rPr lang="cs-CZ" noProof="0" smtClean="0"/>
              <a:t>active subchapter</a:t>
            </a:r>
          </a:p>
          <a:p>
            <a:pPr lvl="4"/>
            <a:r>
              <a:rPr lang="cs-CZ" noProof="0" smtClean="0"/>
              <a:t>subchapter</a:t>
            </a:r>
          </a:p>
          <a:p>
            <a:pPr lvl="5"/>
            <a:r>
              <a:rPr lang="cs-CZ" noProof="0" smtClean="0"/>
              <a:t>active subchapter</a:t>
            </a:r>
            <a:endParaRPr lang="cs-CZ" noProof="0"/>
          </a:p>
        </p:txBody>
      </p:sp>
    </p:spTree>
    <p:extLst>
      <p:ext uri="{BB962C8B-B14F-4D97-AF65-F5344CB8AC3E}">
        <p14:creationId xmlns:p14="http://schemas.microsoft.com/office/powerpoint/2010/main" val="3479108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 Index/Contact" preserve="1">
  <p:cSld name="Image + Index/Conta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a:p>
        </p:txBody>
      </p:sp>
      <p:sp>
        <p:nvSpPr>
          <p:cNvPr id="11" name="Bildplatzhalter 10"/>
          <p:cNvSpPr>
            <a:spLocks noGrp="1"/>
          </p:cNvSpPr>
          <p:nvPr>
            <p:ph type="pic" sz="quarter" idx="13"/>
          </p:nvPr>
        </p:nvSpPr>
        <p:spPr>
          <a:xfrm>
            <a:off x="0" y="1412875"/>
            <a:ext cx="4571999" cy="4752975"/>
          </a:xfrm>
        </p:spPr>
        <p:txBody>
          <a:bodyPr/>
          <a:lstStyle/>
          <a:p>
            <a:r>
              <a:rPr lang="cs-CZ" noProof="0" smtClean="0"/>
              <a:t>Kliknutím na ikonu přidáte obrázek.</a:t>
            </a:r>
            <a:endParaRPr lang="en-US" noProof="0" dirty="0"/>
          </a:p>
        </p:txBody>
      </p:sp>
      <p:sp>
        <p:nvSpPr>
          <p:cNvPr id="5" name="Textplatzhalter 12"/>
          <p:cNvSpPr>
            <a:spLocks noGrp="1"/>
          </p:cNvSpPr>
          <p:nvPr>
            <p:ph type="body" sz="quarter" idx="14" hasCustomPrompt="1"/>
          </p:nvPr>
        </p:nvSpPr>
        <p:spPr bwMode="auto">
          <a:xfrm>
            <a:off x="4716463" y="1412875"/>
            <a:ext cx="4427537" cy="4752975"/>
          </a:xfrm>
          <a:solidFill>
            <a:schemeClr val="accent2">
              <a:lumMod val="60000"/>
              <a:lumOff val="40000"/>
            </a:schemeClr>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87775" algn="r"/>
              </a:tabLst>
              <a:defRPr/>
            </a:lvl1pPr>
            <a:lvl2pPr marL="179388" indent="-177800">
              <a:lnSpc>
                <a:spcPct val="100000"/>
              </a:lnSpc>
              <a:spcBef>
                <a:spcPts val="500"/>
              </a:spcBef>
              <a:spcAft>
                <a:spcPts val="500"/>
              </a:spcAft>
              <a:buFont typeface="Arial" pitchFamily="34" charset="0"/>
              <a:buChar char="•"/>
              <a:tabLst>
                <a:tab pos="3787775" algn="r"/>
              </a:tabLst>
              <a:defRPr b="0"/>
            </a:lvl2pPr>
            <a:lvl3pPr marL="177800" indent="-177800">
              <a:lnSpc>
                <a:spcPct val="100000"/>
              </a:lnSpc>
              <a:spcBef>
                <a:spcPts val="500"/>
              </a:spcBef>
              <a:spcAft>
                <a:spcPts val="500"/>
              </a:spcAft>
              <a:tabLst>
                <a:tab pos="3787775" algn="r"/>
              </a:tabLst>
              <a:defRPr b="1"/>
            </a:lvl3pPr>
            <a:lvl4pPr marL="360363" indent="-179388">
              <a:lnSpc>
                <a:spcPct val="100000"/>
              </a:lnSpc>
              <a:spcBef>
                <a:spcPts val="500"/>
              </a:spcBef>
              <a:spcAft>
                <a:spcPts val="500"/>
              </a:spcAft>
              <a:tabLst>
                <a:tab pos="3787775" algn="r"/>
              </a:tabLst>
              <a:defRPr b="0"/>
            </a:lvl4pPr>
            <a:lvl5pPr marL="357188" indent="-177800">
              <a:lnSpc>
                <a:spcPct val="100000"/>
              </a:lnSpc>
              <a:spcBef>
                <a:spcPts val="500"/>
              </a:spcBef>
              <a:spcAft>
                <a:spcPts val="500"/>
              </a:spcAft>
              <a:tabLst>
                <a:tab pos="3787775" algn="r"/>
              </a:tabLst>
              <a:defRPr b="1" baseline="0"/>
            </a:lvl5pPr>
            <a:lvl6pPr marL="360363" indent="-180975">
              <a:lnSpc>
                <a:spcPct val="100000"/>
              </a:lnSpc>
              <a:spcBef>
                <a:spcPts val="500"/>
              </a:spcBef>
              <a:spcAft>
                <a:spcPts val="500"/>
              </a:spcAft>
              <a:buFont typeface="Arial" pitchFamily="34" charset="0"/>
              <a:buChar char="•"/>
              <a:tabLst>
                <a:tab pos="3787775" algn="r"/>
              </a:tabLst>
              <a:defRPr b="1"/>
            </a:lvl6p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toc</a:t>
            </a:r>
            <a:r>
              <a:rPr lang="cs-CZ" noProof="0" dirty="0" smtClean="0"/>
              <a:t>/</a:t>
            </a:r>
            <a:r>
              <a:rPr lang="cs-CZ" noProof="0" dirty="0" err="1" smtClean="0"/>
              <a:t>contact</a:t>
            </a:r>
            <a:endParaRPr lang="cs-CZ" noProof="0" dirty="0" smtClean="0"/>
          </a:p>
          <a:p>
            <a:pPr lvl="1"/>
            <a:r>
              <a:rPr lang="cs-CZ" noProof="0" dirty="0" err="1" smtClean="0"/>
              <a:t>chapter</a:t>
            </a:r>
            <a:endParaRPr lang="cs-CZ" noProof="0" dirty="0" smtClean="0"/>
          </a:p>
          <a:p>
            <a:pPr lvl="2"/>
            <a:r>
              <a:rPr lang="cs-CZ" noProof="0" dirty="0" err="1" smtClean="0"/>
              <a:t>active</a:t>
            </a:r>
            <a:r>
              <a:rPr lang="cs-CZ" noProof="0" dirty="0" smtClean="0"/>
              <a:t> </a:t>
            </a:r>
            <a:r>
              <a:rPr lang="cs-CZ" noProof="0" dirty="0" err="1" smtClean="0"/>
              <a:t>chapter</a:t>
            </a:r>
            <a:endParaRPr lang="cs-CZ" noProof="0" dirty="0" smtClean="0"/>
          </a:p>
          <a:p>
            <a:pPr lvl="3"/>
            <a:r>
              <a:rPr lang="cs-CZ" noProof="0" dirty="0" err="1" smtClean="0"/>
              <a:t>subchapter</a:t>
            </a:r>
            <a:endParaRPr lang="cs-CZ" noProof="0" dirty="0" smtClean="0"/>
          </a:p>
          <a:p>
            <a:pPr lvl="4"/>
            <a:r>
              <a:rPr lang="cs-CZ" noProof="0" dirty="0" err="1" smtClean="0"/>
              <a:t>active</a:t>
            </a:r>
            <a:r>
              <a:rPr lang="cs-CZ" noProof="0" dirty="0" smtClean="0"/>
              <a:t> </a:t>
            </a:r>
            <a:r>
              <a:rPr lang="cs-CZ" noProof="0" dirty="0" err="1" smtClean="0"/>
              <a:t>subchapter</a:t>
            </a:r>
            <a:endParaRPr lang="cs-CZ" noProof="0" dirty="0"/>
          </a:p>
        </p:txBody>
      </p:sp>
    </p:spTree>
    <p:extLst>
      <p:ext uri="{BB962C8B-B14F-4D97-AF65-F5344CB8AC3E}">
        <p14:creationId xmlns:p14="http://schemas.microsoft.com/office/powerpoint/2010/main" val="18052548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 Index" preserve="1">
  <p:cSld name="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auto">
          <a:xfrm>
            <a:off x="4716463" y="1412875"/>
            <a:ext cx="4427537" cy="4752975"/>
          </a:xfrm>
          <a:solidFill>
            <a:schemeClr val="accent2">
              <a:lumMod val="60000"/>
              <a:lumOff val="40000"/>
            </a:schemeClr>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87775" algn="r"/>
              </a:tabLst>
              <a:defRPr/>
            </a:lvl1pPr>
            <a:lvl2pPr marL="179388" indent="-177800">
              <a:lnSpc>
                <a:spcPct val="100000"/>
              </a:lnSpc>
              <a:spcBef>
                <a:spcPts val="500"/>
              </a:spcBef>
              <a:spcAft>
                <a:spcPts val="500"/>
              </a:spcAft>
              <a:buFont typeface="Arial" pitchFamily="34" charset="0"/>
              <a:buChar char="•"/>
              <a:tabLst>
                <a:tab pos="3787775" algn="r"/>
              </a:tabLst>
              <a:defRPr b="0"/>
            </a:lvl2pPr>
            <a:lvl3pPr marL="177800" indent="-177800">
              <a:lnSpc>
                <a:spcPct val="100000"/>
              </a:lnSpc>
              <a:spcBef>
                <a:spcPts val="500"/>
              </a:spcBef>
              <a:spcAft>
                <a:spcPts val="500"/>
              </a:spcAft>
              <a:tabLst>
                <a:tab pos="3787775" algn="r"/>
              </a:tabLst>
              <a:defRPr b="1"/>
            </a:lvl3pPr>
            <a:lvl4pPr marL="360363" indent="-179388">
              <a:lnSpc>
                <a:spcPct val="100000"/>
              </a:lnSpc>
              <a:spcBef>
                <a:spcPts val="500"/>
              </a:spcBef>
              <a:spcAft>
                <a:spcPts val="500"/>
              </a:spcAft>
              <a:tabLst>
                <a:tab pos="3787775" algn="r"/>
              </a:tabLst>
              <a:defRPr b="0"/>
            </a:lvl4pPr>
            <a:lvl5pPr marL="357188" indent="-177800">
              <a:lnSpc>
                <a:spcPct val="100000"/>
              </a:lnSpc>
              <a:spcBef>
                <a:spcPts val="500"/>
              </a:spcBef>
              <a:spcAft>
                <a:spcPts val="500"/>
              </a:spcAft>
              <a:tabLst>
                <a:tab pos="3787775" algn="r"/>
              </a:tabLst>
              <a:defRPr b="1" baseline="0"/>
            </a:lvl5pPr>
            <a:lvl6pPr marL="360363" indent="-180975">
              <a:lnSpc>
                <a:spcPct val="100000"/>
              </a:lnSpc>
              <a:spcBef>
                <a:spcPts val="500"/>
              </a:spcBef>
              <a:spcAft>
                <a:spcPts val="500"/>
              </a:spcAft>
              <a:buFont typeface="Arial" pitchFamily="34" charset="0"/>
              <a:buChar char="•"/>
              <a:tabLst>
                <a:tab pos="3787775" algn="r"/>
              </a:tabLst>
              <a:defRPr b="1"/>
            </a:lvl6pPr>
          </a:lstStyle>
          <a:p>
            <a:pPr lvl="0"/>
            <a:r>
              <a:rPr lang="cs-CZ" noProof="0" smtClean="0"/>
              <a:t>Click the style sheet to edit the toc/contact</a:t>
            </a:r>
          </a:p>
          <a:p>
            <a:pPr lvl="1"/>
            <a:r>
              <a:rPr lang="cs-CZ" noProof="0" smtClean="0"/>
              <a:t>chapter</a:t>
            </a:r>
          </a:p>
          <a:p>
            <a:pPr lvl="2"/>
            <a:r>
              <a:rPr lang="cs-CZ" noProof="0" smtClean="0"/>
              <a:t>active chapter</a:t>
            </a:r>
          </a:p>
          <a:p>
            <a:pPr lvl="3"/>
            <a:r>
              <a:rPr lang="cs-CZ" noProof="0" smtClean="0"/>
              <a:t>subchapter</a:t>
            </a:r>
          </a:p>
          <a:p>
            <a:pPr lvl="4"/>
            <a:r>
              <a:rPr lang="cs-CZ" noProof="0" smtClean="0"/>
              <a:t>active subchapter</a:t>
            </a:r>
            <a:endParaRPr lang="cs-CZ" noProof="0"/>
          </a:p>
        </p:txBody>
      </p:sp>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Tree>
    <p:extLst>
      <p:ext uri="{BB962C8B-B14F-4D97-AF65-F5344CB8AC3E}">
        <p14:creationId xmlns:p14="http://schemas.microsoft.com/office/powerpoint/2010/main" val="3004043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ree Content" preserve="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Tree>
    <p:extLst>
      <p:ext uri="{BB962C8B-B14F-4D97-AF65-F5344CB8AC3E}">
        <p14:creationId xmlns:p14="http://schemas.microsoft.com/office/powerpoint/2010/main" val="409946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3" name="Inhaltsplatzhalter 2"/>
          <p:cNvSpPr>
            <a:spLocks noGrp="1"/>
          </p:cNvSpPr>
          <p:nvPr>
            <p:ph idx="1" hasCustomPrompt="1"/>
          </p:nvPr>
        </p:nvSpPr>
        <p:spPr>
          <a:xfrm>
            <a:off x="539749" y="1412874"/>
            <a:ext cx="8208773" cy="4752975"/>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Tree>
    <p:extLst>
      <p:ext uri="{BB962C8B-B14F-4D97-AF65-F5344CB8AC3E}">
        <p14:creationId xmlns:p14="http://schemas.microsoft.com/office/powerpoint/2010/main" val="1070978360"/>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3" name="Inhaltsplatzhalter 2"/>
          <p:cNvSpPr>
            <a:spLocks noGrp="1"/>
          </p:cNvSpPr>
          <p:nvPr>
            <p:ph idx="1" hasCustomPrompt="1"/>
          </p:nvPr>
        </p:nvSpPr>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Tree>
    <p:extLst>
      <p:ext uri="{BB962C8B-B14F-4D97-AF65-F5344CB8AC3E}">
        <p14:creationId xmlns:p14="http://schemas.microsoft.com/office/powerpoint/2010/main" val="2906333929"/>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reserve="1">
  <p:cSld name="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a:p>
        </p:txBody>
      </p:sp>
      <p:sp>
        <p:nvSpPr>
          <p:cNvPr id="3" name="Inhaltsplatzhalter 2"/>
          <p:cNvSpPr>
            <a:spLocks noGrp="1"/>
          </p:cNvSpPr>
          <p:nvPr>
            <p:ph idx="1" hasCustomPrompt="1"/>
          </p:nvPr>
        </p:nvSpPr>
        <p:spPr>
          <a:xfrm>
            <a:off x="539749" y="1412874"/>
            <a:ext cx="4032251" cy="4752975"/>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Tree>
    <p:extLst>
      <p:ext uri="{BB962C8B-B14F-4D97-AF65-F5344CB8AC3E}">
        <p14:creationId xmlns:p14="http://schemas.microsoft.com/office/powerpoint/2010/main" val="367419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rows" preserve="1">
  <p:cSld name="Two row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3" name="Inhaltsplatzhalter 2"/>
          <p:cNvSpPr>
            <a:spLocks noGrp="1"/>
          </p:cNvSpPr>
          <p:nvPr>
            <p:ph idx="1" hasCustomPrompt="1"/>
          </p:nvPr>
        </p:nvSpPr>
        <p:spPr>
          <a:xfrm>
            <a:off x="539749" y="1412875"/>
            <a:ext cx="6769101" cy="2303464"/>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Tree>
    <p:extLst>
      <p:ext uri="{BB962C8B-B14F-4D97-AF65-F5344CB8AC3E}">
        <p14:creationId xmlns:p14="http://schemas.microsoft.com/office/powerpoint/2010/main" val="3212318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reserve="1">
  <p:cSld name="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cs-CZ" noProof="0" smtClean="0"/>
              <a:t>Click the style sheet to edit the title</a:t>
            </a:r>
            <a:endParaRPr lang="cs-CZ" noProof="0"/>
          </a:p>
        </p:txBody>
      </p:sp>
      <p:sp>
        <p:nvSpPr>
          <p:cNvPr id="3" name="Inhaltsplatzhalter 2"/>
          <p:cNvSpPr>
            <a:spLocks noGrp="1"/>
          </p:cNvSpPr>
          <p:nvPr>
            <p:ph idx="1" hasCustomPrompt="1"/>
          </p:nvPr>
        </p:nvSpPr>
        <p:spPr>
          <a:xfrm>
            <a:off x="539749" y="1412874"/>
            <a:ext cx="2587621" cy="4752975"/>
          </a:xfrm>
        </p:spPr>
        <p:txBody>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cs-CZ" noProof="0" smtClean="0"/>
              <a:t>Click the style sheet to edit the copy</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endParaRPr lang="cs-CZ" noProof="0"/>
          </a:p>
        </p:txBody>
      </p:sp>
    </p:spTree>
    <p:extLst>
      <p:ext uri="{BB962C8B-B14F-4D97-AF65-F5344CB8AC3E}">
        <p14:creationId xmlns:p14="http://schemas.microsoft.com/office/powerpoint/2010/main" val="1687834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3" name="Textfeld 12"/>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cs-CZ" sz="1000" noProof="0" dirty="0" smtClean="0">
                <a:solidFill>
                  <a:schemeClr val="tx1"/>
                </a:solidFill>
              </a:rPr>
              <a:t>15</a:t>
            </a:r>
            <a:r>
              <a:rPr lang="en-US" sz="1000" noProof="0" dirty="0" smtClean="0">
                <a:solidFill>
                  <a:schemeClr val="tx1"/>
                </a:solidFill>
              </a:rPr>
              <a:t>. </a:t>
            </a:r>
            <a:r>
              <a:rPr lang="cs-CZ" sz="1000" noProof="0" dirty="0" smtClean="0">
                <a:solidFill>
                  <a:schemeClr val="tx1"/>
                </a:solidFill>
              </a:rPr>
              <a:t>3</a:t>
            </a:r>
            <a:r>
              <a:rPr lang="en-US" sz="1000" noProof="0" dirty="0" smtClean="0">
                <a:solidFill>
                  <a:schemeClr val="tx1"/>
                </a:solidFill>
              </a:rPr>
              <a:t>. 201</a:t>
            </a:r>
            <a:r>
              <a:rPr lang="cs-CZ" sz="1000" noProof="0" dirty="0" smtClean="0">
                <a:solidFill>
                  <a:schemeClr val="tx1"/>
                </a:solidFill>
              </a:rPr>
              <a:t>6</a:t>
            </a:r>
            <a:endParaRPr lang="en-US" sz="1000" noProof="0" dirty="0" smtClean="0">
              <a:solidFill>
                <a:schemeClr val="tx1"/>
              </a:solidFill>
            </a:endParaRPr>
          </a:p>
        </p:txBody>
      </p:sp>
      <p:sp>
        <p:nvSpPr>
          <p:cNvPr id="7" name="Rectangle 12"/>
          <p:cNvSpPr>
            <a:spLocks noChangeArrowheads="1"/>
          </p:cNvSpPr>
          <p:nvPr/>
        </p:nvSpPr>
        <p:spPr bwMode="gray">
          <a:xfrm>
            <a:off x="0" y="0"/>
            <a:ext cx="9144000" cy="1268413"/>
          </a:xfrm>
          <a:prstGeom prst="rect">
            <a:avLst/>
          </a:prstGeom>
          <a:solidFill>
            <a:schemeClr val="bg2"/>
          </a:solidFill>
          <a:ln w="9525">
            <a:noFill/>
            <a:miter lim="800000"/>
            <a:headEnd/>
            <a:tailEnd/>
          </a:ln>
          <a:effectLst/>
        </p:spPr>
        <p:txBody>
          <a:bodyPr wrap="none" anchor="ctr"/>
          <a:lstStyle/>
          <a:p>
            <a:endParaRPr lang="en-US" noProof="0"/>
          </a:p>
        </p:txBody>
      </p:sp>
      <p:sp>
        <p:nvSpPr>
          <p:cNvPr id="3078" name="Rectangle 115"/>
          <p:cNvSpPr>
            <a:spLocks noGrp="1" noChangeArrowheads="1"/>
          </p:cNvSpPr>
          <p:nvPr>
            <p:ph type="title"/>
          </p:nvPr>
        </p:nvSpPr>
        <p:spPr bwMode="auto">
          <a:xfrm>
            <a:off x="0" y="0"/>
            <a:ext cx="9144000" cy="1262055"/>
          </a:xfrm>
          <a:prstGeom prst="rect">
            <a:avLst/>
          </a:prstGeom>
          <a:noFill/>
          <a:ln w="9525">
            <a:noFill/>
            <a:miter lim="800000"/>
            <a:headEnd/>
            <a:tailEnd/>
          </a:ln>
        </p:spPr>
        <p:txBody>
          <a:bodyPr vert="horz" wrap="square" lIns="540000" tIns="396000" rIns="2124000" bIns="234000" numCol="1" anchor="b" anchorCtr="0" compatLnSpc="1">
            <a:prstTxWarp prst="textNoShape">
              <a:avLst/>
            </a:prstTxWarp>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a:t>
            </a:r>
            <a:r>
              <a:rPr lang="cs-CZ" noProof="0" dirty="0" err="1" smtClean="0"/>
              <a:t>title</a:t>
            </a:r>
            <a:endParaRPr lang="cs-CZ" noProof="0" dirty="0" smtClean="0"/>
          </a:p>
        </p:txBody>
      </p:sp>
      <p:sp>
        <p:nvSpPr>
          <p:cNvPr id="3079" name="Rectangle 116"/>
          <p:cNvSpPr>
            <a:spLocks noGrp="1" noChangeArrowheads="1"/>
          </p:cNvSpPr>
          <p:nvPr>
            <p:ph type="body" idx="1"/>
          </p:nvPr>
        </p:nvSpPr>
        <p:spPr bwMode="auto">
          <a:xfrm>
            <a:off x="539749" y="1412874"/>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cs-CZ" noProof="0" dirty="0" err="1" smtClean="0"/>
              <a:t>Click</a:t>
            </a:r>
            <a:r>
              <a:rPr lang="cs-CZ" noProof="0" dirty="0" smtClean="0"/>
              <a:t> </a:t>
            </a:r>
            <a:r>
              <a:rPr lang="cs-CZ" noProof="0" dirty="0" err="1" smtClean="0"/>
              <a:t>the</a:t>
            </a:r>
            <a:r>
              <a:rPr lang="cs-CZ" noProof="0" dirty="0" smtClean="0"/>
              <a:t> style </a:t>
            </a:r>
            <a:r>
              <a:rPr lang="cs-CZ" noProof="0" dirty="0" err="1" smtClean="0"/>
              <a:t>sheet</a:t>
            </a:r>
            <a:r>
              <a:rPr lang="cs-CZ" noProof="0" dirty="0" smtClean="0"/>
              <a:t> to </a:t>
            </a:r>
            <a:r>
              <a:rPr lang="cs-CZ" noProof="0" dirty="0" err="1" smtClean="0"/>
              <a:t>edit</a:t>
            </a:r>
            <a:r>
              <a:rPr lang="cs-CZ" noProof="0" dirty="0" smtClean="0"/>
              <a:t> </a:t>
            </a:r>
            <a:r>
              <a:rPr lang="cs-CZ" noProof="0" dirty="0" err="1" smtClean="0"/>
              <a:t>the</a:t>
            </a:r>
            <a:r>
              <a:rPr lang="cs-CZ" noProof="0" dirty="0" smtClean="0"/>
              <a:t> copy</a:t>
            </a:r>
          </a:p>
          <a:p>
            <a:pPr lvl="1"/>
            <a:r>
              <a:rPr lang="cs-CZ" noProof="0" dirty="0" smtClean="0"/>
              <a:t>Second </a:t>
            </a:r>
            <a:r>
              <a:rPr lang="cs-CZ" noProof="0" dirty="0" err="1" smtClean="0"/>
              <a:t>level</a:t>
            </a:r>
            <a:endParaRPr lang="cs-CZ" noProof="0" dirty="0" smtClean="0"/>
          </a:p>
          <a:p>
            <a:pPr lvl="2"/>
            <a:r>
              <a:rPr lang="cs-CZ" noProof="0" dirty="0" err="1" smtClean="0"/>
              <a:t>Third</a:t>
            </a:r>
            <a:r>
              <a:rPr lang="cs-CZ" noProof="0" dirty="0" smtClean="0"/>
              <a:t> </a:t>
            </a:r>
            <a:r>
              <a:rPr lang="cs-CZ" noProof="0" dirty="0" err="1" smtClean="0"/>
              <a:t>level</a:t>
            </a:r>
            <a:endParaRPr lang="cs-CZ" noProof="0" dirty="0" smtClean="0"/>
          </a:p>
          <a:p>
            <a:pPr lvl="3"/>
            <a:r>
              <a:rPr lang="cs-CZ" noProof="0" dirty="0" err="1" smtClean="0"/>
              <a:t>Fourth</a:t>
            </a:r>
            <a:r>
              <a:rPr lang="cs-CZ" noProof="0" dirty="0" smtClean="0"/>
              <a:t> </a:t>
            </a:r>
            <a:r>
              <a:rPr lang="cs-CZ" noProof="0" dirty="0" err="1" smtClean="0"/>
              <a:t>level</a:t>
            </a:r>
            <a:endParaRPr lang="cs-CZ" noProof="0" dirty="0" smtClean="0"/>
          </a:p>
          <a:p>
            <a:pPr lvl="4"/>
            <a:r>
              <a:rPr lang="cs-CZ" noProof="0" dirty="0" err="1" smtClean="0"/>
              <a:t>Fifth</a:t>
            </a:r>
            <a:r>
              <a:rPr lang="cs-CZ" noProof="0" dirty="0" smtClean="0"/>
              <a:t> </a:t>
            </a:r>
            <a:r>
              <a:rPr lang="cs-CZ" noProof="0" dirty="0" err="1" smtClean="0"/>
              <a:t>level</a:t>
            </a:r>
            <a:endParaRPr lang="cs-CZ" noProof="0" dirty="0" smtClean="0"/>
          </a:p>
        </p:txBody>
      </p:sp>
      <p:sp>
        <p:nvSpPr>
          <p:cNvPr id="12" name="Textfeld 11"/>
          <p:cNvSpPr txBox="1"/>
          <p:nvPr/>
        </p:nvSpPr>
        <p:spPr>
          <a:xfrm>
            <a:off x="0" y="6598800"/>
            <a:ext cx="1249351" cy="259200"/>
          </a:xfrm>
          <a:prstGeom prst="rect">
            <a:avLst/>
          </a:prstGeom>
          <a:noFill/>
        </p:spPr>
        <p:txBody>
          <a:bodyPr wrap="square" lIns="540000" tIns="0" rIns="0" bIns="115200" rtlCol="0" anchor="t" anchorCtr="0">
            <a:noAutofit/>
          </a:bodyPr>
          <a:lstStyle/>
          <a:p>
            <a:pPr>
              <a:lnSpc>
                <a:spcPct val="110000"/>
              </a:lnSpc>
              <a:spcBef>
                <a:spcPts val="0"/>
              </a:spcBef>
            </a:pPr>
            <a:r>
              <a:rPr lang="cs-CZ" sz="1000" noProof="0" dirty="0" smtClean="0">
                <a:solidFill>
                  <a:schemeClr val="tx1"/>
                </a:solidFill>
              </a:rPr>
              <a:t>Strana</a:t>
            </a:r>
            <a:r>
              <a:rPr lang="en-US" sz="1000" noProof="0" dirty="0" smtClean="0">
                <a:solidFill>
                  <a:schemeClr val="tx1"/>
                </a:solidFill>
              </a:rPr>
              <a:t>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4" name="Textfeld 13"/>
          <p:cNvSpPr txBox="1"/>
          <p:nvPr/>
        </p:nvSpPr>
        <p:spPr>
          <a:xfrm>
            <a:off x="2693980" y="6598800"/>
            <a:ext cx="6450019" cy="259200"/>
          </a:xfrm>
          <a:prstGeom prst="rect">
            <a:avLst/>
          </a:prstGeom>
          <a:noFill/>
        </p:spPr>
        <p:txBody>
          <a:bodyPr wrap="square" lIns="0" tIns="0" rIns="370800" bIns="115200" rtlCol="0">
            <a:noAutofit/>
          </a:bodyPr>
          <a:lstStyle/>
          <a:p>
            <a:pPr algn="r">
              <a:lnSpc>
                <a:spcPct val="110000"/>
              </a:lnSpc>
              <a:spcBef>
                <a:spcPts val="0"/>
              </a:spcBef>
            </a:pPr>
            <a:r>
              <a:rPr lang="cs-CZ" sz="1000" noProof="0" dirty="0" smtClean="0">
                <a:solidFill>
                  <a:schemeClr val="tx1"/>
                </a:solidFill>
              </a:rPr>
              <a:t>Peter </a:t>
            </a:r>
            <a:r>
              <a:rPr lang="cs-CZ" sz="1000" noProof="0" dirty="0" err="1" smtClean="0">
                <a:solidFill>
                  <a:schemeClr val="tx1"/>
                </a:solidFill>
              </a:rPr>
              <a:t>Solár</a:t>
            </a:r>
            <a:r>
              <a:rPr lang="cs-CZ" sz="1000" noProof="0" dirty="0" smtClean="0">
                <a:solidFill>
                  <a:schemeClr val="tx1"/>
                </a:solidFill>
              </a:rPr>
              <a:t>, Martin </a:t>
            </a:r>
            <a:r>
              <a:rPr lang="cs-CZ" sz="1000" noProof="0" dirty="0" err="1" smtClean="0">
                <a:solidFill>
                  <a:schemeClr val="tx1"/>
                </a:solidFill>
              </a:rPr>
              <a:t>Procháska</a:t>
            </a:r>
            <a:endParaRPr lang="en-US" sz="1000" noProof="0" dirty="0" smtClean="0">
              <a:solidFill>
                <a:schemeClr val="tx1"/>
              </a:solidFill>
            </a:endParaRPr>
          </a:p>
        </p:txBody>
      </p:sp>
      <p:sp>
        <p:nvSpPr>
          <p:cNvPr id="9" name="Textfeld 15"/>
          <p:cNvSpPr txBox="1"/>
          <p:nvPr/>
        </p:nvSpPr>
        <p:spPr>
          <a:xfrm>
            <a:off x="2411730" y="6598800"/>
            <a:ext cx="3275837" cy="259200"/>
          </a:xfrm>
          <a:prstGeom prst="rect">
            <a:avLst/>
          </a:prstGeom>
          <a:noFill/>
        </p:spPr>
        <p:txBody>
          <a:bodyPr wrap="square" lIns="0" tIns="0" rIns="370800" bIns="115200" rtlCol="0">
            <a:noAutofit/>
          </a:bodyPr>
          <a:lstStyle/>
          <a:p>
            <a:pPr marL="0" marR="0" indent="0" algn="l" defTabSz="914400" rtl="0" eaLnBrk="1" fontAlgn="base" latinLnBrk="0" hangingPunct="1">
              <a:lnSpc>
                <a:spcPct val="110000"/>
              </a:lnSpc>
              <a:spcBef>
                <a:spcPts val="0"/>
              </a:spcBef>
              <a:spcAft>
                <a:spcPct val="0"/>
              </a:spcAft>
              <a:buClrTx/>
              <a:buSzTx/>
              <a:buFontTx/>
              <a:buNone/>
              <a:tabLst/>
              <a:defRPr/>
            </a:pPr>
            <a:r>
              <a:rPr lang="cs-CZ" sz="1000" noProof="0" dirty="0" smtClean="0">
                <a:solidFill>
                  <a:schemeClr val="tx1"/>
                </a:solidFill>
              </a:rPr>
              <a:t>Pokročilé konstrukce C#</a:t>
            </a:r>
            <a:endParaRPr lang="en-US" sz="1000" noProof="0" dirty="0" smtClean="0">
              <a:solidFill>
                <a:schemeClr val="tx1"/>
              </a:solidFill>
            </a:endParaRPr>
          </a:p>
        </p:txBody>
      </p:sp>
      <p:pic>
        <p:nvPicPr>
          <p:cNvPr id="2" name="Obrázek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287879" y="116586"/>
            <a:ext cx="1460833" cy="635145"/>
          </a:xfrm>
          <a:prstGeom prst="rect">
            <a:avLst/>
          </a:prstGeom>
        </p:spPr>
      </p:pic>
      <p:sp>
        <p:nvSpPr>
          <p:cNvPr id="11" name="Rectangle 12"/>
          <p:cNvSpPr>
            <a:spLocks noChangeArrowheads="1"/>
          </p:cNvSpPr>
          <p:nvPr userDrawn="1"/>
        </p:nvSpPr>
        <p:spPr bwMode="gray">
          <a:xfrm>
            <a:off x="0" y="0"/>
            <a:ext cx="9144000" cy="1268413"/>
          </a:xfrm>
          <a:prstGeom prst="rect">
            <a:avLst/>
          </a:prstGeom>
          <a:solidFill>
            <a:schemeClr val="bg2"/>
          </a:solidFill>
          <a:ln w="9525">
            <a:noFill/>
            <a:miter lim="800000"/>
            <a:headEnd/>
            <a:tailEnd/>
          </a:ln>
          <a:effectLst/>
        </p:spPr>
        <p:txBody>
          <a:bodyPr wrap="none" anchor="ctr"/>
          <a:lstStyle/>
          <a:p>
            <a:endParaRPr lang="en-US" noProof="0"/>
          </a:p>
        </p:txBody>
      </p:sp>
      <p:sp>
        <p:nvSpPr>
          <p:cNvPr id="15" name="Textfeld 11"/>
          <p:cNvSpPr txBox="1"/>
          <p:nvPr userDrawn="1"/>
        </p:nvSpPr>
        <p:spPr>
          <a:xfrm>
            <a:off x="0" y="6598800"/>
            <a:ext cx="1249351" cy="259200"/>
          </a:xfrm>
          <a:prstGeom prst="rect">
            <a:avLst/>
          </a:prstGeom>
          <a:noFill/>
        </p:spPr>
        <p:txBody>
          <a:bodyPr wrap="square" lIns="540000" tIns="0" rIns="0" bIns="115200" rtlCol="0" anchor="t" anchorCtr="0">
            <a:noAutofit/>
          </a:bodyPr>
          <a:lstStyle/>
          <a:p>
            <a:pPr>
              <a:lnSpc>
                <a:spcPct val="110000"/>
              </a:lnSpc>
              <a:spcBef>
                <a:spcPts val="0"/>
              </a:spcBef>
            </a:pPr>
            <a:r>
              <a:rPr lang="cs-CZ" sz="1000" noProof="0" dirty="0" smtClean="0">
                <a:solidFill>
                  <a:schemeClr val="tx1"/>
                </a:solidFill>
              </a:rPr>
              <a:t>Strana</a:t>
            </a:r>
            <a:r>
              <a:rPr lang="en-US" sz="1000" noProof="0" dirty="0" smtClean="0">
                <a:solidFill>
                  <a:schemeClr val="tx1"/>
                </a:solidFill>
              </a:rPr>
              <a:t>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pic>
        <p:nvPicPr>
          <p:cNvPr id="19" name="Obrázek 1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308000" y="115200"/>
            <a:ext cx="1460833" cy="635145"/>
          </a:xfrm>
          <a:prstGeom prst="rect">
            <a:avLst/>
          </a:prstGeom>
        </p:spPr>
      </p:pic>
    </p:spTree>
    <p:extLst>
      <p:ext uri="{BB962C8B-B14F-4D97-AF65-F5344CB8AC3E}">
        <p14:creationId xmlns:p14="http://schemas.microsoft.com/office/powerpoint/2010/main" val="236485836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Lst>
  <p:transition spd="med">
    <p:fade/>
  </p:transition>
  <p:timing>
    <p:tnLst>
      <p:par>
        <p:cTn id="1" dur="indefinite" restart="never" nodeType="tmRoot"/>
      </p:par>
    </p:tnLst>
  </p:timing>
  <p:hf sldNum="0" hdr="0" ftr="0" dt="0"/>
  <p:txStyles>
    <p:titleStyle>
      <a:lvl1pPr algn="l" rtl="0" eaLnBrk="1" fontAlgn="base" hangingPunct="1">
        <a:spcBef>
          <a:spcPct val="0"/>
        </a:spcBef>
        <a:spcAft>
          <a:spcPct val="0"/>
        </a:spcAft>
        <a:defRPr sz="2000" b="1">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000" b="1">
          <a:solidFill>
            <a:schemeClr val="tx1"/>
          </a:solidFill>
          <a:latin typeface="Arial" charset="0"/>
          <a:ea typeface="ＭＳ Ｐゴシック" charset="-128"/>
        </a:defRPr>
      </a:lvl2pPr>
      <a:lvl3pPr algn="l" rtl="0" eaLnBrk="1" fontAlgn="base" hangingPunct="1">
        <a:spcBef>
          <a:spcPct val="0"/>
        </a:spcBef>
        <a:spcAft>
          <a:spcPct val="0"/>
        </a:spcAft>
        <a:defRPr sz="2000" b="1">
          <a:solidFill>
            <a:schemeClr val="tx1"/>
          </a:solidFill>
          <a:latin typeface="Arial" charset="0"/>
          <a:ea typeface="ＭＳ Ｐゴシック" charset="-128"/>
        </a:defRPr>
      </a:lvl3pPr>
      <a:lvl4pPr algn="l" rtl="0" eaLnBrk="1" fontAlgn="base" hangingPunct="1">
        <a:spcBef>
          <a:spcPct val="0"/>
        </a:spcBef>
        <a:spcAft>
          <a:spcPct val="0"/>
        </a:spcAft>
        <a:defRPr sz="2000" b="1">
          <a:solidFill>
            <a:schemeClr val="tx1"/>
          </a:solidFill>
          <a:latin typeface="Arial" charset="0"/>
          <a:ea typeface="ＭＳ Ｐゴシック" charset="-128"/>
        </a:defRPr>
      </a:lvl4pPr>
      <a:lvl5pPr algn="l" rtl="0" eaLnBrk="1" fontAlgn="base" hangingPunct="1">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eaLnBrk="1" fontAlgn="base" hangingPunct="1">
        <a:lnSpc>
          <a:spcPct val="110000"/>
        </a:lnSpc>
        <a:spcBef>
          <a:spcPct val="0"/>
        </a:spcBef>
        <a:spcAft>
          <a:spcPct val="0"/>
        </a:spcAft>
        <a:buClr>
          <a:srgbClr val="879BAA"/>
        </a:buClr>
        <a:buFont typeface="Arial" pitchFamily="34" charset="0"/>
        <a:buNone/>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www.amazon.com/6-0-Nutshell-The-Definitive-Reference/dp/1491927062"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p:txBody>
          <a:bodyPr/>
          <a:lstStyle/>
          <a:p>
            <a:r>
              <a:rPr lang="cs-CZ" dirty="0" smtClean="0"/>
              <a:t>6</a:t>
            </a:r>
            <a:r>
              <a:rPr lang="en-US" dirty="0" smtClean="0"/>
              <a:t> </a:t>
            </a:r>
            <a:r>
              <a:rPr lang="en-US" dirty="0"/>
              <a:t>- </a:t>
            </a:r>
            <a:r>
              <a:rPr lang="cs-CZ" dirty="0"/>
              <a:t>Pokročilé konstrukce C</a:t>
            </a:r>
            <a:r>
              <a:rPr lang="en-US" dirty="0"/>
              <a:t>#</a:t>
            </a:r>
            <a:endParaRPr lang="cs-CZ" dirty="0"/>
          </a:p>
        </p:txBody>
      </p:sp>
      <p:sp>
        <p:nvSpPr>
          <p:cNvPr id="10" name="Untertitel 9"/>
          <p:cNvSpPr>
            <a:spLocks noGrp="1"/>
          </p:cNvSpPr>
          <p:nvPr>
            <p:ph type="subTitle" idx="1"/>
          </p:nvPr>
        </p:nvSpPr>
        <p:spPr>
          <a:xfrm>
            <a:off x="250825" y="5162556"/>
            <a:ext cx="8893175" cy="392400"/>
          </a:xfrm>
        </p:spPr>
        <p:txBody>
          <a:bodyPr>
            <a:noAutofit/>
          </a:bodyPr>
          <a:lstStyle/>
          <a:p>
            <a:r>
              <a:rPr lang="cs-CZ" dirty="0" smtClean="0"/>
              <a:t>IW5 </a:t>
            </a:r>
            <a:r>
              <a:rPr lang="cs-CZ" dirty="0"/>
              <a:t>- </a:t>
            </a:r>
            <a:r>
              <a:rPr lang="cs-CZ" dirty="0" smtClean="0"/>
              <a:t>Programování</a:t>
            </a:r>
            <a:r>
              <a:rPr lang="pt-BR" dirty="0" smtClean="0"/>
              <a:t> </a:t>
            </a:r>
            <a:r>
              <a:rPr lang="pt-BR" dirty="0"/>
              <a:t>v .NET a C#</a:t>
            </a:r>
            <a:endParaRPr lang="cs-C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Delegáti</a:t>
            </a:r>
            <a:endParaRPr lang="en-US" dirty="0"/>
          </a:p>
        </p:txBody>
      </p:sp>
      <p:sp>
        <p:nvSpPr>
          <p:cNvPr id="3" name="Content Placeholder 2"/>
          <p:cNvSpPr>
            <a:spLocks noGrp="1"/>
          </p:cNvSpPr>
          <p:nvPr>
            <p:ph idx="1"/>
          </p:nvPr>
        </p:nvSpPr>
        <p:spPr>
          <a:xfrm>
            <a:off x="539749" y="1412874"/>
            <a:ext cx="8208773" cy="4752975"/>
          </a:xfrm>
        </p:spPr>
        <p:txBody>
          <a:bodyPr/>
          <a:lstStyle/>
          <a:p>
            <a:pPr lvl="1">
              <a:buFont typeface="Arial" pitchFamily="34" charset="0"/>
              <a:buChar char="•"/>
            </a:pPr>
            <a:r>
              <a:rPr lang="cs-CZ" dirty="0" smtClean="0"/>
              <a:t>Mohou ukazovat na více metod</a:t>
            </a:r>
            <a:r>
              <a:rPr lang="en-US" dirty="0" smtClean="0"/>
              <a:t>:</a:t>
            </a:r>
            <a:r>
              <a:rPr lang="cs-CZ" dirty="0" smtClean="0"/>
              <a:t/>
            </a:r>
            <a:br>
              <a:rPr lang="cs-CZ" dirty="0" smtClean="0"/>
            </a:br>
            <a:r>
              <a:rPr lang="en-US" dirty="0" smtClean="0"/>
              <a:t>	</a:t>
            </a:r>
            <a:r>
              <a:rPr lang="en-US" sz="1500" dirty="0" smtClean="0">
                <a:solidFill>
                  <a:srgbClr val="2B91AF"/>
                </a:solidFill>
                <a:highlight>
                  <a:srgbClr val="FFFFFF"/>
                </a:highlight>
                <a:latin typeface="Consolas" panose="020B0609020204030204" pitchFamily="49" charset="0"/>
              </a:rPr>
              <a:t> HelloWorld</a:t>
            </a:r>
            <a:r>
              <a:rPr lang="en-US" sz="1500" dirty="0" smtClean="0">
                <a:solidFill>
                  <a:srgbClr val="000000"/>
                </a:solidFill>
                <a:highlight>
                  <a:srgbClr val="FFFFFF"/>
                </a:highlight>
                <a:latin typeface="Consolas" panose="020B0609020204030204" pitchFamily="49" charset="0"/>
              </a:rPr>
              <a:t> </a:t>
            </a:r>
            <a:r>
              <a:rPr lang="en-US" sz="1500" dirty="0" err="1" smtClean="0">
                <a:solidFill>
                  <a:srgbClr val="000000"/>
                </a:solidFill>
                <a:highlight>
                  <a:srgbClr val="FFFFFF"/>
                </a:highlight>
                <a:latin typeface="Consolas" panose="020B0609020204030204" pitchFamily="49" charset="0"/>
              </a:rPr>
              <a:t>helloWorld</a:t>
            </a:r>
            <a:r>
              <a:rPr lang="en-US" sz="1500" dirty="0" smtClean="0">
                <a:solidFill>
                  <a:srgbClr val="000000"/>
                </a:solidFill>
                <a:highlight>
                  <a:srgbClr val="FFFFFF"/>
                </a:highlight>
                <a:latin typeface="Consolas" panose="020B0609020204030204" pitchFamily="49" charset="0"/>
              </a:rPr>
              <a:t> = Hello; helloWorld += World;</a:t>
            </a:r>
          </a:p>
          <a:p>
            <a:pPr lvl="2">
              <a:buFont typeface="Arial" pitchFamily="34" charset="0"/>
              <a:buChar char="•"/>
            </a:pPr>
            <a:endParaRPr lang="cs-CZ" dirty="0" smtClean="0"/>
          </a:p>
          <a:p>
            <a:pPr lvl="1">
              <a:buFont typeface="Arial" pitchFamily="34" charset="0"/>
              <a:buChar char="•"/>
            </a:pPr>
            <a:r>
              <a:rPr lang="cs-CZ" dirty="0" smtClean="0"/>
              <a:t>Lze</a:t>
            </a:r>
            <a:r>
              <a:rPr lang="fr-FR" dirty="0" smtClean="0"/>
              <a:t> je </a:t>
            </a:r>
            <a:r>
              <a:rPr lang="cs-CZ" dirty="0" smtClean="0"/>
              <a:t>otestovat, zda na někoho ukazují:</a:t>
            </a:r>
            <a:br>
              <a:rPr lang="cs-CZ" dirty="0" smtClean="0"/>
            </a:br>
            <a:r>
              <a:rPr lang="en-US" dirty="0" smtClean="0"/>
              <a:t>	</a:t>
            </a:r>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(delegateVar == </a:t>
            </a:r>
            <a:r>
              <a:rPr lang="en-US" sz="1500" dirty="0">
                <a:solidFill>
                  <a:srgbClr val="0000FF"/>
                </a:solidFill>
                <a:highlight>
                  <a:srgbClr val="FFFFFF"/>
                </a:highlight>
                <a:latin typeface="Consolas" panose="020B0609020204030204" pitchFamily="49" charset="0"/>
              </a:rPr>
              <a:t>null</a:t>
            </a:r>
            <a:r>
              <a:rPr lang="en-US" sz="1500" dirty="0" smtClean="0">
                <a:solidFill>
                  <a:srgbClr val="000000"/>
                </a:solidFill>
                <a:highlight>
                  <a:srgbClr val="FFFFFF"/>
                </a:highlight>
                <a:latin typeface="Consolas" panose="020B0609020204030204" pitchFamily="49" charset="0"/>
              </a:rPr>
              <a:t>) { … }</a:t>
            </a:r>
            <a:endParaRPr lang="fr-FR" sz="1500" dirty="0" smtClean="0"/>
          </a:p>
          <a:p>
            <a:pPr lvl="2">
              <a:buFont typeface="Arial" pitchFamily="34" charset="0"/>
              <a:buChar char="•"/>
            </a:pPr>
            <a:endParaRPr lang="fr-FR" dirty="0" smtClean="0"/>
          </a:p>
          <a:p>
            <a:pPr lvl="1">
              <a:buFont typeface="Arial" pitchFamily="34" charset="0"/>
              <a:buChar char="•"/>
            </a:pPr>
            <a:r>
              <a:rPr lang="cs-CZ" dirty="0" smtClean="0"/>
              <a:t>Mohou obsahovat typové </a:t>
            </a:r>
            <a:r>
              <a:rPr lang="cs-CZ" dirty="0"/>
              <a:t>parametry:</a:t>
            </a:r>
            <a:br>
              <a:rPr lang="cs-CZ" dirty="0"/>
            </a:br>
            <a:r>
              <a:rPr lang="en-US" dirty="0" smtClean="0"/>
              <a:t>	</a:t>
            </a:r>
            <a:r>
              <a:rPr lang="fr-FR" sz="1500" dirty="0" smtClean="0">
                <a:solidFill>
                  <a:srgbClr val="0000FF"/>
                </a:solidFill>
                <a:highlight>
                  <a:srgbClr val="FFFFFF"/>
                </a:highlight>
                <a:latin typeface="Consolas" panose="020B0609020204030204" pitchFamily="49" charset="0"/>
              </a:rPr>
              <a:t>delegate</a:t>
            </a:r>
            <a:r>
              <a:rPr lang="fr-FR" sz="1500" dirty="0" smtClean="0">
                <a:solidFill>
                  <a:srgbClr val="000000"/>
                </a:solidFill>
                <a:highlight>
                  <a:srgbClr val="FFFFFF"/>
                </a:highlight>
                <a:latin typeface="Consolas" panose="020B0609020204030204" pitchFamily="49" charset="0"/>
              </a:rPr>
              <a:t> </a:t>
            </a:r>
            <a:r>
              <a:rPr lang="fr-FR" sz="1500" dirty="0">
                <a:solidFill>
                  <a:srgbClr val="000000"/>
                </a:solidFill>
                <a:highlight>
                  <a:srgbClr val="FFFFFF"/>
                </a:highlight>
                <a:latin typeface="Consolas" panose="020B0609020204030204" pitchFamily="49" charset="0"/>
              </a:rPr>
              <a:t>T </a:t>
            </a:r>
            <a:r>
              <a:rPr lang="fr-FR" sz="1500" dirty="0">
                <a:solidFill>
                  <a:srgbClr val="2B91AF"/>
                </a:solidFill>
                <a:highlight>
                  <a:srgbClr val="FFFFFF"/>
                </a:highlight>
                <a:latin typeface="Consolas" panose="020B0609020204030204" pitchFamily="49" charset="0"/>
              </a:rPr>
              <a:t>Transformer</a:t>
            </a:r>
            <a:r>
              <a:rPr lang="fr-FR" sz="1500" dirty="0">
                <a:solidFill>
                  <a:srgbClr val="000000"/>
                </a:solidFill>
                <a:highlight>
                  <a:srgbClr val="FFFFFF"/>
                </a:highlight>
                <a:latin typeface="Consolas" panose="020B0609020204030204" pitchFamily="49" charset="0"/>
              </a:rPr>
              <a:t>&lt;T&gt;(T arg);</a:t>
            </a:r>
          </a:p>
          <a:p>
            <a:pPr lvl="2">
              <a:buFont typeface="Arial" pitchFamily="34" charset="0"/>
              <a:buChar char="•"/>
            </a:pPr>
            <a:endParaRPr lang="cs-CZ" dirty="0"/>
          </a:p>
          <a:p>
            <a:pPr lvl="1">
              <a:buFont typeface="Arial" pitchFamily="34" charset="0"/>
              <a:buChar char="•"/>
            </a:pPr>
            <a:r>
              <a:rPr lang="cs-CZ" dirty="0" smtClean="0"/>
              <a:t>Generické typy delegátů (0 až 16 parametrů)</a:t>
            </a:r>
            <a:endParaRPr lang="en-US" dirty="0" smtClean="0"/>
          </a:p>
          <a:p>
            <a:pPr marL="360363" lvl="3" indent="0">
              <a:buNone/>
            </a:pPr>
            <a:r>
              <a:rPr lang="cs-CZ" sz="1500" dirty="0" smtClean="0">
                <a:solidFill>
                  <a:srgbClr val="0000FF"/>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void</a:t>
            </a:r>
            <a:r>
              <a:rPr lang="en-US" sz="1500" dirty="0" smtClean="0">
                <a:solidFill>
                  <a:srgbClr val="000000"/>
                </a:solidFill>
                <a:highlight>
                  <a:srgbClr val="FFFFFF"/>
                </a:highlight>
                <a:latin typeface="Consolas" panose="020B0609020204030204" pitchFamily="49" charset="0"/>
              </a:rPr>
              <a:t> </a:t>
            </a:r>
            <a:r>
              <a:rPr lang="de-DE" sz="1500" dirty="0">
                <a:solidFill>
                  <a:srgbClr val="2B91AF"/>
                </a:solidFill>
                <a:highlight>
                  <a:srgbClr val="FFFFFF"/>
                </a:highlight>
                <a:latin typeface="Consolas" panose="020B0609020204030204" pitchFamily="49" charset="0"/>
              </a:rPr>
              <a:t>Action</a:t>
            </a:r>
            <a:r>
              <a:rPr lang="de-DE" sz="1500" dirty="0">
                <a:solidFill>
                  <a:srgbClr val="000000"/>
                </a:solidFill>
                <a:highlight>
                  <a:srgbClr val="FFFFFF"/>
                </a:highlight>
                <a:latin typeface="Consolas" panose="020B0609020204030204" pitchFamily="49" charset="0"/>
              </a:rPr>
              <a:t>&lt;</a:t>
            </a:r>
            <a:r>
              <a:rPr lang="de-DE" sz="1500" dirty="0">
                <a:solidFill>
                  <a:srgbClr val="0000FF"/>
                </a:solidFill>
                <a:highlight>
                  <a:srgbClr val="FFFFFF"/>
                </a:highlight>
                <a:latin typeface="Consolas" panose="020B0609020204030204" pitchFamily="49" charset="0"/>
              </a:rPr>
              <a:t>in</a:t>
            </a:r>
            <a:r>
              <a:rPr lang="de-DE" sz="1500" dirty="0">
                <a:solidFill>
                  <a:srgbClr val="000000"/>
                </a:solidFill>
                <a:highlight>
                  <a:srgbClr val="FFFFFF"/>
                </a:highlight>
                <a:latin typeface="Consolas" panose="020B0609020204030204" pitchFamily="49" charset="0"/>
              </a:rPr>
              <a:t> T1</a:t>
            </a:r>
            <a:r>
              <a:rPr lang="de-DE" sz="1500" dirty="0" smtClean="0">
                <a:solidFill>
                  <a:srgbClr val="000000"/>
                </a:solidFill>
                <a:highlight>
                  <a:srgbClr val="FFFFFF"/>
                </a:highlight>
                <a:latin typeface="Consolas" panose="020B0609020204030204" pitchFamily="49" charset="0"/>
              </a:rPr>
              <a:t>,…</a:t>
            </a:r>
            <a:r>
              <a:rPr lang="de-DE" sz="1500" dirty="0" smtClean="0">
                <a:solidFill>
                  <a:srgbClr val="0000FF"/>
                </a:solidFill>
                <a:highlight>
                  <a:srgbClr val="FFFFFF"/>
                </a:highlight>
                <a:latin typeface="Consolas" panose="020B0609020204030204" pitchFamily="49" charset="0"/>
              </a:rPr>
              <a:t>in</a:t>
            </a:r>
            <a:r>
              <a:rPr lang="de-DE" sz="1500" dirty="0" smtClean="0">
                <a:solidFill>
                  <a:srgbClr val="000000"/>
                </a:solidFill>
                <a:highlight>
                  <a:srgbClr val="FFFFFF"/>
                </a:highlight>
                <a:latin typeface="Consolas" panose="020B0609020204030204" pitchFamily="49" charset="0"/>
              </a:rPr>
              <a:t> </a:t>
            </a:r>
            <a:r>
              <a:rPr lang="de-DE" sz="1500" dirty="0">
                <a:solidFill>
                  <a:srgbClr val="000000"/>
                </a:solidFill>
                <a:highlight>
                  <a:srgbClr val="FFFFFF"/>
                </a:highlight>
                <a:latin typeface="Consolas" panose="020B0609020204030204" pitchFamily="49" charset="0"/>
              </a:rPr>
              <a:t>T16</a:t>
            </a:r>
            <a:r>
              <a:rPr lang="de-DE" sz="1500" dirty="0" smtClean="0">
                <a:solidFill>
                  <a:srgbClr val="000000"/>
                </a:solidFill>
                <a:highlight>
                  <a:srgbClr val="FFFFFF"/>
                </a:highlight>
                <a:latin typeface="Consolas" panose="020B0609020204030204" pitchFamily="49" charset="0"/>
              </a:rPr>
              <a:t>&gt;(</a:t>
            </a:r>
            <a:r>
              <a:rPr lang="de-DE" sz="1500" dirty="0">
                <a:solidFill>
                  <a:srgbClr val="000000"/>
                </a:solidFill>
                <a:highlight>
                  <a:srgbClr val="FFFFFF"/>
                </a:highlight>
                <a:latin typeface="Consolas" panose="020B0609020204030204" pitchFamily="49" charset="0"/>
              </a:rPr>
              <a:t>T1 arg1</a:t>
            </a:r>
            <a:r>
              <a:rPr lang="de-DE" sz="1500" dirty="0" smtClean="0">
                <a:solidFill>
                  <a:srgbClr val="000000"/>
                </a:solidFill>
                <a:highlight>
                  <a:srgbClr val="FFFFFF"/>
                </a:highlight>
                <a:latin typeface="Consolas" panose="020B0609020204030204" pitchFamily="49" charset="0"/>
              </a:rPr>
              <a:t>,…T16 </a:t>
            </a:r>
            <a:r>
              <a:rPr lang="de-DE" sz="1500" dirty="0">
                <a:solidFill>
                  <a:srgbClr val="000000"/>
                </a:solidFill>
                <a:highlight>
                  <a:srgbClr val="FFFFFF"/>
                </a:highlight>
                <a:latin typeface="Consolas" panose="020B0609020204030204" pitchFamily="49" charset="0"/>
              </a:rPr>
              <a:t>arg16);</a:t>
            </a:r>
            <a:endParaRPr lang="en-US" sz="1500" dirty="0" smtClean="0"/>
          </a:p>
          <a:p>
            <a:pPr marL="360363" lvl="3" indent="0">
              <a:buNone/>
            </a:pPr>
            <a:r>
              <a:rPr lang="cs-CZ" sz="1500" dirty="0" smtClean="0">
                <a:solidFill>
                  <a:srgbClr val="000000"/>
                </a:solidFill>
                <a:highlight>
                  <a:srgbClr val="FFFFFF"/>
                </a:highlight>
                <a:latin typeface="Consolas" panose="020B0609020204030204" pitchFamily="49" charset="0"/>
              </a:rPr>
              <a:t>	</a:t>
            </a:r>
            <a:r>
              <a:rPr lang="de-DE" sz="1500" dirty="0" smtClean="0">
                <a:solidFill>
                  <a:srgbClr val="000000"/>
                </a:solidFill>
                <a:highlight>
                  <a:srgbClr val="FFFFFF"/>
                </a:highlight>
                <a:latin typeface="Consolas" panose="020B0609020204030204" pitchFamily="49" charset="0"/>
              </a:rPr>
              <a:t>TResult </a:t>
            </a:r>
            <a:r>
              <a:rPr lang="en-US" sz="1500" dirty="0" smtClean="0">
                <a:solidFill>
                  <a:srgbClr val="2B91AF"/>
                </a:solidFill>
                <a:highlight>
                  <a:srgbClr val="FFFFFF"/>
                </a:highlight>
                <a:latin typeface="Consolas" panose="020B0609020204030204" pitchFamily="49" charset="0"/>
              </a:rPr>
              <a:t>Func</a:t>
            </a:r>
            <a:r>
              <a:rPr lang="de-DE" sz="1500" dirty="0" smtClean="0">
                <a:solidFill>
                  <a:srgbClr val="000000"/>
                </a:solidFill>
                <a:highlight>
                  <a:srgbClr val="FFFFFF"/>
                </a:highlight>
                <a:latin typeface="Consolas" panose="020B0609020204030204" pitchFamily="49" charset="0"/>
              </a:rPr>
              <a:t>&lt;</a:t>
            </a:r>
            <a:r>
              <a:rPr lang="de-DE" sz="1500" dirty="0" smtClean="0">
                <a:solidFill>
                  <a:srgbClr val="0000FF"/>
                </a:solidFill>
                <a:highlight>
                  <a:srgbClr val="FFFFFF"/>
                </a:highlight>
                <a:latin typeface="Consolas" panose="020B0609020204030204" pitchFamily="49" charset="0"/>
              </a:rPr>
              <a:t>in</a:t>
            </a:r>
            <a:r>
              <a:rPr lang="de-DE" sz="1500" dirty="0" smtClean="0">
                <a:solidFill>
                  <a:srgbClr val="000000"/>
                </a:solidFill>
                <a:highlight>
                  <a:srgbClr val="FFFFFF"/>
                </a:highlight>
                <a:latin typeface="Consolas" panose="020B0609020204030204" pitchFamily="49" charset="0"/>
              </a:rPr>
              <a:t> </a:t>
            </a:r>
            <a:r>
              <a:rPr lang="de-DE" sz="1500" dirty="0">
                <a:solidFill>
                  <a:srgbClr val="000000"/>
                </a:solidFill>
                <a:highlight>
                  <a:srgbClr val="FFFFFF"/>
                </a:highlight>
                <a:latin typeface="Consolas" panose="020B0609020204030204" pitchFamily="49" charset="0"/>
              </a:rPr>
              <a:t>T1</a:t>
            </a:r>
            <a:r>
              <a:rPr lang="de-DE" sz="1500" dirty="0" smtClean="0">
                <a:solidFill>
                  <a:srgbClr val="000000"/>
                </a:solidFill>
                <a:highlight>
                  <a:srgbClr val="FFFFFF"/>
                </a:highlight>
                <a:latin typeface="Consolas" panose="020B0609020204030204" pitchFamily="49" charset="0"/>
              </a:rPr>
              <a:t>,…</a:t>
            </a:r>
            <a:r>
              <a:rPr lang="de-DE" sz="1500" dirty="0" smtClean="0">
                <a:solidFill>
                  <a:srgbClr val="0000FF"/>
                </a:solidFill>
                <a:highlight>
                  <a:srgbClr val="FFFFFF"/>
                </a:highlight>
                <a:latin typeface="Consolas" panose="020B0609020204030204" pitchFamily="49" charset="0"/>
              </a:rPr>
              <a:t>in</a:t>
            </a:r>
            <a:r>
              <a:rPr lang="de-DE" sz="1500" dirty="0" smtClean="0">
                <a:solidFill>
                  <a:srgbClr val="000000"/>
                </a:solidFill>
                <a:highlight>
                  <a:srgbClr val="FFFFFF"/>
                </a:highlight>
                <a:latin typeface="Consolas" panose="020B0609020204030204" pitchFamily="49" charset="0"/>
              </a:rPr>
              <a:t> T15,</a:t>
            </a:r>
            <a:r>
              <a:rPr lang="de-DE" sz="1500" dirty="0" smtClean="0">
                <a:solidFill>
                  <a:srgbClr val="0000FF"/>
                </a:solidFill>
                <a:highlight>
                  <a:srgbClr val="FFFFFF"/>
                </a:highlight>
                <a:latin typeface="Consolas" panose="020B0609020204030204" pitchFamily="49" charset="0"/>
              </a:rPr>
              <a:t>out</a:t>
            </a:r>
            <a:r>
              <a:rPr lang="de-DE" sz="1500" dirty="0" smtClean="0">
                <a:solidFill>
                  <a:srgbClr val="000000"/>
                </a:solidFill>
                <a:highlight>
                  <a:srgbClr val="FFFFFF"/>
                </a:highlight>
                <a:latin typeface="Consolas" panose="020B0609020204030204" pitchFamily="49" charset="0"/>
              </a:rPr>
              <a:t> </a:t>
            </a:r>
            <a:r>
              <a:rPr lang="de-DE" sz="1500" dirty="0">
                <a:solidFill>
                  <a:srgbClr val="000000"/>
                </a:solidFill>
                <a:highlight>
                  <a:srgbClr val="FFFFFF"/>
                </a:highlight>
                <a:latin typeface="Consolas" panose="020B0609020204030204" pitchFamily="49" charset="0"/>
              </a:rPr>
              <a:t>TResult</a:t>
            </a:r>
            <a:r>
              <a:rPr lang="de-DE" sz="1500" dirty="0" smtClean="0">
                <a:solidFill>
                  <a:srgbClr val="000000"/>
                </a:solidFill>
                <a:highlight>
                  <a:srgbClr val="FFFFFF"/>
                </a:highlight>
                <a:latin typeface="Consolas" panose="020B0609020204030204" pitchFamily="49" charset="0"/>
              </a:rPr>
              <a:t>&gt;(</a:t>
            </a:r>
            <a:r>
              <a:rPr lang="de-DE" sz="1500" dirty="0">
                <a:solidFill>
                  <a:srgbClr val="000000"/>
                </a:solidFill>
                <a:highlight>
                  <a:srgbClr val="FFFFFF"/>
                </a:highlight>
                <a:latin typeface="Consolas" panose="020B0609020204030204" pitchFamily="49" charset="0"/>
              </a:rPr>
              <a:t>T1 arg1</a:t>
            </a:r>
            <a:r>
              <a:rPr lang="de-DE" sz="1500" dirty="0" smtClean="0">
                <a:solidFill>
                  <a:srgbClr val="000000"/>
                </a:solidFill>
                <a:highlight>
                  <a:srgbClr val="FFFFFF"/>
                </a:highlight>
                <a:latin typeface="Consolas" panose="020B0609020204030204" pitchFamily="49" charset="0"/>
              </a:rPr>
              <a:t>,…T16 </a:t>
            </a:r>
            <a:r>
              <a:rPr lang="de-DE" sz="1500" dirty="0">
                <a:solidFill>
                  <a:srgbClr val="000000"/>
                </a:solidFill>
                <a:highlight>
                  <a:srgbClr val="FFFFFF"/>
                </a:highlight>
                <a:latin typeface="Consolas" panose="020B0609020204030204" pitchFamily="49" charset="0"/>
              </a:rPr>
              <a:t>arg16);</a:t>
            </a:r>
            <a:endParaRPr lang="en-US" sz="1500" dirty="0"/>
          </a:p>
          <a:p>
            <a:pPr lvl="3">
              <a:buFont typeface="Arial" pitchFamily="34" charset="0"/>
              <a:buChar char="•"/>
            </a:pPr>
            <a:endParaRPr lang="en-US" dirty="0" smtClean="0"/>
          </a:p>
          <a:p>
            <a:pPr lvl="1">
              <a:buFont typeface="Arial" pitchFamily="34" charset="0"/>
              <a:buChar char="•"/>
            </a:pPr>
            <a:r>
              <a:rPr lang="cs-CZ" dirty="0" smtClean="0"/>
              <a:t>Jsou typově </a:t>
            </a:r>
            <a:r>
              <a:rPr lang="cs-CZ" dirty="0"/>
              <a:t>kontravarintní – akceptují i metody, které mají argumenty se specifičtějšími typy, než definuje delegát.</a:t>
            </a:r>
            <a:endParaRPr lang="fr-FR" dirty="0"/>
          </a:p>
          <a:p>
            <a:pPr lvl="3">
              <a:buFont typeface="Arial" pitchFamily="34" charset="0"/>
              <a:buChar char="•"/>
            </a:pPr>
            <a:endParaRPr lang="cs-CZ" dirty="0" smtClean="0"/>
          </a:p>
        </p:txBody>
      </p:sp>
    </p:spTree>
    <p:extLst>
      <p:ext uri="{BB962C8B-B14F-4D97-AF65-F5344CB8AC3E}">
        <p14:creationId xmlns:p14="http://schemas.microsoft.com/office/powerpoint/2010/main" val="315541064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Delegáti vs. Rozhraní</a:t>
            </a:r>
            <a:endParaRPr lang="cs-CZ" dirty="0"/>
          </a:p>
        </p:txBody>
      </p:sp>
      <p:sp>
        <p:nvSpPr>
          <p:cNvPr id="3" name="Zástupný symbol pro obsah 2"/>
          <p:cNvSpPr>
            <a:spLocks noGrp="1"/>
          </p:cNvSpPr>
          <p:nvPr>
            <p:ph idx="1"/>
          </p:nvPr>
        </p:nvSpPr>
        <p:spPr/>
        <p:txBody>
          <a:bodyPr/>
          <a:lstStyle/>
          <a:p>
            <a:pPr marL="285750" indent="-285750">
              <a:buFont typeface="Arial" panose="020B0604020202020204" pitchFamily="34" charset="0"/>
              <a:buChar char="•"/>
            </a:pPr>
            <a:r>
              <a:rPr lang="cs-CZ" dirty="0" smtClean="0"/>
              <a:t>Kdy je vhodnější použít delegáty</a:t>
            </a:r>
          </a:p>
          <a:p>
            <a:pPr marL="465138" lvl="1" indent="-285750">
              <a:buFont typeface="Arial" panose="020B0604020202020204" pitchFamily="34" charset="0"/>
              <a:buChar char="•"/>
            </a:pPr>
            <a:r>
              <a:rPr lang="cs-CZ" dirty="0" smtClean="0"/>
              <a:t>Návrhový vzor využívající události</a:t>
            </a:r>
          </a:p>
          <a:p>
            <a:pPr marL="465138" lvl="1" indent="-285750">
              <a:buFont typeface="Arial" panose="020B0604020202020204" pitchFamily="34" charset="0"/>
              <a:buChar char="•"/>
            </a:pPr>
            <a:r>
              <a:rPr lang="cs-CZ" dirty="0" smtClean="0"/>
              <a:t>Zapouzdření (jedné) statické metody</a:t>
            </a:r>
          </a:p>
          <a:p>
            <a:pPr marL="465138" lvl="1" indent="-285750">
              <a:buFont typeface="Arial" panose="020B0604020202020204" pitchFamily="34" charset="0"/>
              <a:buChar char="•"/>
            </a:pPr>
            <a:r>
              <a:rPr lang="cs-CZ" dirty="0" smtClean="0"/>
              <a:t>Volající nemá mít přístup k jiným vlastnostem, metodám nebo rozhraním objektu implementujícím metodu</a:t>
            </a:r>
          </a:p>
          <a:p>
            <a:pPr marL="465138" lvl="1" indent="-285750">
              <a:buFont typeface="Arial" panose="020B0604020202020204" pitchFamily="34" charset="0"/>
              <a:buChar char="•"/>
            </a:pPr>
            <a:r>
              <a:rPr lang="cs-CZ" dirty="0" smtClean="0"/>
              <a:t>Třída potřebuje více než jednu implementaci metody</a:t>
            </a:r>
          </a:p>
          <a:p>
            <a:pPr marL="465138" lvl="1" indent="-285750">
              <a:buFont typeface="Arial" panose="020B0604020202020204" pitchFamily="34" charset="0"/>
              <a:buChar char="•"/>
            </a:pPr>
            <a:endParaRPr lang="cs-CZ" dirty="0" smtClean="0"/>
          </a:p>
          <a:p>
            <a:pPr marL="465138" lvl="1" indent="-285750">
              <a:buFont typeface="Arial" panose="020B0604020202020204" pitchFamily="34" charset="0"/>
              <a:buChar char="•"/>
            </a:pPr>
            <a:endParaRPr lang="cs-CZ" dirty="0"/>
          </a:p>
          <a:p>
            <a:pPr marL="285750" indent="-285750">
              <a:buFont typeface="Arial" panose="020B0604020202020204" pitchFamily="34" charset="0"/>
              <a:buChar char="•"/>
            </a:pPr>
            <a:r>
              <a:rPr lang="cs-CZ" dirty="0"/>
              <a:t>Kdy je vhodnější použít </a:t>
            </a:r>
            <a:r>
              <a:rPr lang="cs-CZ" dirty="0" smtClean="0"/>
              <a:t>rozhraní</a:t>
            </a:r>
          </a:p>
          <a:p>
            <a:pPr marL="465138" lvl="1" indent="-285750">
              <a:buFont typeface="Arial" panose="020B0604020202020204" pitchFamily="34" charset="0"/>
              <a:buChar char="•"/>
            </a:pPr>
            <a:r>
              <a:rPr lang="cs-CZ" dirty="0" smtClean="0"/>
              <a:t>Potřeba volat více souvisejících metod</a:t>
            </a:r>
          </a:p>
          <a:p>
            <a:pPr marL="465138" lvl="1" indent="-285750">
              <a:buFont typeface="Arial" panose="020B0604020202020204" pitchFamily="34" charset="0"/>
              <a:buChar char="•"/>
            </a:pPr>
            <a:r>
              <a:rPr lang="cs-CZ" dirty="0" smtClean="0"/>
              <a:t>Třída potřebuje jedinou implementaci metody</a:t>
            </a:r>
          </a:p>
          <a:p>
            <a:pPr marL="465138" lvl="1" indent="-285750">
              <a:buFont typeface="Arial" panose="020B0604020202020204" pitchFamily="34" charset="0"/>
              <a:buChar char="•"/>
            </a:pPr>
            <a:r>
              <a:rPr lang="cs-CZ" dirty="0" smtClean="0"/>
              <a:t>Potřeba přetypování rozhraní na jiné rozhraní / třídu</a:t>
            </a:r>
          </a:p>
          <a:p>
            <a:pPr marL="465138" lvl="1" indent="-285750">
              <a:buFont typeface="Arial" panose="020B0604020202020204" pitchFamily="34" charset="0"/>
              <a:buChar char="•"/>
            </a:pPr>
            <a:r>
              <a:rPr lang="cs-CZ" dirty="0" smtClean="0"/>
              <a:t>Metoda je svázána s typem nebo instancí třídy</a:t>
            </a:r>
            <a:endParaRPr lang="cs-CZ" dirty="0"/>
          </a:p>
        </p:txBody>
      </p:sp>
      <p:sp>
        <p:nvSpPr>
          <p:cNvPr id="4" name="Obdélník 3"/>
          <p:cNvSpPr/>
          <p:nvPr/>
        </p:nvSpPr>
        <p:spPr>
          <a:xfrm>
            <a:off x="446435" y="6308736"/>
            <a:ext cx="8395589" cy="276999"/>
          </a:xfrm>
          <a:prstGeom prst="rect">
            <a:avLst/>
          </a:prstGeom>
        </p:spPr>
        <p:txBody>
          <a:bodyPr wrap="square">
            <a:spAutoFit/>
          </a:bodyPr>
          <a:lstStyle/>
          <a:p>
            <a:r>
              <a:rPr lang="cs-CZ" sz="1200" dirty="0">
                <a:solidFill>
                  <a:schemeClr val="accent1"/>
                </a:solidFill>
              </a:rPr>
              <a:t>https://msdn.microsoft.com/en-us/library/ms173173.aspx</a:t>
            </a:r>
          </a:p>
        </p:txBody>
      </p:sp>
    </p:spTree>
    <p:extLst>
      <p:ext uri="{BB962C8B-B14F-4D97-AF65-F5344CB8AC3E}">
        <p14:creationId xmlns:p14="http://schemas.microsoft.com/office/powerpoint/2010/main" val="37997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Události – implementace</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cs-CZ" dirty="0" smtClean="0"/>
              <a:t>Implementuje </a:t>
            </a:r>
            <a:r>
              <a:rPr lang="en-US" dirty="0" smtClean="0"/>
              <a:t>broadcast/subscribe</a:t>
            </a:r>
            <a:r>
              <a:rPr lang="cs-CZ" dirty="0" smtClean="0"/>
              <a:t> model</a:t>
            </a:r>
          </a:p>
          <a:p>
            <a:pPr lvl="3">
              <a:buFont typeface="Arial" pitchFamily="34" charset="0"/>
              <a:buChar char="•"/>
            </a:pPr>
            <a:endParaRPr lang="cs-CZ" dirty="0" smtClean="0"/>
          </a:p>
          <a:p>
            <a:pPr lvl="1">
              <a:buFont typeface="Arial" pitchFamily="34" charset="0"/>
              <a:buChar char="•"/>
            </a:pPr>
            <a:r>
              <a:rPr lang="cs-CZ" dirty="0" smtClean="0"/>
              <a:t>Vnitřně využívá delegáty, ale nepublikuje všechny funkce.</a:t>
            </a:r>
          </a:p>
          <a:p>
            <a:r>
              <a:rPr lang="en-US" dirty="0" smtClean="0">
                <a:solidFill>
                  <a:srgbClr val="0000FF"/>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delegate</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smtClean="0">
                <a:solidFill>
                  <a:srgbClr val="2B91AF"/>
                </a:solidFill>
                <a:highlight>
                  <a:srgbClr val="FFFFFF"/>
                </a:highlight>
                <a:latin typeface="Consolas" panose="020B0609020204030204" pitchFamily="49" charset="0"/>
              </a:rPr>
              <a:t>PriceChangedHandler</a:t>
            </a:r>
            <a:r>
              <a:rPr lang="en-US" sz="1500" dirty="0" smtClean="0">
                <a:solidFill>
                  <a:srgbClr val="000000"/>
                </a:solidFill>
                <a:highlight>
                  <a:srgbClr val="FFFFFF"/>
                </a:highlight>
                <a:latin typeface="Consolas" panose="020B0609020204030204" pitchFamily="49" charset="0"/>
              </a:rPr>
              <a:t>(</a:t>
            </a:r>
            <a:r>
              <a:rPr lang="cs-CZ" sz="1500" dirty="0" smtClean="0">
                <a:solidFill>
                  <a:srgbClr val="000000"/>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decimal</a:t>
            </a:r>
            <a:r>
              <a:rPr lang="en-US" sz="1500" dirty="0" smtClean="0">
                <a:solidFill>
                  <a:srgbClr val="000000"/>
                </a:solidFill>
                <a:highlight>
                  <a:srgbClr val="FFFFFF"/>
                </a:highlight>
                <a:latin typeface="Consolas" panose="020B0609020204030204" pitchFamily="49" charset="0"/>
              </a:rPr>
              <a:t> </a:t>
            </a:r>
            <a:r>
              <a:rPr lang="en-US" sz="1500" dirty="0">
                <a:solidFill>
                  <a:srgbClr val="000000"/>
                </a:solidFill>
                <a:highlight>
                  <a:srgbClr val="FFFFFF"/>
                </a:highlight>
                <a:latin typeface="Consolas" panose="020B0609020204030204" pitchFamily="49" charset="0"/>
              </a:rPr>
              <a:t>oldPrice, </a:t>
            </a:r>
            <a:r>
              <a:rPr lang="en-US" sz="1500" dirty="0" smtClean="0">
                <a:solidFill>
                  <a:srgbClr val="000000"/>
                </a:solidFill>
                <a:highlight>
                  <a:srgbClr val="FFFFFF"/>
                </a:highlight>
                <a:latin typeface="Consolas" panose="020B0609020204030204" pitchFamily="49" charset="0"/>
              </a:rPr>
              <a:t/>
            </a:r>
            <a:br>
              <a:rPr lang="en-US" sz="1500" dirty="0" smtClean="0">
                <a:solidFill>
                  <a:srgbClr val="000000"/>
                </a:solidFill>
                <a:highlight>
                  <a:srgbClr val="FFFFFF"/>
                </a:highlight>
                <a:latin typeface="Consolas" panose="020B0609020204030204" pitchFamily="49" charset="0"/>
              </a:rPr>
            </a:br>
            <a:r>
              <a:rPr lang="en-US" sz="1500" dirty="0" smtClean="0">
                <a:solidFill>
                  <a:srgbClr val="000000"/>
                </a:solidFill>
                <a:highlight>
                  <a:srgbClr val="FFFFFF"/>
                </a:highlight>
                <a:latin typeface="Consolas" panose="020B0609020204030204" pitchFamily="49" charset="0"/>
              </a:rPr>
              <a:t>				</a:t>
            </a:r>
            <a:r>
              <a:rPr lang="cs-CZ" sz="1500" dirty="0" smtClean="0">
                <a:solidFill>
                  <a:srgbClr val="000000"/>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decimal</a:t>
            </a:r>
            <a:r>
              <a:rPr lang="en-US" sz="1500" dirty="0" smtClean="0">
                <a:solidFill>
                  <a:srgbClr val="000000"/>
                </a:solidFill>
                <a:highlight>
                  <a:srgbClr val="FFFFFF"/>
                </a:highlight>
                <a:latin typeface="Consolas" panose="020B0609020204030204" pitchFamily="49" charset="0"/>
              </a:rPr>
              <a:t> </a:t>
            </a:r>
            <a:r>
              <a:rPr lang="en-US" sz="1500" dirty="0">
                <a:solidFill>
                  <a:srgbClr val="000000"/>
                </a:solidFill>
                <a:highlight>
                  <a:srgbClr val="FFFFFF"/>
                </a:highlight>
                <a:latin typeface="Consolas" panose="020B0609020204030204" pitchFamily="49" charset="0"/>
              </a:rPr>
              <a:t>newPrice); </a:t>
            </a:r>
            <a:r>
              <a:rPr lang="cs-CZ" sz="1500" dirty="0" smtClean="0">
                <a:solidFill>
                  <a:srgbClr val="000000"/>
                </a:solidFill>
                <a:highlight>
                  <a:srgbClr val="FFFFFF"/>
                </a:highlight>
                <a:latin typeface="Consolas" panose="020B0609020204030204" pitchFamily="49" charset="0"/>
              </a:rPr>
              <a:t/>
            </a:r>
            <a:br>
              <a:rPr lang="cs-CZ" sz="1500" dirty="0" smtClean="0">
                <a:solidFill>
                  <a:srgbClr val="000000"/>
                </a:solidFill>
                <a:highlight>
                  <a:srgbClr val="FFFFFF"/>
                </a:highlight>
                <a:latin typeface="Consolas" panose="020B0609020204030204" pitchFamily="49" charset="0"/>
              </a:rPr>
            </a:br>
            <a:endParaRPr lang="en-US" sz="1500" dirty="0">
              <a:solidFill>
                <a:srgbClr val="000000"/>
              </a:solidFill>
              <a:highlight>
                <a:srgbClr val="FFFFFF"/>
              </a:highlight>
              <a:latin typeface="Consolas" panose="020B0609020204030204" pitchFamily="49" charset="0"/>
            </a:endParaRPr>
          </a:p>
          <a:p>
            <a:pPr lvl="1">
              <a:buFont typeface="Arial" panose="020B0604020202020204" pitchFamily="34" charset="0"/>
              <a:buChar char="•"/>
            </a:pPr>
            <a:r>
              <a:rPr lang="cs-CZ" dirty="0" smtClean="0"/>
              <a:t>Definice eventu</a:t>
            </a:r>
          </a:p>
          <a:p>
            <a:pPr marL="360363" lvl="3" indent="0">
              <a:buNone/>
            </a:pPr>
            <a:r>
              <a:rPr lang="en-US" dirty="0" smtClean="0">
                <a:solidFill>
                  <a:srgbClr val="0000FF"/>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public</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event</a:t>
            </a:r>
            <a:r>
              <a:rPr lang="en-US" sz="1500" dirty="0">
                <a:solidFill>
                  <a:srgbClr val="00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PriceChangedHandler</a:t>
            </a:r>
            <a:r>
              <a:rPr lang="en-US" sz="1500" dirty="0">
                <a:solidFill>
                  <a:srgbClr val="000000"/>
                </a:solidFill>
                <a:highlight>
                  <a:srgbClr val="FFFFFF"/>
                </a:highlight>
                <a:latin typeface="Consolas" panose="020B0609020204030204" pitchFamily="49" charset="0"/>
              </a:rPr>
              <a:t> PriceChanged</a:t>
            </a:r>
            <a:r>
              <a:rPr lang="en-US" sz="1500" dirty="0" smtClean="0">
                <a:solidFill>
                  <a:srgbClr val="000000"/>
                </a:solidFill>
                <a:highlight>
                  <a:srgbClr val="FFFFFF"/>
                </a:highlight>
                <a:latin typeface="Consolas" panose="020B0609020204030204" pitchFamily="49" charset="0"/>
              </a:rPr>
              <a:t>;</a:t>
            </a:r>
          </a:p>
          <a:p>
            <a:pPr marL="360363" lvl="3" indent="0">
              <a:buNone/>
            </a:pPr>
            <a:endParaRPr lang="cs-CZ" dirty="0" smtClean="0"/>
          </a:p>
          <a:p>
            <a:pPr lvl="1">
              <a:buFont typeface="Arial" pitchFamily="34" charset="0"/>
              <a:buChar char="•"/>
            </a:pPr>
            <a:r>
              <a:rPr lang="cs-CZ" dirty="0" smtClean="0"/>
              <a:t>Uvnitř třídy je možné pracovat s delegátem </a:t>
            </a:r>
            <a:r>
              <a:rPr lang="en-US" dirty="0">
                <a:solidFill>
                  <a:srgbClr val="000000"/>
                </a:solidFill>
                <a:highlight>
                  <a:srgbClr val="FFFFFF"/>
                </a:highlight>
                <a:latin typeface="Consolas" panose="020B0609020204030204" pitchFamily="49" charset="0"/>
              </a:rPr>
              <a:t>PriceChanged</a:t>
            </a:r>
            <a:endParaRPr lang="cs-CZ" dirty="0" smtClean="0"/>
          </a:p>
          <a:p>
            <a:pPr marL="360363" lvl="3" indent="0">
              <a:buNone/>
            </a:pPr>
            <a:endParaRPr lang="cs-CZ" dirty="0" smtClean="0"/>
          </a:p>
          <a:p>
            <a:pPr marL="360363" lvl="3" indent="0">
              <a:buNone/>
            </a:pPr>
            <a:endParaRPr lang="cs-CZ" dirty="0" smtClean="0"/>
          </a:p>
          <a:p>
            <a:pPr lvl="1">
              <a:buFont typeface="Arial" pitchFamily="34" charset="0"/>
              <a:buChar char="•"/>
            </a:pPr>
            <a:r>
              <a:rPr lang="cs-CZ" dirty="0" smtClean="0"/>
              <a:t>Vně třídy, je možné pouze </a:t>
            </a:r>
            <a:r>
              <a:rPr lang="cs-CZ" smtClean="0"/>
              <a:t>provést přihlášení/odhlášení</a:t>
            </a:r>
            <a:endParaRPr lang="cs-CZ" dirty="0" smtClean="0"/>
          </a:p>
          <a:p>
            <a:pPr marL="360363" lvl="3" indent="0">
              <a:buNone/>
            </a:pPr>
            <a:r>
              <a:rPr lang="en-US" sz="1500" dirty="0" smtClean="0">
                <a:solidFill>
                  <a:srgbClr val="000000"/>
                </a:solidFill>
                <a:highlight>
                  <a:srgbClr val="FFFFFF"/>
                </a:highlight>
                <a:latin typeface="Consolas" pitchFamily="49" charset="0"/>
                <a:cs typeface="Consolas" pitchFamily="49" charset="0"/>
              </a:rPr>
              <a:t>	wallStreet.PriceChanged </a:t>
            </a:r>
            <a:r>
              <a:rPr lang="en-US" sz="1500" dirty="0">
                <a:solidFill>
                  <a:srgbClr val="000000"/>
                </a:solidFill>
                <a:highlight>
                  <a:srgbClr val="FFFFFF"/>
                </a:highlight>
                <a:latin typeface="Consolas" pitchFamily="49" charset="0"/>
                <a:cs typeface="Consolas" pitchFamily="49" charset="0"/>
              </a:rPr>
              <a:t>+= WallStreetPriceChanged</a:t>
            </a:r>
            <a:endParaRPr lang="en-US" sz="1500" dirty="0" smtClean="0">
              <a:latin typeface="Consolas" pitchFamily="49" charset="0"/>
              <a:cs typeface="Consolas" pitchFamily="49" charset="0"/>
            </a:endParaRPr>
          </a:p>
          <a:p>
            <a:pPr lvl="3">
              <a:buFont typeface="Arial" pitchFamily="34" charset="0"/>
              <a:buChar char="•"/>
            </a:pPr>
            <a:endParaRPr lang="cs-CZ" dirty="0" smtClean="0"/>
          </a:p>
        </p:txBody>
      </p:sp>
    </p:spTree>
    <p:extLst>
      <p:ext uri="{BB962C8B-B14F-4D97-AF65-F5344CB8AC3E}">
        <p14:creationId xmlns:p14="http://schemas.microsoft.com/office/powerpoint/2010/main" val="9409420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Události – vzor</a:t>
            </a:r>
            <a:endParaRPr lang="en-US" dirty="0"/>
          </a:p>
        </p:txBody>
      </p:sp>
      <p:sp>
        <p:nvSpPr>
          <p:cNvPr id="3" name="Content Placeholder 2"/>
          <p:cNvSpPr>
            <a:spLocks noGrp="1"/>
          </p:cNvSpPr>
          <p:nvPr>
            <p:ph idx="1"/>
          </p:nvPr>
        </p:nvSpPr>
        <p:spPr>
          <a:xfrm>
            <a:off x="539749" y="1412874"/>
            <a:ext cx="8352791" cy="5040504"/>
          </a:xfrm>
        </p:spPr>
        <p:txBody>
          <a:bodyPr/>
          <a:lstStyle/>
          <a:p>
            <a:pPr lvl="1">
              <a:lnSpc>
                <a:spcPct val="150000"/>
              </a:lnSpc>
              <a:buFont typeface="Arial" pitchFamily="34" charset="0"/>
              <a:buChar char="•"/>
            </a:pPr>
            <a:r>
              <a:rPr lang="cs-CZ" dirty="0"/>
              <a:t>Předdefinovaný delegát </a:t>
            </a:r>
            <a:r>
              <a:rPr lang="cs-CZ" dirty="0" err="1" smtClean="0">
                <a:solidFill>
                  <a:srgbClr val="2B91AF"/>
                </a:solidFill>
                <a:latin typeface="Consolas" panose="020B0609020204030204" pitchFamily="49" charset="0"/>
              </a:rPr>
              <a:t>EventHandler</a:t>
            </a:r>
            <a:r>
              <a:rPr lang="en-US" dirty="0" smtClean="0"/>
              <a:t> – </a:t>
            </a:r>
            <a:r>
              <a:rPr lang="cs-CZ" dirty="0" smtClean="0"/>
              <a:t>vhodný pro bezparametrické událost</a:t>
            </a:r>
          </a:p>
          <a:p>
            <a:pPr marL="360363" lvl="3" indent="0">
              <a:lnSpc>
                <a:spcPct val="150000"/>
              </a:lnSpc>
              <a:buNone/>
            </a:pPr>
            <a:r>
              <a:rPr lang="en-US" sz="1500" dirty="0" smtClean="0">
                <a:solidFill>
                  <a:srgbClr val="0000FF"/>
                </a:solidFill>
                <a:highlight>
                  <a:srgbClr val="FFFFFF"/>
                </a:highlight>
                <a:latin typeface="Consolas" pitchFamily="49" charset="0"/>
                <a:cs typeface="Consolas" pitchFamily="49" charset="0"/>
              </a:rPr>
              <a:t>public</a:t>
            </a:r>
            <a:r>
              <a:rPr lang="en-US" sz="1500" dirty="0" smtClean="0">
                <a:solidFill>
                  <a:srgbClr val="000000"/>
                </a:solidFill>
                <a:highlight>
                  <a:srgbClr val="FFFFFF"/>
                </a:highlight>
                <a:latin typeface="Consolas" pitchFamily="49" charset="0"/>
                <a:cs typeface="Consolas" pitchFamily="49" charset="0"/>
              </a:rPr>
              <a:t> </a:t>
            </a:r>
            <a:r>
              <a:rPr lang="en-US" sz="1500" dirty="0">
                <a:solidFill>
                  <a:srgbClr val="0000FF"/>
                </a:solidFill>
                <a:highlight>
                  <a:srgbClr val="FFFFFF"/>
                </a:highlight>
                <a:latin typeface="Consolas" pitchFamily="49" charset="0"/>
                <a:cs typeface="Consolas" pitchFamily="49" charset="0"/>
              </a:rPr>
              <a:t>delegate</a:t>
            </a:r>
            <a:r>
              <a:rPr lang="en-US" sz="1500" dirty="0">
                <a:solidFill>
                  <a:srgbClr val="000000"/>
                </a:solidFill>
                <a:highlight>
                  <a:srgbClr val="FFFFFF"/>
                </a:highlight>
                <a:latin typeface="Consolas" pitchFamily="49" charset="0"/>
                <a:cs typeface="Consolas" pitchFamily="49" charset="0"/>
              </a:rPr>
              <a:t> </a:t>
            </a:r>
            <a:r>
              <a:rPr lang="en-US" sz="1500" dirty="0">
                <a:solidFill>
                  <a:srgbClr val="0000FF"/>
                </a:solidFill>
                <a:highlight>
                  <a:srgbClr val="FFFFFF"/>
                </a:highlight>
                <a:latin typeface="Consolas" pitchFamily="49" charset="0"/>
                <a:cs typeface="Consolas" pitchFamily="49" charset="0"/>
              </a:rPr>
              <a:t>void</a:t>
            </a:r>
            <a:r>
              <a:rPr lang="en-US" sz="1500" dirty="0">
                <a:solidFill>
                  <a:srgbClr val="000000"/>
                </a:solidFill>
                <a:highlight>
                  <a:srgbClr val="FFFFFF"/>
                </a:highlight>
                <a:latin typeface="Consolas" pitchFamily="49" charset="0"/>
                <a:cs typeface="Consolas" pitchFamily="49" charset="0"/>
              </a:rPr>
              <a:t> </a:t>
            </a:r>
            <a:r>
              <a:rPr lang="en-US" sz="1500" dirty="0">
                <a:solidFill>
                  <a:srgbClr val="2B91AF"/>
                </a:solidFill>
                <a:highlight>
                  <a:srgbClr val="FFFFFF"/>
                </a:highlight>
                <a:latin typeface="Consolas" pitchFamily="49" charset="0"/>
                <a:cs typeface="Consolas" pitchFamily="49" charset="0"/>
              </a:rPr>
              <a:t>EventHandler</a:t>
            </a:r>
            <a:r>
              <a:rPr lang="en-US" sz="1500" dirty="0">
                <a:solidFill>
                  <a:srgbClr val="000000"/>
                </a:solidFill>
                <a:highlight>
                  <a:srgbClr val="FFFFFF"/>
                </a:highlight>
                <a:latin typeface="Consolas" pitchFamily="49" charset="0"/>
                <a:cs typeface="Consolas" pitchFamily="49" charset="0"/>
              </a:rPr>
              <a:t>(</a:t>
            </a:r>
            <a:r>
              <a:rPr lang="en-US" sz="1500" dirty="0">
                <a:solidFill>
                  <a:srgbClr val="0000FF"/>
                </a:solidFill>
                <a:highlight>
                  <a:srgbClr val="FFFFFF"/>
                </a:highlight>
                <a:latin typeface="Consolas" pitchFamily="49" charset="0"/>
                <a:cs typeface="Consolas" pitchFamily="49" charset="0"/>
              </a:rPr>
              <a:t>object</a:t>
            </a:r>
            <a:r>
              <a:rPr lang="en-US" sz="1500" dirty="0">
                <a:solidFill>
                  <a:srgbClr val="000000"/>
                </a:solidFill>
                <a:highlight>
                  <a:srgbClr val="FFFFFF"/>
                </a:highlight>
                <a:latin typeface="Consolas" pitchFamily="49" charset="0"/>
                <a:cs typeface="Consolas" pitchFamily="49" charset="0"/>
              </a:rPr>
              <a:t> sender, </a:t>
            </a:r>
            <a:r>
              <a:rPr lang="en-US" sz="1500" dirty="0">
                <a:solidFill>
                  <a:srgbClr val="2B91AF"/>
                </a:solidFill>
                <a:highlight>
                  <a:srgbClr val="FFFFFF"/>
                </a:highlight>
                <a:latin typeface="Consolas" pitchFamily="49" charset="0"/>
                <a:cs typeface="Consolas" pitchFamily="49" charset="0"/>
              </a:rPr>
              <a:t>EventArgs</a:t>
            </a:r>
            <a:r>
              <a:rPr lang="en-US" sz="1500" dirty="0">
                <a:solidFill>
                  <a:srgbClr val="000000"/>
                </a:solidFill>
                <a:highlight>
                  <a:srgbClr val="FFFFFF"/>
                </a:highlight>
                <a:latin typeface="Consolas" pitchFamily="49" charset="0"/>
                <a:cs typeface="Consolas" pitchFamily="49" charset="0"/>
              </a:rPr>
              <a:t> e);</a:t>
            </a:r>
            <a:r>
              <a:rPr lang="cs-CZ" sz="1500" dirty="0" smtClean="0">
                <a:latin typeface="Consolas" pitchFamily="49" charset="0"/>
                <a:cs typeface="Consolas" pitchFamily="49" charset="0"/>
              </a:rPr>
              <a:t> </a:t>
            </a:r>
          </a:p>
          <a:p>
            <a:pPr marL="360363" lvl="3" indent="0">
              <a:buNone/>
            </a:pPr>
            <a:endParaRPr lang="cs-CZ" dirty="0" smtClean="0"/>
          </a:p>
          <a:p>
            <a:pPr lvl="1">
              <a:lnSpc>
                <a:spcPct val="100000"/>
              </a:lnSpc>
            </a:pPr>
            <a:r>
              <a:rPr lang="cs-CZ" dirty="0" smtClean="0"/>
              <a:t>Existuje i generická verze, která usnadňuje implementaci událostí s vlastním typem argumentu</a:t>
            </a:r>
          </a:p>
          <a:p>
            <a:pPr marL="360363" lvl="3" indent="0">
              <a:lnSpc>
                <a:spcPct val="150000"/>
              </a:lnSpc>
              <a:buNone/>
            </a:pPr>
            <a:r>
              <a:rPr lang="en-US" sz="1500" dirty="0" smtClean="0">
                <a:solidFill>
                  <a:srgbClr val="0000FF"/>
                </a:solidFill>
                <a:highlight>
                  <a:srgbClr val="FFFFFF"/>
                </a:highlight>
                <a:latin typeface="Consolas" pitchFamily="49" charset="0"/>
                <a:cs typeface="Consolas" pitchFamily="49" charset="0"/>
              </a:rPr>
              <a:t>public</a:t>
            </a:r>
            <a:r>
              <a:rPr lang="en-US" sz="1500" dirty="0" smtClean="0">
                <a:solidFill>
                  <a:srgbClr val="000000"/>
                </a:solidFill>
                <a:highlight>
                  <a:srgbClr val="FFFFFF"/>
                </a:highlight>
                <a:latin typeface="Consolas" pitchFamily="49" charset="0"/>
                <a:cs typeface="Consolas" pitchFamily="49" charset="0"/>
              </a:rPr>
              <a:t> </a:t>
            </a:r>
            <a:r>
              <a:rPr lang="en-US" sz="1500" dirty="0">
                <a:solidFill>
                  <a:srgbClr val="0000FF"/>
                </a:solidFill>
                <a:highlight>
                  <a:srgbClr val="FFFFFF"/>
                </a:highlight>
                <a:latin typeface="Consolas" pitchFamily="49" charset="0"/>
                <a:cs typeface="Consolas" pitchFamily="49" charset="0"/>
              </a:rPr>
              <a:t>delegate</a:t>
            </a:r>
            <a:r>
              <a:rPr lang="en-US" sz="1500" dirty="0">
                <a:solidFill>
                  <a:srgbClr val="000000"/>
                </a:solidFill>
                <a:highlight>
                  <a:srgbClr val="FFFFFF"/>
                </a:highlight>
                <a:latin typeface="Consolas" pitchFamily="49" charset="0"/>
                <a:cs typeface="Consolas" pitchFamily="49" charset="0"/>
              </a:rPr>
              <a:t> </a:t>
            </a:r>
            <a:r>
              <a:rPr lang="en-US" sz="1500" dirty="0">
                <a:solidFill>
                  <a:srgbClr val="0000FF"/>
                </a:solidFill>
                <a:highlight>
                  <a:srgbClr val="FFFFFF"/>
                </a:highlight>
                <a:latin typeface="Consolas" pitchFamily="49" charset="0"/>
                <a:cs typeface="Consolas" pitchFamily="49" charset="0"/>
              </a:rPr>
              <a:t>void</a:t>
            </a:r>
            <a:r>
              <a:rPr lang="en-US" sz="1500" dirty="0">
                <a:solidFill>
                  <a:srgbClr val="000000"/>
                </a:solidFill>
                <a:highlight>
                  <a:srgbClr val="FFFFFF"/>
                </a:highlight>
                <a:latin typeface="Consolas" pitchFamily="49" charset="0"/>
                <a:cs typeface="Consolas" pitchFamily="49" charset="0"/>
              </a:rPr>
              <a:t> </a:t>
            </a:r>
            <a:r>
              <a:rPr lang="en-US" sz="1500" dirty="0">
                <a:solidFill>
                  <a:srgbClr val="2B91AF"/>
                </a:solidFill>
                <a:highlight>
                  <a:srgbClr val="FFFFFF"/>
                </a:highlight>
                <a:latin typeface="Consolas" pitchFamily="49" charset="0"/>
                <a:cs typeface="Consolas" pitchFamily="49" charset="0"/>
              </a:rPr>
              <a:t>EventHandler</a:t>
            </a:r>
            <a:r>
              <a:rPr lang="en-US" sz="1500" dirty="0">
                <a:solidFill>
                  <a:srgbClr val="000000"/>
                </a:solidFill>
                <a:highlight>
                  <a:srgbClr val="FFFFFF"/>
                </a:highlight>
                <a:latin typeface="Consolas" pitchFamily="49" charset="0"/>
                <a:cs typeface="Consolas" pitchFamily="49" charset="0"/>
              </a:rPr>
              <a:t>&lt;TEventArgs&gt;(</a:t>
            </a:r>
            <a:r>
              <a:rPr lang="en-US" sz="1500" dirty="0">
                <a:solidFill>
                  <a:srgbClr val="0000FF"/>
                </a:solidFill>
                <a:highlight>
                  <a:srgbClr val="FFFFFF"/>
                </a:highlight>
                <a:latin typeface="Consolas" pitchFamily="49" charset="0"/>
                <a:cs typeface="Consolas" pitchFamily="49" charset="0"/>
              </a:rPr>
              <a:t>object</a:t>
            </a:r>
            <a:r>
              <a:rPr lang="en-US" sz="1500" dirty="0">
                <a:solidFill>
                  <a:srgbClr val="000000"/>
                </a:solidFill>
                <a:highlight>
                  <a:srgbClr val="FFFFFF"/>
                </a:highlight>
                <a:latin typeface="Consolas" pitchFamily="49" charset="0"/>
                <a:cs typeface="Consolas" pitchFamily="49" charset="0"/>
              </a:rPr>
              <a:t> sender</a:t>
            </a:r>
            <a:r>
              <a:rPr lang="en-US" sz="1500" dirty="0" smtClean="0">
                <a:solidFill>
                  <a:srgbClr val="000000"/>
                </a:solidFill>
                <a:highlight>
                  <a:srgbClr val="FFFFFF"/>
                </a:highlight>
                <a:latin typeface="Consolas" pitchFamily="49" charset="0"/>
                <a:cs typeface="Consolas" pitchFamily="49" charset="0"/>
              </a:rPr>
              <a:t>,</a:t>
            </a:r>
            <a:r>
              <a:rPr lang="cs-CZ" sz="1500" dirty="0" smtClean="0">
                <a:solidFill>
                  <a:srgbClr val="000000"/>
                </a:solidFill>
                <a:highlight>
                  <a:srgbClr val="FFFFFF"/>
                </a:highlight>
                <a:latin typeface="Consolas" pitchFamily="49" charset="0"/>
                <a:cs typeface="Consolas" pitchFamily="49" charset="0"/>
              </a:rPr>
              <a:t> </a:t>
            </a:r>
            <a:r>
              <a:rPr lang="en-US" sz="1500" dirty="0" smtClean="0">
                <a:solidFill>
                  <a:srgbClr val="000000"/>
                </a:solidFill>
                <a:highlight>
                  <a:srgbClr val="FFFFFF"/>
                </a:highlight>
                <a:latin typeface="Consolas" pitchFamily="49" charset="0"/>
                <a:cs typeface="Consolas" pitchFamily="49" charset="0"/>
              </a:rPr>
              <a:t>TEventArgs </a:t>
            </a:r>
            <a:r>
              <a:rPr lang="en-US" sz="1500" dirty="0">
                <a:solidFill>
                  <a:srgbClr val="000000"/>
                </a:solidFill>
                <a:highlight>
                  <a:srgbClr val="FFFFFF"/>
                </a:highlight>
                <a:latin typeface="Consolas" pitchFamily="49" charset="0"/>
                <a:cs typeface="Consolas" pitchFamily="49" charset="0"/>
              </a:rPr>
              <a:t>e);</a:t>
            </a:r>
            <a:endParaRPr lang="cs-CZ" sz="1500" dirty="0" smtClean="0">
              <a:latin typeface="Consolas" pitchFamily="49" charset="0"/>
              <a:cs typeface="Consolas" pitchFamily="49" charset="0"/>
            </a:endParaRPr>
          </a:p>
          <a:p>
            <a:pPr marL="360363" lvl="3" indent="0">
              <a:buNone/>
            </a:pPr>
            <a:endParaRPr lang="cs-CZ" dirty="0" smtClean="0"/>
          </a:p>
          <a:p>
            <a:pPr lvl="1">
              <a:lnSpc>
                <a:spcPct val="150000"/>
              </a:lnSpc>
              <a:buFont typeface="Arial" panose="020B0604020202020204" pitchFamily="34" charset="0"/>
              <a:buChar char="•"/>
            </a:pPr>
            <a:r>
              <a:rPr lang="cs-CZ" dirty="0" smtClean="0"/>
              <a:t>Pro </a:t>
            </a:r>
            <a:r>
              <a:rPr lang="en-US" dirty="0" err="1" smtClean="0"/>
              <a:t>vyvol</a:t>
            </a:r>
            <a:r>
              <a:rPr lang="cs-CZ" dirty="0" smtClean="0"/>
              <a:t>ání události se implementuje metoda</a:t>
            </a:r>
          </a:p>
          <a:p>
            <a:r>
              <a:rPr lang="cs-CZ" sz="1500" dirty="0" smtClean="0">
                <a:solidFill>
                  <a:srgbClr val="0000FF"/>
                </a:solidFill>
                <a:highlight>
                  <a:srgbClr val="FFFFFF"/>
                </a:highlight>
                <a:latin typeface="Consolas"/>
              </a:rPr>
              <a:t>	</a:t>
            </a:r>
            <a:r>
              <a:rPr lang="en-US" sz="1500" dirty="0" smtClean="0">
                <a:solidFill>
                  <a:srgbClr val="0000FF"/>
                </a:solidFill>
                <a:highlight>
                  <a:srgbClr val="FFFFFF"/>
                </a:highlight>
                <a:latin typeface="Consolas"/>
              </a:rPr>
              <a:t>protected</a:t>
            </a:r>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virtual</a:t>
            </a:r>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void</a:t>
            </a:r>
            <a:r>
              <a:rPr lang="en-US" sz="1500" dirty="0" smtClean="0">
                <a:solidFill>
                  <a:srgbClr val="000000"/>
                </a:solidFill>
                <a:highlight>
                  <a:srgbClr val="FFFFFF"/>
                </a:highlight>
                <a:latin typeface="Consolas"/>
              </a:rPr>
              <a:t> OnPropertyChanged(</a:t>
            </a:r>
            <a:r>
              <a:rPr lang="en-US" sz="1500" dirty="0" err="1" smtClean="0">
                <a:solidFill>
                  <a:srgbClr val="2B91AF"/>
                </a:solidFill>
                <a:highlight>
                  <a:srgbClr val="FFFFFF"/>
                </a:highlight>
                <a:latin typeface="Consolas"/>
              </a:rPr>
              <a:t>PriceChangedEventArgs</a:t>
            </a:r>
            <a:r>
              <a:rPr lang="en-US" sz="1500" dirty="0" smtClean="0">
                <a:solidFill>
                  <a:srgbClr val="000000"/>
                </a:solidFill>
                <a:highlight>
                  <a:srgbClr val="FFFFFF"/>
                </a:highlight>
                <a:latin typeface="Consolas"/>
              </a:rPr>
              <a:t> args)</a:t>
            </a:r>
          </a:p>
          <a:p>
            <a:r>
              <a:rPr lang="cs-CZ"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a:t>
            </a:r>
          </a:p>
          <a:p>
            <a:r>
              <a:rPr lang="en-US" sz="1500" dirty="0" smtClean="0">
                <a:solidFill>
                  <a:srgbClr val="000000"/>
                </a:solidFill>
                <a:highlight>
                  <a:srgbClr val="FFFFFF"/>
                </a:highlight>
                <a:latin typeface="Consolas"/>
              </a:rPr>
              <a:t>	   </a:t>
            </a:r>
            <a:r>
              <a:rPr lang="en-US" sz="1500" dirty="0" err="1" smtClean="0">
                <a:solidFill>
                  <a:srgbClr val="0000FF"/>
                </a:solidFill>
                <a:highlight>
                  <a:srgbClr val="FFFFFF"/>
                </a:highlight>
                <a:latin typeface="Consolas"/>
              </a:rPr>
              <a:t>var</a:t>
            </a:r>
            <a:r>
              <a:rPr lang="en-US" sz="1500" dirty="0" smtClean="0">
                <a:solidFill>
                  <a:srgbClr val="000000"/>
                </a:solidFill>
                <a:highlight>
                  <a:srgbClr val="FFFFFF"/>
                </a:highlight>
                <a:latin typeface="Consolas"/>
              </a:rPr>
              <a:t> handler = PriceChanged;</a:t>
            </a:r>
          </a:p>
          <a:p>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if</a:t>
            </a:r>
            <a:r>
              <a:rPr lang="en-US" sz="1500" dirty="0" smtClean="0">
                <a:solidFill>
                  <a:srgbClr val="000000"/>
                </a:solidFill>
                <a:highlight>
                  <a:srgbClr val="FFFFFF"/>
                </a:highlight>
                <a:latin typeface="Consolas"/>
              </a:rPr>
              <a:t> (handler != </a:t>
            </a:r>
            <a:r>
              <a:rPr lang="en-US" sz="1500" dirty="0" smtClean="0">
                <a:solidFill>
                  <a:srgbClr val="0000FF"/>
                </a:solidFill>
                <a:highlight>
                  <a:srgbClr val="FFFFFF"/>
                </a:highlight>
                <a:latin typeface="Consolas"/>
              </a:rPr>
              <a:t>null</a:t>
            </a:r>
            <a:r>
              <a:rPr lang="en-US" sz="1500" dirty="0" smtClean="0">
                <a:solidFill>
                  <a:srgbClr val="000000"/>
                </a:solidFill>
                <a:highlight>
                  <a:srgbClr val="FFFFFF"/>
                </a:highlight>
                <a:latin typeface="Consolas"/>
              </a:rPr>
              <a:t>)</a:t>
            </a:r>
          </a:p>
          <a:p>
            <a:r>
              <a:rPr lang="en-US" sz="1500" dirty="0" smtClean="0">
                <a:solidFill>
                  <a:srgbClr val="000000"/>
                </a:solidFill>
                <a:highlight>
                  <a:srgbClr val="FFFFFF"/>
                </a:highlight>
                <a:latin typeface="Consolas"/>
              </a:rPr>
              <a:t>      	   {</a:t>
            </a:r>
          </a:p>
          <a:p>
            <a:r>
              <a:rPr lang="en-US" sz="1500" dirty="0" smtClean="0">
                <a:solidFill>
                  <a:srgbClr val="000000"/>
                </a:solidFill>
                <a:highlight>
                  <a:srgbClr val="FFFFFF"/>
                </a:highlight>
                <a:latin typeface="Consolas"/>
              </a:rPr>
              <a:t>        	     handler(</a:t>
            </a:r>
            <a:r>
              <a:rPr lang="en-US" sz="1500" dirty="0" smtClean="0">
                <a:solidFill>
                  <a:srgbClr val="0000FF"/>
                </a:solidFill>
                <a:highlight>
                  <a:srgbClr val="FFFFFF"/>
                </a:highlight>
                <a:latin typeface="Consolas"/>
              </a:rPr>
              <a:t>this</a:t>
            </a:r>
            <a:r>
              <a:rPr lang="en-US" sz="1500" dirty="0" smtClean="0">
                <a:solidFill>
                  <a:srgbClr val="000000"/>
                </a:solidFill>
                <a:highlight>
                  <a:srgbClr val="FFFFFF"/>
                </a:highlight>
                <a:latin typeface="Consolas"/>
              </a:rPr>
              <a:t>, args);</a:t>
            </a:r>
          </a:p>
          <a:p>
            <a:r>
              <a:rPr lang="en-US" sz="1500" dirty="0" smtClean="0">
                <a:solidFill>
                  <a:srgbClr val="000000"/>
                </a:solidFill>
                <a:highlight>
                  <a:srgbClr val="FFFFFF"/>
                </a:highlight>
                <a:latin typeface="Consolas"/>
              </a:rPr>
              <a:t>            }</a:t>
            </a:r>
          </a:p>
          <a:p>
            <a:r>
              <a:rPr lang="en-US" sz="1500" dirty="0" smtClean="0">
                <a:solidFill>
                  <a:srgbClr val="000000"/>
                </a:solidFill>
                <a:highlight>
                  <a:srgbClr val="FFFFFF"/>
                </a:highlight>
                <a:latin typeface="Consolas" panose="020B0609020204030204" pitchFamily="49" charset="0"/>
              </a:rPr>
              <a:t>         }</a:t>
            </a:r>
            <a:endParaRPr lang="cs-CZ" sz="1500" dirty="0" smtClean="0"/>
          </a:p>
        </p:txBody>
      </p:sp>
    </p:spTree>
    <p:extLst>
      <p:ext uri="{BB962C8B-B14F-4D97-AF65-F5344CB8AC3E}">
        <p14:creationId xmlns:p14="http://schemas.microsoft.com/office/powerpoint/2010/main" val="212956231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Události – INotifyPropertyChanged</a:t>
            </a:r>
            <a:endParaRPr lang="en-US" dirty="0"/>
          </a:p>
        </p:txBody>
      </p:sp>
      <p:sp>
        <p:nvSpPr>
          <p:cNvPr id="3" name="Content Placeholder 2"/>
          <p:cNvSpPr>
            <a:spLocks noGrp="1"/>
          </p:cNvSpPr>
          <p:nvPr>
            <p:ph idx="1"/>
          </p:nvPr>
        </p:nvSpPr>
        <p:spPr>
          <a:xfrm>
            <a:off x="539749" y="1412874"/>
            <a:ext cx="8352791" cy="5040504"/>
          </a:xfrm>
        </p:spPr>
        <p:txBody>
          <a:bodyPr/>
          <a:lstStyle/>
          <a:p>
            <a:pPr lvl="1">
              <a:lnSpc>
                <a:spcPct val="150000"/>
              </a:lnSpc>
              <a:buFont typeface="Arial" pitchFamily="34" charset="0"/>
              <a:buChar char="•"/>
            </a:pPr>
            <a:r>
              <a:rPr lang="en-US" dirty="0" smtClean="0"/>
              <a:t>Generick</a:t>
            </a:r>
            <a:r>
              <a:rPr lang="cs-CZ" dirty="0" smtClean="0"/>
              <a:t>á notifikace změn na datovém modelu</a:t>
            </a:r>
          </a:p>
          <a:p>
            <a:pPr lvl="1">
              <a:lnSpc>
                <a:spcPct val="100000"/>
              </a:lnSpc>
              <a:buFont typeface="Arial" pitchFamily="34" charset="0"/>
              <a:buChar char="•"/>
            </a:pPr>
            <a:r>
              <a:rPr lang="cs-CZ" dirty="0" smtClean="0"/>
              <a:t>Podmínka pro použití DataBinding</a:t>
            </a:r>
            <a:br>
              <a:rPr lang="cs-CZ" dirty="0" smtClean="0"/>
            </a:br>
            <a:r>
              <a:rPr lang="cs-CZ" dirty="0" smtClean="0"/>
              <a:t/>
            </a:r>
            <a:br>
              <a:rPr lang="cs-CZ" dirty="0" smtClean="0"/>
            </a:br>
            <a:r>
              <a:rPr lang="cs-CZ" sz="1500" dirty="0" smtClean="0">
                <a:solidFill>
                  <a:srgbClr val="0000FF"/>
                </a:solidFill>
                <a:highlight>
                  <a:srgbClr val="FFFFFF"/>
                </a:highlight>
                <a:latin typeface="Consolas"/>
              </a:rPr>
              <a:t>  </a:t>
            </a:r>
            <a:r>
              <a:rPr lang="en-US" sz="1500" dirty="0" smtClean="0">
                <a:solidFill>
                  <a:srgbClr val="0000FF"/>
                </a:solidFill>
                <a:highlight>
                  <a:srgbClr val="FFFFFF"/>
                </a:highlight>
                <a:latin typeface="Consolas"/>
              </a:rPr>
              <a:t>public</a:t>
            </a:r>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event</a:t>
            </a:r>
            <a:r>
              <a:rPr lang="en-US" sz="1500" dirty="0" smtClean="0">
                <a:solidFill>
                  <a:srgbClr val="000000"/>
                </a:solidFill>
                <a:highlight>
                  <a:srgbClr val="FFFFFF"/>
                </a:highlight>
                <a:latin typeface="Consolas"/>
              </a:rPr>
              <a:t> </a:t>
            </a:r>
            <a:r>
              <a:rPr lang="en-US" sz="1500" dirty="0" smtClean="0">
                <a:solidFill>
                  <a:srgbClr val="2B91AF"/>
                </a:solidFill>
                <a:highlight>
                  <a:srgbClr val="FFFFFF"/>
                </a:highlight>
                <a:latin typeface="Consolas"/>
              </a:rPr>
              <a:t>PropertyChangedEventHandler</a:t>
            </a:r>
            <a:r>
              <a:rPr lang="en-US" sz="1500" dirty="0" smtClean="0">
                <a:solidFill>
                  <a:srgbClr val="000000"/>
                </a:solidFill>
                <a:highlight>
                  <a:srgbClr val="FFFFFF"/>
                </a:highlight>
                <a:latin typeface="Consolas"/>
              </a:rPr>
              <a:t> PropertyChanged;</a:t>
            </a:r>
            <a:r>
              <a:rPr lang="cs-CZ" sz="1500" dirty="0" smtClean="0">
                <a:solidFill>
                  <a:srgbClr val="000000"/>
                </a:solidFill>
                <a:highlight>
                  <a:srgbClr val="FFFFFF"/>
                </a:highlight>
                <a:latin typeface="Consolas"/>
              </a:rPr>
              <a:t/>
            </a:r>
            <a:br>
              <a:rPr lang="cs-CZ" sz="1500" dirty="0" smtClean="0">
                <a:solidFill>
                  <a:srgbClr val="000000"/>
                </a:solidFill>
                <a:highlight>
                  <a:srgbClr val="FFFFFF"/>
                </a:highlight>
                <a:latin typeface="Consolas"/>
              </a:rPr>
            </a:br>
            <a:r>
              <a:rPr lang="cs-CZ" sz="1500" dirty="0" smtClean="0">
                <a:solidFill>
                  <a:srgbClr val="000000"/>
                </a:solidFill>
                <a:highlight>
                  <a:srgbClr val="FFFFFF"/>
                </a:highlight>
                <a:latin typeface="Consolas"/>
              </a:rPr>
              <a:t/>
            </a:r>
            <a:br>
              <a:rPr lang="cs-CZ" sz="1500" dirty="0" smtClean="0">
                <a:solidFill>
                  <a:srgbClr val="000000"/>
                </a:solidFill>
                <a:highlight>
                  <a:srgbClr val="FFFFFF"/>
                </a:highlight>
                <a:latin typeface="Consolas"/>
              </a:rPr>
            </a:br>
            <a:r>
              <a:rPr lang="cs-CZ"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 protected</a:t>
            </a:r>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virtual</a:t>
            </a:r>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void</a:t>
            </a:r>
            <a:r>
              <a:rPr lang="en-US" sz="1500" dirty="0" smtClean="0">
                <a:solidFill>
                  <a:srgbClr val="000000"/>
                </a:solidFill>
                <a:highlight>
                  <a:srgbClr val="FFFFFF"/>
                </a:highlight>
                <a:latin typeface="Consolas"/>
              </a:rPr>
              <a:t> OnPropertyChanged([</a:t>
            </a:r>
            <a:r>
              <a:rPr lang="en-US" sz="1500" dirty="0" smtClean="0">
                <a:solidFill>
                  <a:srgbClr val="2B91AF"/>
                </a:solidFill>
                <a:highlight>
                  <a:srgbClr val="FFFFFF"/>
                </a:highlight>
                <a:latin typeface="Consolas"/>
              </a:rPr>
              <a:t>CallerMemberName</a:t>
            </a:r>
            <a:r>
              <a:rPr lang="en-US" sz="1500" dirty="0" smtClean="0">
                <a:solidFill>
                  <a:srgbClr val="000000"/>
                </a:solidFill>
                <a:highlight>
                  <a:srgbClr val="FFFFFF"/>
                </a:highlight>
                <a:latin typeface="Consolas"/>
              </a:rPr>
              <a:t>] </a:t>
            </a:r>
            <a:endParaRPr lang="cs-CZ" sz="1500" dirty="0" smtClean="0">
              <a:solidFill>
                <a:srgbClr val="000000"/>
              </a:solidFill>
              <a:highlight>
                <a:srgbClr val="FFFFFF"/>
              </a:highlight>
              <a:latin typeface="Consolas"/>
            </a:endParaRPr>
          </a:p>
          <a:p>
            <a:pPr>
              <a:lnSpc>
                <a:spcPct val="100000"/>
              </a:lnSpc>
            </a:pPr>
            <a:r>
              <a:rPr lang="cs-CZ"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string</a:t>
            </a:r>
            <a:r>
              <a:rPr lang="en-US" sz="1500" dirty="0" smtClean="0">
                <a:solidFill>
                  <a:srgbClr val="000000"/>
                </a:solidFill>
                <a:highlight>
                  <a:srgbClr val="FFFFFF"/>
                </a:highlight>
                <a:latin typeface="Consolas"/>
              </a:rPr>
              <a:t> propertyName = </a:t>
            </a:r>
            <a:r>
              <a:rPr lang="en-US" sz="1500" dirty="0" smtClean="0">
                <a:solidFill>
                  <a:srgbClr val="0000FF"/>
                </a:solidFill>
                <a:highlight>
                  <a:srgbClr val="FFFFFF"/>
                </a:highlight>
                <a:latin typeface="Consolas"/>
              </a:rPr>
              <a:t>null</a:t>
            </a:r>
            <a:r>
              <a:rPr lang="en-US" sz="1500" dirty="0" smtClean="0">
                <a:solidFill>
                  <a:srgbClr val="000000"/>
                </a:solidFill>
                <a:highlight>
                  <a:srgbClr val="FFFFFF"/>
                </a:highlight>
                <a:latin typeface="Consolas"/>
              </a:rPr>
              <a:t>)</a:t>
            </a:r>
          </a:p>
          <a:p>
            <a:pPr>
              <a:lnSpc>
                <a:spcPct val="100000"/>
              </a:lnSpc>
            </a:pPr>
            <a:r>
              <a:rPr lang="en-US" sz="1500" dirty="0" smtClean="0">
                <a:solidFill>
                  <a:srgbClr val="000000"/>
                </a:solidFill>
                <a:highlight>
                  <a:srgbClr val="FFFFFF"/>
                </a:highlight>
                <a:latin typeface="Consolas"/>
              </a:rPr>
              <a:t>    {</a:t>
            </a:r>
            <a:r>
              <a:rPr lang="cs-CZ" sz="1500" dirty="0" smtClean="0">
                <a:solidFill>
                  <a:srgbClr val="000000"/>
                </a:solidFill>
                <a:highlight>
                  <a:srgbClr val="FFFFFF"/>
                </a:highlight>
                <a:latin typeface="Consolas"/>
              </a:rPr>
              <a:t> ... </a:t>
            </a:r>
            <a:r>
              <a:rPr lang="en-US" sz="1500" dirty="0" smtClean="0">
                <a:solidFill>
                  <a:srgbClr val="000000"/>
                </a:solidFill>
                <a:highlight>
                  <a:srgbClr val="FFFFFF"/>
                </a:highlight>
                <a:latin typeface="Consolas"/>
              </a:rPr>
              <a:t>}</a:t>
            </a:r>
            <a:endParaRPr lang="cs-CZ" sz="1500" dirty="0" smtClean="0">
              <a:solidFill>
                <a:srgbClr val="000000"/>
              </a:solidFill>
              <a:highlight>
                <a:srgbClr val="FFFFFF"/>
              </a:highlight>
              <a:latin typeface="Consolas"/>
            </a:endParaRPr>
          </a:p>
          <a:p>
            <a:pPr>
              <a:lnSpc>
                <a:spcPct val="100000"/>
              </a:lnSpc>
            </a:pPr>
            <a:endParaRPr lang="cs-CZ" sz="1500" dirty="0" smtClean="0">
              <a:solidFill>
                <a:srgbClr val="000000"/>
              </a:solidFill>
              <a:highlight>
                <a:srgbClr val="FFFFFF"/>
              </a:highlight>
              <a:latin typeface="Consolas"/>
            </a:endParaRPr>
          </a:p>
          <a:p>
            <a:pPr>
              <a:lnSpc>
                <a:spcPct val="100000"/>
              </a:lnSpc>
            </a:pPr>
            <a:r>
              <a:rPr lang="cs-CZ" sz="1500" dirty="0" smtClean="0">
                <a:solidFill>
                  <a:srgbClr val="000000"/>
                </a:solidFill>
                <a:highlight>
                  <a:srgbClr val="FFFFFF"/>
                </a:highlight>
                <a:latin typeface="Consolas"/>
              </a:rPr>
              <a:t/>
            </a:r>
            <a:br>
              <a:rPr lang="cs-CZ" sz="1500" dirty="0" smtClean="0">
                <a:solidFill>
                  <a:srgbClr val="000000"/>
                </a:solidFill>
                <a:highlight>
                  <a:srgbClr val="FFFFFF"/>
                </a:highlight>
                <a:latin typeface="Consolas"/>
              </a:rPr>
            </a:br>
            <a:r>
              <a:rPr lang="cs-CZ" sz="1500" dirty="0" smtClean="0">
                <a:solidFill>
                  <a:srgbClr val="0000FF"/>
                </a:solidFill>
                <a:highlight>
                  <a:srgbClr val="FFFFFF"/>
                </a:highlight>
                <a:latin typeface="Consolas"/>
              </a:rPr>
              <a:t>    </a:t>
            </a:r>
            <a:r>
              <a:rPr lang="en-US" sz="1500" dirty="0" smtClean="0">
                <a:solidFill>
                  <a:srgbClr val="0000FF"/>
                </a:solidFill>
                <a:highlight>
                  <a:srgbClr val="FFFFFF"/>
                </a:highlight>
                <a:latin typeface="Consolas"/>
              </a:rPr>
              <a:t>public</a:t>
            </a:r>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string</a:t>
            </a:r>
            <a:r>
              <a:rPr lang="en-US" sz="1500" dirty="0" smtClean="0">
                <a:solidFill>
                  <a:srgbClr val="000000"/>
                </a:solidFill>
                <a:highlight>
                  <a:srgbClr val="FFFFFF"/>
                </a:highlight>
                <a:latin typeface="Consolas"/>
              </a:rPr>
              <a:t> FirstName </a:t>
            </a:r>
          </a:p>
          <a:p>
            <a:r>
              <a:rPr lang="en-US" sz="1500" dirty="0" smtClean="0">
                <a:solidFill>
                  <a:srgbClr val="000000"/>
                </a:solidFill>
                <a:highlight>
                  <a:srgbClr val="FFFFFF"/>
                </a:highlight>
                <a:latin typeface="Consolas"/>
              </a:rPr>
              <a:t>    { </a:t>
            </a:r>
          </a:p>
          <a:p>
            <a:r>
              <a:rPr lang="en-US" sz="1500" dirty="0" smtClean="0">
                <a:solidFill>
                  <a:srgbClr val="000000"/>
                </a:solidFill>
                <a:highlight>
                  <a:srgbClr val="FFFFFF"/>
                </a:highlight>
                <a:latin typeface="Consolas"/>
              </a:rPr>
              <a:t>      </a:t>
            </a:r>
            <a:r>
              <a:rPr lang="en-US" sz="1500" dirty="0" smtClean="0">
                <a:solidFill>
                  <a:srgbClr val="0000FF"/>
                </a:solidFill>
                <a:highlight>
                  <a:srgbClr val="FFFFFF"/>
                </a:highlight>
                <a:latin typeface="Consolas"/>
              </a:rPr>
              <a:t>get</a:t>
            </a:r>
            <a:r>
              <a:rPr lang="en-US" sz="1500" dirty="0" smtClean="0">
                <a:solidFill>
                  <a:srgbClr val="000000"/>
                </a:solidFill>
                <a:highlight>
                  <a:srgbClr val="FFFFFF"/>
                </a:highlight>
                <a:latin typeface="Consolas"/>
              </a:rPr>
              <a:t> { </a:t>
            </a:r>
            <a:r>
              <a:rPr lang="en-US" sz="1500" dirty="0" smtClean="0">
                <a:solidFill>
                  <a:srgbClr val="0000FF"/>
                </a:solidFill>
                <a:highlight>
                  <a:srgbClr val="FFFFFF"/>
                </a:highlight>
                <a:latin typeface="Consolas"/>
              </a:rPr>
              <a:t>return</a:t>
            </a:r>
            <a:r>
              <a:rPr lang="en-US" sz="1500" dirty="0" smtClean="0">
                <a:solidFill>
                  <a:srgbClr val="000000"/>
                </a:solidFill>
                <a:highlight>
                  <a:srgbClr val="FFFFFF"/>
                </a:highlight>
                <a:latin typeface="Consolas"/>
              </a:rPr>
              <a:t> _firstName; }</a:t>
            </a:r>
          </a:p>
          <a:p>
            <a:r>
              <a:rPr lang="cs-CZ" sz="1500" dirty="0" smtClean="0">
                <a:solidFill>
                  <a:srgbClr val="0000FF"/>
                </a:solidFill>
                <a:highlight>
                  <a:srgbClr val="FFFFFF"/>
                </a:highlight>
                <a:latin typeface="Consolas"/>
              </a:rPr>
              <a:t>      </a:t>
            </a:r>
            <a:r>
              <a:rPr lang="en-US" sz="1500" dirty="0" smtClean="0">
                <a:solidFill>
                  <a:srgbClr val="0000FF"/>
                </a:solidFill>
                <a:highlight>
                  <a:srgbClr val="FFFFFF"/>
                </a:highlight>
                <a:latin typeface="Consolas"/>
              </a:rPr>
              <a:t>set</a:t>
            </a:r>
            <a:r>
              <a:rPr lang="cs-CZ" sz="1500" dirty="0" smtClean="0">
                <a:solidFill>
                  <a:srgbClr val="0000FF"/>
                </a:solidFill>
                <a:highlight>
                  <a:srgbClr val="FFFFFF"/>
                </a:highlight>
                <a:latin typeface="Consolas"/>
              </a:rPr>
              <a:t> </a:t>
            </a:r>
          </a:p>
          <a:p>
            <a:pPr>
              <a:lnSpc>
                <a:spcPct val="100000"/>
              </a:lnSpc>
            </a:pPr>
            <a:r>
              <a:rPr lang="cs-CZ" sz="1500" dirty="0" smtClean="0">
                <a:solidFill>
                  <a:srgbClr val="0000FF"/>
                </a:solidFill>
                <a:highlight>
                  <a:srgbClr val="FFFFFF"/>
                </a:highlight>
                <a:latin typeface="Consolas"/>
              </a:rPr>
              <a:t>      </a:t>
            </a:r>
            <a:r>
              <a:rPr lang="en-US" sz="1500" dirty="0" smtClean="0">
                <a:solidFill>
                  <a:srgbClr val="000000"/>
                </a:solidFill>
                <a:highlight>
                  <a:srgbClr val="FFFFFF"/>
                </a:highlight>
                <a:latin typeface="Consolas"/>
              </a:rPr>
              <a:t>{</a:t>
            </a:r>
            <a:r>
              <a:rPr lang="cs-CZ" sz="1500" dirty="0" smtClean="0">
                <a:solidFill>
                  <a:srgbClr val="000000"/>
                </a:solidFill>
                <a:highlight>
                  <a:srgbClr val="FFFFFF"/>
                </a:highlight>
                <a:latin typeface="Consolas"/>
              </a:rPr>
              <a:t> </a:t>
            </a:r>
          </a:p>
          <a:p>
            <a:pPr>
              <a:lnSpc>
                <a:spcPct val="100000"/>
              </a:lnSpc>
            </a:pPr>
            <a:r>
              <a:rPr lang="cs-CZ"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_firstName = </a:t>
            </a:r>
            <a:r>
              <a:rPr lang="en-US" sz="1500" dirty="0" smtClean="0">
                <a:solidFill>
                  <a:srgbClr val="0000FF"/>
                </a:solidFill>
                <a:highlight>
                  <a:srgbClr val="FFFFFF"/>
                </a:highlight>
                <a:latin typeface="Consolas"/>
              </a:rPr>
              <a:t>value</a:t>
            </a:r>
            <a:r>
              <a:rPr lang="en-US" sz="1500" dirty="0" smtClean="0">
                <a:solidFill>
                  <a:srgbClr val="000000"/>
                </a:solidFill>
                <a:highlight>
                  <a:srgbClr val="FFFFFF"/>
                </a:highlight>
                <a:latin typeface="Consolas"/>
              </a:rPr>
              <a:t>;</a:t>
            </a:r>
            <a:r>
              <a:rPr lang="cs-CZ" sz="1500" dirty="0" smtClean="0">
                <a:solidFill>
                  <a:srgbClr val="000000"/>
                </a:solidFill>
                <a:highlight>
                  <a:srgbClr val="FFFFFF"/>
                </a:highlight>
                <a:latin typeface="Consolas"/>
              </a:rPr>
              <a:t> </a:t>
            </a:r>
          </a:p>
          <a:p>
            <a:pPr>
              <a:lnSpc>
                <a:spcPct val="100000"/>
              </a:lnSpc>
            </a:pPr>
            <a:r>
              <a:rPr lang="cs-CZ"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OnPropertyChanged(</a:t>
            </a:r>
            <a:r>
              <a:rPr lang="en-US" sz="1500" dirty="0" smtClean="0">
                <a:solidFill>
                  <a:srgbClr val="A31515"/>
                </a:solidFill>
                <a:highlight>
                  <a:srgbClr val="FFFFFF"/>
                </a:highlight>
                <a:latin typeface="Consolas"/>
              </a:rPr>
              <a:t>"</a:t>
            </a:r>
            <a:r>
              <a:rPr lang="cs-CZ" sz="1500" dirty="0" smtClean="0">
                <a:solidFill>
                  <a:srgbClr val="A31515"/>
                </a:solidFill>
                <a:highlight>
                  <a:srgbClr val="FFFFFF"/>
                </a:highlight>
                <a:latin typeface="Consolas"/>
              </a:rPr>
              <a:t>FirstName</a:t>
            </a:r>
            <a:r>
              <a:rPr lang="en-US" sz="1500" dirty="0" smtClean="0">
                <a:solidFill>
                  <a:srgbClr val="A31515"/>
                </a:solidFill>
                <a:highlight>
                  <a:srgbClr val="FFFFFF"/>
                </a:highlight>
                <a:latin typeface="Consolas"/>
              </a:rPr>
              <a:t>"</a:t>
            </a:r>
            <a:r>
              <a:rPr lang="en-US" sz="1500" dirty="0" smtClean="0">
                <a:solidFill>
                  <a:srgbClr val="000000"/>
                </a:solidFill>
                <a:highlight>
                  <a:srgbClr val="FFFFFF"/>
                </a:highlight>
                <a:latin typeface="Consolas"/>
              </a:rPr>
              <a:t>); </a:t>
            </a:r>
            <a:r>
              <a:rPr lang="en-US" sz="1500" dirty="0" smtClean="0">
                <a:solidFill>
                  <a:srgbClr val="008000"/>
                </a:solidFill>
                <a:highlight>
                  <a:srgbClr val="FFFFFF"/>
                </a:highlight>
                <a:latin typeface="Consolas"/>
              </a:rPr>
              <a:t>//Property name can be</a:t>
            </a:r>
            <a:r>
              <a:rPr lang="cs-CZ" sz="1500" dirty="0" smtClean="0">
                <a:solidFill>
                  <a:srgbClr val="008000"/>
                </a:solidFill>
                <a:highlight>
                  <a:srgbClr val="FFFFFF"/>
                </a:highlight>
                <a:latin typeface="Consolas"/>
              </a:rPr>
              <a:t> ommited</a:t>
            </a:r>
            <a:endParaRPr lang="cs-CZ" sz="1500" dirty="0" smtClean="0">
              <a:solidFill>
                <a:srgbClr val="000000"/>
              </a:solidFill>
              <a:highlight>
                <a:srgbClr val="FFFFFF"/>
              </a:highlight>
              <a:latin typeface="Consolas"/>
            </a:endParaRPr>
          </a:p>
          <a:p>
            <a:pPr>
              <a:lnSpc>
                <a:spcPct val="100000"/>
              </a:lnSpc>
            </a:pPr>
            <a:r>
              <a:rPr lang="cs-CZ"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a:t>
            </a:r>
            <a:endParaRPr lang="cs-CZ" sz="1500" dirty="0" smtClean="0"/>
          </a:p>
        </p:txBody>
      </p:sp>
    </p:spTree>
    <p:extLst>
      <p:ext uri="{BB962C8B-B14F-4D97-AF65-F5344CB8AC3E}">
        <p14:creationId xmlns:p14="http://schemas.microsoft.com/office/powerpoint/2010/main" val="212956231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Lambda výrazy</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cs-CZ" dirty="0" smtClean="0"/>
              <a:t>Lambda výraz – nepojmenovaná metoda </a:t>
            </a:r>
            <a:br>
              <a:rPr lang="cs-CZ" dirty="0" smtClean="0"/>
            </a:br>
            <a:endParaRPr lang="cs-CZ" dirty="0" smtClean="0"/>
          </a:p>
          <a:p>
            <a:pPr lvl="1">
              <a:buFont typeface="Arial" pitchFamily="34" charset="0"/>
              <a:buChar char="•"/>
            </a:pPr>
            <a:r>
              <a:rPr lang="cs-CZ" dirty="0" smtClean="0"/>
              <a:t>Zápis: </a:t>
            </a:r>
          </a:p>
          <a:p>
            <a:pPr marL="539750" lvl="4" indent="0">
              <a:buNone/>
            </a:pPr>
            <a:r>
              <a:rPr lang="cs-CZ" dirty="0" smtClean="0"/>
              <a:t>	(</a:t>
            </a:r>
            <a:r>
              <a:rPr lang="en-US" dirty="0" smtClean="0"/>
              <a:t>&lt;</a:t>
            </a:r>
            <a:r>
              <a:rPr lang="cs-CZ" dirty="0" smtClean="0"/>
              <a:t>parametry</a:t>
            </a:r>
            <a:r>
              <a:rPr lang="en-US" dirty="0" smtClean="0"/>
              <a:t>&gt;</a:t>
            </a:r>
            <a:r>
              <a:rPr lang="cs-CZ" dirty="0" smtClean="0"/>
              <a:t>) =&gt;</a:t>
            </a:r>
            <a:r>
              <a:rPr lang="en-US" dirty="0" smtClean="0"/>
              <a:t> &lt;</a:t>
            </a:r>
            <a:r>
              <a:rPr lang="cs-CZ" dirty="0" smtClean="0"/>
              <a:t>výraz</a:t>
            </a:r>
            <a:r>
              <a:rPr lang="en-US" dirty="0" smtClean="0"/>
              <a:t>&gt;</a:t>
            </a:r>
            <a:r>
              <a:rPr lang="cs-CZ" dirty="0" smtClean="0"/>
              <a:t> nebo </a:t>
            </a:r>
            <a:r>
              <a:rPr lang="en-US" dirty="0" smtClean="0"/>
              <a:t>{ &lt;</a:t>
            </a:r>
            <a:r>
              <a:rPr lang="cs-CZ" dirty="0" smtClean="0"/>
              <a:t>blok příkazů</a:t>
            </a:r>
            <a:r>
              <a:rPr lang="en-US" dirty="0" smtClean="0"/>
              <a:t>&gt; }</a:t>
            </a:r>
            <a:endParaRPr lang="cs-CZ" dirty="0" smtClean="0"/>
          </a:p>
          <a:p>
            <a:pPr marL="539750" lvl="4" indent="0">
              <a:buNone/>
            </a:pPr>
            <a:endParaRPr lang="en-US" dirty="0" smtClean="0"/>
          </a:p>
          <a:p>
            <a:pPr marL="1588" lvl="1" indent="0"/>
            <a:r>
              <a:rPr lang="cs-CZ" dirty="0" smtClean="0"/>
              <a:t>  Příklad:</a:t>
            </a:r>
          </a:p>
          <a:p>
            <a:r>
              <a:rPr lang="en-US" dirty="0" smtClean="0">
                <a:highlight>
                  <a:srgbClr val="FFFFFF"/>
                </a:highlight>
              </a:rPr>
              <a:t>	</a:t>
            </a:r>
            <a:r>
              <a:rPr lang="en-US" sz="1500" dirty="0" smtClean="0">
                <a:solidFill>
                  <a:srgbClr val="2B91AF"/>
                </a:solidFill>
                <a:highlight>
                  <a:srgbClr val="FFFFFF"/>
                </a:highlight>
                <a:latin typeface="Consolas" panose="020B0609020204030204" pitchFamily="49" charset="0"/>
              </a:rPr>
              <a:t>Func</a:t>
            </a:r>
            <a:r>
              <a:rPr lang="en-US" sz="1500" dirty="0" smtClean="0">
                <a:solidFill>
                  <a:srgbClr val="000000"/>
                </a:solidFill>
                <a:highlight>
                  <a:srgbClr val="FFFFFF"/>
                </a:highlight>
                <a:latin typeface="Consolas" panose="020B0609020204030204" pitchFamily="49" charset="0"/>
              </a:rPr>
              <a:t>&lt;</a:t>
            </a:r>
            <a:r>
              <a:rPr lang="en-US" sz="1500" dirty="0" smtClean="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&gt; squareRoot = x =&gt; x * x;</a:t>
            </a:r>
          </a:p>
          <a:p>
            <a:r>
              <a:rPr lang="en-US" sz="1500" dirty="0">
                <a:solidFill>
                  <a:srgbClr val="000000"/>
                </a:solidFill>
                <a:highlight>
                  <a:srgbClr val="FFFFFF"/>
                </a:highlight>
                <a:latin typeface="Consolas" panose="020B0609020204030204" pitchFamily="49" charset="0"/>
              </a:rPr>
              <a:t>      </a:t>
            </a:r>
            <a:r>
              <a:rPr lang="en-US" sz="1500" dirty="0" smtClean="0">
                <a:solidFill>
                  <a:srgbClr val="000000"/>
                </a:solidFill>
                <a:highlight>
                  <a:srgbClr val="FFFFFF"/>
                </a:highlight>
                <a:latin typeface="Consolas" panose="020B0609020204030204" pitchFamily="49" charset="0"/>
              </a:rPr>
              <a:t>	</a:t>
            </a:r>
            <a:r>
              <a:rPr lang="en-US" sz="1500" dirty="0" smtClean="0">
                <a:solidFill>
                  <a:srgbClr val="2B91AF"/>
                </a:solidFill>
                <a:highlight>
                  <a:srgbClr val="FFFFFF"/>
                </a:highlight>
                <a:latin typeface="Consolas" panose="020B0609020204030204" pitchFamily="49" charset="0"/>
              </a:rPr>
              <a:t>Func</a:t>
            </a:r>
            <a:r>
              <a:rPr lang="en-US" sz="1500" dirty="0" smtClean="0">
                <a:solidFill>
                  <a:srgbClr val="000000"/>
                </a:solidFill>
                <a:highlight>
                  <a:srgbClr val="FFFFFF"/>
                </a:highlight>
                <a:latin typeface="Consolas" panose="020B0609020204030204" pitchFamily="49" charset="0"/>
              </a:rPr>
              <a:t>&lt;</a:t>
            </a:r>
            <a:r>
              <a:rPr lang="en-US" sz="1500" dirty="0" smtClean="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&gt; squareRoot = x =&gt; { </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x * x; }; </a:t>
            </a:r>
            <a:endParaRPr lang="en-US" sz="1500" dirty="0" smtClean="0">
              <a:solidFill>
                <a:srgbClr val="000000"/>
              </a:solidFill>
              <a:highlight>
                <a:srgbClr val="FFFFFF"/>
              </a:highlight>
              <a:latin typeface="Consolas" panose="020B0609020204030204" pitchFamily="49" charset="0"/>
            </a:endParaRPr>
          </a:p>
          <a:p>
            <a:r>
              <a:rPr lang="cs-CZ" dirty="0" smtClean="0"/>
              <a:t>	</a:t>
            </a:r>
            <a:endParaRPr lang="en-US" dirty="0" smtClean="0"/>
          </a:p>
          <a:p>
            <a:pPr lvl="1"/>
            <a:r>
              <a:rPr lang="cs-CZ" dirty="0" smtClean="0"/>
              <a:t>Typy parametrů jsou většinou odvozené. Pokud to v dané situaci není možné je možné je specifikovat</a:t>
            </a:r>
            <a:endParaRPr lang="en-US" dirty="0"/>
          </a:p>
          <a:p>
            <a:pPr marL="539750" lvl="4" indent="0">
              <a:buNone/>
            </a:pPr>
            <a:r>
              <a:rPr lang="en-US" dirty="0" smtClean="0">
                <a:solidFill>
                  <a:srgbClr val="2B91AF"/>
                </a:solidFill>
                <a:highlight>
                  <a:srgbClr val="FFFFFF"/>
                </a:highlight>
                <a:latin typeface="Consolas" panose="020B0609020204030204" pitchFamily="49" charset="0"/>
              </a:rPr>
              <a:t>	</a:t>
            </a:r>
            <a:r>
              <a:rPr lang="en-US" sz="1500" dirty="0" smtClean="0">
                <a:solidFill>
                  <a:srgbClr val="2B91AF"/>
                </a:solidFill>
                <a:highlight>
                  <a:srgbClr val="FFFFFF"/>
                </a:highlight>
                <a:latin typeface="Consolas" panose="020B0609020204030204" pitchFamily="49" charset="0"/>
              </a:rPr>
              <a:t>Func</a:t>
            </a:r>
            <a:r>
              <a:rPr lang="en-US" sz="1500" dirty="0" smtClean="0">
                <a:solidFill>
                  <a:srgbClr val="000000"/>
                </a:solidFill>
                <a:highlight>
                  <a:srgbClr val="FFFFFF"/>
                </a:highlight>
                <a:latin typeface="Consolas" panose="020B0609020204030204" pitchFamily="49" charset="0"/>
              </a:rPr>
              <a:t>&lt;</a:t>
            </a:r>
            <a:r>
              <a:rPr lang="en-US" sz="1500" dirty="0" smtClean="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&gt; sum =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b) =&gt; a + b</a:t>
            </a:r>
            <a:r>
              <a:rPr lang="en-US" sz="1500" dirty="0" smtClean="0">
                <a:solidFill>
                  <a:srgbClr val="000000"/>
                </a:solidFill>
                <a:highlight>
                  <a:srgbClr val="FFFFFF"/>
                </a:highlight>
                <a:latin typeface="Consolas" panose="020B0609020204030204" pitchFamily="49" charset="0"/>
              </a:rPr>
              <a:t>;</a:t>
            </a:r>
            <a:endParaRPr lang="cs-CZ" sz="1500" dirty="0" smtClean="0">
              <a:solidFill>
                <a:srgbClr val="000000"/>
              </a:solidFill>
              <a:highlight>
                <a:srgbClr val="FFFFFF"/>
              </a:highlight>
              <a:latin typeface="Consolas" panose="020B0609020204030204" pitchFamily="49" charset="0"/>
            </a:endParaRPr>
          </a:p>
          <a:p>
            <a:pPr marL="539750" lvl="4" indent="0">
              <a:buNone/>
            </a:pPr>
            <a:endParaRPr lang="cs-CZ"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04110669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Lambda výrazy – mapované proměnné</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cs-CZ" dirty="0">
                <a:solidFill>
                  <a:srgbClr val="000000"/>
                </a:solidFill>
              </a:rPr>
              <a:t>Lambda výrazy mohou </a:t>
            </a:r>
            <a:r>
              <a:rPr lang="cs-CZ" dirty="0" smtClean="0">
                <a:solidFill>
                  <a:srgbClr val="000000"/>
                </a:solidFill>
              </a:rPr>
              <a:t>mapovat </a:t>
            </a:r>
            <a:r>
              <a:rPr lang="cs-CZ" dirty="0">
                <a:solidFill>
                  <a:srgbClr val="000000"/>
                </a:solidFill>
              </a:rPr>
              <a:t>vnější </a:t>
            </a:r>
            <a:r>
              <a:rPr lang="cs-CZ" dirty="0" smtClean="0">
                <a:solidFill>
                  <a:srgbClr val="000000"/>
                </a:solidFill>
              </a:rPr>
              <a:t>proměnné</a:t>
            </a:r>
            <a:r>
              <a:rPr lang="cs-CZ" dirty="0">
                <a:solidFill>
                  <a:srgbClr val="000000"/>
                </a:solidFill>
              </a:rPr>
              <a:t> </a:t>
            </a:r>
            <a:r>
              <a:rPr lang="cs-CZ" dirty="0" smtClean="0">
                <a:solidFill>
                  <a:srgbClr val="000000"/>
                </a:solidFill>
              </a:rPr>
              <a:t/>
            </a:r>
            <a:br>
              <a:rPr lang="cs-CZ" dirty="0" smtClean="0">
                <a:solidFill>
                  <a:srgbClr val="000000"/>
                </a:solidFill>
              </a:rPr>
            </a:br>
            <a:r>
              <a:rPr lang="cs-CZ" dirty="0" smtClean="0">
                <a:solidFill>
                  <a:srgbClr val="000000"/>
                </a:solidFill>
              </a:rPr>
              <a:t>(lokální proměnné i atributy třídy):</a:t>
            </a:r>
          </a:p>
          <a:p>
            <a:r>
              <a:rPr lang="cs-CZ" dirty="0" smtClean="0">
                <a:solidFill>
                  <a:srgbClr val="0000FF"/>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int</a:t>
            </a:r>
            <a:r>
              <a:rPr lang="en-US" sz="1500" dirty="0" smtClean="0">
                <a:solidFill>
                  <a:srgbClr val="000000"/>
                </a:solidFill>
                <a:highlight>
                  <a:srgbClr val="FFFFFF"/>
                </a:highlight>
                <a:latin typeface="Consolas" panose="020B0609020204030204" pitchFamily="49" charset="0"/>
              </a:rPr>
              <a:t> </a:t>
            </a:r>
            <a:r>
              <a:rPr lang="en-US" sz="1500" dirty="0">
                <a:solidFill>
                  <a:srgbClr val="000000"/>
                </a:solidFill>
                <a:highlight>
                  <a:srgbClr val="FFFFFF"/>
                </a:highlight>
                <a:latin typeface="Consolas" panose="020B0609020204030204" pitchFamily="49" charset="0"/>
              </a:rPr>
              <a:t>factor = 2; </a:t>
            </a:r>
          </a:p>
          <a:p>
            <a:r>
              <a:rPr lang="en-US" sz="1500" dirty="0">
                <a:solidFill>
                  <a:srgbClr val="000000"/>
                </a:solidFill>
                <a:highlight>
                  <a:srgbClr val="FFFFFF"/>
                </a:highlight>
                <a:latin typeface="Consolas" panose="020B0609020204030204" pitchFamily="49" charset="0"/>
              </a:rPr>
              <a:t>      </a:t>
            </a:r>
            <a:r>
              <a:rPr lang="cs-CZ" sz="1500" dirty="0" smtClean="0">
                <a:solidFill>
                  <a:srgbClr val="000000"/>
                </a:solidFill>
                <a:highlight>
                  <a:srgbClr val="FFFFFF"/>
                </a:highlight>
                <a:latin typeface="Consolas" panose="020B0609020204030204" pitchFamily="49" charset="0"/>
              </a:rPr>
              <a:t>	</a:t>
            </a:r>
            <a:r>
              <a:rPr lang="en-US" sz="1500" dirty="0" smtClean="0">
                <a:solidFill>
                  <a:srgbClr val="2B91AF"/>
                </a:solidFill>
                <a:highlight>
                  <a:srgbClr val="FFFFFF"/>
                </a:highlight>
                <a:latin typeface="Consolas" panose="020B0609020204030204" pitchFamily="49" charset="0"/>
              </a:rPr>
              <a:t>Func</a:t>
            </a:r>
            <a:r>
              <a:rPr lang="en-US" sz="1500" dirty="0" smtClean="0">
                <a:solidFill>
                  <a:srgbClr val="000000"/>
                </a:solidFill>
                <a:highlight>
                  <a:srgbClr val="FFFFFF"/>
                </a:highlight>
                <a:latin typeface="Consolas" panose="020B0609020204030204" pitchFamily="49" charset="0"/>
              </a:rPr>
              <a:t>&lt;</a:t>
            </a:r>
            <a:r>
              <a:rPr lang="en-US" sz="1500" dirty="0" smtClean="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&gt; multiplier = n =&gt; n * factor; </a:t>
            </a:r>
          </a:p>
          <a:p>
            <a:pPr lvl="4">
              <a:buFont typeface="Arial" panose="020B0604020202020204" pitchFamily="34" charset="0"/>
              <a:buChar char="•"/>
            </a:pPr>
            <a:endParaRPr lang="cs-CZ" dirty="0" smtClean="0">
              <a:solidFill>
                <a:srgbClr val="000000"/>
              </a:solidFill>
            </a:endParaRPr>
          </a:p>
          <a:p>
            <a:pPr lvl="1">
              <a:buFont typeface="Arial" panose="020B0604020202020204" pitchFamily="34" charset="0"/>
              <a:buChar char="•"/>
            </a:pPr>
            <a:r>
              <a:rPr lang="cs-CZ" dirty="0" smtClean="0">
                <a:solidFill>
                  <a:srgbClr val="000000"/>
                </a:solidFill>
              </a:rPr>
              <a:t>Jejich hodnota je evaluována </a:t>
            </a:r>
            <a:r>
              <a:rPr lang="cs-CZ" dirty="0">
                <a:solidFill>
                  <a:srgbClr val="000000"/>
                </a:solidFill>
              </a:rPr>
              <a:t>až při exekuci </a:t>
            </a:r>
            <a:r>
              <a:rPr lang="cs-CZ" dirty="0" smtClean="0">
                <a:solidFill>
                  <a:srgbClr val="000000"/>
                </a:solidFill>
              </a:rPr>
              <a:t>výrazu – pozor na smyčky!</a:t>
            </a:r>
          </a:p>
          <a:p>
            <a:pPr lvl="4">
              <a:buFont typeface="Arial" panose="020B0604020202020204" pitchFamily="34" charset="0"/>
              <a:buChar char="•"/>
            </a:pPr>
            <a:endParaRPr lang="cs-CZ" dirty="0" smtClean="0">
              <a:solidFill>
                <a:srgbClr val="000000"/>
              </a:solidFill>
            </a:endParaRPr>
          </a:p>
          <a:p>
            <a:pPr lvl="1">
              <a:buFont typeface="Arial" panose="020B0604020202020204" pitchFamily="34" charset="0"/>
              <a:buChar char="•"/>
            </a:pPr>
            <a:r>
              <a:rPr lang="cs-CZ" dirty="0" smtClean="0">
                <a:solidFill>
                  <a:srgbClr val="000000"/>
                </a:solidFill>
              </a:rPr>
              <a:t>Použití lokální promměnné ji udrží „naživu“ po dobu platnosti lambda výrazu </a:t>
            </a:r>
            <a:endParaRPr lang="en-US" dirty="0" smtClean="0">
              <a:solidFill>
                <a:srgbClr val="000000"/>
              </a:solidFill>
            </a:endParaRPr>
          </a:p>
          <a:p>
            <a:pPr lvl="2">
              <a:buNone/>
            </a:pPr>
            <a:r>
              <a:rPr lang="cs-CZ" dirty="0" smtClean="0">
                <a:solidFill>
                  <a:srgbClr val="000000"/>
                </a:solidFill>
              </a:rPr>
              <a:t>Pozor na memory-leak v případě reference jiných objektů.</a:t>
            </a:r>
            <a:r>
              <a:rPr lang="en-US" dirty="0">
                <a:solidFill>
                  <a:srgbClr val="000000"/>
                </a:solidFill>
              </a:rPr>
              <a:t/>
            </a:r>
            <a:br>
              <a:rPr lang="en-US" dirty="0">
                <a:solidFill>
                  <a:srgbClr val="000000"/>
                </a:solidFill>
              </a:rPr>
            </a:br>
            <a:endParaRPr lang="en-US" dirty="0">
              <a:solidFill>
                <a:srgbClr val="000000"/>
              </a:solidFill>
            </a:endParaRPr>
          </a:p>
          <a:p>
            <a:pPr marL="539750" lvl="4" indent="0">
              <a:buNone/>
            </a:pPr>
            <a:endParaRPr lang="en-US" dirty="0" smtClean="0"/>
          </a:p>
        </p:txBody>
      </p:sp>
    </p:spTree>
    <p:extLst>
      <p:ext uri="{BB962C8B-B14F-4D97-AF65-F5344CB8AC3E}">
        <p14:creationId xmlns:p14="http://schemas.microsoft.com/office/powerpoint/2010/main" val="4575694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5" name="Content Placeholder 4"/>
          <p:cNvSpPr>
            <a:spLocks noGrp="1"/>
          </p:cNvSpPr>
          <p:nvPr>
            <p:ph idx="1"/>
          </p:nvPr>
        </p:nvSpPr>
        <p:spPr/>
        <p:txBody>
          <a:bodyPr/>
          <a:lstStyle/>
          <a:p>
            <a:pPr lvl="1">
              <a:buFont typeface="Arial" pitchFamily="34" charset="0"/>
              <a:buChar char="•"/>
            </a:pPr>
            <a:r>
              <a:rPr lang="en-US" sz="1600" dirty="0">
                <a:hlinkClick r:id="rId2"/>
              </a:rPr>
              <a:t>http://</a:t>
            </a:r>
            <a:r>
              <a:rPr lang="en-US" sz="1600" dirty="0" smtClean="0">
                <a:hlinkClick r:id="rId2"/>
              </a:rPr>
              <a:t>www.amazon.com/6-0-Nutshell-The-Definitive-Reference/dp/1491927062</a:t>
            </a:r>
            <a:endParaRPr lang="cs-CZ" sz="1600" dirty="0" smtClean="0"/>
          </a:p>
          <a:p>
            <a:pPr lvl="1">
              <a:buFont typeface="Arial" pitchFamily="34" charset="0"/>
              <a:buChar char="•"/>
            </a:pPr>
            <a:endParaRPr lang="en-US" sz="1600"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cs-CZ" dirty="0" smtClean="0"/>
              <a:t>Obsah přednášky</a:t>
            </a:r>
            <a:endParaRPr lang="en-US" dirty="0"/>
          </a:p>
        </p:txBody>
      </p:sp>
      <p:sp>
        <p:nvSpPr>
          <p:cNvPr id="6" name="Content Placeholder 5"/>
          <p:cNvSpPr>
            <a:spLocks noGrp="1"/>
          </p:cNvSpPr>
          <p:nvPr>
            <p:ph idx="1"/>
          </p:nvPr>
        </p:nvSpPr>
        <p:spPr/>
        <p:txBody>
          <a:bodyPr/>
          <a:lstStyle/>
          <a:p>
            <a:pPr lvl="1">
              <a:lnSpc>
                <a:spcPct val="150000"/>
              </a:lnSpc>
              <a:buFont typeface="Arial" pitchFamily="34" charset="0"/>
              <a:buChar char="•"/>
            </a:pPr>
            <a:r>
              <a:rPr lang="cs-CZ" dirty="0" smtClean="0"/>
              <a:t>Výjimky</a:t>
            </a:r>
          </a:p>
          <a:p>
            <a:pPr lvl="1">
              <a:lnSpc>
                <a:spcPct val="150000"/>
              </a:lnSpc>
              <a:buFont typeface="Arial" pitchFamily="34" charset="0"/>
              <a:buChar char="•"/>
            </a:pPr>
            <a:r>
              <a:rPr lang="cs-CZ" dirty="0" smtClean="0"/>
              <a:t>Delegáti</a:t>
            </a:r>
          </a:p>
          <a:p>
            <a:pPr lvl="1">
              <a:lnSpc>
                <a:spcPct val="150000"/>
              </a:lnSpc>
              <a:buFont typeface="Arial" pitchFamily="34" charset="0"/>
              <a:buChar char="•"/>
            </a:pPr>
            <a:r>
              <a:rPr lang="cs-CZ" dirty="0" smtClean="0"/>
              <a:t>Události</a:t>
            </a:r>
          </a:p>
          <a:p>
            <a:pPr lvl="1">
              <a:lnSpc>
                <a:spcPct val="150000"/>
              </a:lnSpc>
              <a:buFont typeface="Arial" pitchFamily="34" charset="0"/>
              <a:buChar char="•"/>
            </a:pPr>
            <a:r>
              <a:rPr lang="cs-CZ" dirty="0" smtClean="0"/>
              <a:t>Lambda výrazy</a:t>
            </a:r>
          </a:p>
          <a:p>
            <a:pPr lvl="1">
              <a:buFont typeface="Arial" pitchFamily="34" charset="0"/>
              <a:buChar char="•"/>
            </a:pPr>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Výjimky a jejich zpracování</a:t>
            </a:r>
            <a:endParaRPr lang="en-US" dirty="0"/>
          </a:p>
        </p:txBody>
      </p:sp>
      <p:sp>
        <p:nvSpPr>
          <p:cNvPr id="3" name="Content Placeholder 2"/>
          <p:cNvSpPr>
            <a:spLocks noGrp="1"/>
          </p:cNvSpPr>
          <p:nvPr>
            <p:ph idx="1"/>
          </p:nvPr>
        </p:nvSpPr>
        <p:spPr>
          <a:xfrm>
            <a:off x="539749" y="1412874"/>
            <a:ext cx="8208963" cy="5184522"/>
          </a:xfrm>
        </p:spPr>
        <p:txBody>
          <a:bodyPr/>
          <a:lstStyle/>
          <a:p>
            <a:pPr lvl="1">
              <a:lnSpc>
                <a:spcPct val="100000"/>
              </a:lnSpc>
              <a:buFont typeface="Arial" pitchFamily="34" charset="0"/>
              <a:buChar char="•"/>
            </a:pPr>
            <a:r>
              <a:rPr lang="cs-CZ" dirty="0" smtClean="0"/>
              <a:t>Slouží k ošetření </a:t>
            </a:r>
            <a:r>
              <a:rPr lang="cs-CZ" u="sng" dirty="0" smtClean="0"/>
              <a:t>výjimečných</a:t>
            </a:r>
            <a:r>
              <a:rPr lang="cs-CZ" dirty="0" smtClean="0"/>
              <a:t> (chybových) stavů programu kontrolovaných blokem </a:t>
            </a:r>
            <a:r>
              <a:rPr lang="cs-CZ" dirty="0" smtClean="0">
                <a:solidFill>
                  <a:srgbClr val="0000FF"/>
                </a:solidFill>
                <a:highlight>
                  <a:srgbClr val="FFFFFF"/>
                </a:highlight>
                <a:latin typeface="Consolas"/>
              </a:rPr>
              <a:t>try</a:t>
            </a:r>
            <a:r>
              <a:rPr lang="cs-CZ" sz="1600" dirty="0" smtClean="0">
                <a:highlight>
                  <a:srgbClr val="FFFFFF"/>
                </a:highlight>
                <a:latin typeface="Consolas" pitchFamily="49" charset="0"/>
                <a:cs typeface="Consolas" pitchFamily="49" charset="0"/>
              </a:rPr>
              <a:t> </a:t>
            </a:r>
            <a:r>
              <a:rPr lang="en-US" sz="1600" dirty="0" smtClean="0">
                <a:latin typeface="Consolas" pitchFamily="49" charset="0"/>
                <a:cs typeface="Consolas" pitchFamily="49" charset="0"/>
              </a:rPr>
              <a:t>{</a:t>
            </a:r>
            <a:r>
              <a:rPr lang="cs-CZ" sz="1600" dirty="0" smtClean="0">
                <a:latin typeface="Consolas" pitchFamily="49" charset="0"/>
                <a:cs typeface="Consolas" pitchFamily="49" charset="0"/>
              </a:rPr>
              <a:t> </a:t>
            </a:r>
            <a:r>
              <a:rPr lang="en-US" sz="1600" dirty="0" smtClean="0">
                <a:latin typeface="Consolas" pitchFamily="49" charset="0"/>
                <a:cs typeface="Consolas" pitchFamily="49" charset="0"/>
              </a:rPr>
              <a:t>}</a:t>
            </a:r>
            <a:r>
              <a:rPr lang="cs-CZ" sz="1600" dirty="0" smtClean="0">
                <a:latin typeface="Consolas" pitchFamily="49" charset="0"/>
                <a:cs typeface="Consolas" pitchFamily="49" charset="0"/>
              </a:rPr>
              <a:t/>
            </a:r>
            <a:br>
              <a:rPr lang="cs-CZ" sz="1600" dirty="0" smtClean="0">
                <a:latin typeface="Consolas" pitchFamily="49" charset="0"/>
                <a:cs typeface="Consolas" pitchFamily="49" charset="0"/>
              </a:rPr>
            </a:br>
            <a:endParaRPr lang="cs-CZ" sz="1000" dirty="0" smtClean="0">
              <a:latin typeface="Consolas" pitchFamily="49" charset="0"/>
              <a:cs typeface="Consolas" pitchFamily="49" charset="0"/>
            </a:endParaRPr>
          </a:p>
          <a:p>
            <a:pPr lvl="1">
              <a:lnSpc>
                <a:spcPct val="100000"/>
              </a:lnSpc>
              <a:buFont typeface="Arial" pitchFamily="34" charset="0"/>
              <a:buChar char="•"/>
            </a:pPr>
            <a:r>
              <a:rPr lang="cs-CZ" dirty="0" smtClean="0"/>
              <a:t>Eskalují se, dokud nejsou zpracovány</a:t>
            </a:r>
            <a:r>
              <a:rPr lang="en-US" dirty="0" smtClean="0"/>
              <a:t> </a:t>
            </a:r>
            <a:r>
              <a:rPr lang="en-US" dirty="0" smtClean="0">
                <a:solidFill>
                  <a:srgbClr val="0000FF"/>
                </a:solidFill>
                <a:highlight>
                  <a:srgbClr val="FFFFFF"/>
                </a:highlight>
                <a:latin typeface="Consolas"/>
              </a:rPr>
              <a:t>catch</a:t>
            </a:r>
            <a:r>
              <a:rPr lang="en-US" dirty="0" smtClean="0"/>
              <a:t> </a:t>
            </a:r>
            <a:r>
              <a:rPr lang="en-US" sz="1600" dirty="0" smtClean="0">
                <a:solidFill>
                  <a:srgbClr val="000000"/>
                </a:solidFill>
                <a:latin typeface="Consolas" pitchFamily="49" charset="0"/>
                <a:cs typeface="Consolas" pitchFamily="49" charset="0"/>
              </a:rPr>
              <a:t>{</a:t>
            </a:r>
            <a:r>
              <a:rPr lang="cs-CZ" sz="1600" dirty="0" smtClean="0">
                <a:solidFill>
                  <a:srgbClr val="000000"/>
                </a:solidFill>
                <a:latin typeface="Consolas" pitchFamily="49" charset="0"/>
                <a:cs typeface="Consolas" pitchFamily="49" charset="0"/>
              </a:rPr>
              <a:t> </a:t>
            </a:r>
            <a:r>
              <a:rPr lang="en-US" sz="1600" dirty="0" smtClean="0">
                <a:solidFill>
                  <a:srgbClr val="000000"/>
                </a:solidFill>
                <a:latin typeface="Consolas" pitchFamily="49" charset="0"/>
                <a:cs typeface="Consolas" pitchFamily="49" charset="0"/>
              </a:rPr>
              <a:t>} </a:t>
            </a:r>
            <a:r>
              <a:rPr lang="cs-CZ" dirty="0" smtClean="0"/>
              <a:t>blokem s odpovídajícím typovým parametrem</a:t>
            </a:r>
            <a:br>
              <a:rPr lang="cs-CZ" dirty="0" smtClean="0"/>
            </a:br>
            <a:endParaRPr lang="en-US" sz="1000" dirty="0" smtClean="0"/>
          </a:p>
          <a:p>
            <a:pPr lvl="1">
              <a:lnSpc>
                <a:spcPct val="100000"/>
              </a:lnSpc>
              <a:buFont typeface="Arial" pitchFamily="34" charset="0"/>
              <a:buChar char="•"/>
            </a:pPr>
            <a:r>
              <a:rPr lang="cs-CZ" dirty="0" smtClean="0"/>
              <a:t>Kontrolovaný blok může následovat blok </a:t>
            </a:r>
            <a:r>
              <a:rPr lang="en-US" dirty="0" smtClean="0">
                <a:solidFill>
                  <a:srgbClr val="0000FF"/>
                </a:solidFill>
                <a:highlight>
                  <a:srgbClr val="FFFFFF"/>
                </a:highlight>
                <a:latin typeface="Consolas"/>
              </a:rPr>
              <a:t>finally</a:t>
            </a:r>
            <a:r>
              <a:rPr lang="cs-CZ" dirty="0" smtClean="0"/>
              <a:t>, který se provede vždy</a:t>
            </a:r>
          </a:p>
          <a:p>
            <a:pPr lvl="1">
              <a:buFont typeface="Arial" pitchFamily="34" charset="0"/>
              <a:buChar char="•"/>
            </a:pPr>
            <a:endParaRPr lang="cs-CZ" sz="1000" dirty="0" smtClean="0"/>
          </a:p>
          <a:p>
            <a:pPr lvl="3">
              <a:buNone/>
            </a:pPr>
            <a:r>
              <a:rPr lang="en-US" sz="1500" dirty="0" smtClean="0">
                <a:solidFill>
                  <a:srgbClr val="0000FF"/>
                </a:solidFill>
                <a:highlight>
                  <a:srgbClr val="FFFFFF"/>
                </a:highlight>
                <a:latin typeface="Consolas"/>
              </a:rPr>
              <a:t>try</a:t>
            </a:r>
            <a:endParaRPr lang="en-US" sz="1500" dirty="0" smtClean="0">
              <a:solidFill>
                <a:srgbClr val="000000"/>
              </a:solidFill>
              <a:highlight>
                <a:srgbClr val="FFFFFF"/>
              </a:highlight>
              <a:latin typeface="Consolas"/>
            </a:endParaRPr>
          </a:p>
          <a:p>
            <a:pPr lvl="3">
              <a:buNone/>
            </a:pPr>
            <a:r>
              <a:rPr lang="en-US" sz="1500" dirty="0" smtClean="0">
                <a:solidFill>
                  <a:srgbClr val="000000"/>
                </a:solidFill>
                <a:highlight>
                  <a:srgbClr val="FFFFFF"/>
                </a:highlight>
                <a:latin typeface="Consolas"/>
              </a:rPr>
              <a:t>{</a:t>
            </a:r>
            <a:r>
              <a:rPr lang="cs-CZ" sz="1500" dirty="0" smtClean="0">
                <a:solidFill>
                  <a:srgbClr val="000000"/>
                </a:solidFill>
                <a:highlight>
                  <a:srgbClr val="FFFFFF"/>
                </a:highlight>
                <a:latin typeface="Consolas"/>
              </a:rPr>
              <a:t> </a:t>
            </a:r>
          </a:p>
          <a:p>
            <a:pPr lvl="3">
              <a:buNone/>
            </a:pPr>
            <a:r>
              <a:rPr lang="cs-CZ" sz="1500" dirty="0" smtClean="0">
                <a:solidFill>
                  <a:srgbClr val="000000"/>
                </a:solidFill>
                <a:highlight>
                  <a:srgbClr val="FFFFFF"/>
                </a:highlight>
                <a:latin typeface="Consolas"/>
              </a:rPr>
              <a:t>	</a:t>
            </a:r>
            <a:r>
              <a:rPr lang="en-US" sz="1500" dirty="0" smtClean="0">
                <a:solidFill>
                  <a:srgbClr val="008000"/>
                </a:solidFill>
                <a:highlight>
                  <a:srgbClr val="FFFFFF"/>
                </a:highlight>
                <a:latin typeface="Consolas"/>
              </a:rPr>
              <a:t>/</a:t>
            </a:r>
            <a:r>
              <a:rPr lang="cs-CZ" sz="1500" dirty="0" smtClean="0">
                <a:solidFill>
                  <a:srgbClr val="008000"/>
                </a:solidFill>
                <a:highlight>
                  <a:srgbClr val="FFFFFF"/>
                </a:highlight>
                <a:latin typeface="Consolas"/>
              </a:rPr>
              <a:t>/</a:t>
            </a:r>
            <a:r>
              <a:rPr lang="en-US" sz="1500" dirty="0" smtClean="0">
                <a:solidFill>
                  <a:srgbClr val="008000"/>
                </a:solidFill>
                <a:highlight>
                  <a:srgbClr val="FFFFFF"/>
                </a:highlight>
                <a:latin typeface="Consolas"/>
              </a:rPr>
              <a:t> </a:t>
            </a:r>
            <a:r>
              <a:rPr lang="cs-CZ" sz="1500" dirty="0" smtClean="0">
                <a:solidFill>
                  <a:srgbClr val="008000"/>
                </a:solidFill>
                <a:highlight>
                  <a:srgbClr val="FFFFFF"/>
                </a:highlight>
                <a:latin typeface="Consolas"/>
              </a:rPr>
              <a:t>Controled block  </a:t>
            </a:r>
          </a:p>
          <a:p>
            <a:pPr lvl="3">
              <a:buNone/>
            </a:pPr>
            <a:r>
              <a:rPr lang="en-US" sz="1500" dirty="0" smtClean="0">
                <a:solidFill>
                  <a:srgbClr val="000000"/>
                </a:solidFill>
                <a:highlight>
                  <a:srgbClr val="FFFFFF"/>
                </a:highlight>
                <a:latin typeface="Consolas"/>
              </a:rPr>
              <a:t>}</a:t>
            </a:r>
          </a:p>
          <a:p>
            <a:pPr lvl="3">
              <a:buNone/>
            </a:pPr>
            <a:r>
              <a:rPr lang="en-US" sz="1500" dirty="0" smtClean="0">
                <a:solidFill>
                  <a:srgbClr val="0000FF"/>
                </a:solidFill>
                <a:highlight>
                  <a:srgbClr val="FFFFFF"/>
                </a:highlight>
                <a:latin typeface="Consolas"/>
              </a:rPr>
              <a:t>catch</a:t>
            </a:r>
            <a:r>
              <a:rPr lang="en-US" sz="1500" dirty="0" smtClean="0">
                <a:solidFill>
                  <a:srgbClr val="000000"/>
                </a:solidFill>
                <a:highlight>
                  <a:srgbClr val="FFFFFF"/>
                </a:highlight>
                <a:latin typeface="Consolas"/>
              </a:rPr>
              <a:t> </a:t>
            </a:r>
            <a:r>
              <a:rPr lang="en-US" sz="1500" dirty="0" smtClean="0">
                <a:solidFill>
                  <a:srgbClr val="0070C0"/>
                </a:solidFill>
                <a:highlight>
                  <a:srgbClr val="FFFFFF"/>
                </a:highlight>
                <a:latin typeface="Consolas"/>
              </a:rPr>
              <a:t>(ExceptionA</a:t>
            </a:r>
            <a:r>
              <a:rPr lang="en-US" sz="1500" dirty="0" smtClean="0">
                <a:solidFill>
                  <a:srgbClr val="000000"/>
                </a:solidFill>
                <a:highlight>
                  <a:srgbClr val="FFFFFF"/>
                </a:highlight>
                <a:latin typeface="Consolas"/>
              </a:rPr>
              <a:t> ex)</a:t>
            </a:r>
          </a:p>
          <a:p>
            <a:pPr lvl="3">
              <a:buNone/>
            </a:pPr>
            <a:r>
              <a:rPr lang="en-US" sz="1500" dirty="0" smtClean="0">
                <a:solidFill>
                  <a:srgbClr val="000000"/>
                </a:solidFill>
                <a:highlight>
                  <a:srgbClr val="FFFFFF"/>
                </a:highlight>
                <a:latin typeface="Consolas"/>
              </a:rPr>
              <a:t>{</a:t>
            </a:r>
            <a:r>
              <a:rPr lang="cs-CZ" sz="1500" dirty="0" smtClean="0">
                <a:solidFill>
                  <a:srgbClr val="000000"/>
                </a:solidFill>
                <a:highlight>
                  <a:srgbClr val="FFFFFF"/>
                </a:highlight>
                <a:latin typeface="Consolas"/>
              </a:rPr>
              <a:t> </a:t>
            </a:r>
            <a:r>
              <a:rPr lang="en-US" sz="1500" dirty="0" smtClean="0">
                <a:solidFill>
                  <a:srgbClr val="008000"/>
                </a:solidFill>
                <a:highlight>
                  <a:srgbClr val="FFFFFF"/>
                </a:highlight>
                <a:latin typeface="Consolas"/>
              </a:rPr>
              <a:t>/</a:t>
            </a:r>
            <a:r>
              <a:rPr lang="cs-CZ" sz="1500" dirty="0" smtClean="0">
                <a:solidFill>
                  <a:srgbClr val="008000"/>
                </a:solidFill>
                <a:highlight>
                  <a:srgbClr val="FFFFFF"/>
                </a:highlight>
                <a:latin typeface="Consolas"/>
              </a:rPr>
              <a:t>*</a:t>
            </a:r>
            <a:r>
              <a:rPr lang="en-US" sz="1500" dirty="0" smtClean="0">
                <a:solidFill>
                  <a:srgbClr val="008000"/>
                </a:solidFill>
                <a:highlight>
                  <a:srgbClr val="FFFFFF"/>
                </a:highlight>
                <a:latin typeface="Consolas"/>
              </a:rPr>
              <a:t> </a:t>
            </a:r>
            <a:r>
              <a:rPr lang="cs-CZ" sz="1500" dirty="0" smtClean="0">
                <a:solidFill>
                  <a:srgbClr val="008000"/>
                </a:solidFill>
                <a:highlight>
                  <a:srgbClr val="FFFFFF"/>
                </a:highlight>
                <a:latin typeface="Consolas"/>
              </a:rPr>
              <a:t>Exception handling of type </a:t>
            </a:r>
            <a:r>
              <a:rPr lang="en-US" sz="1500" dirty="0" smtClean="0">
                <a:solidFill>
                  <a:srgbClr val="008000"/>
                </a:solidFill>
                <a:highlight>
                  <a:srgbClr val="FFFFFF"/>
                </a:highlight>
                <a:latin typeface="Consolas"/>
              </a:rPr>
              <a:t>ExceptionA</a:t>
            </a:r>
            <a:r>
              <a:rPr lang="cs-CZ" sz="1500" dirty="0" smtClean="0">
                <a:solidFill>
                  <a:srgbClr val="008000"/>
                </a:solidFill>
                <a:highlight>
                  <a:srgbClr val="FFFFFF"/>
                </a:highlight>
                <a:latin typeface="Consolas"/>
              </a:rPr>
              <a:t> */ </a:t>
            </a:r>
            <a:r>
              <a:rPr lang="en-US" sz="1500" dirty="0" smtClean="0">
                <a:solidFill>
                  <a:srgbClr val="000000"/>
                </a:solidFill>
                <a:highlight>
                  <a:srgbClr val="FFFFFF"/>
                </a:highlight>
                <a:latin typeface="Consolas"/>
              </a:rPr>
              <a:t>}</a:t>
            </a:r>
          </a:p>
          <a:p>
            <a:pPr lvl="3">
              <a:buNone/>
            </a:pPr>
            <a:r>
              <a:rPr lang="en-US" sz="1500" dirty="0" smtClean="0">
                <a:solidFill>
                  <a:srgbClr val="0000FF"/>
                </a:solidFill>
                <a:highlight>
                  <a:srgbClr val="FFFFFF"/>
                </a:highlight>
                <a:latin typeface="Consolas"/>
              </a:rPr>
              <a:t>catch</a:t>
            </a:r>
            <a:r>
              <a:rPr lang="en-US" sz="1500" dirty="0" smtClean="0">
                <a:solidFill>
                  <a:srgbClr val="000000"/>
                </a:solidFill>
                <a:highlight>
                  <a:srgbClr val="FFFFFF"/>
                </a:highlight>
                <a:latin typeface="Consolas"/>
              </a:rPr>
              <a:t> (</a:t>
            </a:r>
            <a:r>
              <a:rPr lang="en-US" sz="1500" dirty="0" smtClean="0">
                <a:solidFill>
                  <a:srgbClr val="0070C0"/>
                </a:solidFill>
                <a:highlight>
                  <a:srgbClr val="FFFFFF"/>
                </a:highlight>
                <a:latin typeface="Consolas"/>
              </a:rPr>
              <a:t>ExceptionB</a:t>
            </a:r>
            <a:r>
              <a:rPr lang="en-US" sz="1500" dirty="0" smtClean="0">
                <a:solidFill>
                  <a:srgbClr val="000000"/>
                </a:solidFill>
                <a:highlight>
                  <a:srgbClr val="FFFFFF"/>
                </a:highlight>
                <a:latin typeface="Consolas"/>
              </a:rPr>
              <a:t> ex)</a:t>
            </a:r>
          </a:p>
          <a:p>
            <a:pPr lvl="3">
              <a:buNone/>
            </a:pPr>
            <a:r>
              <a:rPr lang="en-US" sz="1500" dirty="0" smtClean="0">
                <a:solidFill>
                  <a:srgbClr val="000000"/>
                </a:solidFill>
                <a:highlight>
                  <a:srgbClr val="FFFFFF"/>
                </a:highlight>
                <a:latin typeface="Consolas"/>
              </a:rPr>
              <a:t>{</a:t>
            </a:r>
            <a:r>
              <a:rPr lang="cs-CZ" sz="1500" dirty="0" smtClean="0">
                <a:solidFill>
                  <a:srgbClr val="000000"/>
                </a:solidFill>
                <a:highlight>
                  <a:srgbClr val="FFFFFF"/>
                </a:highlight>
                <a:latin typeface="Consolas"/>
              </a:rPr>
              <a:t> </a:t>
            </a:r>
            <a:r>
              <a:rPr lang="en-US" sz="1500" dirty="0" smtClean="0">
                <a:solidFill>
                  <a:srgbClr val="008000"/>
                </a:solidFill>
                <a:highlight>
                  <a:srgbClr val="FFFFFF"/>
                </a:highlight>
                <a:latin typeface="Consolas"/>
              </a:rPr>
              <a:t>/</a:t>
            </a:r>
            <a:r>
              <a:rPr lang="cs-CZ" sz="1500" dirty="0" smtClean="0">
                <a:solidFill>
                  <a:srgbClr val="008000"/>
                </a:solidFill>
                <a:highlight>
                  <a:srgbClr val="FFFFFF"/>
                </a:highlight>
                <a:latin typeface="Consolas"/>
              </a:rPr>
              <a:t>*</a:t>
            </a:r>
            <a:r>
              <a:rPr lang="en-US" sz="1500" dirty="0" smtClean="0">
                <a:solidFill>
                  <a:srgbClr val="008000"/>
                </a:solidFill>
                <a:highlight>
                  <a:srgbClr val="FFFFFF"/>
                </a:highlight>
                <a:latin typeface="Consolas"/>
              </a:rPr>
              <a:t> </a:t>
            </a:r>
            <a:r>
              <a:rPr lang="cs-CZ" sz="1500" dirty="0" smtClean="0">
                <a:solidFill>
                  <a:srgbClr val="008000"/>
                </a:solidFill>
                <a:highlight>
                  <a:srgbClr val="FFFFFF"/>
                </a:highlight>
                <a:latin typeface="Consolas"/>
              </a:rPr>
              <a:t>Exception handling of type</a:t>
            </a:r>
            <a:r>
              <a:rPr lang="en-US" sz="1500" dirty="0" smtClean="0">
                <a:solidFill>
                  <a:srgbClr val="008000"/>
                </a:solidFill>
                <a:highlight>
                  <a:srgbClr val="FFFFFF"/>
                </a:highlight>
                <a:latin typeface="Consolas"/>
              </a:rPr>
              <a:t> ExceptionB</a:t>
            </a:r>
            <a:r>
              <a:rPr lang="cs-CZ" sz="1500" dirty="0" smtClean="0">
                <a:solidFill>
                  <a:srgbClr val="008000"/>
                </a:solidFill>
                <a:highlight>
                  <a:srgbClr val="FFFFFF"/>
                </a:highlight>
                <a:latin typeface="Consolas"/>
              </a:rPr>
              <a:t> */ </a:t>
            </a:r>
            <a:r>
              <a:rPr lang="en-US" sz="1500" dirty="0" smtClean="0">
                <a:solidFill>
                  <a:srgbClr val="000000"/>
                </a:solidFill>
                <a:highlight>
                  <a:srgbClr val="FFFFFF"/>
                </a:highlight>
                <a:latin typeface="Consolas"/>
              </a:rPr>
              <a:t>}</a:t>
            </a:r>
          </a:p>
          <a:p>
            <a:pPr lvl="3">
              <a:buNone/>
            </a:pPr>
            <a:r>
              <a:rPr lang="en-US" sz="1500" dirty="0" smtClean="0">
                <a:solidFill>
                  <a:srgbClr val="0000FF"/>
                </a:solidFill>
                <a:highlight>
                  <a:srgbClr val="FFFFFF"/>
                </a:highlight>
                <a:latin typeface="Consolas"/>
              </a:rPr>
              <a:t>finally</a:t>
            </a:r>
            <a:endParaRPr lang="en-US" sz="1500" dirty="0" smtClean="0">
              <a:solidFill>
                <a:srgbClr val="000000"/>
              </a:solidFill>
              <a:highlight>
                <a:srgbClr val="FFFFFF"/>
              </a:highlight>
              <a:latin typeface="Consolas"/>
            </a:endParaRPr>
          </a:p>
          <a:p>
            <a:pPr lvl="3">
              <a:buNone/>
            </a:pPr>
            <a:r>
              <a:rPr lang="en-US" sz="1500" dirty="0" smtClean="0">
                <a:solidFill>
                  <a:srgbClr val="000000"/>
                </a:solidFill>
                <a:highlight>
                  <a:srgbClr val="FFFFFF"/>
                </a:highlight>
                <a:latin typeface="Consolas"/>
              </a:rPr>
              <a:t>{</a:t>
            </a:r>
          </a:p>
          <a:p>
            <a:pPr lvl="3">
              <a:buNone/>
            </a:pPr>
            <a:r>
              <a:rPr lang="en-US" sz="1500" dirty="0" smtClean="0">
                <a:solidFill>
                  <a:srgbClr val="000000"/>
                </a:solidFill>
                <a:highlight>
                  <a:srgbClr val="FFFFFF"/>
                </a:highlight>
                <a:latin typeface="Consolas"/>
              </a:rPr>
              <a:t>  </a:t>
            </a:r>
            <a:r>
              <a:rPr lang="en-US" sz="1500" dirty="0" smtClean="0">
                <a:solidFill>
                  <a:srgbClr val="008000"/>
                </a:solidFill>
                <a:highlight>
                  <a:srgbClr val="FFFFFF"/>
                </a:highlight>
                <a:latin typeface="Consolas"/>
              </a:rPr>
              <a:t>// </a:t>
            </a:r>
            <a:r>
              <a:rPr lang="cs-CZ" sz="1500" dirty="0" smtClean="0">
                <a:solidFill>
                  <a:srgbClr val="008000"/>
                </a:solidFill>
                <a:highlight>
                  <a:srgbClr val="FFFFFF"/>
                </a:highlight>
                <a:latin typeface="Consolas"/>
              </a:rPr>
              <a:t>Cleanup block</a:t>
            </a:r>
            <a:r>
              <a:rPr lang="en-US" sz="1500" dirty="0" smtClean="0">
                <a:solidFill>
                  <a:srgbClr val="008000"/>
                </a:solidFill>
                <a:highlight>
                  <a:srgbClr val="FFFFFF"/>
                </a:highlight>
                <a:latin typeface="Consolas"/>
              </a:rPr>
              <a:t> </a:t>
            </a:r>
            <a:endParaRPr lang="en-US" sz="1500" dirty="0" smtClean="0">
              <a:solidFill>
                <a:srgbClr val="000000"/>
              </a:solidFill>
              <a:highlight>
                <a:srgbClr val="FFFFFF"/>
              </a:highlight>
              <a:latin typeface="Consolas"/>
            </a:endParaRPr>
          </a:p>
          <a:p>
            <a:pPr lvl="3">
              <a:buNone/>
            </a:pPr>
            <a:r>
              <a:rPr lang="en-US" sz="1500" dirty="0" smtClean="0">
                <a:solidFill>
                  <a:srgbClr val="000000"/>
                </a:solidFill>
                <a:highlight>
                  <a:srgbClr val="FFFFFF"/>
                </a:highlight>
                <a:latin typeface="Consolas"/>
              </a:rPr>
              <a:t>}</a:t>
            </a:r>
            <a:endParaRPr lang="en-US" sz="1500"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Výjimky a jejich zpracování – catch</a:t>
            </a:r>
            <a:endParaRPr lang="en-US" dirty="0"/>
          </a:p>
        </p:txBody>
      </p:sp>
      <p:sp>
        <p:nvSpPr>
          <p:cNvPr id="3" name="Content Placeholder 2"/>
          <p:cNvSpPr>
            <a:spLocks noGrp="1"/>
          </p:cNvSpPr>
          <p:nvPr>
            <p:ph idx="1"/>
          </p:nvPr>
        </p:nvSpPr>
        <p:spPr>
          <a:xfrm>
            <a:off x="539749" y="1268730"/>
            <a:ext cx="8352791" cy="5184648"/>
          </a:xfrm>
        </p:spPr>
        <p:txBody>
          <a:bodyPr/>
          <a:lstStyle/>
          <a:p>
            <a:pPr lvl="1">
              <a:lnSpc>
                <a:spcPct val="150000"/>
              </a:lnSpc>
              <a:buFont typeface="Arial" pitchFamily="34" charset="0"/>
              <a:buChar char="•"/>
            </a:pPr>
            <a:r>
              <a:rPr lang="cs-CZ" dirty="0" smtClean="0"/>
              <a:t>Reaguje na daný typ výjimky. </a:t>
            </a:r>
          </a:p>
          <a:p>
            <a:pPr lvl="1">
              <a:lnSpc>
                <a:spcPct val="150000"/>
              </a:lnSpc>
              <a:buFont typeface="Arial" pitchFamily="34" charset="0"/>
              <a:buChar char="•"/>
            </a:pPr>
            <a:r>
              <a:rPr lang="cs-CZ" dirty="0" smtClean="0"/>
              <a:t>Typový parametr -  pouze třída </a:t>
            </a:r>
            <a:r>
              <a:rPr lang="cs-CZ" dirty="0" smtClean="0">
                <a:solidFill>
                  <a:srgbClr val="2B91AF"/>
                </a:solidFill>
                <a:highlight>
                  <a:srgbClr val="FFFFFF"/>
                </a:highlight>
                <a:latin typeface="Consolas"/>
              </a:rPr>
              <a:t>Exception</a:t>
            </a:r>
            <a:r>
              <a:rPr lang="cs-CZ" dirty="0" smtClean="0">
                <a:solidFill>
                  <a:srgbClr val="0070C0"/>
                </a:solidFill>
                <a:highlight>
                  <a:srgbClr val="FFFFFF"/>
                </a:highlight>
                <a:latin typeface="Consolas"/>
              </a:rPr>
              <a:t> </a:t>
            </a:r>
            <a:r>
              <a:rPr lang="cs-CZ" dirty="0" smtClean="0"/>
              <a:t>nebo potomci</a:t>
            </a:r>
          </a:p>
          <a:p>
            <a:pPr lvl="1">
              <a:lnSpc>
                <a:spcPct val="150000"/>
              </a:lnSpc>
              <a:buFont typeface="Arial" pitchFamily="34" charset="0"/>
              <a:buChar char="•"/>
            </a:pPr>
            <a:r>
              <a:rPr lang="cs-CZ" dirty="0" smtClean="0"/>
              <a:t>Instanční proměnná - informace o chybě (Message, InnerException, StackTrace)</a:t>
            </a:r>
          </a:p>
          <a:p>
            <a:pPr lvl="1">
              <a:lnSpc>
                <a:spcPct val="150000"/>
              </a:lnSpc>
              <a:buFont typeface="Arial" pitchFamily="34" charset="0"/>
              <a:buChar char="•"/>
            </a:pPr>
            <a:r>
              <a:rPr lang="cs-CZ" dirty="0" smtClean="0"/>
              <a:t>0-N catch bloků -  nutné specifikovat od nejvíce specifických typů výjimek</a:t>
            </a:r>
          </a:p>
          <a:p>
            <a:pPr lvl="1">
              <a:lnSpc>
                <a:spcPct val="150000"/>
              </a:lnSpc>
              <a:buFont typeface="Arial" pitchFamily="34" charset="0"/>
              <a:buChar char="•"/>
            </a:pPr>
            <a:r>
              <a:rPr lang="cs-CZ" dirty="0" smtClean="0"/>
              <a:t>Jméno proměnné nebo celý typových paremetr je možné vynechat </a:t>
            </a:r>
          </a:p>
          <a:p>
            <a:pPr lvl="1">
              <a:lnSpc>
                <a:spcPct val="150000"/>
              </a:lnSpc>
              <a:buFont typeface="Arial" pitchFamily="34" charset="0"/>
              <a:buChar char="•"/>
            </a:pPr>
            <a:r>
              <a:rPr lang="cs-CZ" dirty="0" smtClean="0"/>
              <a:t>Zpracovávané výjimky je možné explicitně eskalovat pomocí </a:t>
            </a:r>
            <a:r>
              <a:rPr lang="cs-CZ" dirty="0" smtClean="0">
                <a:solidFill>
                  <a:srgbClr val="0000FF"/>
                </a:solidFill>
                <a:highlight>
                  <a:srgbClr val="FFFFFF"/>
                </a:highlight>
                <a:latin typeface="Consolas"/>
              </a:rPr>
              <a:t>throw</a:t>
            </a:r>
            <a:r>
              <a:rPr lang="cs-CZ" dirty="0" smtClean="0"/>
              <a:t>;</a:t>
            </a:r>
          </a:p>
          <a:p>
            <a:pPr lvl="3">
              <a:buNone/>
            </a:pPr>
            <a:r>
              <a:rPr lang="en-US" sz="1400" dirty="0" smtClean="0">
                <a:solidFill>
                  <a:srgbClr val="0000FF"/>
                </a:solidFill>
                <a:highlight>
                  <a:srgbClr val="FFFFFF"/>
                </a:highlight>
                <a:latin typeface="Consolas"/>
              </a:rPr>
              <a:t>try</a:t>
            </a:r>
            <a:endParaRPr lang="en-US" sz="1400" dirty="0" smtClean="0">
              <a:solidFill>
                <a:srgbClr val="000000"/>
              </a:solidFill>
              <a:highlight>
                <a:srgbClr val="FFFFFF"/>
              </a:highlight>
              <a:latin typeface="Consolas"/>
            </a:endParaRPr>
          </a:p>
          <a:p>
            <a:pPr lvl="3">
              <a:buNone/>
            </a:pPr>
            <a:r>
              <a:rPr lang="en-US" sz="1400" dirty="0" smtClean="0">
                <a:solidFill>
                  <a:srgbClr val="000000"/>
                </a:solidFill>
                <a:highlight>
                  <a:srgbClr val="FFFFFF"/>
                </a:highlight>
                <a:latin typeface="Consolas"/>
              </a:rPr>
              <a:t>{</a:t>
            </a:r>
            <a:r>
              <a:rPr lang="cs-CZ"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r>
              <a:rPr lang="cs-CZ"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p>
          <a:p>
            <a:pPr lvl="3">
              <a:buNone/>
            </a:pPr>
            <a:r>
              <a:rPr lang="en-US" sz="1400" dirty="0" smtClean="0">
                <a:solidFill>
                  <a:srgbClr val="0000FF"/>
                </a:solidFill>
                <a:highlight>
                  <a:srgbClr val="FFFFFF"/>
                </a:highlight>
                <a:latin typeface="Consolas"/>
              </a:rPr>
              <a:t>catch</a:t>
            </a:r>
            <a:r>
              <a:rPr lang="en-US" sz="1400" dirty="0" smtClean="0">
                <a:solidFill>
                  <a:srgbClr val="000000"/>
                </a:solidFill>
                <a:highlight>
                  <a:srgbClr val="FFFFFF"/>
                </a:highlight>
                <a:latin typeface="Consolas"/>
              </a:rPr>
              <a:t> (</a:t>
            </a:r>
            <a:r>
              <a:rPr lang="en-US" sz="1400" dirty="0" smtClean="0">
                <a:solidFill>
                  <a:srgbClr val="2B91AF"/>
                </a:solidFill>
                <a:highlight>
                  <a:srgbClr val="FFFFFF"/>
                </a:highlight>
                <a:latin typeface="Consolas"/>
              </a:rPr>
              <a:t>DivideByZeroException</a:t>
            </a:r>
            <a:r>
              <a:rPr lang="en-US" sz="1400" dirty="0" smtClean="0">
                <a:solidFill>
                  <a:srgbClr val="000000"/>
                </a:solidFill>
                <a:highlight>
                  <a:srgbClr val="FFFFFF"/>
                </a:highlight>
                <a:latin typeface="Consolas"/>
              </a:rPr>
              <a:t>)</a:t>
            </a:r>
          </a:p>
          <a:p>
            <a:pPr lvl="3">
              <a:buNone/>
            </a:pPr>
            <a:r>
              <a:rPr lang="en-US" sz="1400" dirty="0" smtClean="0">
                <a:solidFill>
                  <a:srgbClr val="000000"/>
                </a:solidFill>
                <a:highlight>
                  <a:srgbClr val="FFFFFF"/>
                </a:highlight>
                <a:latin typeface="Consolas"/>
              </a:rPr>
              <a:t>{</a:t>
            </a:r>
            <a:r>
              <a:rPr lang="cs-CZ" sz="1400" dirty="0" smtClean="0">
                <a:solidFill>
                  <a:srgbClr val="000000"/>
                </a:solidFill>
                <a:highlight>
                  <a:srgbClr val="FFFFFF"/>
                </a:highlight>
                <a:latin typeface="Consolas"/>
              </a:rPr>
              <a:t> </a:t>
            </a:r>
          </a:p>
          <a:p>
            <a:pPr lvl="3">
              <a:buNone/>
            </a:pPr>
            <a:r>
              <a:rPr lang="cs-CZ" sz="1400" dirty="0" smtClean="0">
                <a:solidFill>
                  <a:srgbClr val="2B91AF"/>
                </a:solidFill>
                <a:highlight>
                  <a:srgbClr val="FFFFFF"/>
                </a:highlight>
                <a:latin typeface="Consolas"/>
              </a:rPr>
              <a:t>  </a:t>
            </a:r>
            <a:r>
              <a:rPr lang="en-US" sz="1400" dirty="0" smtClean="0">
                <a:solidFill>
                  <a:srgbClr val="2B91AF"/>
                </a:solidFill>
                <a:highlight>
                  <a:srgbClr val="FFFFFF"/>
                </a:highlight>
                <a:latin typeface="Consolas"/>
              </a:rPr>
              <a:t>Console</a:t>
            </a:r>
            <a:r>
              <a:rPr lang="en-US" sz="1400" dirty="0" smtClean="0">
                <a:solidFill>
                  <a:srgbClr val="000000"/>
                </a:solidFill>
                <a:highlight>
                  <a:srgbClr val="FFFFFF"/>
                </a:highlight>
                <a:latin typeface="Consolas"/>
              </a:rPr>
              <a:t>.WriteLine(</a:t>
            </a:r>
            <a:r>
              <a:rPr lang="en-US" sz="1400" dirty="0" smtClean="0">
                <a:solidFill>
                  <a:srgbClr val="A31515"/>
                </a:solidFill>
                <a:highlight>
                  <a:srgbClr val="FFFFFF"/>
                </a:highlight>
                <a:latin typeface="Consolas"/>
              </a:rPr>
              <a:t>"</a:t>
            </a:r>
            <a:r>
              <a:rPr lang="cs-CZ" sz="1400" dirty="0" smtClean="0">
                <a:solidFill>
                  <a:srgbClr val="A31515"/>
                </a:solidFill>
                <a:highlight>
                  <a:srgbClr val="FFFFFF"/>
                </a:highlight>
                <a:latin typeface="Consolas"/>
              </a:rPr>
              <a:t>Divison by zero is not allowed!</a:t>
            </a:r>
            <a:r>
              <a:rPr lang="en-US" sz="1400" dirty="0" smtClean="0">
                <a:solidFill>
                  <a:srgbClr val="A31515"/>
                </a:solidFill>
                <a:highlight>
                  <a:srgbClr val="FFFFFF"/>
                </a:highlight>
                <a:latin typeface="Consolas"/>
              </a:rPr>
              <a:t>"</a:t>
            </a:r>
            <a:r>
              <a:rPr lang="en-US" sz="1400" dirty="0" smtClean="0">
                <a:solidFill>
                  <a:srgbClr val="000000"/>
                </a:solidFill>
                <a:highlight>
                  <a:srgbClr val="FFFFFF"/>
                </a:highlight>
                <a:latin typeface="Consolas"/>
              </a:rPr>
              <a:t>);</a:t>
            </a:r>
            <a:r>
              <a:rPr lang="cs-CZ" sz="1400" dirty="0" smtClean="0">
                <a:solidFill>
                  <a:srgbClr val="000000"/>
                </a:solidFill>
                <a:highlight>
                  <a:srgbClr val="FFFFFF"/>
                </a:highlight>
                <a:latin typeface="Consolas"/>
              </a:rPr>
              <a:t> </a:t>
            </a:r>
          </a:p>
          <a:p>
            <a:pPr lvl="3">
              <a:buNone/>
            </a:pPr>
            <a:r>
              <a:rPr lang="en-US" sz="1400" dirty="0" smtClean="0">
                <a:solidFill>
                  <a:srgbClr val="000000"/>
                </a:solidFill>
                <a:highlight>
                  <a:srgbClr val="FFFFFF"/>
                </a:highlight>
                <a:latin typeface="Consolas"/>
              </a:rPr>
              <a:t>}</a:t>
            </a:r>
          </a:p>
          <a:p>
            <a:pPr lvl="3">
              <a:buNone/>
            </a:pPr>
            <a:r>
              <a:rPr lang="en-US" sz="1400" dirty="0" smtClean="0">
                <a:solidFill>
                  <a:srgbClr val="0000FF"/>
                </a:solidFill>
                <a:highlight>
                  <a:srgbClr val="FFFFFF"/>
                </a:highlight>
                <a:latin typeface="Consolas"/>
              </a:rPr>
              <a:t>catch</a:t>
            </a:r>
            <a:r>
              <a:rPr lang="en-US" sz="1400" dirty="0" smtClean="0">
                <a:solidFill>
                  <a:srgbClr val="000000"/>
                </a:solidFill>
                <a:highlight>
                  <a:srgbClr val="FFFFFF"/>
                </a:highlight>
                <a:latin typeface="Consolas"/>
              </a:rPr>
              <a:t> (</a:t>
            </a:r>
            <a:r>
              <a:rPr lang="en-US" sz="1400" dirty="0" smtClean="0">
                <a:solidFill>
                  <a:srgbClr val="2B91AF"/>
                </a:solidFill>
                <a:highlight>
                  <a:srgbClr val="FFFFFF"/>
                </a:highlight>
                <a:latin typeface="Consolas"/>
              </a:rPr>
              <a:t>Exception</a:t>
            </a:r>
            <a:r>
              <a:rPr lang="en-US" sz="1400" dirty="0" smtClean="0">
                <a:solidFill>
                  <a:srgbClr val="000000"/>
                </a:solidFill>
                <a:highlight>
                  <a:srgbClr val="FFFFFF"/>
                </a:highlight>
                <a:latin typeface="Consolas"/>
              </a:rPr>
              <a:t> excpInstance)</a:t>
            </a:r>
          </a:p>
          <a:p>
            <a:pPr lvl="3">
              <a:buNone/>
            </a:pPr>
            <a:r>
              <a:rPr lang="en-US" sz="1400" dirty="0" smtClean="0">
                <a:solidFill>
                  <a:srgbClr val="000000"/>
                </a:solidFill>
                <a:highlight>
                  <a:srgbClr val="FFFFFF"/>
                </a:highlight>
                <a:latin typeface="Consolas"/>
              </a:rPr>
              <a:t>{</a:t>
            </a:r>
          </a:p>
          <a:p>
            <a:pPr lvl="3">
              <a:buNone/>
            </a:pPr>
            <a:r>
              <a:rPr lang="en-US" sz="1400" dirty="0" smtClean="0">
                <a:solidFill>
                  <a:srgbClr val="000000"/>
                </a:solidFill>
                <a:highlight>
                  <a:srgbClr val="FFFFFF"/>
                </a:highlight>
                <a:latin typeface="Consolas"/>
              </a:rPr>
              <a:t>  </a:t>
            </a:r>
            <a:r>
              <a:rPr lang="en-US" sz="1400" dirty="0" smtClean="0">
                <a:solidFill>
                  <a:srgbClr val="2B91AF"/>
                </a:solidFill>
                <a:highlight>
                  <a:srgbClr val="FFFFFF"/>
                </a:highlight>
                <a:latin typeface="Consolas"/>
              </a:rPr>
              <a:t>Console</a:t>
            </a:r>
            <a:r>
              <a:rPr lang="en-US" sz="1400" dirty="0" smtClean="0">
                <a:solidFill>
                  <a:srgbClr val="000000"/>
                </a:solidFill>
                <a:highlight>
                  <a:srgbClr val="FFFFFF"/>
                </a:highlight>
                <a:latin typeface="Consolas"/>
              </a:rPr>
              <a:t>.WriteLine(</a:t>
            </a:r>
            <a:r>
              <a:rPr lang="en-US" sz="1400" dirty="0" smtClean="0">
                <a:solidFill>
                  <a:srgbClr val="A31515"/>
                </a:solidFill>
                <a:highlight>
                  <a:srgbClr val="FFFFFF"/>
                </a:highlight>
                <a:latin typeface="Consolas"/>
              </a:rPr>
              <a:t>„</a:t>
            </a:r>
            <a:r>
              <a:rPr lang="cs-CZ" sz="1400" dirty="0" smtClean="0">
                <a:solidFill>
                  <a:srgbClr val="A31515"/>
                </a:solidFill>
                <a:highlight>
                  <a:srgbClr val="FFFFFF"/>
                </a:highlight>
                <a:latin typeface="Consolas"/>
              </a:rPr>
              <a:t>Error occured</a:t>
            </a:r>
            <a:r>
              <a:rPr lang="en-US" sz="1400" dirty="0" smtClean="0">
                <a:solidFill>
                  <a:srgbClr val="A31515"/>
                </a:solidFill>
                <a:highlight>
                  <a:srgbClr val="FFFFFF"/>
                </a:highlight>
                <a:latin typeface="Consolas"/>
              </a:rPr>
              <a:t>"</a:t>
            </a:r>
            <a:r>
              <a:rPr lang="en-US" sz="1400" dirty="0" smtClean="0">
                <a:solidFill>
                  <a:srgbClr val="000000"/>
                </a:solidFill>
                <a:highlight>
                  <a:srgbClr val="FFFFFF"/>
                </a:highlight>
                <a:latin typeface="Consolas"/>
              </a:rPr>
              <a:t> + excpInstance);</a:t>
            </a:r>
            <a:endParaRPr lang="cs-CZ" sz="1400" dirty="0" smtClean="0">
              <a:solidFill>
                <a:srgbClr val="000000"/>
              </a:solidFill>
              <a:highlight>
                <a:srgbClr val="FFFFFF"/>
              </a:highlight>
              <a:latin typeface="Consolas"/>
            </a:endParaRPr>
          </a:p>
          <a:p>
            <a:pPr lvl="3">
              <a:buNone/>
            </a:pPr>
            <a:r>
              <a:rPr lang="cs-CZ" sz="1400" dirty="0" smtClean="0">
                <a:solidFill>
                  <a:srgbClr val="0000FF"/>
                </a:solidFill>
                <a:highlight>
                  <a:srgbClr val="FFFFFF"/>
                </a:highlight>
                <a:latin typeface="Consolas"/>
              </a:rPr>
              <a:t>	throw</a:t>
            </a:r>
            <a:r>
              <a:rPr lang="en-US" sz="1400" dirty="0" smtClean="0">
                <a:solidFill>
                  <a:srgbClr val="0070C0"/>
                </a:solidFill>
              </a:rPr>
              <a:t>;</a:t>
            </a:r>
            <a:r>
              <a:rPr lang="cs-CZ" sz="1400" dirty="0" smtClean="0">
                <a:solidFill>
                  <a:srgbClr val="0070C0"/>
                </a:solidFill>
              </a:rPr>
              <a:t> </a:t>
            </a:r>
            <a:r>
              <a:rPr lang="en-US" sz="1400" dirty="0" smtClean="0">
                <a:solidFill>
                  <a:srgbClr val="008000"/>
                </a:solidFill>
                <a:highlight>
                  <a:srgbClr val="FFFFFF"/>
                </a:highlight>
                <a:latin typeface="Consolas"/>
              </a:rPr>
              <a:t>//</a:t>
            </a:r>
            <a:r>
              <a:rPr lang="cs-CZ" sz="1400" dirty="0" smtClean="0">
                <a:solidFill>
                  <a:srgbClr val="008000"/>
                </a:solidFill>
                <a:highlight>
                  <a:srgbClr val="FFFFFF"/>
                </a:highlight>
                <a:latin typeface="Consolas"/>
              </a:rPr>
              <a:t>Escalates the exception. Upper callstack levels can catch the exception</a:t>
            </a:r>
            <a:endParaRPr lang="cs-CZ" sz="1400" dirty="0" smtClean="0">
              <a:solidFill>
                <a:srgbClr val="647D2D"/>
              </a:solidFill>
              <a:highlight>
                <a:srgbClr val="FFFFFF"/>
              </a:highlight>
              <a:latin typeface="Consolas"/>
            </a:endParaRPr>
          </a:p>
          <a:p>
            <a:pPr lvl="3">
              <a:buNone/>
            </a:pPr>
            <a:r>
              <a:rPr lang="en-US" sz="1400" dirty="0" smtClean="0">
                <a:solidFill>
                  <a:srgbClr val="000000"/>
                </a:solidFill>
                <a:highlight>
                  <a:srgbClr val="FFFFFF"/>
                </a:highlight>
                <a:latin typeface="Consolas"/>
              </a:rPr>
              <a:t>}</a:t>
            </a:r>
            <a:endParaRPr lang="cs-CZ" sz="1400" dirty="0" smtClean="0">
              <a:solidFill>
                <a:srgbClr val="0000FF"/>
              </a:solidFill>
              <a:highlight>
                <a:srgbClr val="FFFFFF"/>
              </a:highlight>
              <a:latin typeface="Consolas"/>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Výjimky a jejich zpracování – </a:t>
            </a:r>
            <a:r>
              <a:rPr lang="cs-CZ" dirty="0" err="1" smtClean="0"/>
              <a:t>catch</a:t>
            </a:r>
            <a:r>
              <a:rPr lang="cs-CZ" dirty="0" smtClean="0"/>
              <a:t> </a:t>
            </a:r>
            <a:r>
              <a:rPr lang="cs-CZ" dirty="0" err="1" smtClean="0"/>
              <a:t>when</a:t>
            </a:r>
            <a:endParaRPr lang="cs-CZ" dirty="0"/>
          </a:p>
        </p:txBody>
      </p:sp>
      <p:sp>
        <p:nvSpPr>
          <p:cNvPr id="3" name="Zástupný symbol pro obsah 2"/>
          <p:cNvSpPr>
            <a:spLocks noGrp="1"/>
          </p:cNvSpPr>
          <p:nvPr>
            <p:ph idx="1"/>
          </p:nvPr>
        </p:nvSpPr>
        <p:spPr>
          <a:xfrm>
            <a:off x="539749" y="1412874"/>
            <a:ext cx="8496809" cy="4752975"/>
          </a:xfrm>
        </p:spPr>
        <p:txBody>
          <a:bodyPr/>
          <a:lstStyle/>
          <a:p>
            <a:pPr marL="285750" indent="-285750">
              <a:buFont typeface="Arial" panose="020B0604020202020204" pitchFamily="34" charset="0"/>
              <a:buChar char="•"/>
            </a:pPr>
            <a:r>
              <a:rPr lang="cs-CZ" dirty="0" smtClean="0"/>
              <a:t>Filtrování výjimek</a:t>
            </a:r>
          </a:p>
          <a:p>
            <a:pPr marL="465138" lvl="1" indent="-285750">
              <a:buFont typeface="Arial" panose="020B0604020202020204" pitchFamily="34" charset="0"/>
              <a:buChar char="•"/>
            </a:pPr>
            <a:r>
              <a:rPr lang="cs-CZ" dirty="0" smtClean="0"/>
              <a:t>Novinka v C# 6</a:t>
            </a:r>
          </a:p>
          <a:p>
            <a:pPr marL="465138" lvl="1" indent="-285750">
              <a:buFont typeface="Arial" panose="020B0604020202020204" pitchFamily="34" charset="0"/>
              <a:buChar char="•"/>
            </a:pPr>
            <a:r>
              <a:rPr lang="cs-CZ" dirty="0" err="1">
                <a:solidFill>
                  <a:srgbClr val="0000FF"/>
                </a:solidFill>
                <a:latin typeface="Consolas" panose="020B0609020204030204" pitchFamily="49" charset="0"/>
              </a:rPr>
              <a:t>when</a:t>
            </a:r>
            <a:r>
              <a:rPr lang="cs-CZ" dirty="0">
                <a:solidFill>
                  <a:srgbClr val="0000FF"/>
                </a:solidFill>
                <a:latin typeface="Consolas" panose="020B0609020204030204" pitchFamily="49" charset="0"/>
              </a:rPr>
              <a:t> </a:t>
            </a:r>
            <a:endParaRPr lang="cs-CZ" dirty="0" smtClean="0">
              <a:solidFill>
                <a:srgbClr val="0000FF"/>
              </a:solidFill>
              <a:latin typeface="Consolas" panose="020B0609020204030204" pitchFamily="49" charset="0"/>
            </a:endParaRPr>
          </a:p>
          <a:p>
            <a:pPr marL="465138" lvl="1" indent="-285750">
              <a:buFont typeface="Arial" panose="020B0604020202020204" pitchFamily="34" charset="0"/>
              <a:buChar char="•"/>
            </a:pPr>
            <a:r>
              <a:rPr lang="cs-CZ" dirty="0"/>
              <a:t>v</a:t>
            </a:r>
            <a:r>
              <a:rPr lang="cs-CZ" dirty="0" smtClean="0"/>
              <a:t>ýraz může mít i </a:t>
            </a:r>
            <a:r>
              <a:rPr lang="cs-CZ" dirty="0" err="1" smtClean="0"/>
              <a:t>side-effect</a:t>
            </a:r>
            <a:r>
              <a:rPr lang="cs-CZ" dirty="0" smtClean="0"/>
              <a:t> (logování)</a:t>
            </a:r>
          </a:p>
          <a:p>
            <a:pPr lvl="3">
              <a:buNone/>
            </a:pPr>
            <a:endParaRPr lang="cs-CZ" sz="1400" dirty="0" smtClean="0">
              <a:solidFill>
                <a:srgbClr val="0000FF"/>
              </a:solidFill>
              <a:highlight>
                <a:srgbClr val="FFFFFF"/>
              </a:highlight>
              <a:latin typeface="Consolas"/>
            </a:endParaRPr>
          </a:p>
          <a:p>
            <a:pPr lvl="3">
              <a:buNone/>
            </a:pPr>
            <a:r>
              <a:rPr lang="en-US" sz="1600" dirty="0" smtClean="0">
                <a:solidFill>
                  <a:srgbClr val="0000FF"/>
                </a:solidFill>
                <a:highlight>
                  <a:srgbClr val="FFFFFF"/>
                </a:highlight>
                <a:latin typeface="Consolas"/>
              </a:rPr>
              <a:t>try</a:t>
            </a:r>
            <a:endParaRPr lang="en-US" sz="1600" dirty="0">
              <a:solidFill>
                <a:srgbClr val="000000"/>
              </a:solidFill>
              <a:highlight>
                <a:srgbClr val="FFFFFF"/>
              </a:highlight>
              <a:latin typeface="Consolas"/>
            </a:endParaRPr>
          </a:p>
          <a:p>
            <a:pPr lvl="3">
              <a:buNone/>
            </a:pPr>
            <a:r>
              <a:rPr lang="en-US" sz="1600" dirty="0">
                <a:solidFill>
                  <a:srgbClr val="000000"/>
                </a:solidFill>
                <a:highlight>
                  <a:srgbClr val="FFFFFF"/>
                </a:highlight>
                <a:latin typeface="Consolas"/>
              </a:rPr>
              <a:t>{</a:t>
            </a:r>
            <a:r>
              <a:rPr lang="cs-CZ" sz="1600" dirty="0">
                <a:solidFill>
                  <a:srgbClr val="000000"/>
                </a:solidFill>
                <a:highlight>
                  <a:srgbClr val="FFFFFF"/>
                </a:highlight>
                <a:latin typeface="Consolas"/>
              </a:rPr>
              <a:t> </a:t>
            </a:r>
            <a:r>
              <a:rPr lang="en-US" sz="1600" dirty="0">
                <a:solidFill>
                  <a:srgbClr val="000000"/>
                </a:solidFill>
                <a:highlight>
                  <a:srgbClr val="FFFFFF"/>
                </a:highlight>
                <a:latin typeface="Consolas"/>
              </a:rPr>
              <a:t>...</a:t>
            </a:r>
            <a:r>
              <a:rPr lang="cs-CZ" sz="1600" dirty="0">
                <a:solidFill>
                  <a:srgbClr val="000000"/>
                </a:solidFill>
                <a:highlight>
                  <a:srgbClr val="FFFFFF"/>
                </a:highlight>
                <a:latin typeface="Consolas"/>
              </a:rPr>
              <a:t> </a:t>
            </a:r>
            <a:r>
              <a:rPr lang="en-US" sz="1600" dirty="0">
                <a:solidFill>
                  <a:srgbClr val="000000"/>
                </a:solidFill>
                <a:highlight>
                  <a:srgbClr val="FFFFFF"/>
                </a:highlight>
                <a:latin typeface="Consolas"/>
              </a:rPr>
              <a:t>}</a:t>
            </a:r>
          </a:p>
          <a:p>
            <a:pPr lvl="3">
              <a:buNone/>
            </a:pPr>
            <a:r>
              <a:rPr lang="en-US" sz="1600" dirty="0" smtClean="0">
                <a:solidFill>
                  <a:srgbClr val="0000FF"/>
                </a:solidFill>
                <a:highlight>
                  <a:srgbClr val="FFFFFF"/>
                </a:highlight>
                <a:latin typeface="Consolas"/>
              </a:rPr>
              <a:t>catch</a:t>
            </a:r>
            <a:r>
              <a:rPr lang="en-US" sz="1600" dirty="0" smtClean="0">
                <a:solidFill>
                  <a:srgbClr val="000000"/>
                </a:solidFill>
                <a:highlight>
                  <a:srgbClr val="FFFFFF"/>
                </a:highlight>
                <a:latin typeface="Consolas"/>
              </a:rPr>
              <a:t> (</a:t>
            </a:r>
            <a:r>
              <a:rPr lang="en-US" sz="1600" dirty="0" err="1" smtClean="0">
                <a:solidFill>
                  <a:srgbClr val="2B91AF"/>
                </a:solidFill>
                <a:highlight>
                  <a:srgbClr val="FFFFFF"/>
                </a:highlight>
                <a:latin typeface="Consolas"/>
              </a:rPr>
              <a:t>WebException</a:t>
            </a:r>
            <a:r>
              <a:rPr lang="cs-CZ" sz="1600" dirty="0" smtClean="0">
                <a:highlight>
                  <a:srgbClr val="FFFFFF"/>
                </a:highlight>
                <a:latin typeface="Consolas"/>
              </a:rPr>
              <a:t> ex</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when</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ex.Status</a:t>
            </a:r>
            <a:r>
              <a:rPr lang="en-US" sz="1600" dirty="0" smtClean="0">
                <a:solidFill>
                  <a:srgbClr val="000000"/>
                </a:solidFill>
                <a:highlight>
                  <a:srgbClr val="FFFFFF"/>
                </a:highlight>
                <a:latin typeface="Consolas"/>
              </a:rPr>
              <a:t> == </a:t>
            </a:r>
            <a:r>
              <a:rPr lang="en-US" sz="1600" dirty="0" err="1">
                <a:solidFill>
                  <a:srgbClr val="2B91AF"/>
                </a:solidFill>
                <a:highlight>
                  <a:srgbClr val="FFFFFF"/>
                </a:highlight>
                <a:latin typeface="Consolas"/>
              </a:rPr>
              <a:t>WebExceptionStatus</a:t>
            </a:r>
            <a:r>
              <a:rPr lang="en-US" sz="1600" dirty="0" err="1">
                <a:highlight>
                  <a:srgbClr val="FFFFFF"/>
                </a:highlight>
                <a:latin typeface="Consolas"/>
              </a:rPr>
              <a:t>.Timeout</a:t>
            </a:r>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pPr lvl="3">
              <a:buNone/>
            </a:pPr>
            <a:r>
              <a:rPr lang="en-US" sz="1600" dirty="0">
                <a:solidFill>
                  <a:srgbClr val="000000"/>
                </a:solidFill>
                <a:highlight>
                  <a:srgbClr val="FFFFFF"/>
                </a:highlight>
                <a:latin typeface="Consolas"/>
              </a:rPr>
              <a:t>{</a:t>
            </a:r>
          </a:p>
          <a:p>
            <a:pPr lvl="3">
              <a:buNone/>
            </a:pPr>
            <a:r>
              <a:rPr lang="en-US" sz="1600" dirty="0">
                <a:solidFill>
                  <a:srgbClr val="000000"/>
                </a:solidFill>
                <a:highlight>
                  <a:srgbClr val="FFFFFF"/>
                </a:highlight>
                <a:latin typeface="Consolas"/>
              </a:rPr>
              <a:t>...</a:t>
            </a:r>
          </a:p>
          <a:p>
            <a:pPr lvl="3">
              <a:buNone/>
            </a:pPr>
            <a:r>
              <a:rPr lang="en-US" sz="1600" dirty="0" smtClean="0">
                <a:solidFill>
                  <a:srgbClr val="000000"/>
                </a:solidFill>
                <a:highlight>
                  <a:srgbClr val="FFFFFF"/>
                </a:highlight>
                <a:latin typeface="Consolas"/>
              </a:rPr>
              <a:t>}</a:t>
            </a:r>
            <a:endParaRPr lang="cs-CZ" sz="1600" dirty="0" smtClean="0">
              <a:solidFill>
                <a:srgbClr val="000000"/>
              </a:solidFill>
              <a:highlight>
                <a:srgbClr val="FFFFFF"/>
              </a:highlight>
              <a:latin typeface="Consolas"/>
            </a:endParaRPr>
          </a:p>
          <a:p>
            <a:pPr lvl="3">
              <a:buNone/>
            </a:pPr>
            <a:r>
              <a:rPr lang="en-US" sz="1600" dirty="0">
                <a:solidFill>
                  <a:srgbClr val="0000FF"/>
                </a:solidFill>
                <a:highlight>
                  <a:srgbClr val="FFFFFF"/>
                </a:highlight>
                <a:latin typeface="Consolas"/>
              </a:rPr>
              <a:t>catch</a:t>
            </a:r>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a:t>
            </a:r>
            <a:r>
              <a:rPr lang="cs-CZ" sz="1600" dirty="0" err="1" smtClean="0">
                <a:solidFill>
                  <a:srgbClr val="2B91AF"/>
                </a:solidFill>
                <a:highlight>
                  <a:srgbClr val="FFFFFF"/>
                </a:highlight>
                <a:latin typeface="Consolas"/>
              </a:rPr>
              <a:t>Exception</a:t>
            </a:r>
            <a:r>
              <a:rPr lang="cs-CZ" sz="1600" dirty="0" smtClean="0">
                <a:solidFill>
                  <a:srgbClr val="2B91AF"/>
                </a:solidFill>
                <a:highlight>
                  <a:srgbClr val="FFFFFF"/>
                </a:highlight>
                <a:latin typeface="Consolas"/>
              </a:rPr>
              <a:t> </a:t>
            </a:r>
            <a:r>
              <a:rPr lang="cs-CZ" sz="1600" dirty="0" smtClean="0">
                <a:solidFill>
                  <a:srgbClr val="000000"/>
                </a:solidFill>
                <a:highlight>
                  <a:srgbClr val="FFFFFF"/>
                </a:highlight>
                <a:latin typeface="Consolas"/>
              </a:rPr>
              <a:t>ex</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when</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DateTime</a:t>
            </a:r>
            <a:r>
              <a:rPr lang="en-US" sz="1600" dirty="0" err="1">
                <a:solidFill>
                  <a:srgbClr val="000000"/>
                </a:solidFill>
                <a:highlight>
                  <a:srgbClr val="FFFFFF"/>
                </a:highlight>
                <a:latin typeface="Consolas"/>
              </a:rPr>
              <a:t>.Now.DayOfWeek</a:t>
            </a:r>
            <a:r>
              <a:rPr lang="en-US" sz="1600" dirty="0">
                <a:solidFill>
                  <a:srgbClr val="000000"/>
                </a:solidFill>
                <a:highlight>
                  <a:srgbClr val="FFFFFF"/>
                </a:highlight>
                <a:latin typeface="Consolas"/>
              </a:rPr>
              <a:t> == </a:t>
            </a:r>
            <a:r>
              <a:rPr lang="en-US" sz="1600" dirty="0" err="1">
                <a:solidFill>
                  <a:srgbClr val="2B91AF"/>
                </a:solidFill>
                <a:highlight>
                  <a:srgbClr val="FFFFFF"/>
                </a:highlight>
                <a:latin typeface="Consolas"/>
              </a:rPr>
              <a:t>DayOfWeek</a:t>
            </a:r>
            <a:r>
              <a:rPr lang="en-US" sz="1600" dirty="0" err="1" smtClean="0">
                <a:solidFill>
                  <a:srgbClr val="000000"/>
                </a:solidFill>
                <a:highlight>
                  <a:srgbClr val="FFFFFF"/>
                </a:highlight>
                <a:latin typeface="Consolas"/>
              </a:rPr>
              <a:t>.Saturday</a:t>
            </a:r>
            <a:r>
              <a:rPr lang="cs-CZ" sz="1600" dirty="0" smtClean="0">
                <a:solidFill>
                  <a:srgbClr val="000000"/>
                </a:solidFill>
                <a:highlight>
                  <a:srgbClr val="FFFFFF"/>
                </a:highlight>
                <a:latin typeface="Consolas"/>
              </a:rPr>
              <a:t> || </a:t>
            </a:r>
            <a:r>
              <a:rPr lang="en-US" sz="1600" dirty="0" err="1">
                <a:solidFill>
                  <a:srgbClr val="2B91AF"/>
                </a:solidFill>
                <a:highlight>
                  <a:srgbClr val="FFFFFF"/>
                </a:highlight>
                <a:latin typeface="Consolas"/>
              </a:rPr>
              <a:t>DateTime</a:t>
            </a:r>
            <a:r>
              <a:rPr lang="en-US" sz="1600" dirty="0" err="1">
                <a:solidFill>
                  <a:srgbClr val="000000"/>
                </a:solidFill>
                <a:highlight>
                  <a:srgbClr val="FFFFFF"/>
                </a:highlight>
                <a:latin typeface="Consolas"/>
              </a:rPr>
              <a:t>.Now.DayOfWeek</a:t>
            </a:r>
            <a:r>
              <a:rPr lang="en-US" sz="1600" dirty="0">
                <a:solidFill>
                  <a:srgbClr val="000000"/>
                </a:solidFill>
                <a:highlight>
                  <a:srgbClr val="FFFFFF"/>
                </a:highlight>
                <a:latin typeface="Consolas"/>
              </a:rPr>
              <a:t> == </a:t>
            </a:r>
            <a:r>
              <a:rPr lang="en-US" sz="1600" dirty="0" err="1" smtClean="0">
                <a:solidFill>
                  <a:srgbClr val="2B91AF"/>
                </a:solidFill>
                <a:highlight>
                  <a:srgbClr val="FFFFFF"/>
                </a:highlight>
                <a:latin typeface="Consolas"/>
              </a:rPr>
              <a:t>DayOfWeek</a:t>
            </a:r>
            <a:r>
              <a:rPr lang="en-US" sz="1600" dirty="0" err="1" smtClean="0">
                <a:solidFill>
                  <a:srgbClr val="000000"/>
                </a:solidFill>
                <a:highlight>
                  <a:srgbClr val="FFFFFF"/>
                </a:highlight>
                <a:latin typeface="Consolas"/>
              </a:rPr>
              <a:t>.S</a:t>
            </a:r>
            <a:r>
              <a:rPr lang="cs-CZ" sz="1600" dirty="0" err="1" smtClean="0">
                <a:solidFill>
                  <a:srgbClr val="000000"/>
                </a:solidFill>
                <a:highlight>
                  <a:srgbClr val="FFFFFF"/>
                </a:highlight>
                <a:latin typeface="Consolas"/>
              </a:rPr>
              <a:t>un</a:t>
            </a:r>
            <a:r>
              <a:rPr lang="en-US" sz="1600" dirty="0" smtClean="0">
                <a:solidFill>
                  <a:srgbClr val="000000"/>
                </a:solidFill>
                <a:highlight>
                  <a:srgbClr val="FFFFFF"/>
                </a:highlight>
                <a:latin typeface="Consolas"/>
              </a:rPr>
              <a:t>day</a:t>
            </a:r>
            <a:r>
              <a:rPr lang="cs-CZ" sz="1600" dirty="0" smtClean="0">
                <a:solidFill>
                  <a:srgbClr val="000000"/>
                </a:solidFill>
                <a:highlight>
                  <a:srgbClr val="FFFFFF"/>
                </a:highlight>
                <a:latin typeface="Consolas"/>
              </a:rPr>
              <a:t> </a:t>
            </a:r>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pPr lvl="3">
              <a:buNone/>
            </a:pPr>
            <a:r>
              <a:rPr lang="en-US" sz="1600" dirty="0">
                <a:solidFill>
                  <a:srgbClr val="000000"/>
                </a:solidFill>
                <a:highlight>
                  <a:srgbClr val="FFFFFF"/>
                </a:highlight>
                <a:latin typeface="Consolas"/>
              </a:rPr>
              <a:t>{</a:t>
            </a:r>
          </a:p>
          <a:p>
            <a:pPr lvl="3">
              <a:buNone/>
            </a:pPr>
            <a:r>
              <a:rPr lang="en-US" sz="1600" dirty="0">
                <a:solidFill>
                  <a:srgbClr val="000000"/>
                </a:solidFill>
                <a:highlight>
                  <a:srgbClr val="FFFFFF"/>
                </a:highlight>
                <a:latin typeface="Consolas"/>
              </a:rPr>
              <a:t>...</a:t>
            </a:r>
          </a:p>
          <a:p>
            <a:pPr lvl="3">
              <a:buNone/>
            </a:pPr>
            <a:r>
              <a:rPr lang="en-US" sz="1600" dirty="0">
                <a:solidFill>
                  <a:srgbClr val="000000"/>
                </a:solidFill>
                <a:highlight>
                  <a:srgbClr val="FFFFFF"/>
                </a:highlight>
                <a:latin typeface="Consolas"/>
              </a:rPr>
              <a:t>}</a:t>
            </a:r>
            <a:endParaRPr lang="cs-CZ" dirty="0">
              <a:solidFill>
                <a:srgbClr val="000000"/>
              </a:solidFill>
              <a:highlight>
                <a:srgbClr val="FFFFFF"/>
              </a:highlight>
            </a:endParaRPr>
          </a:p>
          <a:p>
            <a:pPr lvl="3">
              <a:buNone/>
            </a:pPr>
            <a:endParaRPr lang="cs-CZ" dirty="0" smtClean="0">
              <a:highlight>
                <a:srgbClr val="FFFFFF"/>
              </a:highlight>
            </a:endParaRPr>
          </a:p>
          <a:p>
            <a:pPr lvl="3">
              <a:buNone/>
            </a:pPr>
            <a:endParaRPr lang="en-US" sz="1600" dirty="0">
              <a:solidFill>
                <a:srgbClr val="000000"/>
              </a:solidFill>
              <a:highlight>
                <a:srgbClr val="FFFFFF"/>
              </a:highlight>
              <a:latin typeface="Consolas"/>
            </a:endParaRPr>
          </a:p>
        </p:txBody>
      </p:sp>
    </p:spTree>
    <p:extLst>
      <p:ext uri="{BB962C8B-B14F-4D97-AF65-F5344CB8AC3E}">
        <p14:creationId xmlns:p14="http://schemas.microsoft.com/office/powerpoint/2010/main" val="820646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Výjimky a jejich zpracování – finally</a:t>
            </a:r>
            <a:endParaRPr lang="en-US" dirty="0"/>
          </a:p>
        </p:txBody>
      </p:sp>
      <p:sp>
        <p:nvSpPr>
          <p:cNvPr id="3" name="Content Placeholder 2"/>
          <p:cNvSpPr>
            <a:spLocks noGrp="1"/>
          </p:cNvSpPr>
          <p:nvPr>
            <p:ph idx="1"/>
          </p:nvPr>
        </p:nvSpPr>
        <p:spPr>
          <a:xfrm>
            <a:off x="539749" y="1412874"/>
            <a:ext cx="8208963" cy="5184522"/>
          </a:xfrm>
        </p:spPr>
        <p:txBody>
          <a:bodyPr/>
          <a:lstStyle/>
          <a:p>
            <a:pPr>
              <a:lnSpc>
                <a:spcPct val="150000"/>
              </a:lnSpc>
              <a:buFont typeface="Arial" pitchFamily="34" charset="0"/>
              <a:buChar char="•"/>
            </a:pPr>
            <a:r>
              <a:rPr lang="cs-CZ" dirty="0" smtClean="0"/>
              <a:t> Slouží k ošetření otevřených zdrojů (soubory, databáze, síťová spojení, ...)   </a:t>
            </a:r>
          </a:p>
          <a:p>
            <a:pPr>
              <a:lnSpc>
                <a:spcPct val="150000"/>
              </a:lnSpc>
              <a:buFont typeface="Arial" pitchFamily="34" charset="0"/>
              <a:buChar char="•"/>
            </a:pPr>
            <a:r>
              <a:rPr lang="cs-CZ" dirty="0" smtClean="0"/>
              <a:t> Provede se (téměr) </a:t>
            </a:r>
            <a:r>
              <a:rPr lang="cs-CZ" u="sng" dirty="0" smtClean="0"/>
              <a:t>vždy</a:t>
            </a:r>
            <a:r>
              <a:rPr lang="cs-CZ" dirty="0" smtClean="0"/>
              <a:t> ...</a:t>
            </a:r>
          </a:p>
          <a:p>
            <a:pPr lvl="2">
              <a:lnSpc>
                <a:spcPct val="100000"/>
              </a:lnSpc>
              <a:buFont typeface="Arial" pitchFamily="34" charset="0"/>
              <a:buChar char="•"/>
            </a:pPr>
            <a:r>
              <a:rPr lang="cs-CZ" dirty="0" smtClean="0"/>
              <a:t>Po dokočení </a:t>
            </a:r>
            <a:r>
              <a:rPr lang="en-US" dirty="0" smtClean="0">
                <a:solidFill>
                  <a:srgbClr val="0000FF"/>
                </a:solidFill>
                <a:highlight>
                  <a:srgbClr val="FFFFFF"/>
                </a:highlight>
                <a:latin typeface="Consolas"/>
              </a:rPr>
              <a:t>catch</a:t>
            </a:r>
            <a:r>
              <a:rPr lang="en-US" dirty="0" smtClean="0"/>
              <a:t> </a:t>
            </a:r>
            <a:r>
              <a:rPr lang="cs-CZ" dirty="0" smtClean="0"/>
              <a:t>bloku</a:t>
            </a:r>
          </a:p>
          <a:p>
            <a:pPr lvl="2">
              <a:lnSpc>
                <a:spcPct val="100000"/>
              </a:lnSpc>
              <a:buFont typeface="Arial" pitchFamily="34" charset="0"/>
              <a:buChar char="•"/>
            </a:pPr>
            <a:r>
              <a:rPr lang="cs-CZ" dirty="0" smtClean="0"/>
              <a:t>Ve chvíli opuštení </a:t>
            </a:r>
            <a:r>
              <a:rPr lang="cs-CZ" dirty="0" smtClean="0">
                <a:solidFill>
                  <a:srgbClr val="0000FF"/>
                </a:solidFill>
                <a:highlight>
                  <a:srgbClr val="FFFFFF"/>
                </a:highlight>
                <a:latin typeface="Consolas"/>
              </a:rPr>
              <a:t>try</a:t>
            </a:r>
            <a:r>
              <a:rPr lang="cs-CZ" sz="1600" dirty="0" smtClean="0">
                <a:highlight>
                  <a:srgbClr val="FFFFFF"/>
                </a:highlight>
                <a:latin typeface="Consolas" pitchFamily="49" charset="0"/>
                <a:cs typeface="Consolas" pitchFamily="49" charset="0"/>
              </a:rPr>
              <a:t> </a:t>
            </a:r>
            <a:r>
              <a:rPr lang="cs-CZ" dirty="0" smtClean="0"/>
              <a:t>- bloku (konec bloku, return, break, continue, goto)</a:t>
            </a:r>
          </a:p>
          <a:p>
            <a:pPr lvl="2">
              <a:lnSpc>
                <a:spcPct val="100000"/>
              </a:lnSpc>
              <a:buFont typeface="Arial" pitchFamily="34" charset="0"/>
              <a:buChar char="•"/>
            </a:pPr>
            <a:endParaRPr lang="cs-CZ" dirty="0" smtClean="0"/>
          </a:p>
          <a:p>
            <a:pPr>
              <a:lnSpc>
                <a:spcPct val="150000"/>
              </a:lnSpc>
              <a:buFont typeface="Arial" pitchFamily="34" charset="0"/>
              <a:buChar char="•"/>
            </a:pPr>
            <a:r>
              <a:rPr lang="cs-CZ" dirty="0" smtClean="0"/>
              <a:t> Je možné ho uvést i bez bloku catch (try-finally)</a:t>
            </a:r>
          </a:p>
          <a:p>
            <a:r>
              <a:rPr lang="cs-CZ" sz="1200" dirty="0" smtClean="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r>
              <a:rPr lang="en-US" sz="1300" dirty="0" smtClean="0">
                <a:solidFill>
                  <a:srgbClr val="2B91AF"/>
                </a:solidFill>
                <a:highlight>
                  <a:srgbClr val="FFFFFF"/>
                </a:highlight>
                <a:latin typeface="Consolas"/>
              </a:rPr>
              <a:t>StreamReader</a:t>
            </a:r>
            <a:r>
              <a:rPr lang="en-US" sz="1300" dirty="0" smtClean="0">
                <a:solidFill>
                  <a:srgbClr val="000000"/>
                </a:solidFill>
                <a:highlight>
                  <a:srgbClr val="FFFFFF"/>
                </a:highlight>
                <a:latin typeface="Consolas"/>
              </a:rPr>
              <a:t> file = </a:t>
            </a:r>
            <a:r>
              <a:rPr lang="en-US" sz="1300" dirty="0" smtClean="0">
                <a:solidFill>
                  <a:srgbClr val="0000FF"/>
                </a:solidFill>
                <a:highlight>
                  <a:srgbClr val="FFFFFF"/>
                </a:highlight>
                <a:latin typeface="Consolas"/>
              </a:rPr>
              <a:t>null</a:t>
            </a:r>
            <a:r>
              <a:rPr lang="en-US" sz="1300" dirty="0" smtClean="0">
                <a:solidFill>
                  <a:srgbClr val="000000"/>
                </a:solidFill>
                <a:highlight>
                  <a:srgbClr val="FFFFFF"/>
                </a:highlight>
                <a:latin typeface="Consolas"/>
              </a:rPr>
              <a:t>;</a:t>
            </a:r>
          </a:p>
          <a:p>
            <a:r>
              <a:rPr lang="en-US" sz="1300" dirty="0" smtClean="0">
                <a:solidFill>
                  <a:srgbClr val="000000"/>
                </a:solidFill>
                <a:highlight>
                  <a:srgbClr val="FFFFFF"/>
                </a:highlight>
                <a:latin typeface="Consolas"/>
              </a:rPr>
              <a:t>      </a:t>
            </a:r>
            <a:r>
              <a:rPr lang="en-US" sz="1300" dirty="0" smtClean="0">
                <a:solidFill>
                  <a:srgbClr val="0000FF"/>
                </a:solidFill>
                <a:highlight>
                  <a:srgbClr val="FFFFFF"/>
                </a:highlight>
                <a:latin typeface="Consolas"/>
              </a:rPr>
              <a:t>try</a:t>
            </a:r>
            <a:endParaRPr lang="en-US" sz="1300" dirty="0" smtClean="0">
              <a:solidFill>
                <a:srgbClr val="000000"/>
              </a:solidFill>
              <a:highlight>
                <a:srgbClr val="FFFFFF"/>
              </a:highlight>
              <a:latin typeface="Consolas"/>
            </a:endParaRPr>
          </a:p>
          <a:p>
            <a:r>
              <a:rPr lang="en-US" sz="1300" dirty="0" smtClean="0">
                <a:solidFill>
                  <a:srgbClr val="000000"/>
                </a:solidFill>
                <a:highlight>
                  <a:srgbClr val="FFFFFF"/>
                </a:highlight>
                <a:latin typeface="Consolas"/>
              </a:rPr>
              <a:t>      {</a:t>
            </a:r>
          </a:p>
          <a:p>
            <a:r>
              <a:rPr lang="cs-CZ" sz="1300" dirty="0" smtClean="0">
                <a:solidFill>
                  <a:srgbClr val="000000"/>
                </a:solidFill>
                <a:highlight>
                  <a:srgbClr val="FFFFFF"/>
                </a:highlight>
                <a:latin typeface="Consolas"/>
              </a:rPr>
              <a:t>        </a:t>
            </a:r>
            <a:r>
              <a:rPr lang="en-US" sz="1300" dirty="0" smtClean="0">
                <a:solidFill>
                  <a:srgbClr val="000000"/>
                </a:solidFill>
                <a:highlight>
                  <a:srgbClr val="FFFFFF"/>
                </a:highlight>
                <a:latin typeface="Consolas"/>
              </a:rPr>
              <a:t>file = </a:t>
            </a:r>
            <a:r>
              <a:rPr lang="en-US" sz="1300" dirty="0" smtClean="0">
                <a:solidFill>
                  <a:srgbClr val="0000FF"/>
                </a:solidFill>
                <a:highlight>
                  <a:srgbClr val="FFFFFF"/>
                </a:highlight>
                <a:latin typeface="Consolas"/>
              </a:rPr>
              <a:t>new</a:t>
            </a:r>
            <a:r>
              <a:rPr lang="en-US" sz="1300" dirty="0" smtClean="0">
                <a:solidFill>
                  <a:srgbClr val="000000"/>
                </a:solidFill>
                <a:highlight>
                  <a:srgbClr val="FFFFFF"/>
                </a:highlight>
                <a:latin typeface="Consolas"/>
              </a:rPr>
              <a:t> </a:t>
            </a:r>
            <a:r>
              <a:rPr lang="en-US" sz="1300" dirty="0" smtClean="0">
                <a:solidFill>
                  <a:srgbClr val="2B91AF"/>
                </a:solidFill>
                <a:highlight>
                  <a:srgbClr val="FFFFFF"/>
                </a:highlight>
                <a:latin typeface="Consolas"/>
              </a:rPr>
              <a:t>StreamReader</a:t>
            </a:r>
            <a:r>
              <a:rPr lang="en-US" sz="1300" dirty="0" smtClean="0">
                <a:solidFill>
                  <a:srgbClr val="000000"/>
                </a:solidFill>
                <a:highlight>
                  <a:srgbClr val="FFFFFF"/>
                </a:highlight>
                <a:latin typeface="Consolas"/>
              </a:rPr>
              <a:t>(</a:t>
            </a:r>
            <a:r>
              <a:rPr lang="en-US" sz="1300" dirty="0" err="1" smtClean="0">
                <a:solidFill>
                  <a:srgbClr val="2B91AF"/>
                </a:solidFill>
                <a:highlight>
                  <a:srgbClr val="FFFFFF"/>
                </a:highlight>
                <a:latin typeface="Consolas"/>
              </a:rPr>
              <a:t>File</a:t>
            </a:r>
            <a:r>
              <a:rPr lang="en-US" sz="1300" dirty="0" err="1" smtClean="0">
                <a:solidFill>
                  <a:srgbClr val="000000"/>
                </a:solidFill>
                <a:highlight>
                  <a:srgbClr val="FFFFFF"/>
                </a:highlight>
                <a:latin typeface="Consolas"/>
              </a:rPr>
              <a:t>.OpenRead</a:t>
            </a:r>
            <a:r>
              <a:rPr lang="en-US" sz="1300" dirty="0" smtClean="0">
                <a:solidFill>
                  <a:srgbClr val="000000"/>
                </a:solidFill>
                <a:highlight>
                  <a:srgbClr val="FFFFFF"/>
                </a:highlight>
                <a:latin typeface="Consolas"/>
              </a:rPr>
              <a:t>(</a:t>
            </a:r>
            <a:r>
              <a:rPr lang="en-US" sz="1300" dirty="0" err="1" smtClean="0">
                <a:solidFill>
                  <a:srgbClr val="000000"/>
                </a:solidFill>
                <a:highlight>
                  <a:srgbClr val="FFFFFF"/>
                </a:highlight>
                <a:latin typeface="Consolas"/>
              </a:rPr>
              <a:t>fileName</a:t>
            </a:r>
            <a:r>
              <a:rPr lang="en-US" sz="1300" dirty="0" smtClean="0">
                <a:solidFill>
                  <a:srgbClr val="000000"/>
                </a:solidFill>
                <a:highlight>
                  <a:srgbClr val="FFFFFF"/>
                </a:highlight>
                <a:latin typeface="Consolas"/>
              </a:rPr>
              <a:t>));</a:t>
            </a:r>
          </a:p>
          <a:p>
            <a:r>
              <a:rPr lang="en-US" sz="1300" dirty="0" smtClean="0">
                <a:solidFill>
                  <a:srgbClr val="000000"/>
                </a:solidFill>
                <a:highlight>
                  <a:srgbClr val="FFFFFF"/>
                </a:highlight>
                <a:latin typeface="Consolas"/>
              </a:rPr>
              <a:t>        </a:t>
            </a:r>
            <a:r>
              <a:rPr lang="en-US" sz="1300" dirty="0" smtClean="0">
                <a:solidFill>
                  <a:srgbClr val="0000FF"/>
                </a:solidFill>
                <a:highlight>
                  <a:srgbClr val="FFFFFF"/>
                </a:highlight>
                <a:latin typeface="Consolas"/>
              </a:rPr>
              <a:t>int</a:t>
            </a:r>
            <a:r>
              <a:rPr lang="en-US" sz="1300" dirty="0" smtClean="0">
                <a:solidFill>
                  <a:srgbClr val="000000"/>
                </a:solidFill>
                <a:highlight>
                  <a:srgbClr val="FFFFFF"/>
                </a:highlight>
                <a:latin typeface="Consolas"/>
              </a:rPr>
              <a:t> number = </a:t>
            </a:r>
            <a:r>
              <a:rPr lang="en-US" sz="1300" dirty="0" smtClean="0">
                <a:solidFill>
                  <a:srgbClr val="2B91AF"/>
                </a:solidFill>
                <a:highlight>
                  <a:srgbClr val="FFFFFF"/>
                </a:highlight>
                <a:latin typeface="Consolas"/>
              </a:rPr>
              <a:t>Int32</a:t>
            </a:r>
            <a:r>
              <a:rPr lang="en-US" sz="1300" dirty="0" smtClean="0">
                <a:solidFill>
                  <a:srgbClr val="000000"/>
                </a:solidFill>
                <a:highlight>
                  <a:srgbClr val="FFFFFF"/>
                </a:highlight>
                <a:latin typeface="Consolas"/>
              </a:rPr>
              <a:t>.Parse(</a:t>
            </a:r>
            <a:r>
              <a:rPr lang="en-US" sz="1300" dirty="0" err="1" smtClean="0">
                <a:solidFill>
                  <a:srgbClr val="000000"/>
                </a:solidFill>
                <a:highlight>
                  <a:srgbClr val="FFFFFF"/>
                </a:highlight>
                <a:latin typeface="Consolas"/>
              </a:rPr>
              <a:t>file.ReadLine</a:t>
            </a:r>
            <a:r>
              <a:rPr lang="en-US" sz="1300" dirty="0" smtClean="0">
                <a:solidFill>
                  <a:srgbClr val="000000"/>
                </a:solidFill>
                <a:highlight>
                  <a:srgbClr val="FFFFFF"/>
                </a:highlight>
                <a:latin typeface="Consolas"/>
              </a:rPr>
              <a:t>());</a:t>
            </a:r>
          </a:p>
          <a:p>
            <a:r>
              <a:rPr lang="en-US" sz="1300" dirty="0" smtClean="0">
                <a:solidFill>
                  <a:srgbClr val="000000"/>
                </a:solidFill>
                <a:highlight>
                  <a:srgbClr val="FFFFFF"/>
                </a:highlight>
                <a:latin typeface="Consolas"/>
              </a:rPr>
              <a:t>        </a:t>
            </a:r>
            <a:r>
              <a:rPr lang="en-US" sz="1300" dirty="0" smtClean="0">
                <a:solidFill>
                  <a:srgbClr val="2B91AF"/>
                </a:solidFill>
                <a:highlight>
                  <a:srgbClr val="FFFFFF"/>
                </a:highlight>
                <a:latin typeface="Consolas"/>
              </a:rPr>
              <a:t>Console</a:t>
            </a:r>
            <a:r>
              <a:rPr lang="en-US" sz="1300" dirty="0" smtClean="0">
                <a:solidFill>
                  <a:srgbClr val="000000"/>
                </a:solidFill>
                <a:highlight>
                  <a:srgbClr val="FFFFFF"/>
                </a:highlight>
                <a:latin typeface="Consolas"/>
              </a:rPr>
              <a:t>.WriteLine(</a:t>
            </a:r>
            <a:r>
              <a:rPr lang="en-US" sz="1300" dirty="0" smtClean="0">
                <a:solidFill>
                  <a:srgbClr val="A31515"/>
                </a:solidFill>
                <a:highlight>
                  <a:srgbClr val="FFFFFF"/>
                </a:highlight>
                <a:latin typeface="Consolas"/>
              </a:rPr>
              <a:t>"Number is: "</a:t>
            </a:r>
            <a:r>
              <a:rPr lang="en-US" sz="1300" dirty="0" smtClean="0">
                <a:solidFill>
                  <a:srgbClr val="000000"/>
                </a:solidFill>
                <a:highlight>
                  <a:srgbClr val="FFFFFF"/>
                </a:highlight>
                <a:latin typeface="Consolas"/>
              </a:rPr>
              <a:t> + number);</a:t>
            </a:r>
          </a:p>
          <a:p>
            <a:r>
              <a:rPr lang="en-US" sz="1300" dirty="0" smtClean="0">
                <a:solidFill>
                  <a:srgbClr val="000000"/>
                </a:solidFill>
                <a:highlight>
                  <a:srgbClr val="FFFFFF"/>
                </a:highlight>
                <a:latin typeface="Consolas"/>
              </a:rPr>
              <a:t>      }</a:t>
            </a:r>
          </a:p>
          <a:p>
            <a:r>
              <a:rPr lang="cs-CZ" sz="1300" dirty="0" smtClean="0">
                <a:solidFill>
                  <a:srgbClr val="0000FF"/>
                </a:solidFill>
                <a:highlight>
                  <a:srgbClr val="FFFFFF"/>
                </a:highlight>
                <a:latin typeface="Consolas"/>
              </a:rPr>
              <a:t>      </a:t>
            </a:r>
            <a:r>
              <a:rPr lang="en-US" sz="1300" dirty="0" smtClean="0">
                <a:solidFill>
                  <a:srgbClr val="0000FF"/>
                </a:solidFill>
                <a:highlight>
                  <a:srgbClr val="FFFFFF"/>
                </a:highlight>
                <a:latin typeface="Consolas"/>
              </a:rPr>
              <a:t>finally</a:t>
            </a:r>
            <a:endParaRPr lang="en-US" sz="1300" dirty="0" smtClean="0">
              <a:solidFill>
                <a:srgbClr val="000000"/>
              </a:solidFill>
              <a:highlight>
                <a:srgbClr val="FFFFFF"/>
              </a:highlight>
              <a:latin typeface="Consolas"/>
            </a:endParaRPr>
          </a:p>
          <a:p>
            <a:r>
              <a:rPr lang="en-US" sz="1300" dirty="0" smtClean="0">
                <a:solidFill>
                  <a:srgbClr val="000000"/>
                </a:solidFill>
                <a:highlight>
                  <a:srgbClr val="FFFFFF"/>
                </a:highlight>
                <a:latin typeface="Consolas"/>
              </a:rPr>
              <a:t>      {</a:t>
            </a:r>
          </a:p>
          <a:p>
            <a:r>
              <a:rPr lang="en-US" sz="1300" dirty="0" smtClean="0">
                <a:solidFill>
                  <a:srgbClr val="000000"/>
                </a:solidFill>
                <a:highlight>
                  <a:srgbClr val="FFFFFF"/>
                </a:highlight>
                <a:latin typeface="Consolas"/>
              </a:rPr>
              <a:t>        </a:t>
            </a:r>
            <a:r>
              <a:rPr lang="en-US" sz="1300" dirty="0" smtClean="0">
                <a:solidFill>
                  <a:srgbClr val="0000FF"/>
                </a:solidFill>
                <a:highlight>
                  <a:srgbClr val="FFFFFF"/>
                </a:highlight>
                <a:latin typeface="Consolas"/>
              </a:rPr>
              <a:t>if</a:t>
            </a:r>
            <a:r>
              <a:rPr lang="en-US" sz="1300" dirty="0" smtClean="0">
                <a:solidFill>
                  <a:srgbClr val="000000"/>
                </a:solidFill>
                <a:highlight>
                  <a:srgbClr val="FFFFFF"/>
                </a:highlight>
                <a:latin typeface="Consolas"/>
              </a:rPr>
              <a:t> (file != </a:t>
            </a:r>
            <a:r>
              <a:rPr lang="en-US" sz="1300" dirty="0" smtClean="0">
                <a:solidFill>
                  <a:srgbClr val="0000FF"/>
                </a:solidFill>
                <a:highlight>
                  <a:srgbClr val="FFFFFF"/>
                </a:highlight>
                <a:latin typeface="Consolas"/>
              </a:rPr>
              <a:t>null</a:t>
            </a:r>
            <a:r>
              <a:rPr lang="en-US" sz="1300" dirty="0" smtClean="0">
                <a:solidFill>
                  <a:srgbClr val="000000"/>
                </a:solidFill>
                <a:highlight>
                  <a:srgbClr val="FFFFFF"/>
                </a:highlight>
                <a:latin typeface="Consolas"/>
              </a:rPr>
              <a:t>)</a:t>
            </a:r>
          </a:p>
          <a:p>
            <a:r>
              <a:rPr lang="en-US" sz="1300" dirty="0" smtClean="0">
                <a:solidFill>
                  <a:srgbClr val="000000"/>
                </a:solidFill>
                <a:highlight>
                  <a:srgbClr val="FFFFFF"/>
                </a:highlight>
                <a:latin typeface="Consolas"/>
              </a:rPr>
              <a:t>        {</a:t>
            </a:r>
          </a:p>
          <a:p>
            <a:r>
              <a:rPr lang="en-US" sz="1300" dirty="0" smtClean="0">
                <a:solidFill>
                  <a:srgbClr val="000000"/>
                </a:solidFill>
                <a:highlight>
                  <a:srgbClr val="FFFFFF"/>
                </a:highlight>
                <a:latin typeface="Consolas"/>
              </a:rPr>
              <a:t>          </a:t>
            </a:r>
            <a:r>
              <a:rPr lang="en-US" sz="1300" dirty="0" err="1" smtClean="0">
                <a:solidFill>
                  <a:srgbClr val="000000"/>
                </a:solidFill>
                <a:highlight>
                  <a:srgbClr val="FFFFFF"/>
                </a:highlight>
                <a:latin typeface="Consolas"/>
              </a:rPr>
              <a:t>file.Dispose</a:t>
            </a:r>
            <a:r>
              <a:rPr lang="en-US" sz="1300" dirty="0" smtClean="0">
                <a:solidFill>
                  <a:srgbClr val="000000"/>
                </a:solidFill>
                <a:highlight>
                  <a:srgbClr val="FFFFFF"/>
                </a:highlight>
                <a:latin typeface="Consolas"/>
              </a:rPr>
              <a:t>();</a:t>
            </a:r>
          </a:p>
          <a:p>
            <a:r>
              <a:rPr lang="en-US" sz="1300" dirty="0" smtClean="0">
                <a:solidFill>
                  <a:srgbClr val="000000"/>
                </a:solidFill>
                <a:highlight>
                  <a:srgbClr val="FFFFFF"/>
                </a:highlight>
                <a:latin typeface="Consolas"/>
              </a:rPr>
              <a:t>        }</a:t>
            </a:r>
          </a:p>
          <a:p>
            <a:r>
              <a:rPr lang="en-US" sz="1300" dirty="0" smtClean="0">
                <a:solidFill>
                  <a:srgbClr val="000000"/>
                </a:solidFill>
                <a:highlight>
                  <a:srgbClr val="FFFFFF"/>
                </a:highlight>
                <a:latin typeface="Consolas"/>
              </a:rPr>
              <a:t>      }</a:t>
            </a:r>
          </a:p>
          <a:p>
            <a:endParaRPr lang="cs-CZ" sz="1200" dirty="0" smtClean="0">
              <a:solidFill>
                <a:srgbClr val="0000FF"/>
              </a:solidFill>
              <a:highlight>
                <a:srgbClr val="FFFFFF"/>
              </a:highlight>
              <a:latin typeface="Consolas"/>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Výjimky a jejich zpracování – throw</a:t>
            </a:r>
            <a:endParaRPr lang="en-US" dirty="0"/>
          </a:p>
        </p:txBody>
      </p:sp>
      <p:sp>
        <p:nvSpPr>
          <p:cNvPr id="3" name="Content Placeholder 2"/>
          <p:cNvSpPr>
            <a:spLocks noGrp="1"/>
          </p:cNvSpPr>
          <p:nvPr>
            <p:ph idx="1"/>
          </p:nvPr>
        </p:nvSpPr>
        <p:spPr>
          <a:xfrm>
            <a:off x="539749" y="1412874"/>
            <a:ext cx="8208963" cy="5184522"/>
          </a:xfrm>
        </p:spPr>
        <p:txBody>
          <a:bodyPr/>
          <a:lstStyle/>
          <a:p>
            <a:pPr lvl="1">
              <a:lnSpc>
                <a:spcPct val="100000"/>
              </a:lnSpc>
              <a:buFont typeface="Arial" pitchFamily="34" charset="0"/>
              <a:buChar char="•"/>
            </a:pPr>
            <a:r>
              <a:rPr lang="cs-CZ" dirty="0" err="1" smtClean="0">
                <a:solidFill>
                  <a:srgbClr val="0000FF"/>
                </a:solidFill>
                <a:highlight>
                  <a:srgbClr val="FFFFFF"/>
                </a:highlight>
                <a:latin typeface="Consolas"/>
              </a:rPr>
              <a:t>throw</a:t>
            </a:r>
            <a:r>
              <a:rPr lang="cs-CZ" dirty="0" smtClean="0">
                <a:highlight>
                  <a:srgbClr val="FFFFFF"/>
                </a:highlight>
                <a:latin typeface="Consolas"/>
              </a:rPr>
              <a:t>;</a:t>
            </a:r>
            <a:endParaRPr lang="cs-CZ" dirty="0" smtClean="0">
              <a:solidFill>
                <a:srgbClr val="0000FF"/>
              </a:solidFill>
              <a:highlight>
                <a:srgbClr val="FFFFFF"/>
              </a:highlight>
              <a:latin typeface="Consolas"/>
            </a:endParaRPr>
          </a:p>
          <a:p>
            <a:pPr marL="1588" lvl="1" indent="184150">
              <a:lnSpc>
                <a:spcPct val="100000"/>
              </a:lnSpc>
              <a:buNone/>
            </a:pPr>
            <a:r>
              <a:rPr lang="cs-CZ" dirty="0" smtClean="0"/>
              <a:t>Možné pouze z </a:t>
            </a:r>
            <a:r>
              <a:rPr lang="en-US" dirty="0" smtClean="0">
                <a:solidFill>
                  <a:srgbClr val="0000FF"/>
                </a:solidFill>
                <a:highlight>
                  <a:srgbClr val="FFFFFF"/>
                </a:highlight>
                <a:latin typeface="Consolas"/>
              </a:rPr>
              <a:t>catch</a:t>
            </a:r>
            <a:r>
              <a:rPr lang="en-US" dirty="0" smtClean="0"/>
              <a:t> </a:t>
            </a:r>
            <a:r>
              <a:rPr lang="cs-CZ" dirty="0" smtClean="0"/>
              <a:t>bloku, eskaluje zachycenou/zpracovávanou výjimku.</a:t>
            </a:r>
            <a:br>
              <a:rPr lang="cs-CZ" dirty="0" smtClean="0"/>
            </a:br>
            <a:endParaRPr lang="cs-CZ" dirty="0" smtClean="0"/>
          </a:p>
          <a:p>
            <a:pPr lvl="1">
              <a:lnSpc>
                <a:spcPct val="100000"/>
              </a:lnSpc>
              <a:buFont typeface="Arial" pitchFamily="34" charset="0"/>
              <a:buChar char="•"/>
            </a:pPr>
            <a:r>
              <a:rPr lang="en-US" dirty="0" smtClean="0">
                <a:solidFill>
                  <a:srgbClr val="0000FF"/>
                </a:solidFill>
                <a:highlight>
                  <a:srgbClr val="FFFFFF"/>
                </a:highlight>
                <a:latin typeface="Consolas"/>
              </a:rPr>
              <a:t>throw</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Exception</a:t>
            </a:r>
            <a:r>
              <a:rPr lang="en-US" dirty="0" smtClean="0">
                <a:solidFill>
                  <a:srgbClr val="000000"/>
                </a:solidFill>
                <a:highlight>
                  <a:srgbClr val="FFFFFF"/>
                </a:highlight>
                <a:latin typeface="Consolas"/>
              </a:rPr>
              <a:t>(</a:t>
            </a:r>
            <a:r>
              <a:rPr lang="en-US" dirty="0" smtClean="0">
                <a:solidFill>
                  <a:srgbClr val="A31515"/>
                </a:solidFill>
                <a:highlight>
                  <a:srgbClr val="FFFFFF"/>
                </a:highlight>
                <a:latin typeface="Consolas"/>
              </a:rPr>
              <a:t>"Message ..."</a:t>
            </a:r>
            <a:r>
              <a:rPr lang="en-US" dirty="0" smtClean="0">
                <a:solidFill>
                  <a:srgbClr val="000000"/>
                </a:solidFill>
                <a:highlight>
                  <a:srgbClr val="FFFFFF"/>
                </a:highlight>
                <a:latin typeface="Consolas"/>
              </a:rPr>
              <a:t>, </a:t>
            </a:r>
            <a:r>
              <a:rPr lang="cs-CZ" dirty="0" err="1" smtClean="0">
                <a:solidFill>
                  <a:srgbClr val="000000"/>
                </a:solidFill>
                <a:highlight>
                  <a:srgbClr val="FFFFFF"/>
                </a:highlight>
                <a:latin typeface="Consolas"/>
              </a:rPr>
              <a:t>inner</a:t>
            </a:r>
            <a:r>
              <a:rPr lang="en-US" dirty="0" smtClean="0">
                <a:solidFill>
                  <a:srgbClr val="000000"/>
                </a:solidFill>
                <a:highlight>
                  <a:srgbClr val="FFFFFF"/>
                </a:highlight>
                <a:latin typeface="Consolas"/>
              </a:rPr>
              <a:t>Exception);</a:t>
            </a:r>
          </a:p>
          <a:p>
            <a:pPr lvl="1">
              <a:lnSpc>
                <a:spcPct val="100000"/>
              </a:lnSpc>
              <a:buFont typeface="Arial" pitchFamily="34" charset="0"/>
              <a:buChar char="•"/>
            </a:pPr>
            <a:endParaRPr lang="en-US" dirty="0" smtClean="0">
              <a:solidFill>
                <a:srgbClr val="000000"/>
              </a:solidFill>
              <a:highlight>
                <a:srgbClr val="FFFFFF"/>
              </a:highlight>
              <a:latin typeface="Consolas"/>
            </a:endParaRPr>
          </a:p>
          <a:p>
            <a:pPr lvl="1">
              <a:lnSpc>
                <a:spcPct val="100000"/>
              </a:lnSpc>
              <a:buFont typeface="Arial" pitchFamily="34" charset="0"/>
              <a:buChar char="•"/>
            </a:pPr>
            <a:r>
              <a:rPr lang="en-US" dirty="0" smtClean="0">
                <a:solidFill>
                  <a:srgbClr val="2B91AF"/>
                </a:solidFill>
                <a:highlight>
                  <a:srgbClr val="FFFFFF"/>
                </a:highlight>
                <a:latin typeface="Consolas"/>
              </a:rPr>
              <a:t>ArgumentException, NullPointerException, InvalidOperationException, FormatException, FileNotFoundException, KeyNotFoundException, ...</a:t>
            </a:r>
          </a:p>
          <a:p>
            <a:pPr lvl="1">
              <a:lnSpc>
                <a:spcPct val="100000"/>
              </a:lnSpc>
              <a:buFont typeface="Arial" pitchFamily="34" charset="0"/>
              <a:buChar char="•"/>
            </a:pPr>
            <a:endParaRPr lang="en-US" sz="1200" dirty="0" smtClean="0">
              <a:solidFill>
                <a:srgbClr val="2B91AF"/>
              </a:solidFill>
              <a:highlight>
                <a:srgbClr val="FFFFFF"/>
              </a:highlight>
              <a:latin typeface="Consolas"/>
            </a:endParaRPr>
          </a:p>
          <a:p>
            <a:pPr lvl="1">
              <a:lnSpc>
                <a:spcPct val="100000"/>
              </a:lnSpc>
              <a:buFont typeface="Arial" pitchFamily="34" charset="0"/>
              <a:buChar char="•"/>
            </a:pPr>
            <a:r>
              <a:rPr lang="en-US" dirty="0" smtClean="0">
                <a:solidFill>
                  <a:srgbClr val="2B91AF"/>
                </a:solidFill>
                <a:highlight>
                  <a:srgbClr val="FFFFFF"/>
                </a:highlight>
                <a:latin typeface="Consolas"/>
              </a:rPr>
              <a:t>StackOverflowException, </a:t>
            </a:r>
            <a:r>
              <a:rPr lang="en-US" dirty="0" err="1" smtClean="0">
                <a:solidFill>
                  <a:srgbClr val="2B91AF"/>
                </a:solidFill>
                <a:highlight>
                  <a:srgbClr val="FFFFFF"/>
                </a:highlight>
                <a:latin typeface="Consolas"/>
              </a:rPr>
              <a:t>OutOfMemoryException</a:t>
            </a:r>
            <a:r>
              <a:rPr lang="en-US" dirty="0" smtClean="0">
                <a:solidFill>
                  <a:srgbClr val="2B91AF"/>
                </a:solidFill>
                <a:highlight>
                  <a:srgbClr val="FFFFFF"/>
                </a:highlight>
                <a:latin typeface="Consolas"/>
              </a:rPr>
              <a:t> </a:t>
            </a:r>
            <a:endParaRPr lang="cs-CZ" dirty="0">
              <a:solidFill>
                <a:srgbClr val="2B91AF"/>
              </a:solidFill>
              <a:highlight>
                <a:srgbClr val="FFFFFF"/>
              </a:highlight>
              <a:latin typeface="Consolas"/>
            </a:endParaRPr>
          </a:p>
          <a:p>
            <a:pPr marL="0" lvl="1" indent="185738">
              <a:lnSpc>
                <a:spcPct val="100000"/>
              </a:lnSpc>
              <a:buNone/>
            </a:pPr>
            <a:r>
              <a:rPr lang="cs-CZ" dirty="0" smtClean="0"/>
              <a:t>Většinou je již není možné jednoduše zpracovat</a:t>
            </a:r>
            <a:endParaRPr lang="en-US" dirty="0" smtClean="0"/>
          </a:p>
          <a:p>
            <a:pPr>
              <a:buFont typeface="Arial" pitchFamily="34" charset="0"/>
              <a:buChar char="•"/>
            </a:pPr>
            <a:endParaRPr lang="cs-CZ" sz="1200" dirty="0" smtClean="0">
              <a:solidFill>
                <a:srgbClr val="0000FF"/>
              </a:solidFill>
              <a:highlight>
                <a:srgbClr val="FFFFFF"/>
              </a:highlight>
              <a:latin typeface="Consolas"/>
            </a:endParaRPr>
          </a:p>
        </p:txBody>
      </p:sp>
      <p:sp>
        <p:nvSpPr>
          <p:cNvPr id="4" name="Obdélník 3"/>
          <p:cNvSpPr/>
          <p:nvPr/>
        </p:nvSpPr>
        <p:spPr>
          <a:xfrm>
            <a:off x="446435" y="6308736"/>
            <a:ext cx="8395589" cy="276999"/>
          </a:xfrm>
          <a:prstGeom prst="rect">
            <a:avLst/>
          </a:prstGeom>
        </p:spPr>
        <p:txBody>
          <a:bodyPr wrap="square">
            <a:spAutoFit/>
          </a:bodyPr>
          <a:lstStyle/>
          <a:p>
            <a:r>
              <a:rPr lang="cs-CZ" sz="1200" dirty="0">
                <a:solidFill>
                  <a:schemeClr val="accent1"/>
                </a:solidFill>
              </a:rPr>
              <a:t>https://msdn.microsoft.com/en-us/library/system.exception(v=vs.110).aspx</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Ošetření chyb – tips</a:t>
            </a:r>
            <a:r>
              <a:rPr lang="en-US" dirty="0" smtClean="0"/>
              <a:t>&amp;</a:t>
            </a:r>
            <a:r>
              <a:rPr lang="cs-CZ" dirty="0" smtClean="0"/>
              <a:t>t</a:t>
            </a:r>
            <a:r>
              <a:rPr lang="en-US" dirty="0" smtClean="0"/>
              <a:t>ricks</a:t>
            </a:r>
            <a:endParaRPr lang="en-US" dirty="0"/>
          </a:p>
        </p:txBody>
      </p:sp>
      <p:sp>
        <p:nvSpPr>
          <p:cNvPr id="3" name="Content Placeholder 2"/>
          <p:cNvSpPr>
            <a:spLocks noGrp="1"/>
          </p:cNvSpPr>
          <p:nvPr>
            <p:ph idx="1"/>
          </p:nvPr>
        </p:nvSpPr>
        <p:spPr>
          <a:xfrm>
            <a:off x="539749" y="1412874"/>
            <a:ext cx="8208963" cy="5040504"/>
          </a:xfrm>
        </p:spPr>
        <p:txBody>
          <a:bodyPr/>
          <a:lstStyle/>
          <a:p>
            <a:pPr lvl="1">
              <a:buFont typeface="Arial" pitchFamily="34" charset="0"/>
              <a:buChar char="•"/>
            </a:pPr>
            <a:r>
              <a:rPr lang="cs-CZ" dirty="0" smtClean="0"/>
              <a:t>Nechytejte pokemony          - ošetřete specifické typy </a:t>
            </a:r>
            <a:r>
              <a:rPr lang="cs-CZ" dirty="0">
                <a:solidFill>
                  <a:srgbClr val="2B91AF"/>
                </a:solidFill>
                <a:highlight>
                  <a:srgbClr val="FFFFFF"/>
                </a:highlight>
                <a:latin typeface="Consolas"/>
              </a:rPr>
              <a:t>Exception</a:t>
            </a:r>
            <a:r>
              <a:rPr lang="cs-CZ" dirty="0" smtClean="0"/>
              <a:t>.</a:t>
            </a:r>
            <a:br>
              <a:rPr lang="cs-CZ" dirty="0" smtClean="0"/>
            </a:br>
            <a:endParaRPr lang="cs-CZ" dirty="0" smtClean="0"/>
          </a:p>
          <a:p>
            <a:pPr lvl="1">
              <a:buFont typeface="Arial" pitchFamily="34" charset="0"/>
              <a:buChar char="•"/>
            </a:pPr>
            <a:r>
              <a:rPr lang="cs-CZ" dirty="0" smtClean="0"/>
              <a:t>Generické zachytávání:</a:t>
            </a:r>
          </a:p>
          <a:p>
            <a:pPr lvl="4">
              <a:buFont typeface="Arial" pitchFamily="34" charset="0"/>
              <a:buChar char="•"/>
            </a:pPr>
            <a:r>
              <a:rPr lang="cs-CZ" dirty="0" smtClean="0"/>
              <a:t>Tam, kde je možné zotavení i z neznámé chyby</a:t>
            </a:r>
          </a:p>
          <a:p>
            <a:pPr lvl="4">
              <a:buFont typeface="Arial" pitchFamily="34" charset="0"/>
              <a:buChar char="•"/>
            </a:pPr>
            <a:r>
              <a:rPr lang="cs-CZ" dirty="0" smtClean="0"/>
              <a:t>Pro logování</a:t>
            </a:r>
            <a:br>
              <a:rPr lang="cs-CZ" dirty="0" smtClean="0"/>
            </a:br>
            <a:endParaRPr lang="cs-CZ" dirty="0" smtClean="0"/>
          </a:p>
          <a:p>
            <a:pPr lvl="1">
              <a:buFont typeface="Arial" pitchFamily="34" charset="0"/>
              <a:buChar char="•"/>
            </a:pPr>
            <a:r>
              <a:rPr lang="cs-CZ" dirty="0" smtClean="0"/>
              <a:t>Ošetření vstupů veřejných metod</a:t>
            </a:r>
            <a:br>
              <a:rPr lang="cs-CZ" dirty="0" smtClean="0"/>
            </a:br>
            <a:r>
              <a:rPr lang="en-US" sz="1500" dirty="0" smtClean="0">
                <a:solidFill>
                  <a:srgbClr val="2B91AF"/>
                </a:solidFill>
                <a:highlight>
                  <a:srgbClr val="FFFFFF"/>
                </a:highlight>
                <a:latin typeface="Consolas"/>
              </a:rPr>
              <a:t>ArgumentException</a:t>
            </a:r>
            <a:r>
              <a:rPr lang="en-US" sz="1500" dirty="0" smtClean="0">
                <a:solidFill>
                  <a:srgbClr val="000000"/>
                </a:solidFill>
                <a:highlight>
                  <a:srgbClr val="FFFFFF"/>
                </a:highlight>
                <a:latin typeface="Consolas"/>
              </a:rPr>
              <a:t>, </a:t>
            </a:r>
            <a:r>
              <a:rPr lang="en-US" sz="1500" dirty="0" smtClean="0">
                <a:solidFill>
                  <a:srgbClr val="2B91AF"/>
                </a:solidFill>
                <a:highlight>
                  <a:srgbClr val="FFFFFF"/>
                </a:highlight>
                <a:latin typeface="Consolas"/>
              </a:rPr>
              <a:t>ArgumentNullException</a:t>
            </a:r>
            <a:r>
              <a:rPr lang="en-US" sz="1500" dirty="0" smtClean="0">
                <a:solidFill>
                  <a:srgbClr val="000000"/>
                </a:solidFill>
                <a:highlight>
                  <a:srgbClr val="FFFFFF"/>
                </a:highlight>
                <a:latin typeface="Consolas"/>
              </a:rPr>
              <a:t>, </a:t>
            </a:r>
            <a:r>
              <a:rPr lang="en-US" sz="1500" dirty="0" smtClean="0">
                <a:solidFill>
                  <a:srgbClr val="2B91AF"/>
                </a:solidFill>
                <a:highlight>
                  <a:srgbClr val="FFFFFF"/>
                </a:highlight>
                <a:latin typeface="Consolas"/>
              </a:rPr>
              <a:t>ArgumentOutOfRangeException</a:t>
            </a:r>
            <a:r>
              <a:rPr lang="cs-CZ" sz="1300" dirty="0" smtClean="0"/>
              <a:t/>
            </a:r>
            <a:br>
              <a:rPr lang="cs-CZ" sz="1300" dirty="0" smtClean="0"/>
            </a:br>
            <a:endParaRPr lang="cs-CZ" sz="1300" dirty="0" smtClean="0"/>
          </a:p>
          <a:p>
            <a:pPr lvl="1">
              <a:buFont typeface="Arial" pitchFamily="34" charset="0"/>
              <a:buChar char="•"/>
            </a:pPr>
            <a:r>
              <a:rPr lang="cs-CZ" dirty="0" smtClean="0"/>
              <a:t>Výjimky neslouží k běžnému </a:t>
            </a:r>
            <a:r>
              <a:rPr lang="cs-CZ" dirty="0" smtClean="0"/>
              <a:t>řízení </a:t>
            </a:r>
            <a:r>
              <a:rPr lang="cs-CZ" dirty="0" smtClean="0"/>
              <a:t>běhu programu!</a:t>
            </a:r>
            <a:br>
              <a:rPr lang="cs-CZ" dirty="0" smtClean="0"/>
            </a:br>
            <a:endParaRPr lang="cs-CZ" dirty="0" smtClean="0"/>
          </a:p>
          <a:p>
            <a:pPr lvl="1">
              <a:buFont typeface="Arial" pitchFamily="34" charset="0"/>
              <a:buChar char="•"/>
            </a:pPr>
            <a:r>
              <a:rPr lang="cs-CZ" dirty="0" smtClean="0"/>
              <a:t>Chybové stavy by měly generovat spefickou Exception </a:t>
            </a:r>
            <a:br>
              <a:rPr lang="cs-CZ" dirty="0" smtClean="0"/>
            </a:br>
            <a:r>
              <a:rPr lang="cs-CZ" dirty="0" smtClean="0"/>
              <a:t>(vlastní zpráva, popř. Vlastní typ </a:t>
            </a:r>
            <a:r>
              <a:rPr lang="cs-CZ" dirty="0" smtClean="0">
                <a:solidFill>
                  <a:srgbClr val="2B91AF"/>
                </a:solidFill>
                <a:highlight>
                  <a:srgbClr val="FFFFFF"/>
                </a:highlight>
                <a:latin typeface="Consolas"/>
              </a:rPr>
              <a:t>Exception</a:t>
            </a:r>
            <a:r>
              <a:rPr lang="cs-CZ" dirty="0" smtClean="0"/>
              <a:t>)</a:t>
            </a:r>
            <a:br>
              <a:rPr lang="cs-CZ" dirty="0" smtClean="0"/>
            </a:br>
            <a:endParaRPr lang="cs-CZ" dirty="0" smtClean="0"/>
          </a:p>
          <a:p>
            <a:pPr lvl="1">
              <a:buFont typeface="Arial" pitchFamily="34" charset="0"/>
              <a:buChar char="•"/>
            </a:pPr>
            <a:r>
              <a:rPr lang="cs-CZ" dirty="0" smtClean="0"/>
              <a:t>Nezpracované výjimky je možné odchytit centrálně</a:t>
            </a:r>
            <a:br>
              <a:rPr lang="cs-CZ" dirty="0" smtClean="0"/>
            </a:br>
            <a:r>
              <a:rPr lang="en-US" sz="1300" dirty="0" smtClean="0">
                <a:solidFill>
                  <a:srgbClr val="2B91AF"/>
                </a:solidFill>
                <a:highlight>
                  <a:srgbClr val="FFFFFF"/>
                </a:highlight>
                <a:latin typeface="Consolas"/>
              </a:rPr>
              <a:t> </a:t>
            </a:r>
            <a:r>
              <a:rPr lang="en-US" sz="1500" dirty="0" err="1" smtClean="0">
                <a:solidFill>
                  <a:srgbClr val="2B91AF"/>
                </a:solidFill>
                <a:highlight>
                  <a:srgbClr val="FFFFFF"/>
                </a:highlight>
                <a:latin typeface="Consolas"/>
              </a:rPr>
              <a:t>AppDomain</a:t>
            </a:r>
            <a:r>
              <a:rPr lang="en-US" sz="1500" dirty="0" err="1" smtClean="0">
                <a:solidFill>
                  <a:srgbClr val="000000"/>
                </a:solidFill>
                <a:highlight>
                  <a:srgbClr val="FFFFFF"/>
                </a:highlight>
                <a:latin typeface="Consolas"/>
              </a:rPr>
              <a:t>.CurrentDomain.UnhandledException</a:t>
            </a:r>
            <a:r>
              <a:rPr lang="en-US" sz="1500" dirty="0" smtClean="0">
                <a:solidFill>
                  <a:srgbClr val="000000"/>
                </a:solidFill>
                <a:highlight>
                  <a:srgbClr val="FFFFFF"/>
                </a:highlight>
                <a:latin typeface="Consolas"/>
              </a:rPr>
              <a:t> += </a:t>
            </a:r>
            <a:r>
              <a:rPr lang="cs-CZ" sz="1500" dirty="0" smtClean="0">
                <a:solidFill>
                  <a:srgbClr val="000000"/>
                </a:solidFill>
                <a:highlight>
                  <a:srgbClr val="FFFFFF"/>
                </a:highlight>
                <a:latin typeface="Consolas"/>
              </a:rPr>
              <a:t>								</a:t>
            </a:r>
            <a:r>
              <a:rPr lang="en-US" sz="1500" dirty="0" err="1" smtClean="0">
                <a:solidFill>
                  <a:srgbClr val="000000"/>
                </a:solidFill>
                <a:highlight>
                  <a:srgbClr val="FFFFFF"/>
                </a:highlight>
                <a:latin typeface="Consolas"/>
              </a:rPr>
              <a:t>CurrentDomainUnhandledException</a:t>
            </a:r>
            <a:r>
              <a:rPr lang="en-US" sz="1500" dirty="0" smtClean="0">
                <a:solidFill>
                  <a:srgbClr val="000000"/>
                </a:solidFill>
                <a:highlight>
                  <a:srgbClr val="FFFFFF"/>
                </a:highlight>
                <a:latin typeface="Consolas"/>
              </a:rPr>
              <a:t>;</a:t>
            </a:r>
            <a:endParaRPr lang="cs-CZ" sz="1500" dirty="0" smtClean="0"/>
          </a:p>
          <a:p>
            <a:pPr lvl="2">
              <a:buFont typeface="Arial" pitchFamily="34" charset="0"/>
              <a:buChar char="•"/>
            </a:pPr>
            <a:endParaRPr lang="cs-CZ" dirty="0" smtClean="0"/>
          </a:p>
        </p:txBody>
      </p:sp>
      <p:pic>
        <p:nvPicPr>
          <p:cNvPr id="8" name="Picture 3"/>
          <p:cNvPicPr>
            <a:picLocks noChangeAspect="1" noChangeArrowheads="1"/>
          </p:cNvPicPr>
          <p:nvPr/>
        </p:nvPicPr>
        <p:blipFill>
          <a:blip r:embed="rId3"/>
          <a:srcRect/>
          <a:stretch>
            <a:fillRect/>
          </a:stretch>
        </p:blipFill>
        <p:spPr bwMode="auto">
          <a:xfrm>
            <a:off x="2987802" y="1364623"/>
            <a:ext cx="437634" cy="43205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Delegáti</a:t>
            </a:r>
            <a:endParaRPr lang="en-US" dirty="0"/>
          </a:p>
        </p:txBody>
      </p:sp>
      <p:sp>
        <p:nvSpPr>
          <p:cNvPr id="3" name="Content Placeholder 2"/>
          <p:cNvSpPr>
            <a:spLocks noGrp="1"/>
          </p:cNvSpPr>
          <p:nvPr>
            <p:ph idx="1"/>
          </p:nvPr>
        </p:nvSpPr>
        <p:spPr>
          <a:xfrm>
            <a:off x="539749" y="1412874"/>
            <a:ext cx="8208963" cy="5040504"/>
          </a:xfrm>
        </p:spPr>
        <p:txBody>
          <a:bodyPr/>
          <a:lstStyle/>
          <a:p>
            <a:pPr lvl="1">
              <a:lnSpc>
                <a:spcPct val="150000"/>
              </a:lnSpc>
              <a:buFont typeface="Arial" pitchFamily="34" charset="0"/>
              <a:buChar char="•"/>
            </a:pPr>
            <a:r>
              <a:rPr lang="cs-CZ" dirty="0" smtClean="0"/>
              <a:t>Delegát = objekt spravující odkaz na metodu</a:t>
            </a:r>
          </a:p>
          <a:p>
            <a:pPr lvl="1">
              <a:lnSpc>
                <a:spcPct val="150000"/>
              </a:lnSpc>
              <a:buFont typeface="Arial" pitchFamily="34" charset="0"/>
              <a:buChar char="•"/>
            </a:pPr>
            <a:r>
              <a:rPr lang="cs-CZ" dirty="0"/>
              <a:t>Přiřazení metody do </a:t>
            </a:r>
            <a:r>
              <a:rPr lang="cs-CZ" dirty="0" smtClean="0"/>
              <a:t>proměnné </a:t>
            </a:r>
            <a:r>
              <a:rPr lang="cs-CZ" dirty="0"/>
              <a:t>typu delegát vytvoří instanci </a:t>
            </a:r>
            <a:r>
              <a:rPr lang="cs-CZ" dirty="0" smtClean="0"/>
              <a:t>delegáta</a:t>
            </a:r>
          </a:p>
          <a:p>
            <a:pPr lvl="1">
              <a:lnSpc>
                <a:spcPct val="150000"/>
              </a:lnSpc>
              <a:buFont typeface="Arial" pitchFamily="34" charset="0"/>
              <a:buChar char="•"/>
            </a:pPr>
            <a:r>
              <a:rPr lang="cs-CZ" dirty="0" smtClean="0"/>
              <a:t>Tu je možné zavolat stejně, jako metodu</a:t>
            </a:r>
            <a:endParaRPr lang="cs-CZ" dirty="0"/>
          </a:p>
          <a:p>
            <a:pPr marL="180975" lvl="2" indent="0">
              <a:buNone/>
            </a:pPr>
            <a:endParaRPr lang="en-US" dirty="0" smtClean="0"/>
          </a:p>
          <a:p>
            <a:pPr lvl="1"/>
            <a:r>
              <a:rPr lang="cs-CZ" dirty="0" smtClean="0"/>
              <a:t>Definice proměnné delegáta</a:t>
            </a:r>
            <a:r>
              <a:rPr lang="en-US" dirty="0" smtClean="0"/>
              <a:t>:</a:t>
            </a:r>
          </a:p>
          <a:p>
            <a:pPr marL="180975" lvl="2" indent="0">
              <a:buNone/>
            </a:pPr>
            <a:r>
              <a:rPr lang="en-US" dirty="0"/>
              <a:t> </a:t>
            </a:r>
            <a:r>
              <a:rPr lang="en-US" dirty="0" smtClean="0"/>
              <a:t>	</a:t>
            </a:r>
            <a:r>
              <a:rPr lang="en-US" sz="1500" dirty="0" smtClean="0">
                <a:solidFill>
                  <a:srgbClr val="0000FF"/>
                </a:solidFill>
                <a:highlight>
                  <a:srgbClr val="FFFFFF"/>
                </a:highlight>
                <a:latin typeface="Consolas" panose="020B0609020204030204" pitchFamily="49" charset="0"/>
              </a:rPr>
              <a:t>delegate</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Transformer</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x);</a:t>
            </a:r>
            <a:r>
              <a:rPr lang="en-US" sz="1500" dirty="0" smtClean="0"/>
              <a:t> </a:t>
            </a:r>
            <a:endParaRPr lang="en-US" sz="1500" dirty="0"/>
          </a:p>
          <a:p>
            <a:pPr marL="180975" lvl="2" indent="0">
              <a:buNone/>
            </a:pPr>
            <a:endParaRPr lang="cs-CZ" dirty="0" smtClean="0"/>
          </a:p>
          <a:p>
            <a:pPr lvl="1"/>
            <a:r>
              <a:rPr lang="cs-CZ" dirty="0" smtClean="0"/>
              <a:t>Kompatibilní metoda</a:t>
            </a:r>
            <a:r>
              <a:rPr lang="en-US" dirty="0" smtClean="0"/>
              <a:t>:</a:t>
            </a:r>
            <a:endParaRPr lang="en-US" dirty="0"/>
          </a:p>
          <a:p>
            <a:r>
              <a:rPr lang="en-US" dirty="0" smtClean="0"/>
              <a:t>     	</a:t>
            </a:r>
            <a:r>
              <a:rPr lang="en-US" sz="1500" dirty="0" smtClean="0">
                <a:solidFill>
                  <a:srgbClr val="0000FF"/>
                </a:solidFill>
                <a:highlight>
                  <a:srgbClr val="FFFFFF"/>
                </a:highlight>
                <a:latin typeface="Consolas" panose="020B0609020204030204" pitchFamily="49" charset="0"/>
              </a:rPr>
              <a:t>private</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static</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Square(</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x</a:t>
            </a:r>
            <a:r>
              <a:rPr lang="en-US" sz="1500" dirty="0" smtClean="0">
                <a:solidFill>
                  <a:srgbClr val="000000"/>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return</a:t>
            </a:r>
            <a:r>
              <a:rPr lang="en-US" sz="1500" dirty="0" smtClean="0">
                <a:solidFill>
                  <a:srgbClr val="000000"/>
                </a:solidFill>
                <a:highlight>
                  <a:srgbClr val="FFFFFF"/>
                </a:highlight>
                <a:latin typeface="Consolas" panose="020B0609020204030204" pitchFamily="49" charset="0"/>
              </a:rPr>
              <a:t> </a:t>
            </a:r>
            <a:r>
              <a:rPr lang="en-US" sz="1500" dirty="0">
                <a:solidFill>
                  <a:srgbClr val="000000"/>
                </a:solidFill>
                <a:highlight>
                  <a:srgbClr val="FFFFFF"/>
                </a:highlight>
                <a:latin typeface="Consolas" panose="020B0609020204030204" pitchFamily="49" charset="0"/>
              </a:rPr>
              <a:t>x * x</a:t>
            </a:r>
            <a:r>
              <a:rPr lang="en-US" sz="1500" dirty="0" smtClean="0">
                <a:solidFill>
                  <a:srgbClr val="000000"/>
                </a:solidFill>
                <a:highlight>
                  <a:srgbClr val="FFFFFF"/>
                </a:highlight>
                <a:latin typeface="Consolas" panose="020B0609020204030204" pitchFamily="49" charset="0"/>
              </a:rPr>
              <a:t>; }</a:t>
            </a:r>
            <a:endParaRPr lang="cs-CZ" sz="1500" dirty="0" smtClean="0">
              <a:solidFill>
                <a:srgbClr val="000000"/>
              </a:solidFill>
              <a:highlight>
                <a:srgbClr val="FFFFFF"/>
              </a:highlight>
              <a:latin typeface="Consolas" panose="020B0609020204030204" pitchFamily="49" charset="0"/>
            </a:endParaRPr>
          </a:p>
          <a:p>
            <a:pPr marL="180975" lvl="2" indent="0">
              <a:buNone/>
            </a:pPr>
            <a:endParaRPr lang="cs-CZ" dirty="0" smtClean="0"/>
          </a:p>
          <a:p>
            <a:pPr lvl="1"/>
            <a:r>
              <a:rPr lang="cs-CZ" dirty="0" smtClean="0"/>
              <a:t>Vytvoření instance delegáta:</a:t>
            </a:r>
            <a:endParaRPr lang="en-US" dirty="0" smtClean="0"/>
          </a:p>
          <a:p>
            <a:pPr marL="180975" lvl="2" indent="0">
              <a:buNone/>
            </a:pPr>
            <a:r>
              <a:rPr lang="en-US" dirty="0" smtClean="0"/>
              <a:t>     	</a:t>
            </a:r>
            <a:r>
              <a:rPr lang="en-US" sz="1500" dirty="0" smtClean="0">
                <a:solidFill>
                  <a:srgbClr val="2B91AF"/>
                </a:solidFill>
                <a:highlight>
                  <a:srgbClr val="FFFFFF"/>
                </a:highlight>
                <a:latin typeface="Consolas" panose="020B0609020204030204" pitchFamily="49" charset="0"/>
              </a:rPr>
              <a:t>Transformer</a:t>
            </a:r>
            <a:r>
              <a:rPr lang="en-US" sz="1500" dirty="0" smtClean="0">
                <a:solidFill>
                  <a:srgbClr val="000000"/>
                </a:solidFill>
                <a:highlight>
                  <a:srgbClr val="FFFFFF"/>
                </a:highlight>
                <a:latin typeface="Consolas" panose="020B0609020204030204" pitchFamily="49" charset="0"/>
              </a:rPr>
              <a:t> t = </a:t>
            </a:r>
            <a:r>
              <a:rPr lang="en-US" sz="1500" dirty="0" smtClean="0">
                <a:solidFill>
                  <a:srgbClr val="0000FF"/>
                </a:solidFill>
                <a:highlight>
                  <a:srgbClr val="FFFFFF"/>
                </a:highlight>
                <a:latin typeface="Consolas" panose="020B0609020204030204" pitchFamily="49" charset="0"/>
              </a:rPr>
              <a:t>new</a:t>
            </a:r>
            <a:r>
              <a:rPr lang="en-US" sz="1500" dirty="0" smtClean="0">
                <a:solidFill>
                  <a:srgbClr val="000000"/>
                </a:solidFill>
                <a:highlight>
                  <a:srgbClr val="FFFFFF"/>
                </a:highlight>
                <a:latin typeface="Consolas" panose="020B0609020204030204" pitchFamily="49" charset="0"/>
              </a:rPr>
              <a:t> </a:t>
            </a:r>
            <a:r>
              <a:rPr lang="en-US" sz="1500" dirty="0" smtClean="0">
                <a:solidFill>
                  <a:srgbClr val="2B91AF"/>
                </a:solidFill>
                <a:highlight>
                  <a:srgbClr val="FFFFFF"/>
                </a:highlight>
                <a:latin typeface="Consolas" panose="020B0609020204030204" pitchFamily="49" charset="0"/>
              </a:rPr>
              <a:t>Transformer</a:t>
            </a:r>
            <a:r>
              <a:rPr lang="en-US" sz="1500" dirty="0" smtClean="0">
                <a:solidFill>
                  <a:srgbClr val="000000"/>
                </a:solidFill>
                <a:highlight>
                  <a:srgbClr val="FFFFFF"/>
                </a:highlight>
                <a:latin typeface="Consolas" panose="020B0609020204030204" pitchFamily="49" charset="0"/>
              </a:rPr>
              <a:t>(Square);</a:t>
            </a:r>
            <a:br>
              <a:rPr lang="en-US" sz="1500" dirty="0" smtClean="0">
                <a:solidFill>
                  <a:srgbClr val="000000"/>
                </a:solidFill>
                <a:highlight>
                  <a:srgbClr val="FFFFFF"/>
                </a:highlight>
                <a:latin typeface="Consolas" panose="020B0609020204030204" pitchFamily="49" charset="0"/>
              </a:rPr>
            </a:br>
            <a:r>
              <a:rPr lang="en-US" sz="1500" dirty="0" smtClean="0">
                <a:solidFill>
                  <a:srgbClr val="000000"/>
                </a:solidFill>
                <a:highlight>
                  <a:srgbClr val="FFFFFF"/>
                </a:highlight>
                <a:latin typeface="Consolas" panose="020B0609020204030204" pitchFamily="49" charset="0"/>
              </a:rPr>
              <a:t>	</a:t>
            </a:r>
            <a:r>
              <a:rPr lang="en-US" sz="1500" dirty="0" smtClean="0">
                <a:solidFill>
                  <a:srgbClr val="2B91AF"/>
                </a:solidFill>
                <a:highlight>
                  <a:srgbClr val="FFFFFF"/>
                </a:highlight>
                <a:latin typeface="Consolas" panose="020B0609020204030204" pitchFamily="49" charset="0"/>
              </a:rPr>
              <a:t>Transformer</a:t>
            </a:r>
            <a:r>
              <a:rPr lang="en-US" sz="1500" dirty="0" smtClean="0">
                <a:solidFill>
                  <a:srgbClr val="000000"/>
                </a:solidFill>
                <a:highlight>
                  <a:srgbClr val="FFFFFF"/>
                </a:highlight>
                <a:latin typeface="Consolas" panose="020B0609020204030204" pitchFamily="49" charset="0"/>
              </a:rPr>
              <a:t> t = Square; </a:t>
            </a:r>
            <a:r>
              <a:rPr lang="en-US" sz="1500" dirty="0" smtClean="0">
                <a:solidFill>
                  <a:srgbClr val="008000"/>
                </a:solidFill>
                <a:highlight>
                  <a:srgbClr val="FFFFFF"/>
                </a:highlight>
                <a:latin typeface="Consolas" panose="020B0609020204030204" pitchFamily="49" charset="0"/>
              </a:rPr>
              <a:t>// </a:t>
            </a:r>
            <a:r>
              <a:rPr lang="cs-CZ" sz="1500" dirty="0" smtClean="0">
                <a:solidFill>
                  <a:srgbClr val="008000"/>
                </a:solidFill>
                <a:highlight>
                  <a:srgbClr val="FFFFFF"/>
                </a:highlight>
                <a:latin typeface="Consolas" panose="020B0609020204030204" pitchFamily="49" charset="0"/>
              </a:rPr>
              <a:t>equivalent</a:t>
            </a:r>
            <a:br>
              <a:rPr lang="cs-CZ" sz="1500" dirty="0" smtClean="0">
                <a:solidFill>
                  <a:srgbClr val="008000"/>
                </a:solidFill>
                <a:highlight>
                  <a:srgbClr val="FFFFFF"/>
                </a:highlight>
                <a:latin typeface="Consolas" panose="020B0609020204030204" pitchFamily="49" charset="0"/>
              </a:rPr>
            </a:br>
            <a:r>
              <a:rPr lang="en-US" sz="1500" dirty="0" smtClean="0">
                <a:solidFill>
                  <a:srgbClr val="000000"/>
                </a:solidFill>
                <a:highlight>
                  <a:srgbClr val="FFFFFF"/>
                </a:highlight>
                <a:latin typeface="Consolas" panose="020B0609020204030204" pitchFamily="49" charset="0"/>
              </a:rPr>
              <a:t> </a:t>
            </a:r>
            <a:endParaRPr lang="cs-CZ" sz="1500" dirty="0" smtClean="0">
              <a:solidFill>
                <a:srgbClr val="000000"/>
              </a:solidFill>
              <a:highlight>
                <a:srgbClr val="FFFFFF"/>
              </a:highlight>
              <a:latin typeface="Consolas" panose="020B0609020204030204" pitchFamily="49" charset="0"/>
            </a:endParaRPr>
          </a:p>
          <a:p>
            <a:pPr lvl="1">
              <a:buFont typeface="Arial" pitchFamily="34" charset="0"/>
              <a:buChar char="•"/>
            </a:pPr>
            <a:r>
              <a:rPr lang="cs-CZ" dirty="0" smtClean="0"/>
              <a:t>Zavolání metody pomocí delegáta</a:t>
            </a:r>
            <a:endParaRPr lang="en-US" dirty="0"/>
          </a:p>
          <a:p>
            <a:pPr marL="180975" lvl="2" indent="0">
              <a:buNone/>
            </a:pPr>
            <a:r>
              <a:rPr lang="cs-CZ" dirty="0" smtClean="0"/>
              <a:t>	</a:t>
            </a:r>
            <a:r>
              <a:rPr lang="en-US" sz="1500" dirty="0">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result = t(3);</a:t>
            </a:r>
            <a:r>
              <a:rPr lang="en-US" sz="1500" dirty="0" smtClean="0"/>
              <a:t> </a:t>
            </a:r>
            <a:endParaRPr lang="cs-CZ" sz="1500" dirty="0" smtClean="0"/>
          </a:p>
        </p:txBody>
      </p:sp>
    </p:spTree>
    <p:extLst>
      <p:ext uri="{BB962C8B-B14F-4D97-AF65-F5344CB8AC3E}">
        <p14:creationId xmlns:p14="http://schemas.microsoft.com/office/powerpoint/2010/main" val="78945293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IW5_2015-2016_motiv">
  <a:themeElements>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spAutoFit/>
      </a:bodyPr>
      <a:lstStyle>
        <a:defPPr algn="ctr">
          <a:lnSpc>
            <a:spcPct val="110000"/>
          </a:lnSpc>
          <a:spcBef>
            <a:spcPct val="0"/>
          </a:spcBef>
          <a:buFont typeface="Wingdings" charset="0"/>
          <a:buNone/>
          <a:defRPr sz="1800" b="1" dirty="0"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extLst>
    <a:ext uri="{05A4C25C-085E-4340-85A3-A5531E510DB2}">
      <thm15:themeFamily xmlns:thm15="http://schemas.microsoft.com/office/thememl/2012/main" name="IW5_2015-2016_motiv" id="{303789A5-048B-4827-ACAE-90D01091F0F7}" vid="{0654B620-27AF-4F91-8532-9FC2704F8729}"/>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yp_x0020__x0161_ablony xmlns="305ed015-8565-4686-8245-5a6f6608d307">Prezentace (Presentation)</Typ_x0020__x0161_ablony>
    <Org_x0020_Jednotka xmlns="305ed015-8565-4686-8245-5a6f6608d307">ALL</Org_x0020_Jednotka>
    <Jazyk xmlns="305ed015-8565-4686-8245-5a6f6608d307">CZ</Jazyk>
    <Vlastn_x00ed_k xmlns="305ed015-8565-4686-8245-5a6f6608d307">CC</Vlastn_x00ed_k>
    <T_x00e9_ma xmlns="305ed015-8565-4686-8245-5a6f6608d307">Marketing</T_x00e9_m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E1F1D228625A40A2DD89FD0D534334" ma:contentTypeVersion="5" ma:contentTypeDescription="Create a new document." ma:contentTypeScope="" ma:versionID="3c3cdac864ea44490d5feb2289df447b">
  <xsd:schema xmlns:xsd="http://www.w3.org/2001/XMLSchema" xmlns:p="http://schemas.microsoft.com/office/2006/metadata/properties" xmlns:ns2="305ed015-8565-4686-8245-5a6f6608d307" targetNamespace="http://schemas.microsoft.com/office/2006/metadata/properties" ma:root="true" ma:fieldsID="41e535ac8a181a7ae43b4c19f50876ca" ns2:_="">
    <xsd:import namespace="305ed015-8565-4686-8245-5a6f6608d307"/>
    <xsd:element name="properties">
      <xsd:complexType>
        <xsd:sequence>
          <xsd:element name="documentManagement">
            <xsd:complexType>
              <xsd:all>
                <xsd:element ref="ns2:Typ_x0020__x0161_ablony"/>
                <xsd:element ref="ns2:Org_x0020_Jednotka" minOccurs="0"/>
                <xsd:element ref="ns2:Jazyk"/>
                <xsd:element ref="ns2:Vlastn_x00ed_k"/>
                <xsd:element ref="ns2:T_x00e9_ma" minOccurs="0"/>
              </xsd:all>
            </xsd:complexType>
          </xsd:element>
        </xsd:sequence>
      </xsd:complexType>
    </xsd:element>
  </xsd:schema>
  <xsd:schema xmlns:xsd="http://www.w3.org/2001/XMLSchema" xmlns:dms="http://schemas.microsoft.com/office/2006/documentManagement/types" targetNamespace="305ed015-8565-4686-8245-5a6f6608d307" elementFormDefault="qualified">
    <xsd:import namespace="http://schemas.microsoft.com/office/2006/documentManagement/types"/>
    <xsd:element name="Typ_x0020__x0161_ablony" ma:index="8" ma:displayName="Typ šablony" ma:default="NEZARAZENO!!!" ma:description="Typ dokumentu dle použití" ma:format="Dropdown" ma:internalName="Typ_x0020__x0161_ablony">
      <xsd:simpleType>
        <xsd:restriction base="dms:Choice">
          <xsd:enumeration value="Dopisy (Letters)"/>
          <xsd:enumeration value="Externí dokumenty (External Docs)"/>
          <xsd:enumeration value="Formulář (Form)"/>
          <xsd:enumeration value="Interní dokumenty (internal Docs)"/>
          <xsd:enumeration value="Marketingové materiály (Marketing Docs)"/>
          <xsd:enumeration value="Logo Siemens"/>
          <xsd:enumeration value="Plná moc"/>
          <xsd:enumeration value="Podpis v e-mailu (e-mail signature)"/>
          <xsd:enumeration value="Prezentace (Presentation)"/>
          <xsd:enumeration value="Povinné ustanovení (Mandatory Statement)"/>
          <xsd:enumeration value="Smlouvy (Contracts)"/>
          <xsd:enumeration value="Tabulka na dveře (Door schedule)"/>
          <xsd:enumeration value="Ostatní dokumenty (Other Docs)"/>
          <xsd:enumeration value="Všeobecné podmínky (General Terms)"/>
          <xsd:enumeration value="Vizitky (Business Cards)"/>
          <xsd:enumeration value="Vzorové dokumenty (Sample Docs)"/>
          <xsd:enumeration value="NEZARAZENO!!!"/>
        </xsd:restriction>
      </xsd:simpleType>
    </xsd:element>
    <xsd:element name="Org_x0020_Jednotka" ma:index="9" nillable="true" ma:displayName="Org Jednotka" ma:default="ALL" ma:description="Jednotka, pro kterou je šablona určena" ma:format="Dropdown" ma:internalName="Org_x0020_Jednotka">
      <xsd:simpleType>
        <xsd:restriction base="dms:Choice">
          <xsd:enumeration value="ALL"/>
          <xsd:enumeration value="ANF Data"/>
          <xsd:enumeration value="CSP"/>
          <xsd:enumeration value="ED"/>
          <xsd:enumeration value="EF&amp;ER&amp;ES&amp;ET"/>
          <xsd:enumeration value="E"/>
          <xsd:enumeration value="GSS"/>
          <xsd:enumeration value="HCP"/>
          <xsd:enumeration value="HDX"/>
          <xsd:enumeration value="HIM"/>
          <xsd:enumeration value="HEALTHCARE"/>
          <xsd:enumeration value="IIA&amp;DT"/>
          <xsd:enumeration value="IBT"/>
          <xsd:enumeration value="IC BT"/>
          <xsd:enumeration value="IC LMV&amp;SG"/>
          <xsd:enumeration value="IC LMV"/>
          <xsd:enumeration value="IC RL&amp;MOL"/>
          <xsd:enumeration value="IC SG"/>
          <xsd:enumeration value="IIS"/>
          <xsd:enumeration value="IMO"/>
          <xsd:enumeration value="INDUSTRY"/>
          <xsd:enumeration value="Industry AS"/>
          <xsd:enumeration value="Industry MT"/>
          <xsd:enumeration value="OEZ"/>
          <xsd:enumeration value="OSRAM"/>
          <xsd:enumeration value="OZ BTS"/>
          <xsd:enumeration value="OZ EF"/>
          <xsd:enumeration value="OZ EM"/>
          <xsd:enumeration value="OZ NST"/>
          <xsd:enumeration value="OZ PIM"/>
          <xsd:enumeration value="OZ SIT"/>
          <xsd:enumeration value="SAT"/>
          <xsd:enumeration value="SEM Drásov"/>
          <xsd:enumeration value="SISW"/>
          <xsd:enumeration value="SIT"/>
          <xsd:enumeration value="SRE"/>
          <xsd:enumeration value="OZ MMS"/>
          <xsd:enumeration value="SENG"/>
        </xsd:restriction>
      </xsd:simpleType>
    </xsd:element>
    <xsd:element name="Jazyk" ma:index="10" ma:displayName="Jazyk" ma:default="CZ" ma:format="Dropdown" ma:internalName="Jazyk">
      <xsd:simpleType>
        <xsd:restriction base="dms:Choice">
          <xsd:enumeration value="CZ"/>
          <xsd:enumeration value="EN"/>
          <xsd:enumeration value="DE"/>
        </xsd:restriction>
      </xsd:simpleType>
    </xsd:element>
    <xsd:element name="Vlastn_x00ed_k" ma:index="11" ma:displayName="Vlastník" ma:default="NEZARAZENO !!!!" ma:description="Jednotka, která zodpovídá za aktuálnost daného dokumentu" ma:format="Dropdown" ma:internalName="Vlastn_x00ed_k">
      <xsd:simpleType>
        <xsd:restriction base="dms:Choice">
          <xsd:enumeration value="NEZARAZENO !!!!"/>
          <xsd:enumeration value="AC"/>
          <xsd:enumeration value="CC"/>
          <xsd:enumeration value="CEE IT"/>
          <xsd:enumeration value="CL"/>
          <xsd:enumeration value="HR"/>
          <xsd:enumeration value="RCO"/>
          <xsd:enumeration value="SRE"/>
          <xsd:enumeration value="GC"/>
          <xsd:enumeration value="SCM"/>
          <xsd:enumeration value="IIS"/>
          <xsd:enumeration value="RIC"/>
        </xsd:restriction>
      </xsd:simpleType>
    </xsd:element>
    <xsd:element name="T_x00e9_ma" ma:index="12" nillable="true" ma:displayName="Téma" ma:default="-" ma:format="Dropdown" ma:internalName="T_x00e9_ma">
      <xsd:simpleType>
        <xsd:restriction base="dms:Choice">
          <xsd:enumeration value="-"/>
          <xsd:enumeration value="Corporate"/>
          <xsd:enumeration value="Debt Collection"/>
          <xsd:enumeration value="Mergers&amp;Aquisitions"/>
          <xsd:enumeration value="Pohledávky"/>
          <xsd:enumeration value="Pokladna"/>
          <xsd:enumeration value="Marketing"/>
          <xsd:enumeration value="Scorecard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Náze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A78BBDB-95CB-4C59-A8AB-58166EF53EC4}">
  <ds:schemaRefs>
    <ds:schemaRef ds:uri="http://purl.org/dc/elements/1.1/"/>
    <ds:schemaRef ds:uri="http://schemas.microsoft.com/office/2006/metadata/properties"/>
    <ds:schemaRef ds:uri="305ed015-8565-4686-8245-5a6f6608d307"/>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68E9ACD9-562C-4E45-98C9-78111DF73B73}">
  <ds:schemaRefs>
    <ds:schemaRef ds:uri="http://schemas.microsoft.com/sharepoint/v3/contenttype/forms"/>
  </ds:schemaRefs>
</ds:datastoreItem>
</file>

<file path=customXml/itemProps3.xml><?xml version="1.0" encoding="utf-8"?>
<ds:datastoreItem xmlns:ds="http://schemas.openxmlformats.org/officeDocument/2006/customXml" ds:itemID="{257903E7-1042-4F60-A78F-E2DF855020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5ed015-8565-4686-8245-5a6f6608d30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IW5_2016_motiv</Template>
  <TotalTime>366</TotalTime>
  <Words>2053</Words>
  <Application>Microsoft Office PowerPoint</Application>
  <PresentationFormat>Předvádění na obrazovce (4:3)</PresentationFormat>
  <Paragraphs>364</Paragraphs>
  <Slides>17</Slides>
  <Notes>15</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17</vt:i4>
      </vt:variant>
    </vt:vector>
  </HeadingPairs>
  <TitlesOfParts>
    <vt:vector size="23" baseType="lpstr">
      <vt:lpstr>ＭＳ Ｐゴシック</vt:lpstr>
      <vt:lpstr>Arial</vt:lpstr>
      <vt:lpstr>Consolas</vt:lpstr>
      <vt:lpstr>Wingdings</vt:lpstr>
      <vt:lpstr>ヒラギノ角ゴ Pro W3</vt:lpstr>
      <vt:lpstr>IW5_2015-2016_motiv</vt:lpstr>
      <vt:lpstr>6 - Pokročilé konstrukce C#</vt:lpstr>
      <vt:lpstr>Obsah přednášky</vt:lpstr>
      <vt:lpstr>Výjimky a jejich zpracování</vt:lpstr>
      <vt:lpstr>Výjimky a jejich zpracování – catch</vt:lpstr>
      <vt:lpstr>Výjimky a jejich zpracování – catch when</vt:lpstr>
      <vt:lpstr>Výjimky a jejich zpracování – finally</vt:lpstr>
      <vt:lpstr>Výjimky a jejich zpracování – throw</vt:lpstr>
      <vt:lpstr>Ošetření chyb – tips&amp;tricks</vt:lpstr>
      <vt:lpstr>Delegáti</vt:lpstr>
      <vt:lpstr>Delegáti</vt:lpstr>
      <vt:lpstr>Delegáti vs. Rozhraní</vt:lpstr>
      <vt:lpstr>Události – implementace</vt:lpstr>
      <vt:lpstr>Události – vzor</vt:lpstr>
      <vt:lpstr>Události – INotifyPropertyChanged</vt:lpstr>
      <vt:lpstr>Lambda výrazy</vt:lpstr>
      <vt:lpstr>Lambda výrazy – mapované proměnné</vt:lpstr>
      <vt:lpstr>Reference</vt:lpstr>
    </vt:vector>
  </TitlesOfParts>
  <Company>Siemens AG</Company>
  <LinksUpToDate>false</LinksUpToDate>
  <SharedDoc>false</SharedDoc>
  <HyperlinkBase>www.siemens.com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(presentation) 4:3 CZ-EXT - divize a o.z. Siemens, s.r.o.</dc:title>
  <dc:creator>*</dc:creator>
  <cp:lastModifiedBy>host</cp:lastModifiedBy>
  <cp:revision>278</cp:revision>
  <cp:lastPrinted>2012-10-29T09:59:01Z</cp:lastPrinted>
  <dcterms:created xsi:type="dcterms:W3CDTF">2006-04-07T10:01:45Z</dcterms:created>
  <dcterms:modified xsi:type="dcterms:W3CDTF">2016-03-15T16:49:14Z</dcterms:modified>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Release date">
    <vt:lpwstr>February 2013</vt:lpwstr>
  </property>
  <property fmtid="{D5CDD505-2E9C-101B-9397-08002B2CF9AE}" pid="4" name="Office version">
    <vt:lpwstr>2007/2010</vt:lpwstr>
  </property>
  <property fmtid="{D5CDD505-2E9C-101B-9397-08002B2CF9AE}" pid="5" name="Release version">
    <vt:lpwstr>1,1</vt:lpwstr>
  </property>
  <property fmtid="{D5CDD505-2E9C-101B-9397-08002B2CF9AE}" pid="6" name="ContentTypeId">
    <vt:lpwstr>0x01010043E1F1D228625A40A2DD89FD0D534334</vt:lpwstr>
  </property>
</Properties>
</file>