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9" r:id="rId2"/>
    <p:sldId id="258" r:id="rId3"/>
    <p:sldId id="260" r:id="rId4"/>
    <p:sldId id="278" r:id="rId5"/>
    <p:sldId id="261" r:id="rId6"/>
    <p:sldId id="262" r:id="rId7"/>
    <p:sldId id="263" r:id="rId8"/>
    <p:sldId id="264" r:id="rId9"/>
    <p:sldId id="265" r:id="rId10"/>
    <p:sldId id="266" r:id="rId11"/>
    <p:sldId id="267" r:id="rId12"/>
    <p:sldId id="283" r:id="rId13"/>
    <p:sldId id="268" r:id="rId14"/>
    <p:sldId id="269" r:id="rId15"/>
    <p:sldId id="270" r:id="rId16"/>
    <p:sldId id="272" r:id="rId17"/>
    <p:sldId id="273" r:id="rId18"/>
    <p:sldId id="274" r:id="rId19"/>
    <p:sldId id="276" r:id="rId20"/>
    <p:sldId id="277" r:id="rId21"/>
    <p:sldId id="275" r:id="rId22"/>
    <p:sldId id="284" r:id="rId23"/>
    <p:sldId id="285" r:id="rId24"/>
    <p:sldId id="286" r:id="rId25"/>
    <p:sldId id="279" r:id="rId26"/>
    <p:sldId id="282" r:id="rId27"/>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3A3A3A"/>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419"/>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E88769-145F-4E88-997F-911D6BA9871B}" type="datetimeFigureOut">
              <a:rPr lang="es-419" smtClean="0"/>
              <a:t>26/5/2025</a:t>
            </a:fld>
            <a:endParaRPr lang="es-419"/>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419"/>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419"/>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AF46DD-4BE7-4927-862A-B355B28F56A4}" type="slidenum">
              <a:rPr lang="es-419" smtClean="0"/>
              <a:t>‹Nº›</a:t>
            </a:fld>
            <a:endParaRPr lang="es-419"/>
          </a:p>
        </p:txBody>
      </p:sp>
    </p:spTree>
    <p:extLst>
      <p:ext uri="{BB962C8B-B14F-4D97-AF65-F5344CB8AC3E}">
        <p14:creationId xmlns:p14="http://schemas.microsoft.com/office/powerpoint/2010/main" val="11048384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0EAF46DD-4BE7-4927-862A-B355B28F56A4}" type="slidenum">
              <a:rPr lang="es-419" smtClean="0"/>
              <a:t>18</a:t>
            </a:fld>
            <a:endParaRPr lang="es-419"/>
          </a:p>
        </p:txBody>
      </p:sp>
    </p:spTree>
    <p:extLst>
      <p:ext uri="{BB962C8B-B14F-4D97-AF65-F5344CB8AC3E}">
        <p14:creationId xmlns:p14="http://schemas.microsoft.com/office/powerpoint/2010/main" val="4157648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620C7-5C26-280A-3914-BE06CD6282C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9C7A91C-DD55-4D2F-E979-765CC7CCFF3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2D400AC-00EE-DE8D-E2DF-9EC872E9B6E5}"/>
              </a:ext>
            </a:extLst>
          </p:cNvPr>
          <p:cNvSpPr>
            <a:spLocks noGrp="1"/>
          </p:cNvSpPr>
          <p:nvPr>
            <p:ph type="body" idx="1"/>
          </p:nvPr>
        </p:nvSpPr>
        <p:spPr/>
        <p:txBody>
          <a:bodyPr/>
          <a:lstStyle/>
          <a:p>
            <a:endParaRPr lang="es-419" dirty="0"/>
          </a:p>
        </p:txBody>
      </p:sp>
      <p:sp>
        <p:nvSpPr>
          <p:cNvPr id="4" name="Marcador de número de diapositiva 3">
            <a:extLst>
              <a:ext uri="{FF2B5EF4-FFF2-40B4-BE49-F238E27FC236}">
                <a16:creationId xmlns:a16="http://schemas.microsoft.com/office/drawing/2014/main" id="{230EC1B4-0D03-35CB-E799-362C30CAFA22}"/>
              </a:ext>
            </a:extLst>
          </p:cNvPr>
          <p:cNvSpPr>
            <a:spLocks noGrp="1"/>
          </p:cNvSpPr>
          <p:nvPr>
            <p:ph type="sldNum" sz="quarter" idx="5"/>
          </p:nvPr>
        </p:nvSpPr>
        <p:spPr/>
        <p:txBody>
          <a:bodyPr/>
          <a:lstStyle/>
          <a:p>
            <a:fld id="{0EAF46DD-4BE7-4927-862A-B355B28F56A4}" type="slidenum">
              <a:rPr lang="es-419" smtClean="0"/>
              <a:t>22</a:t>
            </a:fld>
            <a:endParaRPr lang="es-419"/>
          </a:p>
        </p:txBody>
      </p:sp>
    </p:spTree>
    <p:extLst>
      <p:ext uri="{BB962C8B-B14F-4D97-AF65-F5344CB8AC3E}">
        <p14:creationId xmlns:p14="http://schemas.microsoft.com/office/powerpoint/2010/main" val="313964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0E3E5-49F1-BBC6-A2E6-B2D072028DF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1BA33A8-AF11-4102-18E8-F356665102B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84A4973-42E0-50BA-A850-27DB53E8A7BE}"/>
              </a:ext>
            </a:extLst>
          </p:cNvPr>
          <p:cNvSpPr>
            <a:spLocks noGrp="1"/>
          </p:cNvSpPr>
          <p:nvPr>
            <p:ph type="body" idx="1"/>
          </p:nvPr>
        </p:nvSpPr>
        <p:spPr/>
        <p:txBody>
          <a:bodyPr/>
          <a:lstStyle/>
          <a:p>
            <a:endParaRPr lang="es-419" dirty="0"/>
          </a:p>
        </p:txBody>
      </p:sp>
      <p:sp>
        <p:nvSpPr>
          <p:cNvPr id="4" name="Marcador de número de diapositiva 3">
            <a:extLst>
              <a:ext uri="{FF2B5EF4-FFF2-40B4-BE49-F238E27FC236}">
                <a16:creationId xmlns:a16="http://schemas.microsoft.com/office/drawing/2014/main" id="{0F738DF4-382B-BE0E-AEF4-962110B81E6A}"/>
              </a:ext>
            </a:extLst>
          </p:cNvPr>
          <p:cNvSpPr>
            <a:spLocks noGrp="1"/>
          </p:cNvSpPr>
          <p:nvPr>
            <p:ph type="sldNum" sz="quarter" idx="5"/>
          </p:nvPr>
        </p:nvSpPr>
        <p:spPr/>
        <p:txBody>
          <a:bodyPr/>
          <a:lstStyle/>
          <a:p>
            <a:fld id="{0EAF46DD-4BE7-4927-862A-B355B28F56A4}" type="slidenum">
              <a:rPr lang="es-419" smtClean="0"/>
              <a:t>23</a:t>
            </a:fld>
            <a:endParaRPr lang="es-419"/>
          </a:p>
        </p:txBody>
      </p:sp>
    </p:spTree>
    <p:extLst>
      <p:ext uri="{BB962C8B-B14F-4D97-AF65-F5344CB8AC3E}">
        <p14:creationId xmlns:p14="http://schemas.microsoft.com/office/powerpoint/2010/main" val="350036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B6BF0-90D9-A8E3-79C6-214288954F7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58C7932-0A30-BA11-7776-2528AB8FD60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6FFB024-D3C8-B4DD-5C4B-77EABCCF2838}"/>
              </a:ext>
            </a:extLst>
          </p:cNvPr>
          <p:cNvSpPr>
            <a:spLocks noGrp="1"/>
          </p:cNvSpPr>
          <p:nvPr>
            <p:ph type="body" idx="1"/>
          </p:nvPr>
        </p:nvSpPr>
        <p:spPr/>
        <p:txBody>
          <a:bodyPr/>
          <a:lstStyle/>
          <a:p>
            <a:endParaRPr lang="es-419" dirty="0"/>
          </a:p>
        </p:txBody>
      </p:sp>
      <p:sp>
        <p:nvSpPr>
          <p:cNvPr id="4" name="Marcador de número de diapositiva 3">
            <a:extLst>
              <a:ext uri="{FF2B5EF4-FFF2-40B4-BE49-F238E27FC236}">
                <a16:creationId xmlns:a16="http://schemas.microsoft.com/office/drawing/2014/main" id="{4C5AF7D6-E00B-047D-E3B5-CBA9C4F60D3A}"/>
              </a:ext>
            </a:extLst>
          </p:cNvPr>
          <p:cNvSpPr>
            <a:spLocks noGrp="1"/>
          </p:cNvSpPr>
          <p:nvPr>
            <p:ph type="sldNum" sz="quarter" idx="5"/>
          </p:nvPr>
        </p:nvSpPr>
        <p:spPr/>
        <p:txBody>
          <a:bodyPr/>
          <a:lstStyle/>
          <a:p>
            <a:fld id="{0EAF46DD-4BE7-4927-862A-B355B28F56A4}" type="slidenum">
              <a:rPr lang="es-419" smtClean="0"/>
              <a:t>24</a:t>
            </a:fld>
            <a:endParaRPr lang="es-419"/>
          </a:p>
        </p:txBody>
      </p:sp>
    </p:spTree>
    <p:extLst>
      <p:ext uri="{BB962C8B-B14F-4D97-AF65-F5344CB8AC3E}">
        <p14:creationId xmlns:p14="http://schemas.microsoft.com/office/powerpoint/2010/main" val="55905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0EAF46DD-4BE7-4927-862A-B355B28F56A4}" type="slidenum">
              <a:rPr lang="es-419" smtClean="0"/>
              <a:t>25</a:t>
            </a:fld>
            <a:endParaRPr lang="es-419"/>
          </a:p>
        </p:txBody>
      </p:sp>
    </p:spTree>
    <p:extLst>
      <p:ext uri="{BB962C8B-B14F-4D97-AF65-F5344CB8AC3E}">
        <p14:creationId xmlns:p14="http://schemas.microsoft.com/office/powerpoint/2010/main" val="325856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419" dirty="0"/>
          </a:p>
        </p:txBody>
      </p:sp>
      <p:sp>
        <p:nvSpPr>
          <p:cNvPr id="4" name="Marcador de número de diapositiva 3"/>
          <p:cNvSpPr>
            <a:spLocks noGrp="1"/>
          </p:cNvSpPr>
          <p:nvPr>
            <p:ph type="sldNum" sz="quarter" idx="5"/>
          </p:nvPr>
        </p:nvSpPr>
        <p:spPr/>
        <p:txBody>
          <a:bodyPr/>
          <a:lstStyle/>
          <a:p>
            <a:fld id="{0EAF46DD-4BE7-4927-862A-B355B28F56A4}" type="slidenum">
              <a:rPr lang="es-419" smtClean="0"/>
              <a:t>26</a:t>
            </a:fld>
            <a:endParaRPr lang="es-419"/>
          </a:p>
        </p:txBody>
      </p:sp>
    </p:spTree>
    <p:extLst>
      <p:ext uri="{BB962C8B-B14F-4D97-AF65-F5344CB8AC3E}">
        <p14:creationId xmlns:p14="http://schemas.microsoft.com/office/powerpoint/2010/main" val="3548933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44743-C3D7-C221-9026-37C4F9795FE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1DEF6151-90B9-80A6-713F-6CCD1520E9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D073FD87-799A-EF2E-A32C-11BB6558104D}"/>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5" name="Marcador de pie de página 4">
            <a:extLst>
              <a:ext uri="{FF2B5EF4-FFF2-40B4-BE49-F238E27FC236}">
                <a16:creationId xmlns:a16="http://schemas.microsoft.com/office/drawing/2014/main" id="{C6D08C81-56BF-35BE-4AFB-2C86D787AF4A}"/>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301DD1E-88D5-0F8B-D20B-5FBE412F4351}"/>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2217962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3D9E8-3C4F-186F-686D-837DABD242D9}"/>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47A128DE-0E34-175A-223D-89BCBA12322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2AE835C-5A1A-711E-7471-05AFF148F96F}"/>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5" name="Marcador de pie de página 4">
            <a:extLst>
              <a:ext uri="{FF2B5EF4-FFF2-40B4-BE49-F238E27FC236}">
                <a16:creationId xmlns:a16="http://schemas.microsoft.com/office/drawing/2014/main" id="{2B9AAC3A-3E1F-64A4-DCCC-1B39DF3FFB95}"/>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3FF550DA-884B-7730-A9C8-1C110F38B783}"/>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15027475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8376659-DAD0-47FD-CA05-E06FF6B4E1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9FA01CC9-7E81-8B47-39FF-CC10E20171A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44143D75-17DF-8D7C-572F-F8CD3242422A}"/>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5" name="Marcador de pie de página 4">
            <a:extLst>
              <a:ext uri="{FF2B5EF4-FFF2-40B4-BE49-F238E27FC236}">
                <a16:creationId xmlns:a16="http://schemas.microsoft.com/office/drawing/2014/main" id="{C3AF42F3-5F0C-64F7-48FE-F3856B47D8C5}"/>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74A7CF81-18C9-59B8-A8EA-B19F01F37B4F}"/>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1494938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76804-1D5B-A996-3AC9-F03AD9C86552}"/>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0652AE23-E42A-ED06-0697-11284E4FCDD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9F676D26-3200-FFD7-4481-786683CDF858}"/>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5" name="Marcador de pie de página 4">
            <a:extLst>
              <a:ext uri="{FF2B5EF4-FFF2-40B4-BE49-F238E27FC236}">
                <a16:creationId xmlns:a16="http://schemas.microsoft.com/office/drawing/2014/main" id="{56445DF0-D2A9-7366-4D0C-48B676BFF9F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691DCE0-8D7A-318A-B110-503851DD19FD}"/>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3855553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51EEBE-B6C4-B2EE-6ABF-305E71D9054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A59C77FC-A7C3-0B27-442B-993339ABC22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BC02697-87B2-9839-5829-59B0232C3B0D}"/>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5" name="Marcador de pie de página 4">
            <a:extLst>
              <a:ext uri="{FF2B5EF4-FFF2-40B4-BE49-F238E27FC236}">
                <a16:creationId xmlns:a16="http://schemas.microsoft.com/office/drawing/2014/main" id="{D9C0CE27-06B3-EB74-5DFA-4744B444EE8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219828BA-0DA1-1263-A262-8D57D3727FC4}"/>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398495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5CC190-A065-87FD-48BC-6E0AC4F4CC7D}"/>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4CC79B93-D49B-33C1-EBCF-7CB0825E330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6BEF797D-5AF4-9421-B14C-DEE8D7E807D7}"/>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61A319FE-4202-5E2B-4DB8-EF0C94C401EE}"/>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6" name="Marcador de pie de página 5">
            <a:extLst>
              <a:ext uri="{FF2B5EF4-FFF2-40B4-BE49-F238E27FC236}">
                <a16:creationId xmlns:a16="http://schemas.microsoft.com/office/drawing/2014/main" id="{9BF0069D-763A-6321-B6C7-2FA775A0C531}"/>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DCB54F1B-A187-9AB3-FD0A-27D66AC01D8B}"/>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4216194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126E5D-7684-78D1-A787-AD1E9ADEF76D}"/>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DF16C893-74C4-7341-D918-8ECB2E1149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3A7D7C4-9ECB-058D-F69C-D427C2E3772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610CF048-B2BA-D904-1EE2-7E01458D48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94FF72E1-D1B9-8FFD-C996-34E91A54557E}"/>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8DD97882-5DA8-FB83-9D7C-1E452FF5DF17}"/>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8" name="Marcador de pie de página 7">
            <a:extLst>
              <a:ext uri="{FF2B5EF4-FFF2-40B4-BE49-F238E27FC236}">
                <a16:creationId xmlns:a16="http://schemas.microsoft.com/office/drawing/2014/main" id="{3FD3ED0B-F2DA-5909-81E4-5F847951D293}"/>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2BADF8ED-AB8B-DCD0-E0B4-68E37BC539C1}"/>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2186605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C7EEDB-A651-FE96-AE72-383865B8146F}"/>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2AFAF6EA-2DE0-4C0F-0B0F-B17E85FF868E}"/>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4" name="Marcador de pie de página 3">
            <a:extLst>
              <a:ext uri="{FF2B5EF4-FFF2-40B4-BE49-F238E27FC236}">
                <a16:creationId xmlns:a16="http://schemas.microsoft.com/office/drawing/2014/main" id="{D07945EF-6411-4DFA-3CEE-89D536CB2104}"/>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07EE03BC-D0BA-D8AD-0E44-A705DD36CA64}"/>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15716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E0A6AA6-4F0F-1C99-EC00-D10EE309C4A2}"/>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3" name="Marcador de pie de página 2">
            <a:extLst>
              <a:ext uri="{FF2B5EF4-FFF2-40B4-BE49-F238E27FC236}">
                <a16:creationId xmlns:a16="http://schemas.microsoft.com/office/drawing/2014/main" id="{A91E331B-73D9-0B6B-F555-A6E69192EF42}"/>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801A6CDF-CB89-13EA-D167-6447C1C315A9}"/>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1558408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BB5819-C21E-20D3-0ED8-20B3C58646B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88C54766-AB0D-CBB4-D08F-F21D97259D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26833C65-18C2-04DD-DB9D-5A582BE8C7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6FC7744-1EC1-F048-6C92-9C4B2D3A3A91}"/>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6" name="Marcador de pie de página 5">
            <a:extLst>
              <a:ext uri="{FF2B5EF4-FFF2-40B4-BE49-F238E27FC236}">
                <a16:creationId xmlns:a16="http://schemas.microsoft.com/office/drawing/2014/main" id="{2698FFB3-11D4-2A18-7681-838C8E59AEBF}"/>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32C43FA5-5410-E615-3C51-884755ACEEFA}"/>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155208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F032E4-AD79-2A2A-B2BD-B9247DCEA49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86C29AF7-7E59-6D17-EB2D-C9C1FA27A1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4C692D62-B18F-4E8D-9532-6C0BD70F66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DE81360-2B02-30DF-1D11-9A06CB3ED2DA}"/>
              </a:ext>
            </a:extLst>
          </p:cNvPr>
          <p:cNvSpPr>
            <a:spLocks noGrp="1"/>
          </p:cNvSpPr>
          <p:nvPr>
            <p:ph type="dt" sz="half" idx="10"/>
          </p:nvPr>
        </p:nvSpPr>
        <p:spPr/>
        <p:txBody>
          <a:bodyPr/>
          <a:lstStyle/>
          <a:p>
            <a:fld id="{D389C0D4-0CE7-498C-9399-4DE2E651C47E}" type="datetimeFigureOut">
              <a:rPr lang="es-419" smtClean="0"/>
              <a:t>26/5/2025</a:t>
            </a:fld>
            <a:endParaRPr lang="es-419"/>
          </a:p>
        </p:txBody>
      </p:sp>
      <p:sp>
        <p:nvSpPr>
          <p:cNvPr id="6" name="Marcador de pie de página 5">
            <a:extLst>
              <a:ext uri="{FF2B5EF4-FFF2-40B4-BE49-F238E27FC236}">
                <a16:creationId xmlns:a16="http://schemas.microsoft.com/office/drawing/2014/main" id="{A8C20ECB-E57D-A9BF-69A9-0E1AE1519AA7}"/>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FB7CF679-712D-C415-0DA0-B85E2D16B0CE}"/>
              </a:ext>
            </a:extLst>
          </p:cNvPr>
          <p:cNvSpPr>
            <a:spLocks noGrp="1"/>
          </p:cNvSpPr>
          <p:nvPr>
            <p:ph type="sldNum" sz="quarter" idx="12"/>
          </p:nvPr>
        </p:nvSpPr>
        <p:spPr/>
        <p:txBody>
          <a:bodyPr/>
          <a:lstStyle/>
          <a:p>
            <a:fld id="{CB2C56FC-5FDF-41DD-9267-79E1C383D1CC}" type="slidenum">
              <a:rPr lang="es-419" smtClean="0"/>
              <a:t>‹Nº›</a:t>
            </a:fld>
            <a:endParaRPr lang="es-419"/>
          </a:p>
        </p:txBody>
      </p:sp>
    </p:spTree>
    <p:extLst>
      <p:ext uri="{BB962C8B-B14F-4D97-AF65-F5344CB8AC3E}">
        <p14:creationId xmlns:p14="http://schemas.microsoft.com/office/powerpoint/2010/main" val="412252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6430120-0D92-03E8-F77F-619E0DBD7B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D3002D1A-F00A-A297-0502-E1F218D91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1ADBEE0E-C08B-E902-85A2-322F27739C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389C0D4-0CE7-498C-9399-4DE2E651C47E}" type="datetimeFigureOut">
              <a:rPr lang="es-419" smtClean="0"/>
              <a:t>26/5/2025</a:t>
            </a:fld>
            <a:endParaRPr lang="es-419"/>
          </a:p>
        </p:txBody>
      </p:sp>
      <p:sp>
        <p:nvSpPr>
          <p:cNvPr id="5" name="Marcador de pie de página 4">
            <a:extLst>
              <a:ext uri="{FF2B5EF4-FFF2-40B4-BE49-F238E27FC236}">
                <a16:creationId xmlns:a16="http://schemas.microsoft.com/office/drawing/2014/main" id="{A00EEA96-303E-05C8-F9D9-F87FCDFF5E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419"/>
          </a:p>
        </p:txBody>
      </p:sp>
      <p:sp>
        <p:nvSpPr>
          <p:cNvPr id="6" name="Marcador de número de diapositiva 5">
            <a:extLst>
              <a:ext uri="{FF2B5EF4-FFF2-40B4-BE49-F238E27FC236}">
                <a16:creationId xmlns:a16="http://schemas.microsoft.com/office/drawing/2014/main" id="{760717A4-AD1B-C6C4-8EB3-10DD8B99E5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2C56FC-5FDF-41DD-9267-79E1C383D1CC}" type="slidenum">
              <a:rPr lang="es-419" smtClean="0"/>
              <a:t>‹Nº›</a:t>
            </a:fld>
            <a:endParaRPr lang="es-419"/>
          </a:p>
        </p:txBody>
      </p:sp>
    </p:spTree>
    <p:extLst>
      <p:ext uri="{BB962C8B-B14F-4D97-AF65-F5344CB8AC3E}">
        <p14:creationId xmlns:p14="http://schemas.microsoft.com/office/powerpoint/2010/main" val="30616630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egi.org.mx/contenidos/saladeprensa/aproposito/2024/EAP_Nino24.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inegi.org.mx/programas/endutih/202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E0FDB69-EE87-4761-DCB2-D1EC7866EEB8}"/>
              </a:ext>
            </a:extLst>
          </p:cNvPr>
          <p:cNvSpPr/>
          <p:nvPr/>
        </p:nvSpPr>
        <p:spPr>
          <a:xfrm>
            <a:off x="5401995" y="2046703"/>
            <a:ext cx="5627075"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4800" b="1" dirty="0">
                <a:solidFill>
                  <a:schemeClr val="tx1"/>
                </a:solidFill>
                <a:latin typeface="+mj-lt"/>
                <a:ea typeface="ADLaM Display" panose="02010000000000000000" pitchFamily="2" charset="0"/>
                <a:cs typeface="ADLaM Display" panose="02010000000000000000" pitchFamily="2" charset="0"/>
              </a:rPr>
              <a:t>Acosta Romero Martin Gustavo</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5" name="Rectángulo 4">
            <a:extLst>
              <a:ext uri="{FF2B5EF4-FFF2-40B4-BE49-F238E27FC236}">
                <a16:creationId xmlns:a16="http://schemas.microsoft.com/office/drawing/2014/main" id="{84A9232C-841D-DCB0-51EF-64B2167EECB3}"/>
              </a:ext>
            </a:extLst>
          </p:cNvPr>
          <p:cNvSpPr/>
          <p:nvPr/>
        </p:nvSpPr>
        <p:spPr>
          <a:xfrm>
            <a:off x="5401995" y="3208682"/>
            <a:ext cx="6288257"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2400" dirty="0">
                <a:solidFill>
                  <a:schemeClr val="tx1"/>
                </a:solidFill>
                <a:latin typeface="+mj-lt"/>
                <a:ea typeface="ADLaM Display" panose="02010000000000000000" pitchFamily="2" charset="0"/>
                <a:cs typeface="ADLaM Display" panose="02010000000000000000" pitchFamily="2" charset="0"/>
              </a:rPr>
              <a:t>Proyecto Final de Evaluación de proyectos.</a:t>
            </a:r>
          </a:p>
          <a:p>
            <a:r>
              <a:rPr lang="es-MX" sz="2400" dirty="0">
                <a:solidFill>
                  <a:schemeClr val="tx1"/>
                </a:solidFill>
                <a:latin typeface="+mj-lt"/>
                <a:ea typeface="ADLaM Display" panose="02010000000000000000" pitchFamily="2" charset="0"/>
                <a:cs typeface="ADLaM Display" panose="02010000000000000000" pitchFamily="2" charset="0"/>
              </a:rPr>
              <a:t>S22028479</a:t>
            </a:r>
            <a:endParaRPr lang="es-419" sz="2400" dirty="0">
              <a:solidFill>
                <a:schemeClr val="tx1"/>
              </a:solidFill>
              <a:latin typeface="+mj-lt"/>
              <a:ea typeface="ADLaM Display" panose="02010000000000000000" pitchFamily="2" charset="0"/>
              <a:cs typeface="ADLaM Display" panose="02010000000000000000" pitchFamily="2" charset="0"/>
            </a:endParaRPr>
          </a:p>
        </p:txBody>
      </p:sp>
      <p:pic>
        <p:nvPicPr>
          <p:cNvPr id="6" name="Imagen 5" descr="Diagrama&#10;&#10;El contenido generado por IA puede ser incorrecto.">
            <a:extLst>
              <a:ext uri="{FF2B5EF4-FFF2-40B4-BE49-F238E27FC236}">
                <a16:creationId xmlns:a16="http://schemas.microsoft.com/office/drawing/2014/main" id="{4CE72893-70D6-A0E1-254D-CBD99A515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766" y="1423153"/>
            <a:ext cx="4011694" cy="401169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76097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4690" y="-22893"/>
            <a:ext cx="12196689" cy="7061982"/>
          </a:xfrm>
          <a:prstGeom prst="rect">
            <a:avLst/>
          </a:prstGeom>
          <a:solidFill>
            <a:schemeClr val="accent1">
              <a:lumMod val="60000"/>
              <a:lumOff val="40000"/>
            </a:schemeClr>
          </a:solidFill>
          <a:ln>
            <a:solidFill>
              <a:srgbClr val="3A3A3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5306BB51-7184-0476-972B-975B4E53F4B9}"/>
              </a:ext>
            </a:extLst>
          </p:cNvPr>
          <p:cNvSpPr/>
          <p:nvPr/>
        </p:nvSpPr>
        <p:spPr>
          <a:xfrm>
            <a:off x="-44223" y="-202112"/>
            <a:ext cx="12187311"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bg1"/>
                </a:solidFill>
                <a:latin typeface="+mj-lt"/>
                <a:ea typeface="ADLaM Display" panose="02010000000000000000" pitchFamily="2" charset="0"/>
                <a:cs typeface="ADLaM Display" panose="02010000000000000000" pitchFamily="2" charset="0"/>
              </a:rPr>
              <a:t>FODA</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sp>
        <p:nvSpPr>
          <p:cNvPr id="29" name="Rectángulo: esquinas redondeadas 28">
            <a:extLst>
              <a:ext uri="{FF2B5EF4-FFF2-40B4-BE49-F238E27FC236}">
                <a16:creationId xmlns:a16="http://schemas.microsoft.com/office/drawing/2014/main" id="{5625F483-A3BC-04EC-F018-7951D1E38047}"/>
              </a:ext>
            </a:extLst>
          </p:cNvPr>
          <p:cNvSpPr/>
          <p:nvPr/>
        </p:nvSpPr>
        <p:spPr>
          <a:xfrm>
            <a:off x="48912" y="1171899"/>
            <a:ext cx="4023360" cy="1800000"/>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MX" sz="1600" dirty="0">
                <a:solidFill>
                  <a:schemeClr val="tx1"/>
                </a:solidFill>
              </a:rPr>
              <a:t>Transforma el tiempo frente a la pantalla en una experiencia formativa.</a:t>
            </a:r>
          </a:p>
          <a:p>
            <a:pPr marL="285750" indent="-285750" algn="just">
              <a:buFont typeface="Arial" panose="020B0604020202020204" pitchFamily="34" charset="0"/>
              <a:buChar char="•"/>
            </a:pPr>
            <a:r>
              <a:rPr lang="es-MX" sz="1600" dirty="0">
                <a:solidFill>
                  <a:schemeClr val="tx1"/>
                </a:solidFill>
              </a:rPr>
              <a:t>Diseño pensado para padres con poco tiempo, cubriendo una necesidad real y creciente en la sociedad actual.</a:t>
            </a:r>
          </a:p>
        </p:txBody>
      </p:sp>
      <p:sp>
        <p:nvSpPr>
          <p:cNvPr id="33" name="Rectángulo: esquinas redondeadas 32">
            <a:extLst>
              <a:ext uri="{FF2B5EF4-FFF2-40B4-BE49-F238E27FC236}">
                <a16:creationId xmlns:a16="http://schemas.microsoft.com/office/drawing/2014/main" id="{1C549291-2AA3-8E80-CDF7-ADF394020CC0}"/>
              </a:ext>
            </a:extLst>
          </p:cNvPr>
          <p:cNvSpPr/>
          <p:nvPr/>
        </p:nvSpPr>
        <p:spPr>
          <a:xfrm>
            <a:off x="8083451" y="1171899"/>
            <a:ext cx="4023360" cy="1800000"/>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MX" sz="1600" dirty="0">
                <a:solidFill>
                  <a:schemeClr val="tx1"/>
                </a:solidFill>
              </a:rPr>
              <a:t>Creciente demanda de soluciones de supervisión digital ante el uso temprano de dispositivos móviles por parte de niños.</a:t>
            </a:r>
          </a:p>
          <a:p>
            <a:pPr marL="285750" indent="-285750" algn="just">
              <a:buFont typeface="Arial" panose="020B0604020202020204" pitchFamily="34" charset="0"/>
              <a:buChar char="•"/>
            </a:pPr>
            <a:r>
              <a:rPr lang="es-MX" sz="1600" dirty="0">
                <a:solidFill>
                  <a:schemeClr val="tx1"/>
                </a:solidFill>
              </a:rPr>
              <a:t>Tendencia hacia el aprendizaje autónomo y personalizado en entornos .</a:t>
            </a:r>
            <a:endParaRPr lang="es-419" sz="1600" dirty="0">
              <a:solidFill>
                <a:schemeClr val="tx1"/>
              </a:solidFill>
            </a:endParaRPr>
          </a:p>
        </p:txBody>
      </p:sp>
      <p:sp>
        <p:nvSpPr>
          <p:cNvPr id="34" name="Rectángulo: esquinas redondeadas 33">
            <a:extLst>
              <a:ext uri="{FF2B5EF4-FFF2-40B4-BE49-F238E27FC236}">
                <a16:creationId xmlns:a16="http://schemas.microsoft.com/office/drawing/2014/main" id="{28006C3F-B017-B8B5-53FD-D1B7E7A78C9C}"/>
              </a:ext>
            </a:extLst>
          </p:cNvPr>
          <p:cNvSpPr/>
          <p:nvPr/>
        </p:nvSpPr>
        <p:spPr>
          <a:xfrm>
            <a:off x="48912" y="5173639"/>
            <a:ext cx="4023360" cy="1800000"/>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MX" sz="1600" dirty="0">
                <a:solidFill>
                  <a:schemeClr val="tx1"/>
                </a:solidFill>
              </a:rPr>
              <a:t>Requiere conectividad estable para subir evidencias y recibir evaluaciones.</a:t>
            </a:r>
          </a:p>
          <a:p>
            <a:pPr marL="285750" indent="-285750" algn="just">
              <a:buFont typeface="Arial" panose="020B0604020202020204" pitchFamily="34" charset="0"/>
              <a:buChar char="•"/>
            </a:pPr>
            <a:r>
              <a:rPr lang="es-MX" sz="1600" dirty="0">
                <a:solidFill>
                  <a:schemeClr val="tx1"/>
                </a:solidFill>
              </a:rPr>
              <a:t>Dependencia del comportamiento del niño, ya que se requiere que suba evidencia de estudio.</a:t>
            </a:r>
          </a:p>
        </p:txBody>
      </p:sp>
      <p:sp>
        <p:nvSpPr>
          <p:cNvPr id="35" name="Rectángulo: esquinas redondeadas 34">
            <a:extLst>
              <a:ext uri="{FF2B5EF4-FFF2-40B4-BE49-F238E27FC236}">
                <a16:creationId xmlns:a16="http://schemas.microsoft.com/office/drawing/2014/main" id="{9AF4C2E3-2997-B2B2-2579-86A4B1F4CF85}"/>
              </a:ext>
            </a:extLst>
          </p:cNvPr>
          <p:cNvSpPr/>
          <p:nvPr/>
        </p:nvSpPr>
        <p:spPr>
          <a:xfrm>
            <a:off x="8042358" y="5173639"/>
            <a:ext cx="4023360" cy="1800000"/>
          </a:xfrm>
          <a:prstGeom prst="round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s-MX" sz="1600" dirty="0">
                <a:solidFill>
                  <a:schemeClr val="tx1"/>
                </a:solidFill>
              </a:rPr>
              <a:t>Exigencias en ciberseguridad al manejar contenido sensible de menores de edad.</a:t>
            </a:r>
          </a:p>
          <a:p>
            <a:pPr marL="285750" indent="-285750" algn="just">
              <a:buFont typeface="Arial" panose="020B0604020202020204" pitchFamily="34" charset="0"/>
              <a:buChar char="•"/>
            </a:pPr>
            <a:r>
              <a:rPr lang="es-MX" sz="1600" dirty="0">
                <a:solidFill>
                  <a:schemeClr val="tx1"/>
                </a:solidFill>
              </a:rPr>
              <a:t>Competencia de otras aplicaciones de control parental ya posicionadas en el mercado.</a:t>
            </a:r>
          </a:p>
        </p:txBody>
      </p:sp>
      <p:grpSp>
        <p:nvGrpSpPr>
          <p:cNvPr id="28" name="Grupo 27">
            <a:extLst>
              <a:ext uri="{FF2B5EF4-FFF2-40B4-BE49-F238E27FC236}">
                <a16:creationId xmlns:a16="http://schemas.microsoft.com/office/drawing/2014/main" id="{B08A8F34-09B9-2E85-9867-83F04B773099}"/>
              </a:ext>
            </a:extLst>
          </p:cNvPr>
          <p:cNvGrpSpPr/>
          <p:nvPr/>
        </p:nvGrpSpPr>
        <p:grpSpPr>
          <a:xfrm>
            <a:off x="3867833" y="1888624"/>
            <a:ext cx="4835478" cy="4364208"/>
            <a:chOff x="3873304" y="1883020"/>
            <a:chExt cx="4835478" cy="4364208"/>
          </a:xfrm>
          <a:solidFill>
            <a:schemeClr val="bg2">
              <a:lumMod val="90000"/>
            </a:schemeClr>
          </a:solidFill>
        </p:grpSpPr>
        <p:sp>
          <p:nvSpPr>
            <p:cNvPr id="3" name="Elipse 2">
              <a:extLst>
                <a:ext uri="{FF2B5EF4-FFF2-40B4-BE49-F238E27FC236}">
                  <a16:creationId xmlns:a16="http://schemas.microsoft.com/office/drawing/2014/main" id="{3F06631B-F0C9-4AC8-DAC2-B4BB3E8C0F2B}"/>
                </a:ext>
              </a:extLst>
            </p:cNvPr>
            <p:cNvSpPr/>
            <p:nvPr/>
          </p:nvSpPr>
          <p:spPr>
            <a:xfrm>
              <a:off x="3873304" y="1883020"/>
              <a:ext cx="4363200" cy="4364208"/>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cxnSp>
          <p:nvCxnSpPr>
            <p:cNvPr id="7" name="Conector recto 6">
              <a:extLst>
                <a:ext uri="{FF2B5EF4-FFF2-40B4-BE49-F238E27FC236}">
                  <a16:creationId xmlns:a16="http://schemas.microsoft.com/office/drawing/2014/main" id="{B0FC9C8D-E17F-45CE-09C7-A75C1123D69B}"/>
                </a:ext>
              </a:extLst>
            </p:cNvPr>
            <p:cNvCxnSpPr>
              <a:cxnSpLocks/>
              <a:stCxn id="3" idx="0"/>
              <a:endCxn id="3" idx="4"/>
            </p:cNvCxnSpPr>
            <p:nvPr/>
          </p:nvCxnSpPr>
          <p:spPr>
            <a:xfrm>
              <a:off x="6054904" y="1883020"/>
              <a:ext cx="0" cy="4364208"/>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Conector recto 8">
              <a:extLst>
                <a:ext uri="{FF2B5EF4-FFF2-40B4-BE49-F238E27FC236}">
                  <a16:creationId xmlns:a16="http://schemas.microsoft.com/office/drawing/2014/main" id="{FA4380F7-DA3E-3D18-4B4C-4C5ED0966FD9}"/>
                </a:ext>
              </a:extLst>
            </p:cNvPr>
            <p:cNvCxnSpPr>
              <a:cxnSpLocks/>
              <a:stCxn id="3" idx="2"/>
              <a:endCxn id="3" idx="6"/>
            </p:cNvCxnSpPr>
            <p:nvPr/>
          </p:nvCxnSpPr>
          <p:spPr>
            <a:xfrm>
              <a:off x="3873304" y="4065124"/>
              <a:ext cx="4363200"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2" name="Grupo 11">
              <a:extLst>
                <a:ext uri="{FF2B5EF4-FFF2-40B4-BE49-F238E27FC236}">
                  <a16:creationId xmlns:a16="http://schemas.microsoft.com/office/drawing/2014/main" id="{49581E4B-1A9B-24FF-62EA-C09DFA0C3544}"/>
                </a:ext>
              </a:extLst>
            </p:cNvPr>
            <p:cNvGrpSpPr/>
            <p:nvPr/>
          </p:nvGrpSpPr>
          <p:grpSpPr>
            <a:xfrm>
              <a:off x="4635157" y="2575635"/>
              <a:ext cx="1678745" cy="1265894"/>
              <a:chOff x="4635157" y="2575635"/>
              <a:chExt cx="1678745" cy="1265894"/>
            </a:xfrm>
            <a:grpFill/>
          </p:grpSpPr>
          <p:sp>
            <p:nvSpPr>
              <p:cNvPr id="10" name="Rectángulo 9">
                <a:extLst>
                  <a:ext uri="{FF2B5EF4-FFF2-40B4-BE49-F238E27FC236}">
                    <a16:creationId xmlns:a16="http://schemas.microsoft.com/office/drawing/2014/main" id="{303CEA76-BA09-3CA2-8421-647027093DDF}"/>
                  </a:ext>
                </a:extLst>
              </p:cNvPr>
              <p:cNvSpPr/>
              <p:nvPr/>
            </p:nvSpPr>
            <p:spPr>
              <a:xfrm>
                <a:off x="4823695" y="2575635"/>
                <a:ext cx="694004" cy="76385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7200" b="1" dirty="0">
                    <a:solidFill>
                      <a:srgbClr val="FF0000"/>
                    </a:solidFill>
                    <a:latin typeface="+mj-lt"/>
                    <a:ea typeface="ADLaM Display" panose="02010000000000000000" pitchFamily="2" charset="0"/>
                    <a:cs typeface="ADLaM Display" panose="02010000000000000000" pitchFamily="2" charset="0"/>
                  </a:rPr>
                  <a:t>F</a:t>
                </a:r>
                <a:endParaRPr lang="es-419" sz="7200" b="1" dirty="0">
                  <a:solidFill>
                    <a:srgbClr val="FF0000"/>
                  </a:solidFill>
                  <a:latin typeface="+mj-lt"/>
                  <a:ea typeface="ADLaM Display" panose="02010000000000000000" pitchFamily="2" charset="0"/>
                  <a:cs typeface="ADLaM Display" panose="02010000000000000000" pitchFamily="2" charset="0"/>
                </a:endParaRPr>
              </a:p>
            </p:txBody>
          </p:sp>
          <p:sp>
            <p:nvSpPr>
              <p:cNvPr id="11" name="Rectángulo 10">
                <a:extLst>
                  <a:ext uri="{FF2B5EF4-FFF2-40B4-BE49-F238E27FC236}">
                    <a16:creationId xmlns:a16="http://schemas.microsoft.com/office/drawing/2014/main" id="{EE370148-CEC6-6528-0345-2D9EF9206B77}"/>
                  </a:ext>
                </a:extLst>
              </p:cNvPr>
              <p:cNvSpPr/>
              <p:nvPr/>
            </p:nvSpPr>
            <p:spPr>
              <a:xfrm>
                <a:off x="4635157" y="3220453"/>
                <a:ext cx="1678745" cy="6210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ea typeface="ADLaM Display" panose="02010000000000000000" pitchFamily="2" charset="0"/>
                    <a:cs typeface="ADLaM Display" panose="02010000000000000000" pitchFamily="2" charset="0"/>
                  </a:rPr>
                  <a:t>Fortalezas</a:t>
                </a:r>
                <a:endParaRPr lang="es-419" dirty="0">
                  <a:solidFill>
                    <a:schemeClr val="tx1"/>
                  </a:solidFill>
                  <a:ea typeface="ADLaM Display" panose="02010000000000000000" pitchFamily="2" charset="0"/>
                  <a:cs typeface="ADLaM Display" panose="02010000000000000000" pitchFamily="2" charset="0"/>
                </a:endParaRPr>
              </a:p>
            </p:txBody>
          </p:sp>
        </p:grpSp>
        <p:grpSp>
          <p:nvGrpSpPr>
            <p:cNvPr id="13" name="Grupo 12">
              <a:extLst>
                <a:ext uri="{FF2B5EF4-FFF2-40B4-BE49-F238E27FC236}">
                  <a16:creationId xmlns:a16="http://schemas.microsoft.com/office/drawing/2014/main" id="{31AE97BB-BF97-CC8B-8069-FAD0125BEE41}"/>
                </a:ext>
              </a:extLst>
            </p:cNvPr>
            <p:cNvGrpSpPr/>
            <p:nvPr/>
          </p:nvGrpSpPr>
          <p:grpSpPr>
            <a:xfrm>
              <a:off x="6429817" y="2575635"/>
              <a:ext cx="2278965" cy="1243001"/>
              <a:chOff x="4433666" y="2627398"/>
              <a:chExt cx="2278965" cy="1243001"/>
            </a:xfrm>
            <a:grpFill/>
          </p:grpSpPr>
          <p:sp>
            <p:nvSpPr>
              <p:cNvPr id="14" name="Rectángulo 13">
                <a:extLst>
                  <a:ext uri="{FF2B5EF4-FFF2-40B4-BE49-F238E27FC236}">
                    <a16:creationId xmlns:a16="http://schemas.microsoft.com/office/drawing/2014/main" id="{E27C1616-0D1A-1F8E-9FD1-2ECA07045402}"/>
                  </a:ext>
                </a:extLst>
              </p:cNvPr>
              <p:cNvSpPr/>
              <p:nvPr/>
            </p:nvSpPr>
            <p:spPr>
              <a:xfrm>
                <a:off x="4608849" y="2627398"/>
                <a:ext cx="694004" cy="76385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7200" b="1" dirty="0">
                    <a:solidFill>
                      <a:srgbClr val="FF0000"/>
                    </a:solidFill>
                    <a:latin typeface="+mj-lt"/>
                    <a:ea typeface="ADLaM Display" panose="02010000000000000000" pitchFamily="2" charset="0"/>
                    <a:cs typeface="ADLaM Display" panose="02010000000000000000" pitchFamily="2" charset="0"/>
                  </a:rPr>
                  <a:t>O</a:t>
                </a:r>
                <a:endParaRPr lang="es-419" sz="7200" b="1" dirty="0">
                  <a:solidFill>
                    <a:srgbClr val="FF0000"/>
                  </a:solidFill>
                  <a:latin typeface="+mj-lt"/>
                  <a:ea typeface="ADLaM Display" panose="02010000000000000000" pitchFamily="2" charset="0"/>
                  <a:cs typeface="ADLaM Display" panose="02010000000000000000" pitchFamily="2" charset="0"/>
                </a:endParaRPr>
              </a:p>
            </p:txBody>
          </p:sp>
          <p:sp>
            <p:nvSpPr>
              <p:cNvPr id="15" name="Rectángulo 14">
                <a:extLst>
                  <a:ext uri="{FF2B5EF4-FFF2-40B4-BE49-F238E27FC236}">
                    <a16:creationId xmlns:a16="http://schemas.microsoft.com/office/drawing/2014/main" id="{C0C26CBB-FE19-C6C3-B387-EEB163C90364}"/>
                  </a:ext>
                </a:extLst>
              </p:cNvPr>
              <p:cNvSpPr/>
              <p:nvPr/>
            </p:nvSpPr>
            <p:spPr>
              <a:xfrm>
                <a:off x="4433666" y="3249323"/>
                <a:ext cx="2278965" cy="6210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ea typeface="ADLaM Display" panose="02010000000000000000" pitchFamily="2" charset="0"/>
                    <a:cs typeface="ADLaM Display" panose="02010000000000000000" pitchFamily="2" charset="0"/>
                  </a:rPr>
                  <a:t>Oportunidades</a:t>
                </a:r>
                <a:endParaRPr lang="es-419" dirty="0">
                  <a:solidFill>
                    <a:schemeClr val="tx1"/>
                  </a:solidFill>
                  <a:ea typeface="ADLaM Display" panose="02010000000000000000" pitchFamily="2" charset="0"/>
                  <a:cs typeface="ADLaM Display" panose="02010000000000000000" pitchFamily="2" charset="0"/>
                </a:endParaRPr>
              </a:p>
            </p:txBody>
          </p:sp>
        </p:grpSp>
        <p:grpSp>
          <p:nvGrpSpPr>
            <p:cNvPr id="19" name="Grupo 18">
              <a:extLst>
                <a:ext uri="{FF2B5EF4-FFF2-40B4-BE49-F238E27FC236}">
                  <a16:creationId xmlns:a16="http://schemas.microsoft.com/office/drawing/2014/main" id="{1EE0AE8D-BBD3-84ED-02C2-ADE6DE69425A}"/>
                </a:ext>
              </a:extLst>
            </p:cNvPr>
            <p:cNvGrpSpPr/>
            <p:nvPr/>
          </p:nvGrpSpPr>
          <p:grpSpPr>
            <a:xfrm>
              <a:off x="4635157" y="4462558"/>
              <a:ext cx="1678745" cy="1242217"/>
              <a:chOff x="4668273" y="2567604"/>
              <a:chExt cx="1678745" cy="1242217"/>
            </a:xfrm>
            <a:grpFill/>
          </p:grpSpPr>
          <p:sp>
            <p:nvSpPr>
              <p:cNvPr id="20" name="Rectángulo 19">
                <a:extLst>
                  <a:ext uri="{FF2B5EF4-FFF2-40B4-BE49-F238E27FC236}">
                    <a16:creationId xmlns:a16="http://schemas.microsoft.com/office/drawing/2014/main" id="{0F793F4B-487F-EC98-5DF4-1DCD22BC8EB2}"/>
                  </a:ext>
                </a:extLst>
              </p:cNvPr>
              <p:cNvSpPr/>
              <p:nvPr/>
            </p:nvSpPr>
            <p:spPr>
              <a:xfrm>
                <a:off x="4747217" y="2567604"/>
                <a:ext cx="694004" cy="76385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7200" b="1" dirty="0">
                    <a:solidFill>
                      <a:srgbClr val="FF0000"/>
                    </a:solidFill>
                    <a:latin typeface="+mj-lt"/>
                    <a:ea typeface="ADLaM Display" panose="02010000000000000000" pitchFamily="2" charset="0"/>
                    <a:cs typeface="ADLaM Display" panose="02010000000000000000" pitchFamily="2" charset="0"/>
                  </a:rPr>
                  <a:t>D</a:t>
                </a:r>
                <a:endParaRPr lang="es-419" sz="7200" b="1" dirty="0">
                  <a:solidFill>
                    <a:srgbClr val="FF0000"/>
                  </a:solidFill>
                  <a:latin typeface="+mj-lt"/>
                  <a:ea typeface="ADLaM Display" panose="02010000000000000000" pitchFamily="2" charset="0"/>
                  <a:cs typeface="ADLaM Display" panose="02010000000000000000" pitchFamily="2" charset="0"/>
                </a:endParaRPr>
              </a:p>
            </p:txBody>
          </p:sp>
          <p:sp>
            <p:nvSpPr>
              <p:cNvPr id="21" name="Rectángulo 20">
                <a:extLst>
                  <a:ext uri="{FF2B5EF4-FFF2-40B4-BE49-F238E27FC236}">
                    <a16:creationId xmlns:a16="http://schemas.microsoft.com/office/drawing/2014/main" id="{CDBB43FA-AFAC-2D78-465A-7733E2CECF67}"/>
                  </a:ext>
                </a:extLst>
              </p:cNvPr>
              <p:cNvSpPr/>
              <p:nvPr/>
            </p:nvSpPr>
            <p:spPr>
              <a:xfrm>
                <a:off x="4668273" y="3188745"/>
                <a:ext cx="1678745" cy="6210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ea typeface="ADLaM Display" panose="02010000000000000000" pitchFamily="2" charset="0"/>
                    <a:cs typeface="ADLaM Display" panose="02010000000000000000" pitchFamily="2" charset="0"/>
                  </a:rPr>
                  <a:t>Debilidades</a:t>
                </a:r>
                <a:endParaRPr lang="es-419" dirty="0">
                  <a:solidFill>
                    <a:schemeClr val="tx1"/>
                  </a:solidFill>
                  <a:ea typeface="ADLaM Display" panose="02010000000000000000" pitchFamily="2" charset="0"/>
                  <a:cs typeface="ADLaM Display" panose="02010000000000000000" pitchFamily="2" charset="0"/>
                </a:endParaRPr>
              </a:p>
            </p:txBody>
          </p:sp>
        </p:grpSp>
        <p:grpSp>
          <p:nvGrpSpPr>
            <p:cNvPr id="25" name="Grupo 24">
              <a:extLst>
                <a:ext uri="{FF2B5EF4-FFF2-40B4-BE49-F238E27FC236}">
                  <a16:creationId xmlns:a16="http://schemas.microsoft.com/office/drawing/2014/main" id="{056CB371-4EB5-A1D1-9319-3542E7ED38CA}"/>
                </a:ext>
              </a:extLst>
            </p:cNvPr>
            <p:cNvGrpSpPr/>
            <p:nvPr/>
          </p:nvGrpSpPr>
          <p:grpSpPr>
            <a:xfrm>
              <a:off x="6424830" y="4451520"/>
              <a:ext cx="1370870" cy="1283996"/>
              <a:chOff x="4433667" y="2586403"/>
              <a:chExt cx="1370870" cy="1283996"/>
            </a:xfrm>
            <a:grpFill/>
          </p:grpSpPr>
          <p:sp>
            <p:nvSpPr>
              <p:cNvPr id="26" name="Rectángulo 25">
                <a:extLst>
                  <a:ext uri="{FF2B5EF4-FFF2-40B4-BE49-F238E27FC236}">
                    <a16:creationId xmlns:a16="http://schemas.microsoft.com/office/drawing/2014/main" id="{9A7D7DA3-CA3C-BDB2-1B75-0D062E3E3FF4}"/>
                  </a:ext>
                </a:extLst>
              </p:cNvPr>
              <p:cNvSpPr/>
              <p:nvPr/>
            </p:nvSpPr>
            <p:spPr>
              <a:xfrm>
                <a:off x="4613837" y="2586403"/>
                <a:ext cx="694004" cy="763851"/>
              </a:xfrm>
              <a:prstGeom prst="rect">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sz="7200" b="1" dirty="0">
                    <a:solidFill>
                      <a:srgbClr val="FF0000"/>
                    </a:solidFill>
                    <a:latin typeface="+mj-lt"/>
                    <a:ea typeface="ADLaM Display" panose="02010000000000000000" pitchFamily="2" charset="0"/>
                    <a:cs typeface="ADLaM Display" panose="02010000000000000000" pitchFamily="2" charset="0"/>
                  </a:rPr>
                  <a:t>A</a:t>
                </a:r>
                <a:endParaRPr lang="es-419" sz="7200" b="1" dirty="0">
                  <a:solidFill>
                    <a:srgbClr val="FF0000"/>
                  </a:solidFill>
                  <a:latin typeface="+mj-lt"/>
                  <a:ea typeface="ADLaM Display" panose="02010000000000000000" pitchFamily="2" charset="0"/>
                  <a:cs typeface="ADLaM Display" panose="02010000000000000000" pitchFamily="2" charset="0"/>
                </a:endParaRPr>
              </a:p>
            </p:txBody>
          </p:sp>
          <p:sp>
            <p:nvSpPr>
              <p:cNvPr id="27" name="Rectángulo 26">
                <a:extLst>
                  <a:ext uri="{FF2B5EF4-FFF2-40B4-BE49-F238E27FC236}">
                    <a16:creationId xmlns:a16="http://schemas.microsoft.com/office/drawing/2014/main" id="{1EC0C902-5853-C6CC-DE2D-49AFEF675036}"/>
                  </a:ext>
                </a:extLst>
              </p:cNvPr>
              <p:cNvSpPr/>
              <p:nvPr/>
            </p:nvSpPr>
            <p:spPr>
              <a:xfrm>
                <a:off x="4433667" y="3249323"/>
                <a:ext cx="1370870" cy="62107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MX" dirty="0">
                    <a:solidFill>
                      <a:schemeClr val="tx1"/>
                    </a:solidFill>
                    <a:ea typeface="ADLaM Display" panose="02010000000000000000" pitchFamily="2" charset="0"/>
                    <a:cs typeface="ADLaM Display" panose="02010000000000000000" pitchFamily="2" charset="0"/>
                  </a:rPr>
                  <a:t>Amenazas</a:t>
                </a:r>
                <a:endParaRPr lang="es-419" dirty="0">
                  <a:solidFill>
                    <a:schemeClr val="tx1"/>
                  </a:solidFill>
                  <a:ea typeface="ADLaM Display" panose="02010000000000000000" pitchFamily="2" charset="0"/>
                  <a:cs typeface="ADLaM Display" panose="02010000000000000000" pitchFamily="2" charset="0"/>
                </a:endParaRPr>
              </a:p>
            </p:txBody>
          </p:sp>
        </p:grpSp>
      </p:grpSp>
    </p:spTree>
    <p:extLst>
      <p:ext uri="{BB962C8B-B14F-4D97-AF65-F5344CB8AC3E}">
        <p14:creationId xmlns:p14="http://schemas.microsoft.com/office/powerpoint/2010/main" val="159838092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1097B04D-78A8-9BF5-5556-CC7C69A65116}"/>
              </a:ext>
            </a:extLst>
          </p:cNvPr>
          <p:cNvGrpSpPr/>
          <p:nvPr/>
        </p:nvGrpSpPr>
        <p:grpSpPr>
          <a:xfrm>
            <a:off x="0" y="128562"/>
            <a:ext cx="12192000" cy="4498756"/>
            <a:chOff x="0" y="-828041"/>
            <a:chExt cx="12192000" cy="4498756"/>
          </a:xfrm>
        </p:grpSpPr>
        <p:sp>
          <p:nvSpPr>
            <p:cNvPr id="4" name="Rectángulo 3">
              <a:extLst>
                <a:ext uri="{FF2B5EF4-FFF2-40B4-BE49-F238E27FC236}">
                  <a16:creationId xmlns:a16="http://schemas.microsoft.com/office/drawing/2014/main" id="{5306BB51-7184-0476-972B-975B4E53F4B9}"/>
                </a:ext>
              </a:extLst>
            </p:cNvPr>
            <p:cNvSpPr/>
            <p:nvPr/>
          </p:nvSpPr>
          <p:spPr>
            <a:xfrm>
              <a:off x="0" y="-828041"/>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Oferta</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5" y="1636908"/>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La oferta actual en el mercado mexicano está dominada por aplicaciones de control parental tradicionales, como Google </a:t>
              </a:r>
              <a:r>
                <a:rPr lang="es-MX" sz="2400" dirty="0" err="1">
                  <a:solidFill>
                    <a:schemeClr val="tx1"/>
                  </a:solidFill>
                  <a:ea typeface="ADLaM Display" panose="02010000000000000000" pitchFamily="2" charset="0"/>
                  <a:cs typeface="ADLaM Display" panose="02010000000000000000" pitchFamily="2" charset="0"/>
                </a:rPr>
                <a:t>Family</a:t>
              </a:r>
              <a:r>
                <a:rPr lang="es-MX" sz="2400" dirty="0">
                  <a:solidFill>
                    <a:schemeClr val="tx1"/>
                  </a:solidFill>
                  <a:ea typeface="ADLaM Display" panose="02010000000000000000" pitchFamily="2" charset="0"/>
                  <a:cs typeface="ADLaM Display" panose="02010000000000000000" pitchFamily="2" charset="0"/>
                </a:rPr>
                <a:t> Link y Norton </a:t>
              </a:r>
              <a:r>
                <a:rPr lang="es-MX" sz="2400" dirty="0" err="1">
                  <a:solidFill>
                    <a:schemeClr val="tx1"/>
                  </a:solidFill>
                  <a:ea typeface="ADLaM Display" panose="02010000000000000000" pitchFamily="2" charset="0"/>
                  <a:cs typeface="ADLaM Display" panose="02010000000000000000" pitchFamily="2" charset="0"/>
                </a:rPr>
                <a:t>Family</a:t>
              </a:r>
              <a:r>
                <a:rPr lang="es-MX" sz="2400" dirty="0">
                  <a:solidFill>
                    <a:schemeClr val="tx1"/>
                  </a:solidFill>
                  <a:ea typeface="ADLaM Display" panose="02010000000000000000" pitchFamily="2" charset="0"/>
                  <a:cs typeface="ADLaM Display" panose="02010000000000000000" pitchFamily="2" charset="0"/>
                </a:rPr>
                <a:t>. Estas plataformas ofrecen funciones como bloqueo de aplicaciones, filtros de contenido, límites de tiempo de uso y monitoreo de ubicación. Si bien son soluciones útiles, todas ellas se enfocan principalmente en la vigilancia y el control, sin incorporar mecanismos que fomenten el estudio activo ni que evalúen el cumplimiento de actividades escolares antes de otorgar acceso al dispositivo.</a:t>
              </a:r>
              <a:endParaRPr lang="es-419" sz="2400" dirty="0">
                <a:solidFill>
                  <a:schemeClr val="tx1"/>
                </a:solidFill>
                <a:ea typeface="ADLaM Display" panose="02010000000000000000" pitchFamily="2" charset="0"/>
                <a:cs typeface="ADLaM Display" panose="02010000000000000000" pitchFamily="2" charset="0"/>
              </a:endParaRPr>
            </a:p>
          </p:txBody>
        </p:sp>
      </p:grpSp>
      <p:pic>
        <p:nvPicPr>
          <p:cNvPr id="1026" name="Picture 2" descr="Google Family Link - Apps en Google Play">
            <a:extLst>
              <a:ext uri="{FF2B5EF4-FFF2-40B4-BE49-F238E27FC236}">
                <a16:creationId xmlns:a16="http://schemas.microsoft.com/office/drawing/2014/main" id="{672C271B-0C9B-EFE8-A6F4-FCB57814A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440" y="4819358"/>
            <a:ext cx="1798320" cy="17983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orton Family parental control - Apps en Google Play">
            <a:extLst>
              <a:ext uri="{FF2B5EF4-FFF2-40B4-BE49-F238E27FC236}">
                <a16:creationId xmlns:a16="http://schemas.microsoft.com/office/drawing/2014/main" id="{5B8E8728-FF04-E955-ADB6-7BDF31752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242" y="4917062"/>
            <a:ext cx="1602911" cy="1602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811111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725CF-84EB-B8E5-C69D-7A5280AF6355}"/>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E5C9704C-152D-C48A-9BC5-765526402106}"/>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nvGrpSpPr>
          <p:cNvPr id="7" name="Grupo 6">
            <a:extLst>
              <a:ext uri="{FF2B5EF4-FFF2-40B4-BE49-F238E27FC236}">
                <a16:creationId xmlns:a16="http://schemas.microsoft.com/office/drawing/2014/main" id="{DF559169-DC37-FF3A-B012-72DD559E7071}"/>
              </a:ext>
            </a:extLst>
          </p:cNvPr>
          <p:cNvGrpSpPr/>
          <p:nvPr/>
        </p:nvGrpSpPr>
        <p:grpSpPr>
          <a:xfrm>
            <a:off x="0" y="128562"/>
            <a:ext cx="12192000" cy="4498756"/>
            <a:chOff x="0" y="-828041"/>
            <a:chExt cx="12192000" cy="4498756"/>
          </a:xfrm>
        </p:grpSpPr>
        <p:sp>
          <p:nvSpPr>
            <p:cNvPr id="4" name="Rectángulo 3">
              <a:extLst>
                <a:ext uri="{FF2B5EF4-FFF2-40B4-BE49-F238E27FC236}">
                  <a16:creationId xmlns:a16="http://schemas.microsoft.com/office/drawing/2014/main" id="{3A665E7F-C574-033A-0796-E1555538DE54}"/>
                </a:ext>
              </a:extLst>
            </p:cNvPr>
            <p:cNvSpPr/>
            <p:nvPr/>
          </p:nvSpPr>
          <p:spPr>
            <a:xfrm>
              <a:off x="0" y="-828041"/>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Oferta</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E2EDB1BD-DA0E-50E1-E4E8-638A3822BA1E}"/>
                </a:ext>
              </a:extLst>
            </p:cNvPr>
            <p:cNvSpPr/>
            <p:nvPr/>
          </p:nvSpPr>
          <p:spPr>
            <a:xfrm>
              <a:off x="912055" y="1636908"/>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También existen aplicaciones educativas como Duolingo, que promueven el aprendizaje mediante dinámicas interactivas, pero no incluyen funciones de control parental ni validación de tareas. Estas herramientas están orientadas más al aprendizaje autónomo que a la supervisión por parte de los padres. Incluso los sistemas escolares que utilizan plataformas virtuales para la gestión de tareas no cuentan con herramientas que limiten el acceso al dispositivo en función del cumplimiento académico.</a:t>
              </a:r>
              <a:endParaRPr lang="es-419" sz="2400" dirty="0">
                <a:solidFill>
                  <a:schemeClr val="tx1"/>
                </a:solidFill>
                <a:ea typeface="ADLaM Display" panose="02010000000000000000" pitchFamily="2" charset="0"/>
                <a:cs typeface="ADLaM Display" panose="02010000000000000000" pitchFamily="2" charset="0"/>
              </a:endParaRPr>
            </a:p>
          </p:txBody>
        </p:sp>
      </p:grpSp>
      <p:pic>
        <p:nvPicPr>
          <p:cNvPr id="3" name="Imagen 2" descr="Diagrama&#10;&#10;El contenido generado por IA puede ser incorrecto.">
            <a:extLst>
              <a:ext uri="{FF2B5EF4-FFF2-40B4-BE49-F238E27FC236}">
                <a16:creationId xmlns:a16="http://schemas.microsoft.com/office/drawing/2014/main" id="{75C5CB45-9954-01AB-DFB1-C83742872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2945" y="5010463"/>
            <a:ext cx="1718975" cy="1718975"/>
          </a:xfrm>
          <a:prstGeom prst="rect">
            <a:avLst/>
          </a:prstGeom>
          <a:ln>
            <a:noFill/>
          </a:ln>
          <a:effectLst>
            <a:outerShdw blurRad="292100" dist="139700" dir="2700000" algn="tl" rotWithShape="0">
              <a:srgbClr val="333333">
                <a:alpha val="65000"/>
              </a:srgbClr>
            </a:outerShdw>
          </a:effectLst>
        </p:spPr>
      </p:pic>
      <p:sp>
        <p:nvSpPr>
          <p:cNvPr id="5" name="Flecha: hacia abajo 4">
            <a:extLst>
              <a:ext uri="{FF2B5EF4-FFF2-40B4-BE49-F238E27FC236}">
                <a16:creationId xmlns:a16="http://schemas.microsoft.com/office/drawing/2014/main" id="{90D44DB9-CC78-BF88-31BA-C356ED2B3970}"/>
              </a:ext>
            </a:extLst>
          </p:cNvPr>
          <p:cNvSpPr/>
          <p:nvPr/>
        </p:nvSpPr>
        <p:spPr>
          <a:xfrm rot="10800000">
            <a:off x="4246880" y="5364481"/>
            <a:ext cx="538480" cy="1036320"/>
          </a:xfrm>
          <a:prstGeom prst="downArrow">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2050" name="Picture 2" descr="Duolingo's owl mascot is now dead. But it's what comes next that interests  me | Creative Bloq">
            <a:extLst>
              <a:ext uri="{FF2B5EF4-FFF2-40B4-BE49-F238E27FC236}">
                <a16:creationId xmlns:a16="http://schemas.microsoft.com/office/drawing/2014/main" id="{4DF2F722-301D-7D9D-93FA-DB6F8B0947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370" b="3879"/>
          <a:stretch/>
        </p:blipFill>
        <p:spPr bwMode="auto">
          <a:xfrm>
            <a:off x="8768081" y="5007281"/>
            <a:ext cx="1712017" cy="1720800"/>
          </a:xfrm>
          <a:prstGeom prst="rect">
            <a:avLst/>
          </a:prstGeom>
          <a:noFill/>
          <a:extLst>
            <a:ext uri="{909E8E84-426E-40DD-AFC4-6F175D3DCCD1}">
              <a14:hiddenFill xmlns:a14="http://schemas.microsoft.com/office/drawing/2010/main">
                <a:solidFill>
                  <a:srgbClr val="FFFFFF"/>
                </a:solidFill>
              </a14:hiddenFill>
            </a:ext>
          </a:extLst>
        </p:spPr>
      </p:pic>
      <p:sp>
        <p:nvSpPr>
          <p:cNvPr id="8" name="Flecha: hacia abajo 7">
            <a:extLst>
              <a:ext uri="{FF2B5EF4-FFF2-40B4-BE49-F238E27FC236}">
                <a16:creationId xmlns:a16="http://schemas.microsoft.com/office/drawing/2014/main" id="{62AC1DAB-7E4A-7554-73DF-9111B5749458}"/>
              </a:ext>
            </a:extLst>
          </p:cNvPr>
          <p:cNvSpPr/>
          <p:nvPr/>
        </p:nvSpPr>
        <p:spPr>
          <a:xfrm>
            <a:off x="7914641" y="5410483"/>
            <a:ext cx="538480" cy="10363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13298706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1097B04D-78A8-9BF5-5556-CC7C69A65116}"/>
              </a:ext>
            </a:extLst>
          </p:cNvPr>
          <p:cNvGrpSpPr/>
          <p:nvPr/>
        </p:nvGrpSpPr>
        <p:grpSpPr>
          <a:xfrm>
            <a:off x="-1" y="1166445"/>
            <a:ext cx="12192000" cy="3615617"/>
            <a:chOff x="-1" y="12894"/>
            <a:chExt cx="12192000" cy="3615617"/>
          </a:xfrm>
        </p:grpSpPr>
        <p:sp>
          <p:nvSpPr>
            <p:cNvPr id="4" name="Rectángulo 3">
              <a:extLst>
                <a:ext uri="{FF2B5EF4-FFF2-40B4-BE49-F238E27FC236}">
                  <a16:creationId xmlns:a16="http://schemas.microsoft.com/office/drawing/2014/main" id="{5306BB51-7184-0476-972B-975B4E53F4B9}"/>
                </a:ext>
              </a:extLst>
            </p:cNvPr>
            <p:cNvSpPr/>
            <p:nvPr/>
          </p:nvSpPr>
          <p:spPr>
            <a:xfrm>
              <a:off x="-1" y="12894"/>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Demanda</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4" y="1594704"/>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En el mercado mexicano, la demanda de soluciones que combinen control parental con herramientas educativas va en aumento, impulsada principalmente por la creciente digitalización en el entorno familiar y escolar. Los padres de familia, especialmente aquellos con hijos en edad escolar entre los 6 y 16 años, enfrentan el reto de equilibrar el uso de dispositivos móviles con el desarrollo de hábitos de estudio responsables.</a:t>
              </a:r>
              <a:endParaRPr lang="es-419" sz="2400" dirty="0">
                <a:solidFill>
                  <a:schemeClr val="tx1"/>
                </a:solidFill>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2521763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DA377F1-BA69-2A14-64EF-B39E6F0DB5DD}"/>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nvGrpSpPr>
          <p:cNvPr id="7" name="Grupo 6">
            <a:extLst>
              <a:ext uri="{FF2B5EF4-FFF2-40B4-BE49-F238E27FC236}">
                <a16:creationId xmlns:a16="http://schemas.microsoft.com/office/drawing/2014/main" id="{1097B04D-78A8-9BF5-5556-CC7C69A65116}"/>
              </a:ext>
            </a:extLst>
          </p:cNvPr>
          <p:cNvGrpSpPr/>
          <p:nvPr/>
        </p:nvGrpSpPr>
        <p:grpSpPr>
          <a:xfrm>
            <a:off x="0" y="0"/>
            <a:ext cx="12192000" cy="5992836"/>
            <a:chOff x="0" y="-956603"/>
            <a:chExt cx="12192000" cy="5992836"/>
          </a:xfrm>
        </p:grpSpPr>
        <p:sp>
          <p:nvSpPr>
            <p:cNvPr id="4" name="Rectángulo 3">
              <a:extLst>
                <a:ext uri="{FF2B5EF4-FFF2-40B4-BE49-F238E27FC236}">
                  <a16:creationId xmlns:a16="http://schemas.microsoft.com/office/drawing/2014/main" id="{5306BB51-7184-0476-972B-975B4E53F4B9}"/>
                </a:ext>
              </a:extLst>
            </p:cNvPr>
            <p:cNvSpPr/>
            <p:nvPr/>
          </p:nvSpPr>
          <p:spPr>
            <a:xfrm>
              <a:off x="0" y="-956603"/>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bg2"/>
                  </a:solidFill>
                  <a:latin typeface="+mj-lt"/>
                  <a:ea typeface="ADLaM Display" panose="02010000000000000000" pitchFamily="2" charset="0"/>
                  <a:cs typeface="ADLaM Display" panose="02010000000000000000" pitchFamily="2" charset="0"/>
                </a:rPr>
                <a:t>Tamaño del mercado</a:t>
              </a:r>
              <a:endParaRPr lang="es-419" sz="4800" b="1" dirty="0">
                <a:solidFill>
                  <a:schemeClr val="bg2"/>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777240" y="1638373"/>
              <a:ext cx="10637520" cy="339786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bg2"/>
                  </a:solidFill>
                  <a:latin typeface="+mj-lt"/>
                  <a:ea typeface="ADLaM Display" panose="02010000000000000000" pitchFamily="2" charset="0"/>
                  <a:cs typeface="ADLaM Display" panose="02010000000000000000" pitchFamily="2" charset="0"/>
                </a:rPr>
                <a:t>México tiene una población de aproximadamente 129.5 millones de personas, de las cuales cerca de 36.3 millones son niños y adolescentes menores de 18 años, y alrededor de 25.7 millones se encuentran en edad escolar entre los 6 y 17 años, que representa el público objetivo de la aplicación </a:t>
              </a:r>
              <a:r>
                <a:rPr lang="es-MX" sz="2400" dirty="0" err="1">
                  <a:solidFill>
                    <a:schemeClr val="bg2"/>
                  </a:solidFill>
                  <a:latin typeface="+mj-lt"/>
                  <a:ea typeface="ADLaM Display" panose="02010000000000000000" pitchFamily="2" charset="0"/>
                  <a:cs typeface="ADLaM Display" panose="02010000000000000000" pitchFamily="2" charset="0"/>
                </a:rPr>
                <a:t>Study</a:t>
              </a:r>
              <a:r>
                <a:rPr lang="es-MX" sz="2400" dirty="0">
                  <a:solidFill>
                    <a:schemeClr val="bg2"/>
                  </a:solidFill>
                  <a:latin typeface="+mj-lt"/>
                  <a:ea typeface="ADLaM Display" panose="02010000000000000000" pitchFamily="2" charset="0"/>
                  <a:cs typeface="ADLaM Display" panose="02010000000000000000" pitchFamily="2" charset="0"/>
                </a:rPr>
                <a:t> Time. Según la Encuesta Nacional sobre Disponibilidad y Uso de Tecnologías de la Información en los Hogares (ENDUTIH), el 81.4% de la población de 6 años o más usa teléfonos celulares, lo que indica que al menos 20 millones de estos menores ya tienen acceso a un dispositivo móvil con capacidad de conexión. Esto convierte a México en un mercado altamente atractivo para una solución digital que combine control parental con validación académica, estimando un universo potencial de entre 8 y 12 millones de familias con disposición tecnológica y necesidad real de supervisión educativa a distancia. </a:t>
              </a:r>
            </a:p>
          </p:txBody>
        </p:sp>
      </p:grpSp>
    </p:spTree>
    <p:extLst>
      <p:ext uri="{BB962C8B-B14F-4D97-AF65-F5344CB8AC3E}">
        <p14:creationId xmlns:p14="http://schemas.microsoft.com/office/powerpoint/2010/main" val="160674681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o 6">
            <a:extLst>
              <a:ext uri="{FF2B5EF4-FFF2-40B4-BE49-F238E27FC236}">
                <a16:creationId xmlns:a16="http://schemas.microsoft.com/office/drawing/2014/main" id="{1097B04D-78A8-9BF5-5556-CC7C69A65116}"/>
              </a:ext>
            </a:extLst>
          </p:cNvPr>
          <p:cNvGrpSpPr/>
          <p:nvPr/>
        </p:nvGrpSpPr>
        <p:grpSpPr>
          <a:xfrm>
            <a:off x="0" y="-98084"/>
            <a:ext cx="12192000" cy="6956083"/>
            <a:chOff x="-112543" y="-1490786"/>
            <a:chExt cx="12192000" cy="6956083"/>
          </a:xfrm>
        </p:grpSpPr>
        <p:sp>
          <p:nvSpPr>
            <p:cNvPr id="4" name="Rectángulo 3">
              <a:extLst>
                <a:ext uri="{FF2B5EF4-FFF2-40B4-BE49-F238E27FC236}">
                  <a16:creationId xmlns:a16="http://schemas.microsoft.com/office/drawing/2014/main" id="{5306BB51-7184-0476-972B-975B4E53F4B9}"/>
                </a:ext>
              </a:extLst>
            </p:cNvPr>
            <p:cNvSpPr/>
            <p:nvPr/>
          </p:nvSpPr>
          <p:spPr>
            <a:xfrm>
              <a:off x="-112543" y="-1490786"/>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Estrategia de precios</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4" y="121138"/>
              <a:ext cx="10367889" cy="534415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Modelo Freemium: Ofrece funciones esenciales de forma gratuita (bloqueo, carga de evidencias, desbloqueo manual por parte de los padres), y cobra por funcionalidades avanzadas como la evaluación automática por IA, reportes analíticos o configuraciones múltiples.</a:t>
              </a:r>
            </a:p>
            <a:p>
              <a:pPr algn="just"/>
              <a:endParaRPr lang="es-MX" sz="2400" dirty="0">
                <a:solidFill>
                  <a:schemeClr val="tx1"/>
                </a:solidFill>
                <a:ea typeface="ADLaM Display" panose="02010000000000000000" pitchFamily="2" charset="0"/>
                <a:cs typeface="ADLaM Display" panose="02010000000000000000" pitchFamily="2" charset="0"/>
              </a:endParaRPr>
            </a:p>
            <a:p>
              <a:pPr algn="just"/>
              <a:r>
                <a:rPr lang="es-MX" sz="2400" dirty="0">
                  <a:solidFill>
                    <a:schemeClr val="tx1"/>
                  </a:solidFill>
                  <a:ea typeface="ADLaM Display" panose="02010000000000000000" pitchFamily="2" charset="0"/>
                  <a:cs typeface="ADLaM Display" panose="02010000000000000000" pitchFamily="2" charset="0"/>
                </a:rPr>
                <a:t>Modelo Premium: Cobra una tarifa fija por mes (por ejemplo, $49 MXN/mes) o anual ($499 MXN/año) para desbloquear funciones avanzadas:</a:t>
              </a:r>
            </a:p>
            <a:p>
              <a:pPr algn="just"/>
              <a:endParaRPr lang="es-MX" sz="2400" dirty="0">
                <a:solidFill>
                  <a:schemeClr val="tx1"/>
                </a:solidFill>
                <a:ea typeface="ADLaM Display" panose="02010000000000000000" pitchFamily="2" charset="0"/>
                <a:cs typeface="ADLaM Display" panose="02010000000000000000" pitchFamily="2" charset="0"/>
              </a:endParaRPr>
            </a:p>
            <a:p>
              <a:pPr marL="342900" indent="-342900" algn="just">
                <a:buFont typeface="Arial" panose="020B0604020202020204" pitchFamily="34" charset="0"/>
                <a:buChar char="•"/>
              </a:pPr>
              <a:r>
                <a:rPr lang="es-MX" sz="2400" dirty="0">
                  <a:solidFill>
                    <a:schemeClr val="tx1"/>
                  </a:solidFill>
                  <a:ea typeface="ADLaM Display" panose="02010000000000000000" pitchFamily="2" charset="0"/>
                  <a:cs typeface="ADLaM Display" panose="02010000000000000000" pitchFamily="2" charset="0"/>
                </a:rPr>
                <a:t>Evaluación automática por IA</a:t>
              </a:r>
            </a:p>
            <a:p>
              <a:pPr marL="342900" indent="-342900" algn="just">
                <a:buFont typeface="Arial" panose="020B0604020202020204" pitchFamily="34" charset="0"/>
                <a:buChar char="•"/>
              </a:pPr>
              <a:r>
                <a:rPr lang="es-MX" sz="2400" dirty="0">
                  <a:solidFill>
                    <a:schemeClr val="tx1"/>
                  </a:solidFill>
                  <a:ea typeface="ADLaM Display" panose="02010000000000000000" pitchFamily="2" charset="0"/>
                  <a:cs typeface="ADLaM Display" panose="02010000000000000000" pitchFamily="2" charset="0"/>
                </a:rPr>
                <a:t>Desbloqueo remoto más rápido</a:t>
              </a:r>
            </a:p>
            <a:p>
              <a:pPr marL="342900" indent="-342900" algn="just">
                <a:buFont typeface="Arial" panose="020B0604020202020204" pitchFamily="34" charset="0"/>
                <a:buChar char="•"/>
              </a:pPr>
              <a:r>
                <a:rPr lang="es-MX" sz="2400" dirty="0">
                  <a:solidFill>
                    <a:schemeClr val="tx1"/>
                  </a:solidFill>
                  <a:ea typeface="ADLaM Display" panose="02010000000000000000" pitchFamily="2" charset="0"/>
                  <a:cs typeface="ADLaM Display" panose="02010000000000000000" pitchFamily="2" charset="0"/>
                </a:rPr>
                <a:t>Reportes de desempeño</a:t>
              </a:r>
            </a:p>
            <a:p>
              <a:pPr marL="342900" indent="-342900" algn="just">
                <a:buFont typeface="Arial" panose="020B0604020202020204" pitchFamily="34" charset="0"/>
                <a:buChar char="•"/>
              </a:pPr>
              <a:r>
                <a:rPr lang="es-MX" sz="2400" dirty="0">
                  <a:solidFill>
                    <a:schemeClr val="tx1"/>
                  </a:solidFill>
                  <a:ea typeface="ADLaM Display" panose="02010000000000000000" pitchFamily="2" charset="0"/>
                  <a:cs typeface="ADLaM Display" panose="02010000000000000000" pitchFamily="2" charset="0"/>
                </a:rPr>
                <a:t>Acceso </a:t>
              </a:r>
              <a:r>
                <a:rPr lang="es-MX" sz="2400" dirty="0" err="1">
                  <a:solidFill>
                    <a:schemeClr val="tx1"/>
                  </a:solidFill>
                  <a:ea typeface="ADLaM Display" panose="02010000000000000000" pitchFamily="2" charset="0"/>
                  <a:cs typeface="ADLaM Display" panose="02010000000000000000" pitchFamily="2" charset="0"/>
                </a:rPr>
                <a:t>multi-hijos</a:t>
              </a:r>
              <a:r>
                <a:rPr lang="es-MX" sz="2400" dirty="0">
                  <a:solidFill>
                    <a:schemeClr val="tx1"/>
                  </a:solidFill>
                  <a:ea typeface="ADLaM Display" panose="02010000000000000000" pitchFamily="2" charset="0"/>
                  <a:cs typeface="ADLaM Display" panose="02010000000000000000" pitchFamily="2" charset="0"/>
                </a:rPr>
                <a:t> con una sola cuenta</a:t>
              </a:r>
            </a:p>
            <a:p>
              <a:pPr algn="just"/>
              <a:endParaRPr lang="es-MX" sz="2400" dirty="0">
                <a:solidFill>
                  <a:schemeClr val="tx1"/>
                </a:solidFill>
                <a:ea typeface="ADLaM Display" panose="02010000000000000000" pitchFamily="2" charset="0"/>
                <a:cs typeface="ADLaM Display" panose="02010000000000000000" pitchFamily="2" charset="0"/>
              </a:endParaRPr>
            </a:p>
            <a:p>
              <a:pPr algn="just"/>
              <a:endParaRPr lang="es-419" sz="2400" dirty="0">
                <a:solidFill>
                  <a:schemeClr val="tx1"/>
                </a:solidFill>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221283046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5306BB51-7184-0476-972B-975B4E53F4B9}"/>
              </a:ext>
            </a:extLst>
          </p:cNvPr>
          <p:cNvSpPr/>
          <p:nvPr/>
        </p:nvSpPr>
        <p:spPr>
          <a:xfrm>
            <a:off x="0" y="106185"/>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bg1"/>
                </a:solidFill>
                <a:latin typeface="+mj-lt"/>
                <a:ea typeface="ADLaM Display" panose="02010000000000000000" pitchFamily="2" charset="0"/>
                <a:cs typeface="ADLaM Display" panose="02010000000000000000" pitchFamily="2" charset="0"/>
              </a:rPr>
              <a:t>Personal</a:t>
            </a:r>
            <a:r>
              <a:rPr lang="es-MX" sz="7200" b="1" dirty="0">
                <a:ln>
                  <a:solidFill>
                    <a:sysClr val="windowText" lastClr="000000"/>
                  </a:solidFill>
                </a:ln>
                <a:solidFill>
                  <a:schemeClr val="bg1"/>
                </a:solidFill>
                <a:latin typeface="+mj-lt"/>
                <a:ea typeface="ADLaM Display" panose="02010000000000000000" pitchFamily="2" charset="0"/>
                <a:cs typeface="ADLaM Display" panose="02010000000000000000" pitchFamily="2" charset="0"/>
              </a:rPr>
              <a:t> </a:t>
            </a:r>
            <a:r>
              <a:rPr lang="es-MX" sz="7200" b="1" dirty="0">
                <a:solidFill>
                  <a:schemeClr val="bg1"/>
                </a:solidFill>
                <a:latin typeface="+mj-lt"/>
                <a:ea typeface="ADLaM Display" panose="02010000000000000000" pitchFamily="2" charset="0"/>
                <a:cs typeface="ADLaM Display" panose="02010000000000000000" pitchFamily="2" charset="0"/>
              </a:rPr>
              <a:t>requerido</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pic>
        <p:nvPicPr>
          <p:cNvPr id="6" name="Imagen 5" descr="Interfaz de usuario gráfica, Texto, Chat o mensaje de texto&#10;&#10;El contenido generado por IA puede ser incorrecto.">
            <a:extLst>
              <a:ext uri="{FF2B5EF4-FFF2-40B4-BE49-F238E27FC236}">
                <a16:creationId xmlns:a16="http://schemas.microsoft.com/office/drawing/2014/main" id="{DDD4E53D-DE4C-4B2B-0E41-9D9FD59AD70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7967" y="1742439"/>
            <a:ext cx="9056066" cy="50093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655018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nvGrpSpPr>
          <p:cNvPr id="7" name="Grupo 6">
            <a:extLst>
              <a:ext uri="{FF2B5EF4-FFF2-40B4-BE49-F238E27FC236}">
                <a16:creationId xmlns:a16="http://schemas.microsoft.com/office/drawing/2014/main" id="{1097B04D-78A8-9BF5-5556-CC7C69A65116}"/>
              </a:ext>
            </a:extLst>
          </p:cNvPr>
          <p:cNvGrpSpPr/>
          <p:nvPr/>
        </p:nvGrpSpPr>
        <p:grpSpPr>
          <a:xfrm>
            <a:off x="0" y="575602"/>
            <a:ext cx="12192000" cy="4440556"/>
            <a:chOff x="0" y="167639"/>
            <a:chExt cx="12192000" cy="4440556"/>
          </a:xfrm>
        </p:grpSpPr>
        <p:sp>
          <p:nvSpPr>
            <p:cNvPr id="4" name="Rectángulo 3">
              <a:extLst>
                <a:ext uri="{FF2B5EF4-FFF2-40B4-BE49-F238E27FC236}">
                  <a16:creationId xmlns:a16="http://schemas.microsoft.com/office/drawing/2014/main" id="{5306BB51-7184-0476-972B-975B4E53F4B9}"/>
                </a:ext>
              </a:extLst>
            </p:cNvPr>
            <p:cNvSpPr/>
            <p:nvPr/>
          </p:nvSpPr>
          <p:spPr>
            <a:xfrm>
              <a:off x="0" y="167639"/>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Tamaño del proyecto</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5" y="2574388"/>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err="1">
                  <a:solidFill>
                    <a:schemeClr val="tx1"/>
                  </a:solidFill>
                  <a:ea typeface="ADLaM Display" panose="02010000000000000000" pitchFamily="2" charset="0"/>
                  <a:cs typeface="ADLaM Display" panose="02010000000000000000" pitchFamily="2" charset="0"/>
                </a:rPr>
                <a:t>Study</a:t>
              </a:r>
              <a:r>
                <a:rPr lang="es-MX" sz="2400" dirty="0">
                  <a:solidFill>
                    <a:schemeClr val="tx1"/>
                  </a:solidFill>
                  <a:ea typeface="ADLaM Display" panose="02010000000000000000" pitchFamily="2" charset="0"/>
                  <a:cs typeface="ADLaM Display" panose="02010000000000000000" pitchFamily="2" charset="0"/>
                </a:rPr>
                <a:t> Time es un proyecto de mediana escala con alto potencial de crecimiento, que involucra el desarrollo de una aplicación móvil multiplataforma con funciones avanzadas como control parental, validación de tareas escolares y uso de inteligencia artificial. Su implementación requiere un equipo técnico y operativo de aproximadamente 12 a 14 personas, así como una infraestructura tecnológica y digital sólida. Aunque su base física será una casa adaptada como oficina, el alcance del proyecto es nacional, con posibilidad de expansión a otros países de habla hispana a mediano plazo.</a:t>
              </a:r>
              <a:endParaRPr lang="es-419" sz="2400" dirty="0">
                <a:solidFill>
                  <a:schemeClr val="tx1"/>
                </a:solidFill>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404967038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5306BB51-7184-0476-972B-975B4E53F4B9}"/>
              </a:ext>
            </a:extLst>
          </p:cNvPr>
          <p:cNvSpPr/>
          <p:nvPr/>
        </p:nvSpPr>
        <p:spPr>
          <a:xfrm>
            <a:off x="0" y="23545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6000" b="1" dirty="0">
                <a:solidFill>
                  <a:schemeClr val="bg1"/>
                </a:solidFill>
                <a:latin typeface="+mj-lt"/>
                <a:ea typeface="ADLaM Display" panose="02010000000000000000" pitchFamily="2" charset="0"/>
                <a:cs typeface="ADLaM Display" panose="02010000000000000000" pitchFamily="2" charset="0"/>
              </a:rPr>
              <a:t>Realización</a:t>
            </a:r>
            <a:r>
              <a:rPr lang="es-MX" sz="7200" b="1" dirty="0">
                <a:solidFill>
                  <a:schemeClr val="bg1"/>
                </a:solidFill>
                <a:latin typeface="+mj-lt"/>
                <a:ea typeface="ADLaM Display" panose="02010000000000000000" pitchFamily="2" charset="0"/>
                <a:cs typeface="ADLaM Display" panose="02010000000000000000" pitchFamily="2" charset="0"/>
              </a:rPr>
              <a:t> </a:t>
            </a:r>
            <a:r>
              <a:rPr lang="es-MX" sz="6000" b="1" dirty="0">
                <a:solidFill>
                  <a:schemeClr val="bg1"/>
                </a:solidFill>
                <a:latin typeface="+mj-lt"/>
                <a:ea typeface="ADLaM Display" panose="02010000000000000000" pitchFamily="2" charset="0"/>
                <a:cs typeface="ADLaM Display" panose="02010000000000000000" pitchFamily="2" charset="0"/>
              </a:rPr>
              <a:t>del</a:t>
            </a:r>
            <a:r>
              <a:rPr lang="es-MX" sz="7200" b="1" dirty="0">
                <a:solidFill>
                  <a:schemeClr val="bg1"/>
                </a:solidFill>
                <a:latin typeface="+mj-lt"/>
                <a:ea typeface="ADLaM Display" panose="02010000000000000000" pitchFamily="2" charset="0"/>
                <a:cs typeface="ADLaM Display" panose="02010000000000000000" pitchFamily="2" charset="0"/>
              </a:rPr>
              <a:t> </a:t>
            </a:r>
            <a:r>
              <a:rPr lang="es-MX" sz="6000" b="1" dirty="0">
                <a:solidFill>
                  <a:schemeClr val="bg1"/>
                </a:solidFill>
                <a:latin typeface="+mj-lt"/>
                <a:ea typeface="ADLaM Display" panose="02010000000000000000" pitchFamily="2" charset="0"/>
                <a:cs typeface="ADLaM Display" panose="02010000000000000000" pitchFamily="2" charset="0"/>
              </a:rPr>
              <a:t>proyecto</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sp>
        <p:nvSpPr>
          <p:cNvPr id="3" name="Rectángulo 2">
            <a:extLst>
              <a:ext uri="{FF2B5EF4-FFF2-40B4-BE49-F238E27FC236}">
                <a16:creationId xmlns:a16="http://schemas.microsoft.com/office/drawing/2014/main" id="{C62BBACD-D1B9-435F-14D4-36F94AF8DA92}"/>
              </a:ext>
            </a:extLst>
          </p:cNvPr>
          <p:cNvSpPr/>
          <p:nvPr/>
        </p:nvSpPr>
        <p:spPr>
          <a:xfrm>
            <a:off x="4077639" y="1626149"/>
            <a:ext cx="4036722" cy="11206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dirty="0">
                <a:solidFill>
                  <a:schemeClr val="bg1"/>
                </a:solidFill>
                <a:latin typeface="+mj-lt"/>
                <a:ea typeface="ADLaM Display" panose="02010000000000000000" pitchFamily="2" charset="0"/>
                <a:cs typeface="ADLaM Display" panose="02010000000000000000" pitchFamily="2" charset="0"/>
              </a:rPr>
              <a:t>Localización</a:t>
            </a:r>
            <a:endParaRPr lang="es-419" sz="2800" dirty="0">
              <a:solidFill>
                <a:schemeClr val="bg1"/>
              </a:solidFill>
              <a:latin typeface="+mj-lt"/>
              <a:ea typeface="ADLaM Display" panose="02010000000000000000" pitchFamily="2" charset="0"/>
              <a:cs typeface="ADLaM Display" panose="02010000000000000000" pitchFamily="2" charset="0"/>
            </a:endParaRPr>
          </a:p>
        </p:txBody>
      </p:sp>
      <p:sp>
        <p:nvSpPr>
          <p:cNvPr id="13" name="CuadroTexto 12">
            <a:extLst>
              <a:ext uri="{FF2B5EF4-FFF2-40B4-BE49-F238E27FC236}">
                <a16:creationId xmlns:a16="http://schemas.microsoft.com/office/drawing/2014/main" id="{96015A29-4DE0-4694-C717-BCCAEEABF384}"/>
              </a:ext>
            </a:extLst>
          </p:cNvPr>
          <p:cNvSpPr txBox="1"/>
          <p:nvPr/>
        </p:nvSpPr>
        <p:spPr>
          <a:xfrm>
            <a:off x="1171074" y="5594684"/>
            <a:ext cx="9753600" cy="461665"/>
          </a:xfrm>
          <a:prstGeom prst="rect">
            <a:avLst/>
          </a:prstGeom>
          <a:noFill/>
        </p:spPr>
        <p:txBody>
          <a:bodyPr wrap="square">
            <a:spAutoFit/>
          </a:bodyPr>
          <a:lstStyle/>
          <a:p>
            <a:pPr algn="ctr"/>
            <a:r>
              <a:rPr lang="es-MX" sz="2400" dirty="0">
                <a:solidFill>
                  <a:schemeClr val="bg1"/>
                </a:solidFill>
              </a:rPr>
              <a:t>Guillermo Prieto, Primero de Mayo Sur, 94297, Boca del Río, Ver.</a:t>
            </a:r>
            <a:endParaRPr lang="es-419" sz="2400" dirty="0">
              <a:solidFill>
                <a:schemeClr val="bg1"/>
              </a:solidFill>
            </a:endParaRPr>
          </a:p>
        </p:txBody>
      </p:sp>
      <p:pic>
        <p:nvPicPr>
          <p:cNvPr id="5" name="Imagen 4" descr="Edificio con letrero en frente y tienda al lado&#10;&#10;El contenido generado por IA puede ser incorrecto.">
            <a:extLst>
              <a:ext uri="{FF2B5EF4-FFF2-40B4-BE49-F238E27FC236}">
                <a16:creationId xmlns:a16="http://schemas.microsoft.com/office/drawing/2014/main" id="{27750C2A-FF22-1BE1-5801-733222ECC5C7}"/>
              </a:ext>
            </a:extLst>
          </p:cNvPr>
          <p:cNvPicPr>
            <a:picLocks noChangeAspect="1"/>
          </p:cNvPicPr>
          <p:nvPr/>
        </p:nvPicPr>
        <p:blipFill>
          <a:blip r:embed="rId3"/>
          <a:stretch>
            <a:fillRect/>
          </a:stretch>
        </p:blipFill>
        <p:spPr>
          <a:xfrm>
            <a:off x="4165123" y="2498857"/>
            <a:ext cx="3861753" cy="25618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5767880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306BB51-7184-0476-972B-975B4E53F4B9}"/>
              </a:ext>
            </a:extLst>
          </p:cNvPr>
          <p:cNvSpPr/>
          <p:nvPr/>
        </p:nvSpPr>
        <p:spPr>
          <a:xfrm>
            <a:off x="0" y="-30117"/>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6000" b="1" dirty="0">
                <a:solidFill>
                  <a:schemeClr val="tx1"/>
                </a:solidFill>
                <a:latin typeface="+mj-lt"/>
                <a:ea typeface="ADLaM Display" panose="02010000000000000000" pitchFamily="2" charset="0"/>
                <a:cs typeface="ADLaM Display" panose="02010000000000000000" pitchFamily="2" charset="0"/>
              </a:rPr>
              <a:t>Procedimiento</a:t>
            </a:r>
            <a:r>
              <a:rPr lang="es-MX" sz="7200" b="1" dirty="0">
                <a:solidFill>
                  <a:schemeClr val="tx1"/>
                </a:solidFill>
                <a:latin typeface="+mj-lt"/>
                <a:ea typeface="ADLaM Display" panose="02010000000000000000" pitchFamily="2" charset="0"/>
                <a:cs typeface="ADLaM Display" panose="02010000000000000000" pitchFamily="2" charset="0"/>
              </a:rPr>
              <a:t> </a:t>
            </a:r>
            <a:r>
              <a:rPr lang="es-MX" sz="6000" b="1" dirty="0">
                <a:solidFill>
                  <a:schemeClr val="tx1"/>
                </a:solidFill>
                <a:latin typeface="+mj-lt"/>
                <a:ea typeface="ADLaM Display" panose="02010000000000000000" pitchFamily="2" charset="0"/>
                <a:cs typeface="ADLaM Display" panose="02010000000000000000" pitchFamily="2" charset="0"/>
              </a:rPr>
              <a:t>de</a:t>
            </a:r>
            <a:r>
              <a:rPr lang="es-MX" sz="7200" b="1" dirty="0">
                <a:solidFill>
                  <a:schemeClr val="tx1"/>
                </a:solidFill>
                <a:latin typeface="+mj-lt"/>
                <a:ea typeface="ADLaM Display" panose="02010000000000000000" pitchFamily="2" charset="0"/>
                <a:cs typeface="ADLaM Display" panose="02010000000000000000" pitchFamily="2" charset="0"/>
              </a:rPr>
              <a:t> </a:t>
            </a:r>
            <a:r>
              <a:rPr lang="es-MX" sz="6000" b="1" dirty="0">
                <a:solidFill>
                  <a:schemeClr val="tx1"/>
                </a:solidFill>
                <a:latin typeface="+mj-lt"/>
                <a:ea typeface="ADLaM Display" panose="02010000000000000000" pitchFamily="2" charset="0"/>
                <a:cs typeface="ADLaM Display" panose="02010000000000000000" pitchFamily="2" charset="0"/>
              </a:rPr>
              <a:t>trabajo</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grpSp>
        <p:nvGrpSpPr>
          <p:cNvPr id="17" name="Grupo 16">
            <a:extLst>
              <a:ext uri="{FF2B5EF4-FFF2-40B4-BE49-F238E27FC236}">
                <a16:creationId xmlns:a16="http://schemas.microsoft.com/office/drawing/2014/main" id="{8881FD2A-B6CD-C7D2-BE61-B438C91639A5}"/>
              </a:ext>
            </a:extLst>
          </p:cNvPr>
          <p:cNvGrpSpPr/>
          <p:nvPr/>
        </p:nvGrpSpPr>
        <p:grpSpPr>
          <a:xfrm>
            <a:off x="1025090" y="1888071"/>
            <a:ext cx="8088430" cy="1938992"/>
            <a:chOff x="5261812" y="2332840"/>
            <a:chExt cx="8088430" cy="1938992"/>
          </a:xfrm>
        </p:grpSpPr>
        <p:sp>
          <p:nvSpPr>
            <p:cNvPr id="15" name="CuadroTexto 14">
              <a:extLst>
                <a:ext uri="{FF2B5EF4-FFF2-40B4-BE49-F238E27FC236}">
                  <a16:creationId xmlns:a16="http://schemas.microsoft.com/office/drawing/2014/main" id="{BD6509A0-B7CA-71F0-7A3D-8EF7CE2180AB}"/>
                </a:ext>
              </a:extLst>
            </p:cNvPr>
            <p:cNvSpPr txBox="1"/>
            <p:nvPr/>
          </p:nvSpPr>
          <p:spPr>
            <a:xfrm>
              <a:off x="5983706" y="2332840"/>
              <a:ext cx="7366536" cy="1938992"/>
            </a:xfrm>
            <a:prstGeom prst="rect">
              <a:avLst/>
            </a:prstGeom>
            <a:noFill/>
          </p:spPr>
          <p:txBody>
            <a:bodyPr wrap="square">
              <a:spAutoFit/>
            </a:bodyPr>
            <a:lstStyle/>
            <a:p>
              <a:pPr algn="just"/>
              <a:r>
                <a:rPr lang="es-MX" sz="2400" b="1" dirty="0"/>
                <a:t>Departamento de Desarrollo de Aplicación</a:t>
              </a:r>
              <a:r>
                <a:rPr lang="es-MX" sz="2400" dirty="0"/>
                <a:t>: Construye y mantiene el funcionamiento técnico de la app. Se encarga de la programación, bases de datos, control de dispositivos y el sistema de inteligencia artificial.</a:t>
              </a:r>
              <a:endParaRPr lang="es-419" sz="2400" dirty="0"/>
            </a:p>
          </p:txBody>
        </p:sp>
        <p:sp>
          <p:nvSpPr>
            <p:cNvPr id="16" name="Elipse 15">
              <a:extLst>
                <a:ext uri="{FF2B5EF4-FFF2-40B4-BE49-F238E27FC236}">
                  <a16:creationId xmlns:a16="http://schemas.microsoft.com/office/drawing/2014/main" id="{B8511950-3906-83AE-B6F9-4D65143E879E}"/>
                </a:ext>
              </a:extLst>
            </p:cNvPr>
            <p:cNvSpPr/>
            <p:nvPr/>
          </p:nvSpPr>
          <p:spPr>
            <a:xfrm>
              <a:off x="5261812" y="2332840"/>
              <a:ext cx="609598" cy="567870"/>
            </a:xfrm>
            <a:prstGeom prst="ellips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bg1"/>
                  </a:solidFill>
                </a:rPr>
                <a:t>1</a:t>
              </a:r>
              <a:endParaRPr lang="es-419" sz="3600" b="1" dirty="0">
                <a:solidFill>
                  <a:schemeClr val="bg1"/>
                </a:solidFill>
              </a:endParaRPr>
            </a:p>
          </p:txBody>
        </p:sp>
      </p:grpSp>
      <p:grpSp>
        <p:nvGrpSpPr>
          <p:cNvPr id="18" name="Grupo 17">
            <a:extLst>
              <a:ext uri="{FF2B5EF4-FFF2-40B4-BE49-F238E27FC236}">
                <a16:creationId xmlns:a16="http://schemas.microsoft.com/office/drawing/2014/main" id="{89960754-1E94-B742-0CAB-A8411156F28B}"/>
              </a:ext>
            </a:extLst>
          </p:cNvPr>
          <p:cNvGrpSpPr/>
          <p:nvPr/>
        </p:nvGrpSpPr>
        <p:grpSpPr>
          <a:xfrm>
            <a:off x="1042737" y="4322455"/>
            <a:ext cx="8088431" cy="1200329"/>
            <a:chOff x="5261812" y="2178111"/>
            <a:chExt cx="8088431" cy="1200329"/>
          </a:xfrm>
        </p:grpSpPr>
        <p:sp>
          <p:nvSpPr>
            <p:cNvPr id="19" name="CuadroTexto 18">
              <a:extLst>
                <a:ext uri="{FF2B5EF4-FFF2-40B4-BE49-F238E27FC236}">
                  <a16:creationId xmlns:a16="http://schemas.microsoft.com/office/drawing/2014/main" id="{95E2E519-3416-8DDC-74E0-3E10625D9273}"/>
                </a:ext>
              </a:extLst>
            </p:cNvPr>
            <p:cNvSpPr txBox="1"/>
            <p:nvPr/>
          </p:nvSpPr>
          <p:spPr>
            <a:xfrm>
              <a:off x="5983707" y="2178111"/>
              <a:ext cx="7366536" cy="1200329"/>
            </a:xfrm>
            <a:prstGeom prst="rect">
              <a:avLst/>
            </a:prstGeom>
            <a:noFill/>
          </p:spPr>
          <p:txBody>
            <a:bodyPr wrap="square">
              <a:spAutoFit/>
            </a:bodyPr>
            <a:lstStyle/>
            <a:p>
              <a:r>
                <a:rPr lang="es-MX" sz="2400" b="1" dirty="0"/>
                <a:t>Departamento de Marketing:</a:t>
              </a:r>
            </a:p>
            <a:p>
              <a:r>
                <a:rPr lang="es-MX" sz="2400" dirty="0"/>
                <a:t>Promociona la app y atrae nuevos usuarios. Genera contenido en redes sociales, anuncios y campañas</a:t>
              </a:r>
            </a:p>
          </p:txBody>
        </p:sp>
        <p:sp>
          <p:nvSpPr>
            <p:cNvPr id="20" name="Elipse 19">
              <a:extLst>
                <a:ext uri="{FF2B5EF4-FFF2-40B4-BE49-F238E27FC236}">
                  <a16:creationId xmlns:a16="http://schemas.microsoft.com/office/drawing/2014/main" id="{98C87F7B-1F00-B16B-B620-038CBBE68FA5}"/>
                </a:ext>
              </a:extLst>
            </p:cNvPr>
            <p:cNvSpPr/>
            <p:nvPr/>
          </p:nvSpPr>
          <p:spPr>
            <a:xfrm>
              <a:off x="5261812" y="2332840"/>
              <a:ext cx="609598" cy="567870"/>
            </a:xfrm>
            <a:prstGeom prst="ellipse">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bg1"/>
                  </a:solidFill>
                </a:rPr>
                <a:t>2</a:t>
              </a:r>
              <a:endParaRPr lang="es-419" sz="3600" b="1" dirty="0">
                <a:solidFill>
                  <a:schemeClr val="bg1"/>
                </a:solidFill>
              </a:endParaRPr>
            </a:p>
          </p:txBody>
        </p:sp>
      </p:grpSp>
      <p:pic>
        <p:nvPicPr>
          <p:cNvPr id="22" name="Imagen 21" descr="Imagen que contiene Icono&#10;&#10;Descripción generada automáticamente">
            <a:extLst>
              <a:ext uri="{FF2B5EF4-FFF2-40B4-BE49-F238E27FC236}">
                <a16:creationId xmlns:a16="http://schemas.microsoft.com/office/drawing/2014/main" id="{C74148E7-CE0C-B11D-265F-1C7154E11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91561" y="4188034"/>
            <a:ext cx="1714039" cy="1714039"/>
          </a:xfrm>
          <a:prstGeom prst="rect">
            <a:avLst/>
          </a:prstGeom>
        </p:spPr>
      </p:pic>
      <p:pic>
        <p:nvPicPr>
          <p:cNvPr id="3074" name="Picture 2" descr="Programación - Iconos gratis de multimedia">
            <a:extLst>
              <a:ext uri="{FF2B5EF4-FFF2-40B4-BE49-F238E27FC236}">
                <a16:creationId xmlns:a16="http://schemas.microsoft.com/office/drawing/2014/main" id="{181DCAE3-DC15-051F-E99C-50E7AA5DC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8900" y="1559694"/>
            <a:ext cx="2255520" cy="225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4145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454312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8" name="Rectángulo 7">
            <a:extLst>
              <a:ext uri="{FF2B5EF4-FFF2-40B4-BE49-F238E27FC236}">
                <a16:creationId xmlns:a16="http://schemas.microsoft.com/office/drawing/2014/main" id="{A4401F85-94F1-849B-042F-4A96D692A4CF}"/>
              </a:ext>
            </a:extLst>
          </p:cNvPr>
          <p:cNvSpPr/>
          <p:nvPr/>
        </p:nvSpPr>
        <p:spPr>
          <a:xfrm>
            <a:off x="0" y="4543124"/>
            <a:ext cx="12192000" cy="2314876"/>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5" name="Imagen 4" descr="Diagrama&#10;&#10;El contenido generado por IA puede ser incorrecto.">
            <a:extLst>
              <a:ext uri="{FF2B5EF4-FFF2-40B4-BE49-F238E27FC236}">
                <a16:creationId xmlns:a16="http://schemas.microsoft.com/office/drawing/2014/main" id="{324B50DB-8642-AB58-FA4C-A943515793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2096" y="735096"/>
            <a:ext cx="5387807" cy="53878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555245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B4C1799-6051-F928-8F25-F1191CA38AE9}"/>
              </a:ext>
            </a:extLst>
          </p:cNvPr>
          <p:cNvSpPr/>
          <p:nvPr/>
        </p:nvSpPr>
        <p:spPr>
          <a:xfrm>
            <a:off x="0" y="0"/>
            <a:ext cx="12192000" cy="6858000"/>
          </a:xfrm>
          <a:prstGeom prst="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grpSp>
        <p:nvGrpSpPr>
          <p:cNvPr id="17" name="Grupo 16">
            <a:extLst>
              <a:ext uri="{FF2B5EF4-FFF2-40B4-BE49-F238E27FC236}">
                <a16:creationId xmlns:a16="http://schemas.microsoft.com/office/drawing/2014/main" id="{8881FD2A-B6CD-C7D2-BE61-B438C91639A5}"/>
              </a:ext>
            </a:extLst>
          </p:cNvPr>
          <p:cNvGrpSpPr/>
          <p:nvPr/>
        </p:nvGrpSpPr>
        <p:grpSpPr>
          <a:xfrm>
            <a:off x="1462690" y="1105008"/>
            <a:ext cx="8018379" cy="1569660"/>
            <a:chOff x="5261812" y="2332840"/>
            <a:chExt cx="6817894" cy="1569660"/>
          </a:xfrm>
        </p:grpSpPr>
        <p:sp>
          <p:nvSpPr>
            <p:cNvPr id="15" name="CuadroTexto 14">
              <a:extLst>
                <a:ext uri="{FF2B5EF4-FFF2-40B4-BE49-F238E27FC236}">
                  <a16:creationId xmlns:a16="http://schemas.microsoft.com/office/drawing/2014/main" id="{BD6509A0-B7CA-71F0-7A3D-8EF7CE2180AB}"/>
                </a:ext>
              </a:extLst>
            </p:cNvPr>
            <p:cNvSpPr txBox="1"/>
            <p:nvPr/>
          </p:nvSpPr>
          <p:spPr>
            <a:xfrm>
              <a:off x="5983706" y="2332840"/>
              <a:ext cx="6096000" cy="1569660"/>
            </a:xfrm>
            <a:prstGeom prst="rect">
              <a:avLst/>
            </a:prstGeom>
            <a:noFill/>
          </p:spPr>
          <p:txBody>
            <a:bodyPr wrap="square">
              <a:spAutoFit/>
            </a:bodyPr>
            <a:lstStyle/>
            <a:p>
              <a:r>
                <a:rPr lang="es-MX" sz="2400" b="1" dirty="0">
                  <a:solidFill>
                    <a:schemeClr val="bg1"/>
                  </a:solidFill>
                </a:rPr>
                <a:t>Departamento de Diseño y Experiencia de Usuario:</a:t>
              </a:r>
            </a:p>
            <a:p>
              <a:pPr algn="just"/>
              <a:r>
                <a:rPr lang="es-MX" sz="2400" dirty="0">
                  <a:solidFill>
                    <a:schemeClr val="bg1"/>
                  </a:solidFill>
                </a:rPr>
                <a:t>Define la apariencia visual y la forma en que los usuarios interactúan con la app.</a:t>
              </a:r>
            </a:p>
          </p:txBody>
        </p:sp>
        <p:sp>
          <p:nvSpPr>
            <p:cNvPr id="16" name="Elipse 15">
              <a:extLst>
                <a:ext uri="{FF2B5EF4-FFF2-40B4-BE49-F238E27FC236}">
                  <a16:creationId xmlns:a16="http://schemas.microsoft.com/office/drawing/2014/main" id="{B8511950-3906-83AE-B6F9-4D65143E879E}"/>
                </a:ext>
              </a:extLst>
            </p:cNvPr>
            <p:cNvSpPr/>
            <p:nvPr/>
          </p:nvSpPr>
          <p:spPr>
            <a:xfrm>
              <a:off x="5261812" y="2332840"/>
              <a:ext cx="609598" cy="56787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3</a:t>
              </a:r>
              <a:endParaRPr lang="es-419" sz="3600" b="1" dirty="0">
                <a:solidFill>
                  <a:schemeClr val="tx1"/>
                </a:solidFill>
              </a:endParaRPr>
            </a:p>
          </p:txBody>
        </p:sp>
      </p:grpSp>
      <p:grpSp>
        <p:nvGrpSpPr>
          <p:cNvPr id="18" name="Grupo 17">
            <a:extLst>
              <a:ext uri="{FF2B5EF4-FFF2-40B4-BE49-F238E27FC236}">
                <a16:creationId xmlns:a16="http://schemas.microsoft.com/office/drawing/2014/main" id="{89960754-1E94-B742-0CAB-A8411156F28B}"/>
              </a:ext>
            </a:extLst>
          </p:cNvPr>
          <p:cNvGrpSpPr/>
          <p:nvPr/>
        </p:nvGrpSpPr>
        <p:grpSpPr>
          <a:xfrm>
            <a:off x="1462691" y="3041195"/>
            <a:ext cx="8018379" cy="1253431"/>
            <a:chOff x="5261812" y="2332840"/>
            <a:chExt cx="6817894" cy="1253431"/>
          </a:xfrm>
        </p:grpSpPr>
        <p:sp>
          <p:nvSpPr>
            <p:cNvPr id="19" name="CuadroTexto 18">
              <a:extLst>
                <a:ext uri="{FF2B5EF4-FFF2-40B4-BE49-F238E27FC236}">
                  <a16:creationId xmlns:a16="http://schemas.microsoft.com/office/drawing/2014/main" id="{95E2E519-3416-8DDC-74E0-3E10625D9273}"/>
                </a:ext>
              </a:extLst>
            </p:cNvPr>
            <p:cNvSpPr txBox="1"/>
            <p:nvPr/>
          </p:nvSpPr>
          <p:spPr>
            <a:xfrm>
              <a:off x="5983706" y="2385942"/>
              <a:ext cx="6096000" cy="1200329"/>
            </a:xfrm>
            <a:prstGeom prst="rect">
              <a:avLst/>
            </a:prstGeom>
            <a:noFill/>
          </p:spPr>
          <p:txBody>
            <a:bodyPr wrap="square">
              <a:spAutoFit/>
            </a:bodyPr>
            <a:lstStyle/>
            <a:p>
              <a:r>
                <a:rPr lang="es-MX" sz="2400" b="1" dirty="0">
                  <a:solidFill>
                    <a:schemeClr val="bg1"/>
                  </a:solidFill>
                </a:rPr>
                <a:t>Departamento de Calidad y Soporte:</a:t>
              </a:r>
            </a:p>
            <a:p>
              <a:pPr algn="just"/>
              <a:r>
                <a:rPr lang="es-MX" sz="2400" dirty="0">
                  <a:solidFill>
                    <a:schemeClr val="bg1"/>
                  </a:solidFill>
                </a:rPr>
                <a:t>Realiza pruebas para asegurar que la app funcione correctamente antes de lanzarla o actualizarla.</a:t>
              </a:r>
            </a:p>
          </p:txBody>
        </p:sp>
        <p:sp>
          <p:nvSpPr>
            <p:cNvPr id="20" name="Elipse 19">
              <a:extLst>
                <a:ext uri="{FF2B5EF4-FFF2-40B4-BE49-F238E27FC236}">
                  <a16:creationId xmlns:a16="http://schemas.microsoft.com/office/drawing/2014/main" id="{98C87F7B-1F00-B16B-B620-038CBBE68FA5}"/>
                </a:ext>
              </a:extLst>
            </p:cNvPr>
            <p:cNvSpPr/>
            <p:nvPr/>
          </p:nvSpPr>
          <p:spPr>
            <a:xfrm>
              <a:off x="5261812" y="2332840"/>
              <a:ext cx="609598" cy="56787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4</a:t>
              </a:r>
              <a:endParaRPr lang="es-419" sz="3600" b="1" dirty="0">
                <a:solidFill>
                  <a:schemeClr val="tx1"/>
                </a:solidFill>
              </a:endParaRPr>
            </a:p>
          </p:txBody>
        </p:sp>
      </p:grpSp>
      <p:grpSp>
        <p:nvGrpSpPr>
          <p:cNvPr id="26" name="Grupo 25">
            <a:extLst>
              <a:ext uri="{FF2B5EF4-FFF2-40B4-BE49-F238E27FC236}">
                <a16:creationId xmlns:a16="http://schemas.microsoft.com/office/drawing/2014/main" id="{619528D0-35C7-CE38-D328-1858FEDD09DD}"/>
              </a:ext>
            </a:extLst>
          </p:cNvPr>
          <p:cNvGrpSpPr/>
          <p:nvPr/>
        </p:nvGrpSpPr>
        <p:grpSpPr>
          <a:xfrm>
            <a:off x="1462689" y="4847220"/>
            <a:ext cx="8018379" cy="1938992"/>
            <a:chOff x="5261812" y="2201276"/>
            <a:chExt cx="6817894" cy="1938992"/>
          </a:xfrm>
        </p:grpSpPr>
        <p:sp>
          <p:nvSpPr>
            <p:cNvPr id="27" name="CuadroTexto 26">
              <a:extLst>
                <a:ext uri="{FF2B5EF4-FFF2-40B4-BE49-F238E27FC236}">
                  <a16:creationId xmlns:a16="http://schemas.microsoft.com/office/drawing/2014/main" id="{E6402C3D-DB4C-CC3C-EF2F-FE3F9F62EC9A}"/>
                </a:ext>
              </a:extLst>
            </p:cNvPr>
            <p:cNvSpPr txBox="1"/>
            <p:nvPr/>
          </p:nvSpPr>
          <p:spPr>
            <a:xfrm>
              <a:off x="5983706" y="2201276"/>
              <a:ext cx="6096000" cy="1938992"/>
            </a:xfrm>
            <a:prstGeom prst="rect">
              <a:avLst/>
            </a:prstGeom>
            <a:noFill/>
          </p:spPr>
          <p:txBody>
            <a:bodyPr wrap="square">
              <a:spAutoFit/>
            </a:bodyPr>
            <a:lstStyle/>
            <a:p>
              <a:r>
                <a:rPr lang="es-MX" sz="2400" b="1" dirty="0">
                  <a:solidFill>
                    <a:schemeClr val="bg1"/>
                  </a:solidFill>
                </a:rPr>
                <a:t>Departamento Administrativo:</a:t>
              </a:r>
            </a:p>
            <a:p>
              <a:pPr algn="just"/>
              <a:r>
                <a:rPr lang="es-MX" sz="2400" dirty="0">
                  <a:solidFill>
                    <a:schemeClr val="bg1"/>
                  </a:solidFill>
                </a:rPr>
                <a:t>Gestiona los recursos financieros, pagos, sueldos y obligaciones legales. Coordina a todo el equipo, controla presupuestos y mantiene en orden la estructura operativa del proyecto.</a:t>
              </a:r>
            </a:p>
          </p:txBody>
        </p:sp>
        <p:sp>
          <p:nvSpPr>
            <p:cNvPr id="28" name="Elipse 27">
              <a:extLst>
                <a:ext uri="{FF2B5EF4-FFF2-40B4-BE49-F238E27FC236}">
                  <a16:creationId xmlns:a16="http://schemas.microsoft.com/office/drawing/2014/main" id="{64A148D6-796F-CA38-06AA-324BD4047D13}"/>
                </a:ext>
              </a:extLst>
            </p:cNvPr>
            <p:cNvSpPr/>
            <p:nvPr/>
          </p:nvSpPr>
          <p:spPr>
            <a:xfrm>
              <a:off x="5261812" y="2332840"/>
              <a:ext cx="609598" cy="56787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3600" b="1" dirty="0">
                  <a:solidFill>
                    <a:schemeClr val="tx1"/>
                  </a:solidFill>
                </a:rPr>
                <a:t>5</a:t>
              </a:r>
              <a:endParaRPr lang="es-419" sz="3600" b="1" dirty="0">
                <a:solidFill>
                  <a:schemeClr val="tx1"/>
                </a:solidFill>
              </a:endParaRPr>
            </a:p>
          </p:txBody>
        </p:sp>
      </p:grpSp>
      <p:pic>
        <p:nvPicPr>
          <p:cNvPr id="30" name="Imagen 29" descr="Icono&#10;&#10;Descripción generada automáticamente">
            <a:extLst>
              <a:ext uri="{FF2B5EF4-FFF2-40B4-BE49-F238E27FC236}">
                <a16:creationId xmlns:a16="http://schemas.microsoft.com/office/drawing/2014/main" id="{22D6F668-B019-DDCE-EA37-283E6BC76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6672" y="4887152"/>
            <a:ext cx="1970848" cy="1970848"/>
          </a:xfrm>
          <a:prstGeom prst="rect">
            <a:avLst/>
          </a:prstGeom>
        </p:spPr>
      </p:pic>
      <p:pic>
        <p:nvPicPr>
          <p:cNvPr id="34" name="Imagen 33" descr="Icono&#10;&#10;Descripción generada automáticamente">
            <a:extLst>
              <a:ext uri="{FF2B5EF4-FFF2-40B4-BE49-F238E27FC236}">
                <a16:creationId xmlns:a16="http://schemas.microsoft.com/office/drawing/2014/main" id="{5A329EA2-9393-527D-9CE5-21C6C0763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53150" y="2771028"/>
            <a:ext cx="2076192" cy="2076192"/>
          </a:xfrm>
          <a:prstGeom prst="rect">
            <a:avLst/>
          </a:prstGeom>
        </p:spPr>
      </p:pic>
      <p:pic>
        <p:nvPicPr>
          <p:cNvPr id="36" name="Imagen 35" descr="Icono&#10;&#10;Descripción generada automáticamente">
            <a:extLst>
              <a:ext uri="{FF2B5EF4-FFF2-40B4-BE49-F238E27FC236}">
                <a16:creationId xmlns:a16="http://schemas.microsoft.com/office/drawing/2014/main" id="{4071E7C7-80F3-3C0E-4819-5CD7476CB3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66672" y="711314"/>
            <a:ext cx="1862670" cy="1862670"/>
          </a:xfrm>
          <a:prstGeom prst="rect">
            <a:avLst/>
          </a:prstGeom>
        </p:spPr>
      </p:pic>
    </p:spTree>
    <p:extLst>
      <p:ext uri="{BB962C8B-B14F-4D97-AF65-F5344CB8AC3E}">
        <p14:creationId xmlns:p14="http://schemas.microsoft.com/office/powerpoint/2010/main" val="391216951"/>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306BB51-7184-0476-972B-975B4E53F4B9}"/>
              </a:ext>
            </a:extLst>
          </p:cNvPr>
          <p:cNvSpPr/>
          <p:nvPr/>
        </p:nvSpPr>
        <p:spPr>
          <a:xfrm>
            <a:off x="0" y="225884"/>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Licencias</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842210" y="1714701"/>
            <a:ext cx="10507579" cy="46767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err="1">
                <a:solidFill>
                  <a:schemeClr val="tx1"/>
                </a:solidFill>
                <a:ea typeface="ADLaM Display" panose="02010000000000000000" pitchFamily="2" charset="0"/>
                <a:cs typeface="ADLaM Display" panose="02010000000000000000" pitchFamily="2" charset="0"/>
              </a:rPr>
              <a:t>Study</a:t>
            </a:r>
            <a:r>
              <a:rPr lang="es-MX" sz="2400" dirty="0">
                <a:solidFill>
                  <a:schemeClr val="tx1"/>
                </a:solidFill>
                <a:ea typeface="ADLaM Display" panose="02010000000000000000" pitchFamily="2" charset="0"/>
                <a:cs typeface="ADLaM Display" panose="02010000000000000000" pitchFamily="2" charset="0"/>
              </a:rPr>
              <a:t> Time utilizará una combinación de software de código abierto y licencias comerciales según la naturaleza de cada herramienta empleada. Se adquirirán licencias válidas para programas de diseño, gestión y desarrollo cuando sea necesario (como Adobe Creative Suite o servicios en la nube). Todo el código fuente, diseño gráfico, contenido visual, funcionalidad de la aplicación y sistema de inteligencia artificial serán propiedad exclusiva de la empresa. Los usuarios finales (padres y tutores) tendrán únicamente una licencia de uso no exclusiva y limitada al funcionamiento de la aplicación conforme a sus fines educativos. Queda estrictamente prohibido copiar, modificar, distribuir, descompilar, sublicenciar o crear obras derivadas de la aplicación sin la autorización expresa y por escrito de </a:t>
            </a:r>
            <a:r>
              <a:rPr lang="es-MX" sz="2400" dirty="0" err="1">
                <a:solidFill>
                  <a:schemeClr val="tx1"/>
                </a:solidFill>
                <a:ea typeface="ADLaM Display" panose="02010000000000000000" pitchFamily="2" charset="0"/>
                <a:cs typeface="ADLaM Display" panose="02010000000000000000" pitchFamily="2" charset="0"/>
              </a:rPr>
              <a:t>Study</a:t>
            </a:r>
            <a:r>
              <a:rPr lang="es-MX" sz="2400" dirty="0">
                <a:solidFill>
                  <a:schemeClr val="tx1"/>
                </a:solidFill>
                <a:ea typeface="ADLaM Display" panose="02010000000000000000" pitchFamily="2" charset="0"/>
                <a:cs typeface="ADLaM Display" panose="02010000000000000000" pitchFamily="2" charset="0"/>
              </a:rPr>
              <a:t> Time.</a:t>
            </a:r>
          </a:p>
        </p:txBody>
      </p:sp>
    </p:spTree>
    <p:extLst>
      <p:ext uri="{BB962C8B-B14F-4D97-AF65-F5344CB8AC3E}">
        <p14:creationId xmlns:p14="http://schemas.microsoft.com/office/powerpoint/2010/main" val="388079365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7C354-B127-8679-AF7A-6CABAA9E9F05}"/>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19EA40BC-CE6D-9D0D-3B91-7A3AD303040D}"/>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C57CAA1F-ECFE-EA5D-E4AF-853D698CE4A4}"/>
              </a:ext>
            </a:extLst>
          </p:cNvPr>
          <p:cNvSpPr/>
          <p:nvPr/>
        </p:nvSpPr>
        <p:spPr>
          <a:xfrm>
            <a:off x="0" y="23545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6000" b="1" dirty="0">
                <a:solidFill>
                  <a:schemeClr val="bg1"/>
                </a:solidFill>
                <a:latin typeface="+mj-lt"/>
                <a:ea typeface="ADLaM Display" panose="02010000000000000000" pitchFamily="2" charset="0"/>
                <a:cs typeface="ADLaM Display" panose="02010000000000000000" pitchFamily="2" charset="0"/>
              </a:rPr>
              <a:t>Presupuestos</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graphicFrame>
        <p:nvGraphicFramePr>
          <p:cNvPr id="6" name="Tabla 5">
            <a:extLst>
              <a:ext uri="{FF2B5EF4-FFF2-40B4-BE49-F238E27FC236}">
                <a16:creationId xmlns:a16="http://schemas.microsoft.com/office/drawing/2014/main" id="{012908E0-664D-1FA1-5D33-AE0E0B47F460}"/>
              </a:ext>
            </a:extLst>
          </p:cNvPr>
          <p:cNvGraphicFramePr>
            <a:graphicFrameLocks noGrp="1"/>
          </p:cNvGraphicFramePr>
          <p:nvPr>
            <p:extLst>
              <p:ext uri="{D42A27DB-BD31-4B8C-83A1-F6EECF244321}">
                <p14:modId xmlns:p14="http://schemas.microsoft.com/office/powerpoint/2010/main" val="2408250043"/>
              </p:ext>
            </p:extLst>
          </p:nvPr>
        </p:nvGraphicFramePr>
        <p:xfrm>
          <a:off x="2529040" y="2328164"/>
          <a:ext cx="7133919" cy="3337344"/>
        </p:xfrm>
        <a:graphic>
          <a:graphicData uri="http://schemas.openxmlformats.org/drawingml/2006/table">
            <a:tbl>
              <a:tblPr firstRow="1" firstCol="1" bandRow="1">
                <a:tableStyleId>{5C22544A-7EE6-4342-B048-85BDC9FD1C3A}</a:tableStyleId>
              </a:tblPr>
              <a:tblGrid>
                <a:gridCol w="2377973">
                  <a:extLst>
                    <a:ext uri="{9D8B030D-6E8A-4147-A177-3AD203B41FA5}">
                      <a16:colId xmlns:a16="http://schemas.microsoft.com/office/drawing/2014/main" val="2661745421"/>
                    </a:ext>
                  </a:extLst>
                </a:gridCol>
                <a:gridCol w="2377973">
                  <a:extLst>
                    <a:ext uri="{9D8B030D-6E8A-4147-A177-3AD203B41FA5}">
                      <a16:colId xmlns:a16="http://schemas.microsoft.com/office/drawing/2014/main" val="2583585628"/>
                    </a:ext>
                  </a:extLst>
                </a:gridCol>
                <a:gridCol w="2377973">
                  <a:extLst>
                    <a:ext uri="{9D8B030D-6E8A-4147-A177-3AD203B41FA5}">
                      <a16:colId xmlns:a16="http://schemas.microsoft.com/office/drawing/2014/main" val="534230211"/>
                    </a:ext>
                  </a:extLst>
                </a:gridCol>
              </a:tblGrid>
              <a:tr h="256362">
                <a:tc>
                  <a:txBody>
                    <a:bodyPr/>
                    <a:lstStyle/>
                    <a:p>
                      <a:pPr algn="l">
                        <a:lnSpc>
                          <a:spcPct val="150000"/>
                        </a:lnSpc>
                        <a:spcAft>
                          <a:spcPts val="800"/>
                        </a:spcAft>
                        <a:buNone/>
                      </a:pPr>
                      <a:r>
                        <a:rPr lang="es-MX" sz="1100" kern="100" dirty="0">
                          <a:effectLst/>
                        </a:rPr>
                        <a:t>Puesto</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Salario mensual (MXN)</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Salario anual (MXN)</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75054826"/>
                  </a:ext>
                </a:extLst>
              </a:tr>
              <a:tr h="256362">
                <a:tc>
                  <a:txBody>
                    <a:bodyPr/>
                    <a:lstStyle/>
                    <a:p>
                      <a:pPr algn="l">
                        <a:lnSpc>
                          <a:spcPct val="150000"/>
                        </a:lnSpc>
                        <a:spcAft>
                          <a:spcPts val="800"/>
                        </a:spcAft>
                        <a:buNone/>
                      </a:pPr>
                      <a:r>
                        <a:rPr lang="es-MX" sz="1100" kern="100">
                          <a:effectLst/>
                        </a:rPr>
                        <a:t>Desarrolladores Full Stack (3)</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60,000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720,000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04024304"/>
                  </a:ext>
                </a:extLst>
              </a:tr>
              <a:tr h="256362">
                <a:tc>
                  <a:txBody>
                    <a:bodyPr/>
                    <a:lstStyle/>
                    <a:p>
                      <a:pPr algn="l">
                        <a:lnSpc>
                          <a:spcPct val="150000"/>
                        </a:lnSpc>
                        <a:spcAft>
                          <a:spcPts val="800"/>
                        </a:spcAft>
                        <a:buNone/>
                      </a:pPr>
                      <a:r>
                        <a:rPr lang="es-MX" sz="1100" kern="100">
                          <a:effectLst/>
                        </a:rPr>
                        <a:t>Desarrolladores Mobile (2)</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36,000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432,000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71549426"/>
                  </a:ext>
                </a:extLst>
              </a:tr>
              <a:tr h="256362">
                <a:tc>
                  <a:txBody>
                    <a:bodyPr/>
                    <a:lstStyle/>
                    <a:p>
                      <a:pPr algn="l">
                        <a:lnSpc>
                          <a:spcPct val="150000"/>
                        </a:lnSpc>
                        <a:spcAft>
                          <a:spcPts val="800"/>
                        </a:spcAft>
                        <a:buNone/>
                      </a:pPr>
                      <a:r>
                        <a:rPr lang="es-MX" sz="1100" kern="100" dirty="0">
                          <a:effectLst/>
                        </a:rPr>
                        <a:t>Especialista en IA (1)</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240,000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35410402"/>
                  </a:ext>
                </a:extLst>
              </a:tr>
              <a:tr h="256362">
                <a:tc>
                  <a:txBody>
                    <a:bodyPr/>
                    <a:lstStyle/>
                    <a:p>
                      <a:pPr algn="l">
                        <a:lnSpc>
                          <a:spcPct val="150000"/>
                        </a:lnSpc>
                        <a:spcAft>
                          <a:spcPts val="800"/>
                        </a:spcAft>
                        <a:buNone/>
                      </a:pPr>
                      <a:r>
                        <a:rPr lang="es-MX" sz="1100" kern="100">
                          <a:effectLst/>
                        </a:rPr>
                        <a:t>DevOps / Infraestructura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18,000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216,000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435837609"/>
                  </a:ext>
                </a:extLst>
              </a:tr>
              <a:tr h="256362">
                <a:tc>
                  <a:txBody>
                    <a:bodyPr/>
                    <a:lstStyle/>
                    <a:p>
                      <a:pPr algn="l">
                        <a:lnSpc>
                          <a:spcPct val="150000"/>
                        </a:lnSpc>
                        <a:spcAft>
                          <a:spcPts val="800"/>
                        </a:spcAft>
                        <a:buNone/>
                      </a:pPr>
                      <a:r>
                        <a:rPr lang="es-MX" sz="1100" kern="100">
                          <a:effectLst/>
                        </a:rPr>
                        <a:t>Diseñador UX/UI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17,000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204,000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671231591"/>
                  </a:ext>
                </a:extLst>
              </a:tr>
              <a:tr h="256362">
                <a:tc>
                  <a:txBody>
                    <a:bodyPr/>
                    <a:lstStyle/>
                    <a:p>
                      <a:pPr algn="l">
                        <a:lnSpc>
                          <a:spcPct val="150000"/>
                        </a:lnSpc>
                        <a:spcAft>
                          <a:spcPts val="800"/>
                        </a:spcAft>
                        <a:buNone/>
                      </a:pPr>
                      <a:r>
                        <a:rPr lang="es-MX" sz="1100" kern="100" dirty="0">
                          <a:effectLst/>
                        </a:rPr>
                        <a:t>Diseñador Gráfico (1)</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15,000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180,000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23861526"/>
                  </a:ext>
                </a:extLst>
              </a:tr>
              <a:tr h="256362">
                <a:tc>
                  <a:txBody>
                    <a:bodyPr/>
                    <a:lstStyle/>
                    <a:p>
                      <a:pPr algn="l">
                        <a:lnSpc>
                          <a:spcPct val="150000"/>
                        </a:lnSpc>
                        <a:spcAft>
                          <a:spcPts val="800"/>
                        </a:spcAft>
                        <a:buNone/>
                      </a:pPr>
                      <a:r>
                        <a:rPr lang="es-MX" sz="1100" kern="100">
                          <a:effectLst/>
                        </a:rPr>
                        <a:t>QA Tester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14,000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168,000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15157054"/>
                  </a:ext>
                </a:extLst>
              </a:tr>
              <a:tr h="256362">
                <a:tc>
                  <a:txBody>
                    <a:bodyPr/>
                    <a:lstStyle/>
                    <a:p>
                      <a:pPr algn="l">
                        <a:lnSpc>
                          <a:spcPct val="150000"/>
                        </a:lnSpc>
                        <a:spcAft>
                          <a:spcPts val="800"/>
                        </a:spcAft>
                        <a:buNone/>
                      </a:pPr>
                      <a:r>
                        <a:rPr lang="es-MX" sz="1100" kern="100">
                          <a:effectLst/>
                        </a:rPr>
                        <a:t>Marketing Digital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18,000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216,000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569385795"/>
                  </a:ext>
                </a:extLst>
              </a:tr>
              <a:tr h="256362">
                <a:tc>
                  <a:txBody>
                    <a:bodyPr/>
                    <a:lstStyle/>
                    <a:p>
                      <a:pPr algn="l">
                        <a:lnSpc>
                          <a:spcPct val="150000"/>
                        </a:lnSpc>
                        <a:spcAft>
                          <a:spcPts val="800"/>
                        </a:spcAft>
                        <a:buNone/>
                      </a:pPr>
                      <a:r>
                        <a:rPr lang="es-MX" sz="1100" kern="100">
                          <a:effectLst/>
                        </a:rPr>
                        <a:t>Redactor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12,000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144,000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24254929"/>
                  </a:ext>
                </a:extLst>
              </a:tr>
              <a:tr h="256362">
                <a:tc>
                  <a:txBody>
                    <a:bodyPr/>
                    <a:lstStyle/>
                    <a:p>
                      <a:pPr algn="l">
                        <a:lnSpc>
                          <a:spcPct val="150000"/>
                        </a:lnSpc>
                        <a:spcAft>
                          <a:spcPts val="800"/>
                        </a:spcAft>
                        <a:buNone/>
                      </a:pPr>
                      <a:r>
                        <a:rPr lang="es-MX" sz="1100" kern="100">
                          <a:effectLst/>
                        </a:rPr>
                        <a:t>Atención al Cliente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120,000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793001705"/>
                  </a:ext>
                </a:extLst>
              </a:tr>
              <a:tr h="256362">
                <a:tc>
                  <a:txBody>
                    <a:bodyPr/>
                    <a:lstStyle/>
                    <a:p>
                      <a:pPr algn="l">
                        <a:lnSpc>
                          <a:spcPct val="150000"/>
                        </a:lnSpc>
                        <a:spcAft>
                          <a:spcPts val="800"/>
                        </a:spcAft>
                        <a:buNone/>
                      </a:pPr>
                      <a:r>
                        <a:rPr lang="es-MX" sz="1100" kern="100">
                          <a:effectLst/>
                        </a:rPr>
                        <a:t>Recursos Humanos (1)</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12,000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144,000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73452043"/>
                  </a:ext>
                </a:extLst>
              </a:tr>
              <a:tr h="261000">
                <a:tc>
                  <a:txBody>
                    <a:bodyPr/>
                    <a:lstStyle/>
                    <a:p>
                      <a:pPr algn="l">
                        <a:lnSpc>
                          <a:spcPct val="150000"/>
                        </a:lnSpc>
                        <a:spcAft>
                          <a:spcPts val="800"/>
                        </a:spcAft>
                        <a:buNone/>
                      </a:pPr>
                      <a:r>
                        <a:rPr lang="es-MX" sz="1100" kern="100" dirty="0">
                          <a:effectLst/>
                        </a:rPr>
                        <a:t>Total</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232,000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2,784,000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717826781"/>
                  </a:ext>
                </a:extLst>
              </a:tr>
            </a:tbl>
          </a:graphicData>
        </a:graphic>
      </p:graphicFrame>
      <p:sp>
        <p:nvSpPr>
          <p:cNvPr id="7" name="CuadroTexto 6">
            <a:extLst>
              <a:ext uri="{FF2B5EF4-FFF2-40B4-BE49-F238E27FC236}">
                <a16:creationId xmlns:a16="http://schemas.microsoft.com/office/drawing/2014/main" id="{7C35C212-62A4-D99B-65A2-BA5EE6154AB9}"/>
              </a:ext>
            </a:extLst>
          </p:cNvPr>
          <p:cNvSpPr txBox="1"/>
          <p:nvPr/>
        </p:nvSpPr>
        <p:spPr>
          <a:xfrm>
            <a:off x="1219199" y="1797673"/>
            <a:ext cx="9753600" cy="461665"/>
          </a:xfrm>
          <a:prstGeom prst="rect">
            <a:avLst/>
          </a:prstGeom>
          <a:noFill/>
        </p:spPr>
        <p:txBody>
          <a:bodyPr wrap="square">
            <a:spAutoFit/>
          </a:bodyPr>
          <a:lstStyle/>
          <a:p>
            <a:pPr algn="ctr"/>
            <a:r>
              <a:rPr lang="es-MX" sz="2400" dirty="0">
                <a:solidFill>
                  <a:schemeClr val="bg1"/>
                </a:solidFill>
              </a:rPr>
              <a:t>Presupuesto de Inversión</a:t>
            </a:r>
            <a:endParaRPr lang="es-419" sz="2400" dirty="0">
              <a:solidFill>
                <a:schemeClr val="bg1"/>
              </a:solidFill>
            </a:endParaRPr>
          </a:p>
        </p:txBody>
      </p:sp>
    </p:spTree>
    <p:extLst>
      <p:ext uri="{BB962C8B-B14F-4D97-AF65-F5344CB8AC3E}">
        <p14:creationId xmlns:p14="http://schemas.microsoft.com/office/powerpoint/2010/main" val="386917021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56D3B-22B4-C407-872B-EB45C172DE22}"/>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4E629BD9-03FA-05CA-4E54-1ADA8360F1B3}"/>
              </a:ext>
            </a:extLst>
          </p:cNvPr>
          <p:cNvSpPr/>
          <p:nvPr/>
        </p:nvSpPr>
        <p:spPr>
          <a:xfrm>
            <a:off x="0" y="23545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6000" b="1" dirty="0">
                <a:solidFill>
                  <a:schemeClr val="tx1"/>
                </a:solidFill>
                <a:latin typeface="+mj-lt"/>
                <a:ea typeface="ADLaM Display" panose="02010000000000000000" pitchFamily="2" charset="0"/>
                <a:cs typeface="ADLaM Display" panose="02010000000000000000" pitchFamily="2" charset="0"/>
              </a:rPr>
              <a:t>Presupuestos</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B4FAA7EC-7F39-0C02-93B6-8EDAA5AB46E5}"/>
              </a:ext>
            </a:extLst>
          </p:cNvPr>
          <p:cNvSpPr txBox="1"/>
          <p:nvPr/>
        </p:nvSpPr>
        <p:spPr>
          <a:xfrm>
            <a:off x="1219199" y="1797673"/>
            <a:ext cx="9753600" cy="461665"/>
          </a:xfrm>
          <a:prstGeom prst="rect">
            <a:avLst/>
          </a:prstGeom>
          <a:noFill/>
        </p:spPr>
        <p:txBody>
          <a:bodyPr wrap="square">
            <a:spAutoFit/>
          </a:bodyPr>
          <a:lstStyle/>
          <a:p>
            <a:pPr algn="ctr"/>
            <a:r>
              <a:rPr lang="es-MX" sz="2400" dirty="0"/>
              <a:t>Presupuesto de Inversión</a:t>
            </a:r>
            <a:endParaRPr lang="es-419" sz="2400" dirty="0"/>
          </a:p>
        </p:txBody>
      </p:sp>
      <p:graphicFrame>
        <p:nvGraphicFramePr>
          <p:cNvPr id="3" name="Tabla 2">
            <a:extLst>
              <a:ext uri="{FF2B5EF4-FFF2-40B4-BE49-F238E27FC236}">
                <a16:creationId xmlns:a16="http://schemas.microsoft.com/office/drawing/2014/main" id="{F41D0571-0A80-F81C-3D10-75BE3DB08DF5}"/>
              </a:ext>
            </a:extLst>
          </p:cNvPr>
          <p:cNvGraphicFramePr>
            <a:graphicFrameLocks noGrp="1"/>
          </p:cNvGraphicFramePr>
          <p:nvPr>
            <p:extLst>
              <p:ext uri="{D42A27DB-BD31-4B8C-83A1-F6EECF244321}">
                <p14:modId xmlns:p14="http://schemas.microsoft.com/office/powerpoint/2010/main" val="114407366"/>
              </p:ext>
            </p:extLst>
          </p:nvPr>
        </p:nvGraphicFramePr>
        <p:xfrm>
          <a:off x="3133315" y="2874824"/>
          <a:ext cx="5925369" cy="2985203"/>
        </p:xfrm>
        <a:graphic>
          <a:graphicData uri="http://schemas.openxmlformats.org/drawingml/2006/table">
            <a:tbl>
              <a:tblPr firstRow="1" firstCol="1" bandRow="1">
                <a:tableStyleId>{5C22544A-7EE6-4342-B048-85BDC9FD1C3A}</a:tableStyleId>
              </a:tblPr>
              <a:tblGrid>
                <a:gridCol w="2097446">
                  <a:extLst>
                    <a:ext uri="{9D8B030D-6E8A-4147-A177-3AD203B41FA5}">
                      <a16:colId xmlns:a16="http://schemas.microsoft.com/office/drawing/2014/main" val="2410791903"/>
                    </a:ext>
                  </a:extLst>
                </a:gridCol>
                <a:gridCol w="2350428">
                  <a:extLst>
                    <a:ext uri="{9D8B030D-6E8A-4147-A177-3AD203B41FA5}">
                      <a16:colId xmlns:a16="http://schemas.microsoft.com/office/drawing/2014/main" val="344443386"/>
                    </a:ext>
                  </a:extLst>
                </a:gridCol>
                <a:gridCol w="1477495">
                  <a:extLst>
                    <a:ext uri="{9D8B030D-6E8A-4147-A177-3AD203B41FA5}">
                      <a16:colId xmlns:a16="http://schemas.microsoft.com/office/drawing/2014/main" val="1357599126"/>
                    </a:ext>
                  </a:extLst>
                </a:gridCol>
              </a:tblGrid>
              <a:tr h="567596">
                <a:tc>
                  <a:txBody>
                    <a:bodyPr/>
                    <a:lstStyle/>
                    <a:p>
                      <a:pPr algn="l">
                        <a:lnSpc>
                          <a:spcPct val="150000"/>
                        </a:lnSpc>
                        <a:spcAft>
                          <a:spcPts val="800"/>
                        </a:spcAft>
                        <a:buNone/>
                      </a:pPr>
                      <a:r>
                        <a:rPr lang="es-MX" sz="1100" kern="100" dirty="0">
                          <a:effectLst/>
                        </a:rPr>
                        <a:t>Concepto</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Costo mensual (MXN)</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dirty="0">
                          <a:effectLst/>
                        </a:rPr>
                        <a:t>Costo anual (MXN)</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568393815"/>
                  </a:ext>
                </a:extLst>
              </a:tr>
              <a:tr h="268623">
                <a:tc>
                  <a:txBody>
                    <a:bodyPr/>
                    <a:lstStyle/>
                    <a:p>
                      <a:pPr algn="l">
                        <a:lnSpc>
                          <a:spcPct val="150000"/>
                        </a:lnSpc>
                        <a:spcAft>
                          <a:spcPts val="800"/>
                        </a:spcAft>
                        <a:buNone/>
                      </a:pPr>
                      <a:r>
                        <a:rPr lang="es-MX" sz="1100" kern="100" dirty="0">
                          <a:effectLst/>
                        </a:rPr>
                        <a:t>Sueldos (12 empleados)</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232,000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2,784,000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138243290"/>
                  </a:ext>
                </a:extLst>
              </a:tr>
              <a:tr h="268623">
                <a:tc>
                  <a:txBody>
                    <a:bodyPr/>
                    <a:lstStyle/>
                    <a:p>
                      <a:pPr algn="l">
                        <a:lnSpc>
                          <a:spcPct val="150000"/>
                        </a:lnSpc>
                        <a:spcAft>
                          <a:spcPts val="800"/>
                        </a:spcAft>
                        <a:buNone/>
                      </a:pPr>
                      <a:r>
                        <a:rPr lang="es-MX" sz="1100" kern="100">
                          <a:effectLst/>
                        </a:rPr>
                        <a:t>Servicios en la nube</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5,000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60,000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053770261"/>
                  </a:ext>
                </a:extLst>
              </a:tr>
              <a:tr h="268623">
                <a:tc>
                  <a:txBody>
                    <a:bodyPr/>
                    <a:lstStyle/>
                    <a:p>
                      <a:pPr algn="l">
                        <a:lnSpc>
                          <a:spcPct val="150000"/>
                        </a:lnSpc>
                        <a:spcAft>
                          <a:spcPts val="800"/>
                        </a:spcAft>
                        <a:buNone/>
                      </a:pPr>
                      <a:r>
                        <a:rPr lang="es-MX" sz="1100" kern="100">
                          <a:effectLst/>
                        </a:rPr>
                        <a:t>Internet y telefonía</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1,000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12,000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991012453"/>
                  </a:ext>
                </a:extLst>
              </a:tr>
              <a:tr h="268623">
                <a:tc>
                  <a:txBody>
                    <a:bodyPr/>
                    <a:lstStyle/>
                    <a:p>
                      <a:pPr algn="l">
                        <a:lnSpc>
                          <a:spcPct val="150000"/>
                        </a:lnSpc>
                        <a:spcAft>
                          <a:spcPts val="800"/>
                        </a:spcAft>
                        <a:buNone/>
                      </a:pPr>
                      <a:r>
                        <a:rPr lang="es-MX" sz="1100" kern="100">
                          <a:effectLst/>
                        </a:rPr>
                        <a:t>Energía eléctrica y agua</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1,500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18,000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450674288"/>
                  </a:ext>
                </a:extLst>
              </a:tr>
              <a:tr h="268623">
                <a:tc>
                  <a:txBody>
                    <a:bodyPr/>
                    <a:lstStyle/>
                    <a:p>
                      <a:pPr algn="l">
                        <a:lnSpc>
                          <a:spcPct val="150000"/>
                        </a:lnSpc>
                        <a:spcAft>
                          <a:spcPts val="800"/>
                        </a:spcAft>
                        <a:buNone/>
                      </a:pPr>
                      <a:r>
                        <a:rPr lang="es-MX" sz="1100" kern="100">
                          <a:effectLst/>
                        </a:rPr>
                        <a:t>Licencias de software</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4,000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48,000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759044516"/>
                  </a:ext>
                </a:extLst>
              </a:tr>
              <a:tr h="268623">
                <a:tc>
                  <a:txBody>
                    <a:bodyPr/>
                    <a:lstStyle/>
                    <a:p>
                      <a:pPr algn="l">
                        <a:lnSpc>
                          <a:spcPct val="150000"/>
                        </a:lnSpc>
                        <a:spcAft>
                          <a:spcPts val="800"/>
                        </a:spcAft>
                        <a:buNone/>
                      </a:pPr>
                      <a:r>
                        <a:rPr lang="es-MX" sz="1100" kern="100">
                          <a:effectLst/>
                        </a:rPr>
                        <a:t>Administrativos y legales</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3,000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36,000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075239095"/>
                  </a:ext>
                </a:extLst>
              </a:tr>
              <a:tr h="268623">
                <a:tc>
                  <a:txBody>
                    <a:bodyPr/>
                    <a:lstStyle/>
                    <a:p>
                      <a:pPr algn="l">
                        <a:lnSpc>
                          <a:spcPct val="150000"/>
                        </a:lnSpc>
                        <a:spcAft>
                          <a:spcPts val="800"/>
                        </a:spcAft>
                        <a:buNone/>
                      </a:pPr>
                      <a:r>
                        <a:rPr lang="es-MX" sz="1100" kern="100">
                          <a:effectLst/>
                        </a:rPr>
                        <a:t>Comisiones</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1,500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18,000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0931098"/>
                  </a:ext>
                </a:extLst>
              </a:tr>
              <a:tr h="268623">
                <a:tc>
                  <a:txBody>
                    <a:bodyPr/>
                    <a:lstStyle/>
                    <a:p>
                      <a:pPr algn="l">
                        <a:lnSpc>
                          <a:spcPct val="150000"/>
                        </a:lnSpc>
                        <a:spcAft>
                          <a:spcPts val="800"/>
                        </a:spcAft>
                        <a:buNone/>
                      </a:pPr>
                      <a:r>
                        <a:rPr lang="es-MX" sz="1100" kern="100">
                          <a:effectLst/>
                        </a:rPr>
                        <a:t>Mobiliario</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 </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324,000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772299230"/>
                  </a:ext>
                </a:extLst>
              </a:tr>
              <a:tr h="268623">
                <a:tc>
                  <a:txBody>
                    <a:bodyPr/>
                    <a:lstStyle/>
                    <a:p>
                      <a:pPr algn="l">
                        <a:lnSpc>
                          <a:spcPct val="150000"/>
                        </a:lnSpc>
                        <a:spcAft>
                          <a:spcPts val="800"/>
                        </a:spcAft>
                        <a:buNone/>
                      </a:pPr>
                      <a:r>
                        <a:rPr lang="es-MX" sz="1100" kern="100">
                          <a:effectLst/>
                        </a:rPr>
                        <a:t>Total</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248,000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3,300,000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396067493"/>
                  </a:ext>
                </a:extLst>
              </a:tr>
            </a:tbl>
          </a:graphicData>
        </a:graphic>
      </p:graphicFrame>
    </p:spTree>
    <p:extLst>
      <p:ext uri="{BB962C8B-B14F-4D97-AF65-F5344CB8AC3E}">
        <p14:creationId xmlns:p14="http://schemas.microsoft.com/office/powerpoint/2010/main" val="171727450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2BC8A-5ADE-A21F-4A95-CF303175D08C}"/>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8BD9BC9-8B4F-ADDC-DE78-3B019BCE20F7}"/>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04DE3845-6E4E-CEA9-EA1E-F7865445B2C1}"/>
              </a:ext>
            </a:extLst>
          </p:cNvPr>
          <p:cNvSpPr/>
          <p:nvPr/>
        </p:nvSpPr>
        <p:spPr>
          <a:xfrm>
            <a:off x="0" y="23545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6000" b="1" dirty="0">
                <a:solidFill>
                  <a:schemeClr val="bg1"/>
                </a:solidFill>
                <a:latin typeface="+mj-lt"/>
                <a:ea typeface="ADLaM Display" panose="02010000000000000000" pitchFamily="2" charset="0"/>
                <a:cs typeface="ADLaM Display" panose="02010000000000000000" pitchFamily="2" charset="0"/>
              </a:rPr>
              <a:t>Presupuestos</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sp>
        <p:nvSpPr>
          <p:cNvPr id="7" name="CuadroTexto 6">
            <a:extLst>
              <a:ext uri="{FF2B5EF4-FFF2-40B4-BE49-F238E27FC236}">
                <a16:creationId xmlns:a16="http://schemas.microsoft.com/office/drawing/2014/main" id="{7A81BB88-F51E-8E18-6E45-7D0189B4BADA}"/>
              </a:ext>
            </a:extLst>
          </p:cNvPr>
          <p:cNvSpPr txBox="1"/>
          <p:nvPr/>
        </p:nvSpPr>
        <p:spPr>
          <a:xfrm>
            <a:off x="1219199" y="1797673"/>
            <a:ext cx="9753600" cy="461665"/>
          </a:xfrm>
          <a:prstGeom prst="rect">
            <a:avLst/>
          </a:prstGeom>
          <a:noFill/>
        </p:spPr>
        <p:txBody>
          <a:bodyPr wrap="square">
            <a:spAutoFit/>
          </a:bodyPr>
          <a:lstStyle/>
          <a:p>
            <a:pPr algn="ctr"/>
            <a:r>
              <a:rPr lang="es-MX" sz="2400" dirty="0">
                <a:solidFill>
                  <a:schemeClr val="bg1"/>
                </a:solidFill>
              </a:rPr>
              <a:t>Presupuesto de Inversión</a:t>
            </a:r>
            <a:endParaRPr lang="es-419" sz="2400" dirty="0">
              <a:solidFill>
                <a:schemeClr val="bg1"/>
              </a:solidFill>
            </a:endParaRPr>
          </a:p>
        </p:txBody>
      </p:sp>
      <p:graphicFrame>
        <p:nvGraphicFramePr>
          <p:cNvPr id="3" name="Tabla 2">
            <a:extLst>
              <a:ext uri="{FF2B5EF4-FFF2-40B4-BE49-F238E27FC236}">
                <a16:creationId xmlns:a16="http://schemas.microsoft.com/office/drawing/2014/main" id="{E00CB923-6E76-C0E6-AA38-84F1E8BF74A3}"/>
              </a:ext>
            </a:extLst>
          </p:cNvPr>
          <p:cNvGraphicFramePr>
            <a:graphicFrameLocks noGrp="1"/>
          </p:cNvGraphicFramePr>
          <p:nvPr>
            <p:extLst>
              <p:ext uri="{D42A27DB-BD31-4B8C-83A1-F6EECF244321}">
                <p14:modId xmlns:p14="http://schemas.microsoft.com/office/powerpoint/2010/main" val="2539090610"/>
              </p:ext>
            </p:extLst>
          </p:nvPr>
        </p:nvGraphicFramePr>
        <p:xfrm>
          <a:off x="2692399" y="2474214"/>
          <a:ext cx="6807200" cy="954786"/>
        </p:xfrm>
        <a:graphic>
          <a:graphicData uri="http://schemas.openxmlformats.org/drawingml/2006/table">
            <a:tbl>
              <a:tblPr firstRow="1" firstCol="1" bandRow="1">
                <a:tableStyleId>{5C22544A-7EE6-4342-B048-85BDC9FD1C3A}</a:tableStyleId>
              </a:tblPr>
              <a:tblGrid>
                <a:gridCol w="2324100">
                  <a:extLst>
                    <a:ext uri="{9D8B030D-6E8A-4147-A177-3AD203B41FA5}">
                      <a16:colId xmlns:a16="http://schemas.microsoft.com/office/drawing/2014/main" val="1509992903"/>
                    </a:ext>
                  </a:extLst>
                </a:gridCol>
                <a:gridCol w="1676400">
                  <a:extLst>
                    <a:ext uri="{9D8B030D-6E8A-4147-A177-3AD203B41FA5}">
                      <a16:colId xmlns:a16="http://schemas.microsoft.com/office/drawing/2014/main" val="1376351496"/>
                    </a:ext>
                  </a:extLst>
                </a:gridCol>
                <a:gridCol w="1219200">
                  <a:extLst>
                    <a:ext uri="{9D8B030D-6E8A-4147-A177-3AD203B41FA5}">
                      <a16:colId xmlns:a16="http://schemas.microsoft.com/office/drawing/2014/main" val="444551249"/>
                    </a:ext>
                  </a:extLst>
                </a:gridCol>
                <a:gridCol w="1587500">
                  <a:extLst>
                    <a:ext uri="{9D8B030D-6E8A-4147-A177-3AD203B41FA5}">
                      <a16:colId xmlns:a16="http://schemas.microsoft.com/office/drawing/2014/main" val="4244301923"/>
                    </a:ext>
                  </a:extLst>
                </a:gridCol>
              </a:tblGrid>
              <a:tr h="182880">
                <a:tc>
                  <a:txBody>
                    <a:bodyPr/>
                    <a:lstStyle/>
                    <a:p>
                      <a:pPr algn="l">
                        <a:lnSpc>
                          <a:spcPct val="150000"/>
                        </a:lnSpc>
                        <a:spcAft>
                          <a:spcPts val="800"/>
                        </a:spcAft>
                        <a:buNone/>
                      </a:pPr>
                      <a:r>
                        <a:rPr lang="es-MX" sz="1100" kern="100">
                          <a:effectLst/>
                        </a:rPr>
                        <a:t>Servicio</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Precio unitario (mensual)</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Usuarios estimados</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Ingreso anual (MXN)</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540135421"/>
                  </a:ext>
                </a:extLst>
              </a:tr>
              <a:tr h="182880">
                <a:tc>
                  <a:txBody>
                    <a:bodyPr/>
                    <a:lstStyle/>
                    <a:p>
                      <a:pPr algn="l">
                        <a:lnSpc>
                          <a:spcPct val="150000"/>
                        </a:lnSpc>
                        <a:spcAft>
                          <a:spcPts val="800"/>
                        </a:spcAft>
                        <a:buNone/>
                      </a:pPr>
                      <a:r>
                        <a:rPr lang="es-MX" sz="1100" kern="100">
                          <a:effectLst/>
                        </a:rPr>
                        <a:t>Suscripción Premium (usuarios activos)</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49</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7,000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4,116,000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116607490"/>
                  </a:ext>
                </a:extLst>
              </a:tr>
            </a:tbl>
          </a:graphicData>
        </a:graphic>
      </p:graphicFrame>
      <p:graphicFrame>
        <p:nvGraphicFramePr>
          <p:cNvPr id="5" name="Tabla 4">
            <a:extLst>
              <a:ext uri="{FF2B5EF4-FFF2-40B4-BE49-F238E27FC236}">
                <a16:creationId xmlns:a16="http://schemas.microsoft.com/office/drawing/2014/main" id="{6B4E0643-AA86-0834-3451-3662FBF85A7E}"/>
              </a:ext>
            </a:extLst>
          </p:cNvPr>
          <p:cNvGraphicFramePr>
            <a:graphicFrameLocks noGrp="1"/>
          </p:cNvGraphicFramePr>
          <p:nvPr>
            <p:extLst>
              <p:ext uri="{D42A27DB-BD31-4B8C-83A1-F6EECF244321}">
                <p14:modId xmlns:p14="http://schemas.microsoft.com/office/powerpoint/2010/main" val="760322002"/>
              </p:ext>
            </p:extLst>
          </p:nvPr>
        </p:nvGraphicFramePr>
        <p:xfrm>
          <a:off x="4334079" y="3821561"/>
          <a:ext cx="3523841" cy="2324427"/>
        </p:xfrm>
        <a:graphic>
          <a:graphicData uri="http://schemas.openxmlformats.org/drawingml/2006/table">
            <a:tbl>
              <a:tblPr firstRow="1" firstCol="1" bandRow="1">
                <a:tableStyleId>{5C22544A-7EE6-4342-B048-85BDC9FD1C3A}</a:tableStyleId>
              </a:tblPr>
              <a:tblGrid>
                <a:gridCol w="1301752">
                  <a:extLst>
                    <a:ext uri="{9D8B030D-6E8A-4147-A177-3AD203B41FA5}">
                      <a16:colId xmlns:a16="http://schemas.microsoft.com/office/drawing/2014/main" val="827654232"/>
                    </a:ext>
                  </a:extLst>
                </a:gridCol>
                <a:gridCol w="2222089">
                  <a:extLst>
                    <a:ext uri="{9D8B030D-6E8A-4147-A177-3AD203B41FA5}">
                      <a16:colId xmlns:a16="http://schemas.microsoft.com/office/drawing/2014/main" val="520307303"/>
                    </a:ext>
                  </a:extLst>
                </a:gridCol>
              </a:tblGrid>
              <a:tr h="332061">
                <a:tc>
                  <a:txBody>
                    <a:bodyPr/>
                    <a:lstStyle/>
                    <a:p>
                      <a:pPr algn="l">
                        <a:lnSpc>
                          <a:spcPct val="150000"/>
                        </a:lnSpc>
                        <a:spcAft>
                          <a:spcPts val="800"/>
                        </a:spcAft>
                        <a:buNone/>
                      </a:pPr>
                      <a:r>
                        <a:rPr lang="es-MX" sz="1100" kern="100">
                          <a:effectLst/>
                        </a:rPr>
                        <a:t>Concepto</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l">
                        <a:lnSpc>
                          <a:spcPct val="150000"/>
                        </a:lnSpc>
                        <a:spcAft>
                          <a:spcPts val="800"/>
                        </a:spcAft>
                        <a:buNone/>
                      </a:pPr>
                      <a:r>
                        <a:rPr lang="es-MX" sz="1100" kern="100">
                          <a:effectLst/>
                        </a:rPr>
                        <a:t>Monto (MXN)</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589330681"/>
                  </a:ext>
                </a:extLst>
              </a:tr>
              <a:tr h="332061">
                <a:tc>
                  <a:txBody>
                    <a:bodyPr/>
                    <a:lstStyle/>
                    <a:p>
                      <a:pPr algn="l">
                        <a:lnSpc>
                          <a:spcPct val="150000"/>
                        </a:lnSpc>
                        <a:spcAft>
                          <a:spcPts val="800"/>
                        </a:spcAft>
                        <a:buNone/>
                      </a:pPr>
                      <a:r>
                        <a:rPr lang="es-MX" sz="1100" kern="100">
                          <a:effectLst/>
                        </a:rPr>
                        <a:t>Ingresos</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4,116,000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022191787"/>
                  </a:ext>
                </a:extLst>
              </a:tr>
              <a:tr h="332061">
                <a:tc>
                  <a:txBody>
                    <a:bodyPr/>
                    <a:lstStyle/>
                    <a:p>
                      <a:pPr algn="l">
                        <a:lnSpc>
                          <a:spcPct val="150000"/>
                        </a:lnSpc>
                        <a:spcAft>
                          <a:spcPts val="800"/>
                        </a:spcAft>
                        <a:buNone/>
                      </a:pPr>
                      <a:r>
                        <a:rPr lang="es-MX" sz="1100" kern="100">
                          <a:effectLst/>
                        </a:rPr>
                        <a:t>Costos Operativos</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3,300,000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4186999250"/>
                  </a:ext>
                </a:extLst>
              </a:tr>
              <a:tr h="332061">
                <a:tc>
                  <a:txBody>
                    <a:bodyPr/>
                    <a:lstStyle/>
                    <a:p>
                      <a:pPr algn="l">
                        <a:lnSpc>
                          <a:spcPct val="150000"/>
                        </a:lnSpc>
                        <a:spcAft>
                          <a:spcPts val="800"/>
                        </a:spcAft>
                        <a:buNone/>
                      </a:pPr>
                      <a:r>
                        <a:rPr lang="es-MX" sz="1100" kern="100">
                          <a:effectLst/>
                        </a:rPr>
                        <a:t>Utilidad Bruta</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816,000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4003604"/>
                  </a:ext>
                </a:extLst>
              </a:tr>
              <a:tr h="332061">
                <a:tc>
                  <a:txBody>
                    <a:bodyPr/>
                    <a:lstStyle/>
                    <a:p>
                      <a:pPr algn="l">
                        <a:lnSpc>
                          <a:spcPct val="150000"/>
                        </a:lnSpc>
                        <a:spcAft>
                          <a:spcPts val="800"/>
                        </a:spcAft>
                        <a:buNone/>
                      </a:pPr>
                      <a:r>
                        <a:rPr lang="es-MX" sz="1100" kern="100">
                          <a:effectLst/>
                        </a:rPr>
                        <a:t>-ISR (30%)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571,200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950054451"/>
                  </a:ext>
                </a:extLst>
              </a:tr>
              <a:tr h="332061">
                <a:tc>
                  <a:txBody>
                    <a:bodyPr/>
                    <a:lstStyle/>
                    <a:p>
                      <a:pPr algn="l">
                        <a:lnSpc>
                          <a:spcPct val="150000"/>
                        </a:lnSpc>
                        <a:spcAft>
                          <a:spcPts val="800"/>
                        </a:spcAft>
                        <a:buNone/>
                      </a:pPr>
                      <a:r>
                        <a:rPr lang="es-MX" sz="1100" kern="100">
                          <a:effectLst/>
                        </a:rPr>
                        <a:t>PTU (10%)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a:effectLst/>
                        </a:rPr>
                        <a:t>57,120</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3859389343"/>
                  </a:ext>
                </a:extLst>
              </a:tr>
              <a:tr h="332061">
                <a:tc>
                  <a:txBody>
                    <a:bodyPr/>
                    <a:lstStyle/>
                    <a:p>
                      <a:pPr algn="l">
                        <a:lnSpc>
                          <a:spcPct val="150000"/>
                        </a:lnSpc>
                        <a:spcAft>
                          <a:spcPts val="800"/>
                        </a:spcAft>
                        <a:buNone/>
                      </a:pPr>
                      <a:r>
                        <a:rPr lang="es-MX" sz="1100" kern="100">
                          <a:effectLst/>
                        </a:rPr>
                        <a:t>Utilidad Neta</a:t>
                      </a:r>
                      <a:endParaRPr lang="es-MX"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tc>
                  <a:txBody>
                    <a:bodyPr/>
                    <a:lstStyle/>
                    <a:p>
                      <a:pPr algn="r">
                        <a:lnSpc>
                          <a:spcPct val="150000"/>
                        </a:lnSpc>
                        <a:spcAft>
                          <a:spcPts val="800"/>
                        </a:spcAft>
                        <a:buNone/>
                      </a:pPr>
                      <a:r>
                        <a:rPr lang="es-MX" sz="1100" kern="100" dirty="0">
                          <a:effectLst/>
                        </a:rPr>
                        <a:t>514,080</a:t>
                      </a:r>
                      <a:endParaRPr lang="es-MX"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tc>
                <a:extLst>
                  <a:ext uri="{0D108BD9-81ED-4DB2-BD59-A6C34878D82A}">
                    <a16:rowId xmlns:a16="http://schemas.microsoft.com/office/drawing/2014/main" val="2844101967"/>
                  </a:ext>
                </a:extLst>
              </a:tr>
            </a:tbl>
          </a:graphicData>
        </a:graphic>
      </p:graphicFrame>
    </p:spTree>
    <p:extLst>
      <p:ext uri="{BB962C8B-B14F-4D97-AF65-F5344CB8AC3E}">
        <p14:creationId xmlns:p14="http://schemas.microsoft.com/office/powerpoint/2010/main" val="1709666462"/>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5306BB51-7184-0476-972B-975B4E53F4B9}"/>
              </a:ext>
            </a:extLst>
          </p:cNvPr>
          <p:cNvSpPr/>
          <p:nvPr/>
        </p:nvSpPr>
        <p:spPr>
          <a:xfrm>
            <a:off x="0" y="23545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¡Muchas Gracias!</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pic>
        <p:nvPicPr>
          <p:cNvPr id="5" name="Imagen 4" descr="Diagrama&#10;&#10;El contenido generado por IA puede ser incorrecto.">
            <a:extLst>
              <a:ext uri="{FF2B5EF4-FFF2-40B4-BE49-F238E27FC236}">
                <a16:creationId xmlns:a16="http://schemas.microsoft.com/office/drawing/2014/main" id="{45BF4D70-2E62-1C1C-6044-E8FE7A86BD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79293" y="1964898"/>
            <a:ext cx="4633414" cy="463341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769765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C53BEAF-2627-DFE8-F10D-02AD7E8A5D20}"/>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5306BB51-7184-0476-972B-975B4E53F4B9}"/>
              </a:ext>
            </a:extLst>
          </p:cNvPr>
          <p:cNvSpPr/>
          <p:nvPr/>
        </p:nvSpPr>
        <p:spPr>
          <a:xfrm>
            <a:off x="0" y="17821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Bibliografía</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82887" y="1545888"/>
            <a:ext cx="10507579" cy="467678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Instituto Nacional de Estadística y Geografía. (2024). [Título específico del informe o sección sobre Niñez y Adolescencia consultado en 2024]. </a:t>
            </a:r>
            <a:r>
              <a:rPr lang="es-MX" sz="2400" u="sng" dirty="0">
                <a:solidFill>
                  <a:schemeClr val="tx1"/>
                </a:solidFill>
                <a:ea typeface="ADLaM Display" panose="02010000000000000000" pitchFamily="2" charset="0"/>
                <a:cs typeface="ADLaM Display" panose="02010000000000000000" pitchFamily="2" charset="0"/>
              </a:rPr>
              <a:t>Recuperado</a:t>
            </a:r>
            <a:r>
              <a:rPr lang="es-MX" sz="2400" dirty="0">
                <a:solidFill>
                  <a:schemeClr val="tx1"/>
                </a:solidFill>
                <a:ea typeface="ADLaM Display" panose="02010000000000000000" pitchFamily="2" charset="0"/>
                <a:cs typeface="ADLaM Display" panose="02010000000000000000" pitchFamily="2" charset="0"/>
              </a:rPr>
              <a:t> de </a:t>
            </a:r>
            <a:r>
              <a:rPr lang="es-MX" sz="2400" dirty="0">
                <a:solidFill>
                  <a:schemeClr val="tx1"/>
                </a:solidFill>
                <a:ea typeface="ADLaM Display" panose="02010000000000000000" pitchFamily="2" charset="0"/>
                <a:cs typeface="ADLaM Display" panose="02010000000000000000" pitchFamily="2" charset="0"/>
                <a:hlinkClick r:id="rId3"/>
              </a:rPr>
              <a:t>https://www.inegi.org.mx/contenidos/saladeprensa/aproposito/2024/EAP_Nino24.pdf</a:t>
            </a:r>
            <a:endParaRPr lang="es-MX" sz="2400" dirty="0">
              <a:solidFill>
                <a:schemeClr val="tx1"/>
              </a:solidFill>
              <a:ea typeface="ADLaM Display" panose="02010000000000000000" pitchFamily="2" charset="0"/>
              <a:cs typeface="ADLaM Display" panose="02010000000000000000" pitchFamily="2" charset="0"/>
            </a:endParaRPr>
          </a:p>
          <a:p>
            <a:pPr algn="just"/>
            <a:endParaRPr lang="es-MX" sz="2400" dirty="0">
              <a:solidFill>
                <a:schemeClr val="tx1"/>
              </a:solidFill>
              <a:ea typeface="ADLaM Display" panose="02010000000000000000" pitchFamily="2" charset="0"/>
              <a:cs typeface="ADLaM Display" panose="02010000000000000000" pitchFamily="2" charset="0"/>
            </a:endParaRPr>
          </a:p>
          <a:p>
            <a:pPr algn="just"/>
            <a:r>
              <a:rPr lang="es-MX" sz="2400" dirty="0">
                <a:solidFill>
                  <a:schemeClr val="tx1"/>
                </a:solidFill>
                <a:ea typeface="ADLaM Display" panose="02010000000000000000" pitchFamily="2" charset="0"/>
                <a:cs typeface="ADLaM Display" panose="02010000000000000000" pitchFamily="2" charset="0"/>
              </a:rPr>
              <a:t>Instituto Federal de Telecomunicaciones e Instituto Nacional de Estadística y Geografía. (2023). Encuesta Nacional sobre Disponibilidad y Uso de Tecnologías de la Información en los Hogares (ENDUTIH) 2023. Recuperado de </a:t>
            </a:r>
            <a:r>
              <a:rPr lang="es-MX" sz="2400" dirty="0">
                <a:solidFill>
                  <a:schemeClr val="tx1"/>
                </a:solidFill>
                <a:ea typeface="ADLaM Display" panose="02010000000000000000" pitchFamily="2" charset="0"/>
                <a:cs typeface="ADLaM Display" panose="02010000000000000000" pitchFamily="2" charset="0"/>
                <a:hlinkClick r:id="rId4"/>
              </a:rPr>
              <a:t>https://www.inegi.org.mx/programas/endutih/2023/</a:t>
            </a:r>
            <a:endParaRPr lang="es-MX" sz="2400" dirty="0">
              <a:solidFill>
                <a:schemeClr val="tx1"/>
              </a:solidFill>
              <a:ea typeface="ADLaM Display" panose="02010000000000000000" pitchFamily="2" charset="0"/>
              <a:cs typeface="ADLaM Display" panose="02010000000000000000" pitchFamily="2" charset="0"/>
            </a:endParaRPr>
          </a:p>
          <a:p>
            <a:pPr algn="just"/>
            <a:endParaRPr lang="es-MX" sz="2400" dirty="0">
              <a:solidFill>
                <a:schemeClr val="tx1"/>
              </a:solidFill>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4383353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06C3218-9FFF-AD66-FFBC-B09EC48CC86E}"/>
              </a:ext>
            </a:extLst>
          </p:cNvPr>
          <p:cNvSpPr/>
          <p:nvPr/>
        </p:nvSpPr>
        <p:spPr>
          <a:xfrm>
            <a:off x="0" y="147563"/>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Descripción de la app</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5" name="Rectángulo 4">
            <a:extLst>
              <a:ext uri="{FF2B5EF4-FFF2-40B4-BE49-F238E27FC236}">
                <a16:creationId xmlns:a16="http://schemas.microsoft.com/office/drawing/2014/main" id="{ABEA1C6E-4E1A-E4FD-DA8D-84F82CBFAA7A}"/>
              </a:ext>
            </a:extLst>
          </p:cNvPr>
          <p:cNvSpPr/>
          <p:nvPr/>
        </p:nvSpPr>
        <p:spPr>
          <a:xfrm>
            <a:off x="1311812" y="1877011"/>
            <a:ext cx="9568375" cy="45802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b="1" dirty="0" err="1">
                <a:solidFill>
                  <a:schemeClr val="tx1"/>
                </a:solidFill>
              </a:rPr>
              <a:t>Study</a:t>
            </a:r>
            <a:r>
              <a:rPr lang="es-MX" sz="2400" b="1" dirty="0">
                <a:solidFill>
                  <a:schemeClr val="tx1"/>
                </a:solidFill>
              </a:rPr>
              <a:t> Time</a:t>
            </a:r>
            <a:r>
              <a:rPr lang="es-MX" sz="2400" dirty="0">
                <a:solidFill>
                  <a:schemeClr val="tx1"/>
                </a:solidFill>
              </a:rPr>
              <a:t> es una aplicación móvil de control parental diseñada para fomentar el hábito de estudio en niños y adolescentes. Permite a los padres bloquear temporalmente el dispositivo de sus hijos y solo desbloquearlo una vez que el menor haya subido evidencia de su tarea o actividad académica. En su versión gratuita, el padre valida manualmente el contenido; en la versión premium, una inteligencia artificial evalúa automáticamente si la actividad cumple con los criterios de estudio. Es una herramienta educativa moderna, pensada para padres ocupados que buscan una forma práctica y segura de supervisar el aprendizaje de sus hijos desde cualquier lugar.</a:t>
            </a:r>
            <a:endParaRPr lang="es-419" sz="2400" dirty="0">
              <a:solidFill>
                <a:schemeClr val="tx1"/>
              </a:solidFill>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405609682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48A7C1AA-0DE0-0D16-F98C-6BA0742F2E7A}"/>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accent1">
                  <a:lumMod val="60000"/>
                  <a:lumOff val="40000"/>
                </a:schemeClr>
              </a:solidFill>
            </a:endParaRPr>
          </a:p>
        </p:txBody>
      </p:sp>
      <p:sp>
        <p:nvSpPr>
          <p:cNvPr id="2" name="Rectángulo 1">
            <a:extLst>
              <a:ext uri="{FF2B5EF4-FFF2-40B4-BE49-F238E27FC236}">
                <a16:creationId xmlns:a16="http://schemas.microsoft.com/office/drawing/2014/main" id="{4A1C6589-24A7-C203-C8E9-B328E02D5BAD}"/>
              </a:ext>
            </a:extLst>
          </p:cNvPr>
          <p:cNvSpPr/>
          <p:nvPr/>
        </p:nvSpPr>
        <p:spPr>
          <a:xfrm>
            <a:off x="0" y="0"/>
            <a:ext cx="12192000" cy="4543124"/>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5" name="CuadroTexto 4">
            <a:extLst>
              <a:ext uri="{FF2B5EF4-FFF2-40B4-BE49-F238E27FC236}">
                <a16:creationId xmlns:a16="http://schemas.microsoft.com/office/drawing/2014/main" id="{B76C40B2-19AF-BDD5-39EE-C17AC64E035D}"/>
              </a:ext>
            </a:extLst>
          </p:cNvPr>
          <p:cNvSpPr txBox="1"/>
          <p:nvPr/>
        </p:nvSpPr>
        <p:spPr>
          <a:xfrm>
            <a:off x="5324631" y="1891515"/>
            <a:ext cx="6391385" cy="4019627"/>
          </a:xfrm>
          <a:prstGeom prst="rect">
            <a:avLst/>
          </a:prstGeom>
          <a:noFill/>
        </p:spPr>
        <p:txBody>
          <a:bodyPr wrap="square">
            <a:spAutoFit/>
          </a:bodyPr>
          <a:lstStyle/>
          <a:p>
            <a:pPr algn="just">
              <a:lnSpc>
                <a:spcPct val="150000"/>
              </a:lnSpc>
              <a:spcAft>
                <a:spcPts val="800"/>
              </a:spcAft>
            </a:pPr>
            <a:r>
              <a:rPr lang="es-MX" sz="2400" kern="100" dirty="0">
                <a:solidFill>
                  <a:schemeClr val="bg2"/>
                </a:solidFill>
                <a:effectLst/>
                <a:ea typeface="Aptos" panose="020B0004020202020204" pitchFamily="34" charset="0"/>
                <a:cs typeface="Times New Roman" panose="02020603050405020304" pitchFamily="18" charset="0"/>
              </a:rPr>
              <a:t>El logo representa la esencia de la aplicación, el equilibrio entre el aprendizaje y la gestión del tiempo. La imagen central muestra a un niño sonriente haciendo que transmita una experiencia educativa positiva, amigable y motivadora. El reloj en primer plano simboliza el control del tiempo.</a:t>
            </a:r>
            <a:endParaRPr lang="es-419" sz="2400" kern="100" dirty="0">
              <a:solidFill>
                <a:schemeClr val="bg2"/>
              </a:solidFill>
              <a:effectLst/>
              <a:ea typeface="Aptos" panose="020B0004020202020204" pitchFamily="34" charset="0"/>
              <a:cs typeface="Times New Roman" panose="02020603050405020304" pitchFamily="18" charset="0"/>
            </a:endParaRPr>
          </a:p>
        </p:txBody>
      </p:sp>
      <p:sp>
        <p:nvSpPr>
          <p:cNvPr id="6" name="Rectángulo 5">
            <a:extLst>
              <a:ext uri="{FF2B5EF4-FFF2-40B4-BE49-F238E27FC236}">
                <a16:creationId xmlns:a16="http://schemas.microsoft.com/office/drawing/2014/main" id="{CA00AFF0-C366-2312-E20D-A11B4924F73F}"/>
              </a:ext>
            </a:extLst>
          </p:cNvPr>
          <p:cNvSpPr/>
          <p:nvPr/>
        </p:nvSpPr>
        <p:spPr>
          <a:xfrm>
            <a:off x="0" y="151740"/>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bg2"/>
                </a:solidFill>
                <a:latin typeface="+mj-lt"/>
                <a:ea typeface="ADLaM Display" panose="02010000000000000000" pitchFamily="2" charset="0"/>
                <a:cs typeface="ADLaM Display" panose="02010000000000000000" pitchFamily="2" charset="0"/>
              </a:rPr>
              <a:t>Significado del logo</a:t>
            </a:r>
            <a:endParaRPr lang="es-419" sz="4800" b="1" dirty="0">
              <a:solidFill>
                <a:schemeClr val="bg2"/>
              </a:solidFill>
              <a:latin typeface="+mj-lt"/>
              <a:ea typeface="ADLaM Display" panose="02010000000000000000" pitchFamily="2" charset="0"/>
              <a:cs typeface="ADLaM Display" panose="02010000000000000000" pitchFamily="2" charset="0"/>
            </a:endParaRPr>
          </a:p>
        </p:txBody>
      </p:sp>
      <p:pic>
        <p:nvPicPr>
          <p:cNvPr id="7" name="Imagen 6" descr="Diagrama&#10;&#10;El contenido generado por IA puede ser incorrecto.">
            <a:extLst>
              <a:ext uri="{FF2B5EF4-FFF2-40B4-BE49-F238E27FC236}">
                <a16:creationId xmlns:a16="http://schemas.microsoft.com/office/drawing/2014/main" id="{142E5DA0-DB2E-62B6-7BC3-DFEE7D50D6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602" y="2032928"/>
            <a:ext cx="4011427" cy="40114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3511894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nvGrpSpPr>
          <p:cNvPr id="7" name="Grupo 6">
            <a:extLst>
              <a:ext uri="{FF2B5EF4-FFF2-40B4-BE49-F238E27FC236}">
                <a16:creationId xmlns:a16="http://schemas.microsoft.com/office/drawing/2014/main" id="{1097B04D-78A8-9BF5-5556-CC7C69A65116}"/>
              </a:ext>
            </a:extLst>
          </p:cNvPr>
          <p:cNvGrpSpPr/>
          <p:nvPr/>
        </p:nvGrpSpPr>
        <p:grpSpPr>
          <a:xfrm>
            <a:off x="0" y="1321190"/>
            <a:ext cx="12192000" cy="3503076"/>
            <a:chOff x="0" y="167639"/>
            <a:chExt cx="12192000" cy="3503076"/>
          </a:xfrm>
        </p:grpSpPr>
        <p:sp>
          <p:nvSpPr>
            <p:cNvPr id="4" name="Rectángulo 3">
              <a:extLst>
                <a:ext uri="{FF2B5EF4-FFF2-40B4-BE49-F238E27FC236}">
                  <a16:creationId xmlns:a16="http://schemas.microsoft.com/office/drawing/2014/main" id="{5306BB51-7184-0476-972B-975B4E53F4B9}"/>
                </a:ext>
              </a:extLst>
            </p:cNvPr>
            <p:cNvSpPr/>
            <p:nvPr/>
          </p:nvSpPr>
          <p:spPr>
            <a:xfrm>
              <a:off x="0" y="167639"/>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Misión</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5" y="1636908"/>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Desarrollar herramientas tecnológicas innovadoras que promuevan el aprendizaje responsable en niños y jóvenes, facilitando a los padres la supervisión académica desde cualquier lugar, y fomentando el uso consciente de los dispositivos móviles como aliados en la educación.</a:t>
              </a:r>
              <a:endParaRPr lang="es-419" sz="2400" dirty="0">
                <a:solidFill>
                  <a:schemeClr val="tx1"/>
                </a:solidFill>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456446774"/>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solidFill>
                <a:schemeClr val="accent1">
                  <a:lumMod val="60000"/>
                  <a:lumOff val="40000"/>
                </a:schemeClr>
              </a:solidFill>
            </a:endParaRPr>
          </a:p>
        </p:txBody>
      </p:sp>
      <p:grpSp>
        <p:nvGrpSpPr>
          <p:cNvPr id="7" name="Grupo 6">
            <a:extLst>
              <a:ext uri="{FF2B5EF4-FFF2-40B4-BE49-F238E27FC236}">
                <a16:creationId xmlns:a16="http://schemas.microsoft.com/office/drawing/2014/main" id="{1097B04D-78A8-9BF5-5556-CC7C69A65116}"/>
              </a:ext>
            </a:extLst>
          </p:cNvPr>
          <p:cNvGrpSpPr/>
          <p:nvPr/>
        </p:nvGrpSpPr>
        <p:grpSpPr>
          <a:xfrm>
            <a:off x="0" y="1321190"/>
            <a:ext cx="12192000" cy="3503076"/>
            <a:chOff x="0" y="167639"/>
            <a:chExt cx="12192000" cy="3503076"/>
          </a:xfrm>
        </p:grpSpPr>
        <p:sp>
          <p:nvSpPr>
            <p:cNvPr id="4" name="Rectángulo 3">
              <a:extLst>
                <a:ext uri="{FF2B5EF4-FFF2-40B4-BE49-F238E27FC236}">
                  <a16:creationId xmlns:a16="http://schemas.microsoft.com/office/drawing/2014/main" id="{5306BB51-7184-0476-972B-975B4E53F4B9}"/>
                </a:ext>
              </a:extLst>
            </p:cNvPr>
            <p:cNvSpPr/>
            <p:nvPr/>
          </p:nvSpPr>
          <p:spPr>
            <a:xfrm>
              <a:off x="0" y="167639"/>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bg1"/>
                  </a:solidFill>
                  <a:latin typeface="+mj-lt"/>
                  <a:ea typeface="ADLaM Display" panose="02010000000000000000" pitchFamily="2" charset="0"/>
                  <a:cs typeface="ADLaM Display" panose="02010000000000000000" pitchFamily="2" charset="0"/>
                </a:rPr>
                <a:t>Visión</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5" y="1636908"/>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bg1"/>
                  </a:solidFill>
                  <a:ea typeface="ADLaM Display" panose="02010000000000000000" pitchFamily="2" charset="0"/>
                  <a:cs typeface="ADLaM Display" panose="02010000000000000000" pitchFamily="2" charset="0"/>
                </a:rPr>
                <a:t>Trascender como una de las mejores empresas de tecnología y educación en línea en América latina, siendo reconocida por su gran impacto en la formación académica de niños y jóvenes ocupando la tecnología para reducir el tiempo en pantalla. </a:t>
              </a:r>
              <a:endParaRPr lang="es-419" sz="2400" dirty="0">
                <a:solidFill>
                  <a:schemeClr val="bg1"/>
                </a:solidFill>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20518759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grpSp>
        <p:nvGrpSpPr>
          <p:cNvPr id="7" name="Grupo 6">
            <a:extLst>
              <a:ext uri="{FF2B5EF4-FFF2-40B4-BE49-F238E27FC236}">
                <a16:creationId xmlns:a16="http://schemas.microsoft.com/office/drawing/2014/main" id="{1097B04D-78A8-9BF5-5556-CC7C69A65116}"/>
              </a:ext>
            </a:extLst>
          </p:cNvPr>
          <p:cNvGrpSpPr/>
          <p:nvPr/>
        </p:nvGrpSpPr>
        <p:grpSpPr>
          <a:xfrm>
            <a:off x="0" y="1321190"/>
            <a:ext cx="12192000" cy="3503076"/>
            <a:chOff x="0" y="167639"/>
            <a:chExt cx="12192000" cy="3503076"/>
          </a:xfrm>
        </p:grpSpPr>
        <p:sp>
          <p:nvSpPr>
            <p:cNvPr id="4" name="Rectángulo 3">
              <a:extLst>
                <a:ext uri="{FF2B5EF4-FFF2-40B4-BE49-F238E27FC236}">
                  <a16:creationId xmlns:a16="http://schemas.microsoft.com/office/drawing/2014/main" id="{5306BB51-7184-0476-972B-975B4E53F4B9}"/>
                </a:ext>
              </a:extLst>
            </p:cNvPr>
            <p:cNvSpPr/>
            <p:nvPr/>
          </p:nvSpPr>
          <p:spPr>
            <a:xfrm>
              <a:off x="0" y="167639"/>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tx1"/>
                  </a:solidFill>
                  <a:latin typeface="+mj-lt"/>
                  <a:ea typeface="ADLaM Display" panose="02010000000000000000" pitchFamily="2" charset="0"/>
                  <a:cs typeface="ADLaM Display" panose="02010000000000000000" pitchFamily="2" charset="0"/>
                </a:rPr>
                <a:t>Objetivo General</a:t>
              </a:r>
              <a:endParaRPr lang="es-419" sz="4800" b="1" dirty="0">
                <a:solidFill>
                  <a:schemeClr val="tx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5" y="1636908"/>
              <a:ext cx="10367889" cy="2033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Desarrollar y posicionar una aplicación móvil que permita a los padres gestionar y supervisar el tiempo de estudio de sus hijos mediante funciones de bloqueo inteligente y validación de tareas, promoviendo así hábitos de estudio responsables y el uso educativo de los dispositivos móviles.</a:t>
              </a:r>
              <a:endParaRPr lang="es-419" sz="2400" dirty="0">
                <a:solidFill>
                  <a:schemeClr val="tx1"/>
                </a:solidFill>
                <a:ea typeface="ADLaM Display" panose="02010000000000000000" pitchFamily="2" charset="0"/>
                <a:cs typeface="ADLaM Display" panose="02010000000000000000" pitchFamily="2" charset="0"/>
              </a:endParaRPr>
            </a:p>
          </p:txBody>
        </p:sp>
      </p:grpSp>
    </p:spTree>
    <p:extLst>
      <p:ext uri="{BB962C8B-B14F-4D97-AF65-F5344CB8AC3E}">
        <p14:creationId xmlns:p14="http://schemas.microsoft.com/office/powerpoint/2010/main" val="80213957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4A1C6589-24A7-C203-C8E9-B328E02D5BAD}"/>
              </a:ext>
            </a:extLst>
          </p:cNvPr>
          <p:cNvSpPr/>
          <p:nvPr/>
        </p:nvSpPr>
        <p:spPr>
          <a:xfrm>
            <a:off x="0" y="0"/>
            <a:ext cx="12192000" cy="7061982"/>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sp>
        <p:nvSpPr>
          <p:cNvPr id="4" name="Rectángulo 3">
            <a:extLst>
              <a:ext uri="{FF2B5EF4-FFF2-40B4-BE49-F238E27FC236}">
                <a16:creationId xmlns:a16="http://schemas.microsoft.com/office/drawing/2014/main" id="{5306BB51-7184-0476-972B-975B4E53F4B9}"/>
              </a:ext>
            </a:extLst>
          </p:cNvPr>
          <p:cNvSpPr/>
          <p:nvPr/>
        </p:nvSpPr>
        <p:spPr>
          <a:xfrm>
            <a:off x="0" y="124076"/>
            <a:ext cx="12192000" cy="1729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sz="7200" b="1" dirty="0">
                <a:solidFill>
                  <a:schemeClr val="bg1"/>
                </a:solidFill>
                <a:latin typeface="+mj-lt"/>
                <a:ea typeface="ADLaM Display" panose="02010000000000000000" pitchFamily="2" charset="0"/>
                <a:cs typeface="ADLaM Display" panose="02010000000000000000" pitchFamily="2" charset="0"/>
              </a:rPr>
              <a:t>Objetivos específicos</a:t>
            </a:r>
            <a:endParaRPr lang="es-419" sz="4800" b="1" dirty="0">
              <a:solidFill>
                <a:schemeClr val="bg1"/>
              </a:solidFill>
              <a:latin typeface="+mj-lt"/>
              <a:ea typeface="ADLaM Display" panose="02010000000000000000" pitchFamily="2" charset="0"/>
              <a:cs typeface="ADLaM Display" panose="02010000000000000000" pitchFamily="2" charset="0"/>
            </a:endParaRPr>
          </a:p>
        </p:txBody>
      </p:sp>
      <p:sp>
        <p:nvSpPr>
          <p:cNvPr id="6" name="Rectángulo 5">
            <a:extLst>
              <a:ext uri="{FF2B5EF4-FFF2-40B4-BE49-F238E27FC236}">
                <a16:creationId xmlns:a16="http://schemas.microsoft.com/office/drawing/2014/main" id="{A73FA9DB-272B-2497-F386-9D870304B586}"/>
              </a:ext>
            </a:extLst>
          </p:cNvPr>
          <p:cNvSpPr/>
          <p:nvPr/>
        </p:nvSpPr>
        <p:spPr>
          <a:xfrm>
            <a:off x="912055" y="1533832"/>
            <a:ext cx="10367889" cy="53241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indent="-457200" algn="just">
              <a:buFont typeface="+mj-lt"/>
              <a:buAutoNum type="arabicPeriod"/>
            </a:pPr>
            <a:r>
              <a:rPr lang="es-MX" sz="2000" dirty="0">
                <a:solidFill>
                  <a:schemeClr val="bg1"/>
                </a:solidFill>
                <a:ea typeface="ADLaM Display" panose="02010000000000000000" pitchFamily="2" charset="0"/>
                <a:cs typeface="ADLaM Display" panose="02010000000000000000" pitchFamily="2" charset="0"/>
              </a:rPr>
              <a:t>Diseñar y mantener una aplicación multiplataforma (Android e iOS) que permita a los padres configurar horarios de bloqueo y desbloqueo en los dispositivos de sus hijos.</a:t>
            </a:r>
          </a:p>
          <a:p>
            <a:pPr marL="457200" indent="-457200" algn="just">
              <a:buFont typeface="+mj-lt"/>
              <a:buAutoNum type="arabicPeriod"/>
            </a:pPr>
            <a:endParaRPr lang="es-MX" sz="2000" dirty="0">
              <a:solidFill>
                <a:schemeClr val="bg1"/>
              </a:solidFill>
              <a:ea typeface="ADLaM Display" panose="02010000000000000000" pitchFamily="2" charset="0"/>
              <a:cs typeface="ADLaM Display" panose="02010000000000000000" pitchFamily="2" charset="0"/>
            </a:endParaRPr>
          </a:p>
          <a:p>
            <a:pPr marL="457200" indent="-457200" algn="just">
              <a:buFont typeface="+mj-lt"/>
              <a:buAutoNum type="arabicPeriod"/>
            </a:pPr>
            <a:r>
              <a:rPr lang="es-MX" sz="2000" dirty="0">
                <a:solidFill>
                  <a:schemeClr val="bg1"/>
                </a:solidFill>
                <a:ea typeface="ADLaM Display" panose="02010000000000000000" pitchFamily="2" charset="0"/>
                <a:cs typeface="ADLaM Display" panose="02010000000000000000" pitchFamily="2" charset="0"/>
              </a:rPr>
              <a:t>Implementar un sistema de carga de tareas o evidencia académica que permita a los niños demostrar que han cumplido con sus actividades escolares.</a:t>
            </a:r>
          </a:p>
          <a:p>
            <a:pPr marL="457200" indent="-457200" algn="just">
              <a:buFont typeface="+mj-lt"/>
              <a:buAutoNum type="arabicPeriod"/>
            </a:pPr>
            <a:endParaRPr lang="es-MX" sz="2000" dirty="0">
              <a:solidFill>
                <a:schemeClr val="bg1"/>
              </a:solidFill>
              <a:ea typeface="ADLaM Display" panose="02010000000000000000" pitchFamily="2" charset="0"/>
              <a:cs typeface="ADLaM Display" panose="02010000000000000000" pitchFamily="2" charset="0"/>
            </a:endParaRPr>
          </a:p>
          <a:p>
            <a:pPr marL="457200" indent="-457200" algn="just">
              <a:buFont typeface="+mj-lt"/>
              <a:buAutoNum type="arabicPeriod"/>
            </a:pPr>
            <a:r>
              <a:rPr lang="es-MX" sz="2000" dirty="0">
                <a:solidFill>
                  <a:schemeClr val="bg1"/>
                </a:solidFill>
                <a:ea typeface="ADLaM Display" panose="02010000000000000000" pitchFamily="2" charset="0"/>
                <a:cs typeface="ADLaM Display" panose="02010000000000000000" pitchFamily="2" charset="0"/>
              </a:rPr>
              <a:t>Desarrollar un módulo con inteligencia artificial (IA) en la versión premium, capaz de analizar y validar automáticamente el contenido académico enviado por los hijos.</a:t>
            </a:r>
          </a:p>
          <a:p>
            <a:pPr marL="457200" indent="-457200" algn="just">
              <a:buFont typeface="+mj-lt"/>
              <a:buAutoNum type="arabicPeriod"/>
            </a:pPr>
            <a:endParaRPr lang="es-MX" sz="2000" dirty="0">
              <a:solidFill>
                <a:schemeClr val="bg1"/>
              </a:solidFill>
              <a:ea typeface="ADLaM Display" panose="02010000000000000000" pitchFamily="2" charset="0"/>
              <a:cs typeface="ADLaM Display" panose="02010000000000000000" pitchFamily="2" charset="0"/>
            </a:endParaRPr>
          </a:p>
          <a:p>
            <a:pPr marL="457200" indent="-457200" algn="just">
              <a:buFont typeface="+mj-lt"/>
              <a:buAutoNum type="arabicPeriod"/>
            </a:pPr>
            <a:r>
              <a:rPr lang="es-MX" sz="2000" dirty="0">
                <a:solidFill>
                  <a:schemeClr val="bg1"/>
                </a:solidFill>
                <a:ea typeface="ADLaM Display" panose="02010000000000000000" pitchFamily="2" charset="0"/>
                <a:cs typeface="ADLaM Display" panose="02010000000000000000" pitchFamily="2" charset="0"/>
              </a:rPr>
              <a:t>Incluir procesos de calidad en los sistemas, chequeando y probando la aplicación producida.</a:t>
            </a:r>
          </a:p>
        </p:txBody>
      </p:sp>
    </p:spTree>
    <p:extLst>
      <p:ext uri="{BB962C8B-B14F-4D97-AF65-F5344CB8AC3E}">
        <p14:creationId xmlns:p14="http://schemas.microsoft.com/office/powerpoint/2010/main" val="116653051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ángulo 5">
            <a:extLst>
              <a:ext uri="{FF2B5EF4-FFF2-40B4-BE49-F238E27FC236}">
                <a16:creationId xmlns:a16="http://schemas.microsoft.com/office/drawing/2014/main" id="{A73FA9DB-272B-2497-F386-9D870304B586}"/>
              </a:ext>
            </a:extLst>
          </p:cNvPr>
          <p:cNvSpPr/>
          <p:nvPr/>
        </p:nvSpPr>
        <p:spPr>
          <a:xfrm>
            <a:off x="1799301" y="63976"/>
            <a:ext cx="8593394" cy="29440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s-MX" sz="2400" dirty="0">
                <a:solidFill>
                  <a:schemeClr val="tx1"/>
                </a:solidFill>
                <a:ea typeface="ADLaM Display" panose="02010000000000000000" pitchFamily="2" charset="0"/>
                <a:cs typeface="ADLaM Display" panose="02010000000000000000" pitchFamily="2" charset="0"/>
              </a:rPr>
              <a:t>5. Ofrecer una interfaz intuitiva y segura que permita a los padres controlar y supervisar remotamente el dispositivo del niño, con mínima intervención manual.</a:t>
            </a:r>
          </a:p>
          <a:p>
            <a:pPr algn="just"/>
            <a:endParaRPr lang="es-MX" sz="2400" dirty="0">
              <a:solidFill>
                <a:schemeClr val="tx1"/>
              </a:solidFill>
              <a:ea typeface="ADLaM Display" panose="02010000000000000000" pitchFamily="2" charset="0"/>
              <a:cs typeface="ADLaM Display" panose="02010000000000000000" pitchFamily="2" charset="0"/>
            </a:endParaRPr>
          </a:p>
          <a:p>
            <a:pPr algn="just"/>
            <a:r>
              <a:rPr lang="es-MX" sz="2400" dirty="0">
                <a:solidFill>
                  <a:schemeClr val="tx1"/>
                </a:solidFill>
                <a:ea typeface="ADLaM Display" panose="02010000000000000000" pitchFamily="2" charset="0"/>
                <a:cs typeface="ADLaM Display" panose="02010000000000000000" pitchFamily="2" charset="0"/>
              </a:rPr>
              <a:t>6. Promover el uso responsable de la tecnología en el entorno familiar, sensibilizando a los usuarios sobre el equilibrio entre entretenimiento y aprendizaje.</a:t>
            </a:r>
          </a:p>
        </p:txBody>
      </p:sp>
      <p:pic>
        <p:nvPicPr>
          <p:cNvPr id="2" name="Imagen 1" descr="Diagrama&#10;&#10;El contenido generado por IA puede ser incorrecto.">
            <a:extLst>
              <a:ext uri="{FF2B5EF4-FFF2-40B4-BE49-F238E27FC236}">
                <a16:creationId xmlns:a16="http://schemas.microsoft.com/office/drawing/2014/main" id="{177EE413-A95A-A828-6402-550567123B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6225" y="3008023"/>
            <a:ext cx="3539547" cy="3539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53869960"/>
      </p:ext>
    </p:extLst>
  </p:cSld>
  <p:clrMapOvr>
    <a:masterClrMapping/>
  </p:clrMapOvr>
  <p:transition spd="slow">
    <p:push dir="u"/>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1056</TotalTime>
  <Words>1794</Words>
  <Application>Microsoft Office PowerPoint</Application>
  <PresentationFormat>Panorámica</PresentationFormat>
  <Paragraphs>189</Paragraphs>
  <Slides>26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ADLaM Display</vt:lpstr>
      <vt:lpstr>Aptos</vt:lpstr>
      <vt:lpstr>Aptos Display</vt:lpstr>
      <vt:lpstr>Arial</vt:lpstr>
      <vt:lpstr>Times New Roman</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 Gustavo Acosta Romero</dc:creator>
  <cp:lastModifiedBy>Martin Gustavo Acosta Romero</cp:lastModifiedBy>
  <cp:revision>60</cp:revision>
  <dcterms:created xsi:type="dcterms:W3CDTF">2024-05-21T05:16:26Z</dcterms:created>
  <dcterms:modified xsi:type="dcterms:W3CDTF">2025-05-26T19:06:33Z</dcterms:modified>
</cp:coreProperties>
</file>