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3" r:id="rId6"/>
    <p:sldId id="274" r:id="rId7"/>
    <p:sldId id="264" r:id="rId8"/>
    <p:sldId id="275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8288000" cy="10287000"/>
  <p:notesSz cx="6858000" cy="9144000"/>
  <p:embeddedFontLst>
    <p:embeddedFont>
      <p:font typeface="Lazord Mono" panose="020B0604020202020204" charset="-78"/>
      <p:regular r:id="rId17"/>
    </p:embeddedFont>
    <p:embeddedFont>
      <p:font typeface="Roca One Ultra-Bold" panose="020B0604020202020204" charset="-52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2" autoAdjust="0"/>
  </p:normalViewPr>
  <p:slideViewPr>
    <p:cSldViewPr>
      <p:cViewPr varScale="1">
        <p:scale>
          <a:sx n="55" d="100"/>
          <a:sy n="55" d="100"/>
        </p:scale>
        <p:origin x="68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39125" y="4296262"/>
            <a:ext cx="8204875" cy="1732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46"/>
              </a:lnSpc>
            </a:pPr>
            <a:endParaRPr lang="en-US" sz="12042" dirty="0">
              <a:solidFill>
                <a:srgbClr val="FFFFFF"/>
              </a:solidFill>
              <a:latin typeface="Roca One Ultra-Bold"/>
            </a:endParaRP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C4FC04C5-81A6-549A-6BF4-5107AD236D27}"/>
              </a:ext>
            </a:extLst>
          </p:cNvPr>
          <p:cNvSpPr txBox="1"/>
          <p:nvPr/>
        </p:nvSpPr>
        <p:spPr>
          <a:xfrm>
            <a:off x="382367" y="3162300"/>
            <a:ext cx="794724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8000" dirty="0">
                <a:effectLst/>
                <a:latin typeface="Roca One Ultra-Bold" panose="020B0604020202020204" charset="-52"/>
                <a:ea typeface="Times New Roman" panose="02020603050405020304" pitchFamily="18" charset="0"/>
              </a:rPr>
              <a:t>с</a:t>
            </a:r>
            <a:r>
              <a:rPr lang="bg-BG" sz="5400" b="1" dirty="0">
                <a:effectLst/>
                <a:latin typeface="Roca One Ultra-Bold" panose="020B0604020202020204" charset="-52"/>
                <a:ea typeface="Times New Roman" panose="02020603050405020304" pitchFamily="18" charset="0"/>
              </a:rPr>
              <a:t>истема за контрол и управление на соларни панели</a:t>
            </a:r>
            <a:endParaRPr lang="bg-BG" sz="5400" dirty="0">
              <a:latin typeface="Roca One Ultra-Bold" panose="020B0604020202020204" charset="-5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502D81-7268-C531-58F6-711A1C85E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70" y="1562100"/>
            <a:ext cx="8707065" cy="6858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скица, диаграма, рисунка, Техническо чертане&#10;&#10;Описанието е генерирано автоматично">
            <a:extLst>
              <a:ext uri="{FF2B5EF4-FFF2-40B4-BE49-F238E27FC236}">
                <a16:creationId xmlns:a16="http://schemas.microsoft.com/office/drawing/2014/main" id="{636496B5-93C4-6D48-CC99-32FCDA2FC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71"/>
          <a:stretch/>
        </p:blipFill>
        <p:spPr bwMode="auto">
          <a:xfrm>
            <a:off x="152400" y="2781300"/>
            <a:ext cx="9753600" cy="4953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Картина 2" descr="Картина, която съдържа текст, екранна снимка, диаграма, Правоъгълник&#10;&#10;Описанието е генерирано автоматично">
            <a:extLst>
              <a:ext uri="{FF2B5EF4-FFF2-40B4-BE49-F238E27FC236}">
                <a16:creationId xmlns:a16="http://schemas.microsoft.com/office/drawing/2014/main" id="{2B6CA813-CA4F-E3B5-A7B9-B8AD3531DC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/>
          <a:stretch/>
        </p:blipFill>
        <p:spPr bwMode="auto">
          <a:xfrm>
            <a:off x="9144000" y="27813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98C038F-BD8B-5D1D-0352-415F9247C2DE}"/>
              </a:ext>
            </a:extLst>
          </p:cNvPr>
          <p:cNvSpPr txBox="1"/>
          <p:nvPr/>
        </p:nvSpPr>
        <p:spPr>
          <a:xfrm>
            <a:off x="6019800" y="939434"/>
            <a:ext cx="6061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400" b="1" dirty="0">
                <a:latin typeface="Roca One Ultra-Bold" panose="020B0604020202020204" charset="-52"/>
                <a:cs typeface="Times New Roman" panose="02020603050405020304" pitchFamily="18" charset="0"/>
              </a:rPr>
              <a:t>Електрически схеми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CF327B3-4F5A-8DAB-0156-2859DC7D60B3}"/>
              </a:ext>
            </a:extLst>
          </p:cNvPr>
          <p:cNvSpPr txBox="1"/>
          <p:nvPr/>
        </p:nvSpPr>
        <p:spPr>
          <a:xfrm>
            <a:off x="3029719" y="8026687"/>
            <a:ext cx="314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Соларен </a:t>
            </a:r>
            <a:r>
              <a:rPr lang="bg-BG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тракер</a:t>
            </a:r>
            <a:endParaRPr lang="bg-B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FFE50099-FBF0-EA1F-B19B-92E7AF4CE50B}"/>
              </a:ext>
            </a:extLst>
          </p:cNvPr>
          <p:cNvSpPr txBox="1"/>
          <p:nvPr/>
        </p:nvSpPr>
        <p:spPr>
          <a:xfrm>
            <a:off x="11208312" y="8026686"/>
            <a:ext cx="5604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Измерителен енергиен модул</a:t>
            </a:r>
          </a:p>
        </p:txBody>
      </p:sp>
    </p:spTree>
    <p:extLst>
      <p:ext uri="{BB962C8B-B14F-4D97-AF65-F5344CB8AC3E}">
        <p14:creationId xmlns:p14="http://schemas.microsoft.com/office/powerpoint/2010/main" val="402494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1402DE85-521F-2F60-23AF-D5AC701A3480}"/>
              </a:ext>
            </a:extLst>
          </p:cNvPr>
          <p:cNvSpPr txBox="1"/>
          <p:nvPr/>
        </p:nvSpPr>
        <p:spPr>
          <a:xfrm>
            <a:off x="6771905" y="62647"/>
            <a:ext cx="39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latin typeface="Roca One Ultra-Bold" panose="020B0604020202020204" charset="-52"/>
                <a:cs typeface="Times New Roman" panose="02020603050405020304" pitchFamily="18" charset="0"/>
              </a:rPr>
              <a:t>Блок схема</a:t>
            </a:r>
          </a:p>
        </p:txBody>
      </p:sp>
      <p:sp>
        <p:nvSpPr>
          <p:cNvPr id="17" name="Блоксхема: знак за край 16">
            <a:extLst>
              <a:ext uri="{FF2B5EF4-FFF2-40B4-BE49-F238E27FC236}">
                <a16:creationId xmlns:a16="http://schemas.microsoft.com/office/drawing/2014/main" id="{300CACBD-0A34-CB08-C168-E4B6ED9B0902}"/>
              </a:ext>
            </a:extLst>
          </p:cNvPr>
          <p:cNvSpPr/>
          <p:nvPr/>
        </p:nvSpPr>
        <p:spPr>
          <a:xfrm>
            <a:off x="7467600" y="876300"/>
            <a:ext cx="2584572" cy="37932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начало</a:t>
            </a:r>
          </a:p>
        </p:txBody>
      </p:sp>
      <p:cxnSp>
        <p:nvCxnSpPr>
          <p:cNvPr id="19" name="Съединител &quot;права стрелка&quot; 18">
            <a:extLst>
              <a:ext uri="{FF2B5EF4-FFF2-40B4-BE49-F238E27FC236}">
                <a16:creationId xmlns:a16="http://schemas.microsoft.com/office/drawing/2014/main" id="{34A47483-A1FA-19A3-3325-4F348ED9104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729406" y="1255623"/>
            <a:ext cx="0" cy="340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авоъгълник 19">
            <a:extLst>
              <a:ext uri="{FF2B5EF4-FFF2-40B4-BE49-F238E27FC236}">
                <a16:creationId xmlns:a16="http://schemas.microsoft.com/office/drawing/2014/main" id="{19D0B712-AE72-CA47-9A59-B361E2F537F5}"/>
              </a:ext>
            </a:extLst>
          </p:cNvPr>
          <p:cNvSpPr/>
          <p:nvPr/>
        </p:nvSpPr>
        <p:spPr>
          <a:xfrm>
            <a:off x="6771905" y="1595651"/>
            <a:ext cx="3915001" cy="54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Сравнява интензитета на светлината на </a:t>
            </a:r>
            <a:r>
              <a:rPr lang="en-US" dirty="0"/>
              <a:t>LDR(1,2) </a:t>
            </a:r>
            <a:r>
              <a:rPr lang="bg-BG" dirty="0"/>
              <a:t>и </a:t>
            </a:r>
            <a:r>
              <a:rPr lang="en-US" dirty="0"/>
              <a:t>LDR(3,4)</a:t>
            </a:r>
            <a:endParaRPr lang="bg-BG" dirty="0"/>
          </a:p>
        </p:txBody>
      </p:sp>
      <p:sp>
        <p:nvSpPr>
          <p:cNvPr id="28" name="Блоксхема: решение 27">
            <a:extLst>
              <a:ext uri="{FF2B5EF4-FFF2-40B4-BE49-F238E27FC236}">
                <a16:creationId xmlns:a16="http://schemas.microsoft.com/office/drawing/2014/main" id="{C0610806-066F-FC01-11B0-711DAD212345}"/>
              </a:ext>
            </a:extLst>
          </p:cNvPr>
          <p:cNvSpPr/>
          <p:nvPr/>
        </p:nvSpPr>
        <p:spPr>
          <a:xfrm>
            <a:off x="6188600" y="2393375"/>
            <a:ext cx="5142573" cy="6107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LDR(1,2) = LDR(</a:t>
            </a:r>
            <a:r>
              <a:rPr lang="bg-BG" dirty="0"/>
              <a:t>3</a:t>
            </a:r>
            <a:r>
              <a:rPr lang="en-US" dirty="0"/>
              <a:t>,4)</a:t>
            </a:r>
            <a:endParaRPr lang="bg-BG" dirty="0"/>
          </a:p>
        </p:txBody>
      </p:sp>
      <p:sp>
        <p:nvSpPr>
          <p:cNvPr id="29" name="Блоксхема: решение 28">
            <a:extLst>
              <a:ext uri="{FF2B5EF4-FFF2-40B4-BE49-F238E27FC236}">
                <a16:creationId xmlns:a16="http://schemas.microsoft.com/office/drawing/2014/main" id="{9B1587FF-77C1-98F2-0699-5AAE33F009A8}"/>
              </a:ext>
            </a:extLst>
          </p:cNvPr>
          <p:cNvSpPr/>
          <p:nvPr/>
        </p:nvSpPr>
        <p:spPr>
          <a:xfrm>
            <a:off x="6158120" y="3236568"/>
            <a:ext cx="5142573" cy="6390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LDR(1,2) &lt; LDR(</a:t>
            </a:r>
            <a:r>
              <a:rPr lang="bg-BG"/>
              <a:t>3</a:t>
            </a:r>
            <a:r>
              <a:rPr lang="en-US"/>
              <a:t>,4</a:t>
            </a:r>
            <a:r>
              <a:rPr lang="en-US" dirty="0"/>
              <a:t>)</a:t>
            </a:r>
            <a:endParaRPr lang="bg-BG" dirty="0"/>
          </a:p>
        </p:txBody>
      </p:sp>
      <p:cxnSp>
        <p:nvCxnSpPr>
          <p:cNvPr id="30" name="Съединител &quot;права стрелка&quot; 29">
            <a:extLst>
              <a:ext uri="{FF2B5EF4-FFF2-40B4-BE49-F238E27FC236}">
                <a16:creationId xmlns:a16="http://schemas.microsoft.com/office/drawing/2014/main" id="{69F48E14-7023-C84F-34F4-394A6BEB44F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729406" y="2144326"/>
            <a:ext cx="0" cy="24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ъединител &quot;права стрелка&quot; 30">
            <a:extLst>
              <a:ext uri="{FF2B5EF4-FFF2-40B4-BE49-F238E27FC236}">
                <a16:creationId xmlns:a16="http://schemas.microsoft.com/office/drawing/2014/main" id="{39F23FE8-0FF5-29D5-C01D-8E1E49484265}"/>
              </a:ext>
            </a:extLst>
          </p:cNvPr>
          <p:cNvCxnSpPr>
            <a:cxnSpLocks/>
          </p:cNvCxnSpPr>
          <p:nvPr/>
        </p:nvCxnSpPr>
        <p:spPr>
          <a:xfrm>
            <a:off x="8692242" y="3008693"/>
            <a:ext cx="0" cy="19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Правоъгълник 31">
            <a:extLst>
              <a:ext uri="{FF2B5EF4-FFF2-40B4-BE49-F238E27FC236}">
                <a16:creationId xmlns:a16="http://schemas.microsoft.com/office/drawing/2014/main" id="{CEF20818-A79C-8A0B-4DFD-CFA989024574}"/>
              </a:ext>
            </a:extLst>
          </p:cNvPr>
          <p:cNvSpPr/>
          <p:nvPr/>
        </p:nvSpPr>
        <p:spPr>
          <a:xfrm>
            <a:off x="6823402" y="4333887"/>
            <a:ext cx="3915001" cy="548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Сравнява интензитета на светлината на </a:t>
            </a:r>
            <a:r>
              <a:rPr lang="en-US" dirty="0"/>
              <a:t>LDR(1,4) </a:t>
            </a:r>
            <a:r>
              <a:rPr lang="bg-BG" dirty="0"/>
              <a:t>и </a:t>
            </a:r>
            <a:r>
              <a:rPr lang="en-US" dirty="0"/>
              <a:t>LDR(2,3)</a:t>
            </a:r>
            <a:endParaRPr lang="bg-BG" dirty="0"/>
          </a:p>
        </p:txBody>
      </p:sp>
      <p:sp>
        <p:nvSpPr>
          <p:cNvPr id="33" name="Блоксхема: решение 32">
            <a:extLst>
              <a:ext uri="{FF2B5EF4-FFF2-40B4-BE49-F238E27FC236}">
                <a16:creationId xmlns:a16="http://schemas.microsoft.com/office/drawing/2014/main" id="{B25229C1-A80B-2E84-B77C-EBFF7DDF0D85}"/>
              </a:ext>
            </a:extLst>
          </p:cNvPr>
          <p:cNvSpPr/>
          <p:nvPr/>
        </p:nvSpPr>
        <p:spPr>
          <a:xfrm>
            <a:off x="6247013" y="5368575"/>
            <a:ext cx="5142573" cy="6390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LDR(1,4) = LDR(2,3)</a:t>
            </a:r>
            <a:endParaRPr lang="bg-BG" dirty="0"/>
          </a:p>
        </p:txBody>
      </p:sp>
      <p:sp>
        <p:nvSpPr>
          <p:cNvPr id="34" name="Блоксхема: решение 33">
            <a:extLst>
              <a:ext uri="{FF2B5EF4-FFF2-40B4-BE49-F238E27FC236}">
                <a16:creationId xmlns:a16="http://schemas.microsoft.com/office/drawing/2014/main" id="{3B865C11-ADE0-432E-31A3-C6237507C09A}"/>
              </a:ext>
            </a:extLst>
          </p:cNvPr>
          <p:cNvSpPr/>
          <p:nvPr/>
        </p:nvSpPr>
        <p:spPr>
          <a:xfrm>
            <a:off x="6246443" y="6278267"/>
            <a:ext cx="5142573" cy="6390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LDR(1,4) &lt; LDR(2,3)</a:t>
            </a:r>
            <a:endParaRPr lang="bg-BG" dirty="0"/>
          </a:p>
        </p:txBody>
      </p:sp>
      <p:cxnSp>
        <p:nvCxnSpPr>
          <p:cNvPr id="35" name="Съединител &quot;права стрелка&quot; 34">
            <a:extLst>
              <a:ext uri="{FF2B5EF4-FFF2-40B4-BE49-F238E27FC236}">
                <a16:creationId xmlns:a16="http://schemas.microsoft.com/office/drawing/2014/main" id="{A7B1B411-4756-BF57-83D3-BCBF4034110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818300" y="4882562"/>
            <a:ext cx="0" cy="48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35">
            <a:extLst>
              <a:ext uri="{FF2B5EF4-FFF2-40B4-BE49-F238E27FC236}">
                <a16:creationId xmlns:a16="http://schemas.microsoft.com/office/drawing/2014/main" id="{79CF1C97-ABD8-9F2B-2DE1-DA7E1E6BE69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8817730" y="6007582"/>
            <a:ext cx="570" cy="270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авоъгълник 37">
            <a:extLst>
              <a:ext uri="{FF2B5EF4-FFF2-40B4-BE49-F238E27FC236}">
                <a16:creationId xmlns:a16="http://schemas.microsoft.com/office/drawing/2014/main" id="{11C43DC4-9641-297F-C10F-B0A1A1369480}"/>
              </a:ext>
            </a:extLst>
          </p:cNvPr>
          <p:cNvSpPr/>
          <p:nvPr/>
        </p:nvSpPr>
        <p:spPr>
          <a:xfrm>
            <a:off x="11974998" y="3075933"/>
            <a:ext cx="236199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Сервомотора насочва панела на север</a:t>
            </a:r>
          </a:p>
        </p:txBody>
      </p:sp>
      <p:sp>
        <p:nvSpPr>
          <p:cNvPr id="39" name="Правоъгълник 38">
            <a:extLst>
              <a:ext uri="{FF2B5EF4-FFF2-40B4-BE49-F238E27FC236}">
                <a16:creationId xmlns:a16="http://schemas.microsoft.com/office/drawing/2014/main" id="{0D468E69-E33E-9404-F729-4729B8D17366}"/>
              </a:ext>
            </a:extLst>
          </p:cNvPr>
          <p:cNvSpPr/>
          <p:nvPr/>
        </p:nvSpPr>
        <p:spPr>
          <a:xfrm>
            <a:off x="3159258" y="3115773"/>
            <a:ext cx="236199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Сервомотора насочва панела на юг</a:t>
            </a:r>
          </a:p>
        </p:txBody>
      </p:sp>
      <p:sp>
        <p:nvSpPr>
          <p:cNvPr id="40" name="Правоъгълник 39">
            <a:extLst>
              <a:ext uri="{FF2B5EF4-FFF2-40B4-BE49-F238E27FC236}">
                <a16:creationId xmlns:a16="http://schemas.microsoft.com/office/drawing/2014/main" id="{C52AC0D9-635D-0D0F-F886-86A70A326E51}"/>
              </a:ext>
            </a:extLst>
          </p:cNvPr>
          <p:cNvSpPr/>
          <p:nvPr/>
        </p:nvSpPr>
        <p:spPr>
          <a:xfrm>
            <a:off x="12114208" y="6140570"/>
            <a:ext cx="236199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Сервомотора насочва панела на изток</a:t>
            </a:r>
          </a:p>
        </p:txBody>
      </p:sp>
      <p:sp>
        <p:nvSpPr>
          <p:cNvPr id="41" name="Правоъгълник 40">
            <a:extLst>
              <a:ext uri="{FF2B5EF4-FFF2-40B4-BE49-F238E27FC236}">
                <a16:creationId xmlns:a16="http://schemas.microsoft.com/office/drawing/2014/main" id="{4E98E389-223A-853B-FDCF-C2FE0EE0CEA3}"/>
              </a:ext>
            </a:extLst>
          </p:cNvPr>
          <p:cNvSpPr/>
          <p:nvPr/>
        </p:nvSpPr>
        <p:spPr>
          <a:xfrm>
            <a:off x="3159258" y="6103539"/>
            <a:ext cx="236199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Сервомотора насочва панела на запад</a:t>
            </a:r>
          </a:p>
        </p:txBody>
      </p:sp>
      <p:sp>
        <p:nvSpPr>
          <p:cNvPr id="42" name="Блоксхема: процес 41">
            <a:extLst>
              <a:ext uri="{FF2B5EF4-FFF2-40B4-BE49-F238E27FC236}">
                <a16:creationId xmlns:a16="http://schemas.microsoft.com/office/drawing/2014/main" id="{7E9ED3E5-6EE2-D6D2-08B7-99CEC135CD33}"/>
              </a:ext>
            </a:extLst>
          </p:cNvPr>
          <p:cNvSpPr/>
          <p:nvPr/>
        </p:nvSpPr>
        <p:spPr>
          <a:xfrm>
            <a:off x="6453261" y="7730927"/>
            <a:ext cx="4728936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Соларният панел е ориентиран към слънцето</a:t>
            </a:r>
          </a:p>
        </p:txBody>
      </p:sp>
      <p:sp>
        <p:nvSpPr>
          <p:cNvPr id="43" name="Блоксхема: процес 42">
            <a:extLst>
              <a:ext uri="{FF2B5EF4-FFF2-40B4-BE49-F238E27FC236}">
                <a16:creationId xmlns:a16="http://schemas.microsoft.com/office/drawing/2014/main" id="{74B6F99D-DE11-AE64-478E-33F1D322E3D9}"/>
              </a:ext>
            </a:extLst>
          </p:cNvPr>
          <p:cNvSpPr/>
          <p:nvPr/>
        </p:nvSpPr>
        <p:spPr>
          <a:xfrm>
            <a:off x="6404884" y="8722898"/>
            <a:ext cx="4728936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Индикация показва максимална мощност</a:t>
            </a:r>
          </a:p>
        </p:txBody>
      </p:sp>
      <p:sp>
        <p:nvSpPr>
          <p:cNvPr id="44" name="Блоксхема: знак за край 43">
            <a:extLst>
              <a:ext uri="{FF2B5EF4-FFF2-40B4-BE49-F238E27FC236}">
                <a16:creationId xmlns:a16="http://schemas.microsoft.com/office/drawing/2014/main" id="{BE32AAA1-D459-94AB-4FEC-D6B521078471}"/>
              </a:ext>
            </a:extLst>
          </p:cNvPr>
          <p:cNvSpPr/>
          <p:nvPr/>
        </p:nvSpPr>
        <p:spPr>
          <a:xfrm>
            <a:off x="7477066" y="9677982"/>
            <a:ext cx="2584572" cy="37932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край</a:t>
            </a:r>
          </a:p>
        </p:txBody>
      </p:sp>
      <p:cxnSp>
        <p:nvCxnSpPr>
          <p:cNvPr id="45" name="Съединител &quot;права стрелка&quot; 44">
            <a:extLst>
              <a:ext uri="{FF2B5EF4-FFF2-40B4-BE49-F238E27FC236}">
                <a16:creationId xmlns:a16="http://schemas.microsoft.com/office/drawing/2014/main" id="{21FAD171-3717-46F1-A42D-51FDB9A47D2D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8769352" y="9335546"/>
            <a:ext cx="11551" cy="34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2DC55BD-D69C-E1DF-BFB9-6F895856AB98}"/>
              </a:ext>
            </a:extLst>
          </p:cNvPr>
          <p:cNvSpPr txBox="1"/>
          <p:nvPr/>
        </p:nvSpPr>
        <p:spPr>
          <a:xfrm>
            <a:off x="8112853" y="292961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не</a:t>
            </a:r>
          </a:p>
        </p:txBody>
      </p:sp>
      <p:cxnSp>
        <p:nvCxnSpPr>
          <p:cNvPr id="37" name="Право съединение 36">
            <a:extLst>
              <a:ext uri="{FF2B5EF4-FFF2-40B4-BE49-F238E27FC236}">
                <a16:creationId xmlns:a16="http://schemas.microsoft.com/office/drawing/2014/main" id="{90B96954-E062-DBDC-182F-1FC1D621445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2667000" y="2698737"/>
            <a:ext cx="3600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аво съединение 46">
            <a:extLst>
              <a:ext uri="{FF2B5EF4-FFF2-40B4-BE49-F238E27FC236}">
                <a16:creationId xmlns:a16="http://schemas.microsoft.com/office/drawing/2014/main" id="{C0929BCB-CDDC-92FB-950E-C3A1EADA11EA}"/>
              </a:ext>
            </a:extLst>
          </p:cNvPr>
          <p:cNvCxnSpPr/>
          <p:nvPr/>
        </p:nvCxnSpPr>
        <p:spPr>
          <a:xfrm>
            <a:off x="2667000" y="2698737"/>
            <a:ext cx="0" cy="537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Текстово поле 47">
            <a:extLst>
              <a:ext uri="{FF2B5EF4-FFF2-40B4-BE49-F238E27FC236}">
                <a16:creationId xmlns:a16="http://schemas.microsoft.com/office/drawing/2014/main" id="{F01BC13F-C0F0-6A56-E160-8FEE85D90880}"/>
              </a:ext>
            </a:extLst>
          </p:cNvPr>
          <p:cNvSpPr txBox="1"/>
          <p:nvPr/>
        </p:nvSpPr>
        <p:spPr>
          <a:xfrm>
            <a:off x="2484953" y="3448704"/>
            <a:ext cx="60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да</a:t>
            </a:r>
          </a:p>
        </p:txBody>
      </p:sp>
      <p:cxnSp>
        <p:nvCxnSpPr>
          <p:cNvPr id="51" name="Право съединение 50">
            <a:extLst>
              <a:ext uri="{FF2B5EF4-FFF2-40B4-BE49-F238E27FC236}">
                <a16:creationId xmlns:a16="http://schemas.microsoft.com/office/drawing/2014/main" id="{B6D098B0-7001-D66A-1B86-1ABCC3AE2E8A}"/>
              </a:ext>
            </a:extLst>
          </p:cNvPr>
          <p:cNvCxnSpPr>
            <a:cxnSpLocks/>
          </p:cNvCxnSpPr>
          <p:nvPr/>
        </p:nvCxnSpPr>
        <p:spPr>
          <a:xfrm>
            <a:off x="2667000" y="4030173"/>
            <a:ext cx="0" cy="621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ъединител &quot;права стрелка&quot; 57">
            <a:extLst>
              <a:ext uri="{FF2B5EF4-FFF2-40B4-BE49-F238E27FC236}">
                <a16:creationId xmlns:a16="http://schemas.microsoft.com/office/drawing/2014/main" id="{082021DD-F75D-777A-41FD-DF136F0A737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667000" y="4608225"/>
            <a:ext cx="4156402" cy="4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аво съединение 63">
            <a:extLst>
              <a:ext uri="{FF2B5EF4-FFF2-40B4-BE49-F238E27FC236}">
                <a16:creationId xmlns:a16="http://schemas.microsoft.com/office/drawing/2014/main" id="{88468D3E-28D1-0080-5444-E708D2E28C07}"/>
              </a:ext>
            </a:extLst>
          </p:cNvPr>
          <p:cNvCxnSpPr>
            <a:stCxn id="39" idx="2"/>
          </p:cNvCxnSpPr>
          <p:nvPr/>
        </p:nvCxnSpPr>
        <p:spPr>
          <a:xfrm flipH="1">
            <a:off x="4340254" y="4030173"/>
            <a:ext cx="1" cy="578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Текстово поле 64">
            <a:extLst>
              <a:ext uri="{FF2B5EF4-FFF2-40B4-BE49-F238E27FC236}">
                <a16:creationId xmlns:a16="http://schemas.microsoft.com/office/drawing/2014/main" id="{FFF44345-C0BE-CC82-67FB-61D829A1AE3D}"/>
              </a:ext>
            </a:extLst>
          </p:cNvPr>
          <p:cNvSpPr txBox="1"/>
          <p:nvPr/>
        </p:nvSpPr>
        <p:spPr>
          <a:xfrm>
            <a:off x="5677126" y="3075933"/>
            <a:ext cx="5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</a:t>
            </a:r>
          </a:p>
        </p:txBody>
      </p:sp>
      <p:cxnSp>
        <p:nvCxnSpPr>
          <p:cNvPr id="67" name="Съединител &quot;права стрелка&quot; 66">
            <a:extLst>
              <a:ext uri="{FF2B5EF4-FFF2-40B4-BE49-F238E27FC236}">
                <a16:creationId xmlns:a16="http://schemas.microsoft.com/office/drawing/2014/main" id="{12BECADF-E2CD-5FB6-2866-D66427DF76D7}"/>
              </a:ext>
            </a:extLst>
          </p:cNvPr>
          <p:cNvCxnSpPr>
            <a:cxnSpLocks/>
            <a:stCxn id="39" idx="3"/>
            <a:endCxn id="29" idx="1"/>
          </p:cNvCxnSpPr>
          <p:nvPr/>
        </p:nvCxnSpPr>
        <p:spPr>
          <a:xfrm flipV="1">
            <a:off x="5521251" y="3556072"/>
            <a:ext cx="636869" cy="1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Текстово поле 69">
            <a:extLst>
              <a:ext uri="{FF2B5EF4-FFF2-40B4-BE49-F238E27FC236}">
                <a16:creationId xmlns:a16="http://schemas.microsoft.com/office/drawing/2014/main" id="{760E8E34-EEB8-9587-0A50-75AE937A66A2}"/>
              </a:ext>
            </a:extLst>
          </p:cNvPr>
          <p:cNvSpPr txBox="1"/>
          <p:nvPr/>
        </p:nvSpPr>
        <p:spPr>
          <a:xfrm>
            <a:off x="11410311" y="307593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да</a:t>
            </a:r>
          </a:p>
        </p:txBody>
      </p:sp>
      <p:cxnSp>
        <p:nvCxnSpPr>
          <p:cNvPr id="72" name="Съединител &quot;права стрелка&quot; 71">
            <a:extLst>
              <a:ext uri="{FF2B5EF4-FFF2-40B4-BE49-F238E27FC236}">
                <a16:creationId xmlns:a16="http://schemas.microsoft.com/office/drawing/2014/main" id="{886EF572-0C2F-77C8-C6BA-147E9C831B11}"/>
              </a:ext>
            </a:extLst>
          </p:cNvPr>
          <p:cNvCxnSpPr/>
          <p:nvPr/>
        </p:nvCxnSpPr>
        <p:spPr>
          <a:xfrm flipV="1">
            <a:off x="11331173" y="3564522"/>
            <a:ext cx="643825" cy="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Съединител: с чупка 73">
            <a:extLst>
              <a:ext uri="{FF2B5EF4-FFF2-40B4-BE49-F238E27FC236}">
                <a16:creationId xmlns:a16="http://schemas.microsoft.com/office/drawing/2014/main" id="{A8E44F22-C4C8-2ACA-57A7-4DD26EEBCBBA}"/>
              </a:ext>
            </a:extLst>
          </p:cNvPr>
          <p:cNvCxnSpPr>
            <a:cxnSpLocks/>
          </p:cNvCxnSpPr>
          <p:nvPr/>
        </p:nvCxnSpPr>
        <p:spPr>
          <a:xfrm rot="5400000">
            <a:off x="11616739" y="3060476"/>
            <a:ext cx="660919" cy="2417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аво съединение 75">
            <a:extLst>
              <a:ext uri="{FF2B5EF4-FFF2-40B4-BE49-F238E27FC236}">
                <a16:creationId xmlns:a16="http://schemas.microsoft.com/office/drawing/2014/main" id="{B89BC33C-29FF-CED8-56EC-A9B468CC9F3A}"/>
              </a:ext>
            </a:extLst>
          </p:cNvPr>
          <p:cNvCxnSpPr/>
          <p:nvPr/>
        </p:nvCxnSpPr>
        <p:spPr>
          <a:xfrm flipH="1" flipV="1">
            <a:off x="2653553" y="5680933"/>
            <a:ext cx="3600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аво съединение 76">
            <a:extLst>
              <a:ext uri="{FF2B5EF4-FFF2-40B4-BE49-F238E27FC236}">
                <a16:creationId xmlns:a16="http://schemas.microsoft.com/office/drawing/2014/main" id="{4A44800A-5DB5-05DF-47D4-23DE02B75F68}"/>
              </a:ext>
            </a:extLst>
          </p:cNvPr>
          <p:cNvCxnSpPr/>
          <p:nvPr/>
        </p:nvCxnSpPr>
        <p:spPr>
          <a:xfrm>
            <a:off x="2653553" y="5680933"/>
            <a:ext cx="0" cy="537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Текстово поле 77">
            <a:extLst>
              <a:ext uri="{FF2B5EF4-FFF2-40B4-BE49-F238E27FC236}">
                <a16:creationId xmlns:a16="http://schemas.microsoft.com/office/drawing/2014/main" id="{9FABA174-3BB8-A670-1ADC-3B1AFD7CDEF5}"/>
              </a:ext>
            </a:extLst>
          </p:cNvPr>
          <p:cNvSpPr txBox="1"/>
          <p:nvPr/>
        </p:nvSpPr>
        <p:spPr>
          <a:xfrm>
            <a:off x="2471506" y="6430900"/>
            <a:ext cx="60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да</a:t>
            </a:r>
          </a:p>
        </p:txBody>
      </p:sp>
      <p:cxnSp>
        <p:nvCxnSpPr>
          <p:cNvPr id="79" name="Право съединение 78">
            <a:extLst>
              <a:ext uri="{FF2B5EF4-FFF2-40B4-BE49-F238E27FC236}">
                <a16:creationId xmlns:a16="http://schemas.microsoft.com/office/drawing/2014/main" id="{E190E4DD-B4B5-C43B-E7FA-1C4113DFFBA7}"/>
              </a:ext>
            </a:extLst>
          </p:cNvPr>
          <p:cNvCxnSpPr>
            <a:cxnSpLocks/>
          </p:cNvCxnSpPr>
          <p:nvPr/>
        </p:nvCxnSpPr>
        <p:spPr>
          <a:xfrm>
            <a:off x="2653553" y="7012369"/>
            <a:ext cx="0" cy="102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Съединител &quot;права стрелка&quot; 79">
            <a:extLst>
              <a:ext uri="{FF2B5EF4-FFF2-40B4-BE49-F238E27FC236}">
                <a16:creationId xmlns:a16="http://schemas.microsoft.com/office/drawing/2014/main" id="{89F0BA5F-8CB5-CB2E-850F-8BF4FDDBEF4E}"/>
              </a:ext>
            </a:extLst>
          </p:cNvPr>
          <p:cNvCxnSpPr>
            <a:cxnSpLocks/>
          </p:cNvCxnSpPr>
          <p:nvPr/>
        </p:nvCxnSpPr>
        <p:spPr>
          <a:xfrm flipV="1">
            <a:off x="2653553" y="8037251"/>
            <a:ext cx="3799708" cy="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аво съединение 80">
            <a:extLst>
              <a:ext uri="{FF2B5EF4-FFF2-40B4-BE49-F238E27FC236}">
                <a16:creationId xmlns:a16="http://schemas.microsoft.com/office/drawing/2014/main" id="{A99F7055-42DC-6A96-0CB6-EA56188D408F}"/>
              </a:ext>
            </a:extLst>
          </p:cNvPr>
          <p:cNvCxnSpPr>
            <a:cxnSpLocks/>
          </p:cNvCxnSpPr>
          <p:nvPr/>
        </p:nvCxnSpPr>
        <p:spPr>
          <a:xfrm>
            <a:off x="4326808" y="7012369"/>
            <a:ext cx="0" cy="102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Текстово поле 81">
            <a:extLst>
              <a:ext uri="{FF2B5EF4-FFF2-40B4-BE49-F238E27FC236}">
                <a16:creationId xmlns:a16="http://schemas.microsoft.com/office/drawing/2014/main" id="{6054B16B-C2B1-2651-CA5C-2F984F09611E}"/>
              </a:ext>
            </a:extLst>
          </p:cNvPr>
          <p:cNvSpPr txBox="1"/>
          <p:nvPr/>
        </p:nvSpPr>
        <p:spPr>
          <a:xfrm>
            <a:off x="5663679" y="6058129"/>
            <a:ext cx="53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не</a:t>
            </a:r>
          </a:p>
        </p:txBody>
      </p:sp>
      <p:cxnSp>
        <p:nvCxnSpPr>
          <p:cNvPr id="83" name="Съединител &quot;права стрелка&quot; 82">
            <a:extLst>
              <a:ext uri="{FF2B5EF4-FFF2-40B4-BE49-F238E27FC236}">
                <a16:creationId xmlns:a16="http://schemas.microsoft.com/office/drawing/2014/main" id="{B7C7477A-0A44-BA6B-4EDB-288396ACDDE0}"/>
              </a:ext>
            </a:extLst>
          </p:cNvPr>
          <p:cNvCxnSpPr>
            <a:cxnSpLocks/>
          </p:cNvCxnSpPr>
          <p:nvPr/>
        </p:nvCxnSpPr>
        <p:spPr>
          <a:xfrm>
            <a:off x="5515031" y="6597516"/>
            <a:ext cx="686236" cy="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Текстово поле 83">
            <a:extLst>
              <a:ext uri="{FF2B5EF4-FFF2-40B4-BE49-F238E27FC236}">
                <a16:creationId xmlns:a16="http://schemas.microsoft.com/office/drawing/2014/main" id="{2A84B646-FFA1-6CD4-91D9-2F09EF83AABA}"/>
              </a:ext>
            </a:extLst>
          </p:cNvPr>
          <p:cNvSpPr txBox="1"/>
          <p:nvPr/>
        </p:nvSpPr>
        <p:spPr>
          <a:xfrm>
            <a:off x="11396864" y="605812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да</a:t>
            </a:r>
          </a:p>
        </p:txBody>
      </p:sp>
      <p:cxnSp>
        <p:nvCxnSpPr>
          <p:cNvPr id="85" name="Съединител &quot;права стрелка&quot; 84">
            <a:extLst>
              <a:ext uri="{FF2B5EF4-FFF2-40B4-BE49-F238E27FC236}">
                <a16:creationId xmlns:a16="http://schemas.microsoft.com/office/drawing/2014/main" id="{E28B667E-5129-FFC4-8363-BECFB976266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1389016" y="6597770"/>
            <a:ext cx="738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Съединител: с чупка 85">
            <a:extLst>
              <a:ext uri="{FF2B5EF4-FFF2-40B4-BE49-F238E27FC236}">
                <a16:creationId xmlns:a16="http://schemas.microsoft.com/office/drawing/2014/main" id="{35A021B3-5FDF-BCDD-7582-055CC476E15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11743011" y="6494158"/>
            <a:ext cx="991382" cy="211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Съединител &quot;права стрелка&quot; 98">
            <a:extLst>
              <a:ext uri="{FF2B5EF4-FFF2-40B4-BE49-F238E27FC236}">
                <a16:creationId xmlns:a16="http://schemas.microsoft.com/office/drawing/2014/main" id="{F7F74EBC-113D-7CE9-D3BA-39764B3D186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817729" y="8343575"/>
            <a:ext cx="1" cy="34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72541A23-EEE6-1763-5F57-10431AC81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65474"/>
            <a:ext cx="17221200" cy="7121525"/>
          </a:xfrm>
          <a:prstGeom prst="rect">
            <a:avLst/>
          </a:prstGeom>
          <a:noFill/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4914D02B-9B78-13AB-B1FB-01CC4CF7938B}"/>
              </a:ext>
            </a:extLst>
          </p:cNvPr>
          <p:cNvSpPr txBox="1"/>
          <p:nvPr/>
        </p:nvSpPr>
        <p:spPr>
          <a:xfrm>
            <a:off x="190500" y="29135"/>
            <a:ext cx="17907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/>
                <a:latin typeface="Roca One Ultra-Bold" panose="020B0604020202020204" charset="-52"/>
                <a:ea typeface="Times New Roman" panose="02020603050405020304" pitchFamily="18" charset="0"/>
              </a:rPr>
              <a:t>IOT BLYNK CLOUD</a:t>
            </a:r>
            <a:endParaRPr lang="bg-BG" sz="4000" dirty="0">
              <a:effectLst/>
              <a:latin typeface="Roca One Ultra-Bold" panose="020B0604020202020204" charset="-52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Blynk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 облачна услуга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bg-B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която предлага решения за дистанционно измерване, наблюдение и визуализация на разнообразни показатели в множество индустрии. Решението е подходящо за мониторинг на потребление на вода, консумация на ток, газ, отопление, качество на въздуха, стойности на температура и много други. Технологията е съвместима с много различни марки измервателни уреди и сензори.</a:t>
            </a:r>
          </a:p>
        </p:txBody>
      </p:sp>
    </p:spTree>
    <p:extLst>
      <p:ext uri="{BB962C8B-B14F-4D97-AF65-F5344CB8AC3E}">
        <p14:creationId xmlns:p14="http://schemas.microsoft.com/office/powerpoint/2010/main" val="148502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24E5BD19-C37A-62FA-6AE4-F76ECF036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2900"/>
            <a:ext cx="18288000" cy="6134100"/>
          </a:xfrm>
          <a:prstGeom prst="rect">
            <a:avLst/>
          </a:prstGeom>
          <a:noFill/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294A87C-2CCC-9773-3299-557C59C9169D}"/>
              </a:ext>
            </a:extLst>
          </p:cNvPr>
          <p:cNvSpPr txBox="1"/>
          <p:nvPr/>
        </p:nvSpPr>
        <p:spPr>
          <a:xfrm>
            <a:off x="0" y="736580"/>
            <a:ext cx="1813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bg-B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Чрез настоящия дипломен проект бяха реализирани успешно поставените задачи, за създаване на автономна система, за управление и контрол на соларни панели. Изграденият прототип за демонстрация онагледява, как чрез система с активни стойки за позициониране (соларен </a:t>
            </a:r>
            <a:r>
              <a:rPr lang="bg-BG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тракер</a:t>
            </a:r>
            <a:r>
              <a:rPr lang="bg-B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се реализира по-голям добив на електроенергия. </a:t>
            </a:r>
            <a:r>
              <a:rPr lang="bg-BG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Тракерите</a:t>
            </a:r>
            <a:r>
              <a:rPr lang="bg-B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генерират повече електричество от стационарните панели, поради повишеното пряко излагане на слънчеви лъчи. Това увеличение може да бъде от 10% до 30%.</a:t>
            </a:r>
            <a:endParaRPr lang="bg-BG" sz="36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F9D5099C-1EB3-A996-EA88-E2AF2777D7A0}"/>
              </a:ext>
            </a:extLst>
          </p:cNvPr>
          <p:cNvSpPr txBox="1"/>
          <p:nvPr/>
        </p:nvSpPr>
        <p:spPr>
          <a:xfrm>
            <a:off x="7437561" y="190500"/>
            <a:ext cx="3412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b="1" dirty="0">
                <a:latin typeface="Roca One Ultra-Bold" panose="020B0604020202020204" charset="-52"/>
                <a:cs typeface="Times New Roman" panose="02020603050405020304" pitchFamily="18" charset="0"/>
              </a:rPr>
              <a:t>Изводи</a:t>
            </a:r>
          </a:p>
        </p:txBody>
      </p:sp>
    </p:spTree>
    <p:extLst>
      <p:ext uri="{BB962C8B-B14F-4D97-AF65-F5344CB8AC3E}">
        <p14:creationId xmlns:p14="http://schemas.microsoft.com/office/powerpoint/2010/main" val="24624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1B718E54-434B-5074-46D7-DCCF0DD2A0D3}"/>
              </a:ext>
            </a:extLst>
          </p:cNvPr>
          <p:cNvSpPr txBox="1"/>
          <p:nvPr/>
        </p:nvSpPr>
        <p:spPr>
          <a:xfrm>
            <a:off x="605118" y="266700"/>
            <a:ext cx="17678400" cy="977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bg-BG" sz="2800" b="1" kern="0" cap="all" dirty="0">
                <a:effectLst/>
                <a:latin typeface="Roca One Ultra-Bold" panose="020B060402020202020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Източници на информация</a:t>
            </a:r>
          </a:p>
          <a:p>
            <a:pPr algn="just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Д-р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Енков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Светослав – Практическо ръководство „Програмиране в среда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Какво е соларен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тракер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 Видове соларни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тракери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 как работят. Ползите от инсталиране на соларен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тракер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https://www.solarvision.bg/blog/article/39</a:t>
            </a:r>
          </a:p>
          <a:p>
            <a:pPr lvl="0"/>
            <a:endParaRPr lang="bg-BG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Преобразуване на слънчева енергия в електричество. Как основният източник на енергия на Земята ни дава слънчева енергия за дома и бизнеса. https://www.solarvision.bg/blog/article/39</a:t>
            </a: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Препоръки на ЕС оглед на постигането на неутралност по отношение на климата до 2050 г.  https://commission.europa.eu/news/recommendation-2040-target-reach-climate-neutrality-2050-2024-02-06_bg</a:t>
            </a: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Academia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IoT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Energy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Meter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Blynk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</a:t>
            </a:r>
            <a:endParaRPr lang="bg-B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 Docs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Downloading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installing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IDE 2</a:t>
            </a: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Handson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Technology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V1.3ESP8266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NodeMCU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WiFi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Board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www.handsontec.com</a:t>
            </a:r>
            <a:endParaRPr lang="bg-B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/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Lady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Adafruit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INA219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</a:t>
            </a:r>
            <a:r>
              <a:rPr lang="bg-BG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g-BG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Breakout</a:t>
            </a:r>
            <a:endParaRPr lang="bg-BG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bg-B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bg-B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2BE44AC5-C38C-0294-E5B8-591B5E03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1714500"/>
            <a:ext cx="12954000" cy="6019800"/>
          </a:xfrm>
        </p:spPr>
        <p:txBody>
          <a:bodyPr/>
          <a:lstStyle/>
          <a:p>
            <a:endParaRPr lang="bg-BG" dirty="0">
              <a:solidFill>
                <a:schemeClr val="tx1"/>
              </a:solidFill>
              <a:latin typeface="Roca One Ultra-Bold" panose="020B0604020202020204" charset="-52"/>
            </a:endParaRPr>
          </a:p>
          <a:p>
            <a:endParaRPr lang="bg-BG" dirty="0">
              <a:solidFill>
                <a:schemeClr val="tx1"/>
              </a:solidFill>
              <a:latin typeface="Roca One Ultra-Bold" panose="020B0604020202020204" charset="-52"/>
            </a:endParaRPr>
          </a:p>
          <a:p>
            <a:endParaRPr lang="bg-BG" dirty="0">
              <a:solidFill>
                <a:schemeClr val="tx1"/>
              </a:solidFill>
              <a:latin typeface="Roca One Ultra-Bold" panose="020B0604020202020204" charset="-52"/>
            </a:endParaRPr>
          </a:p>
          <a:p>
            <a:endParaRPr lang="bg-BG" dirty="0">
              <a:solidFill>
                <a:schemeClr val="tx1"/>
              </a:solidFill>
              <a:latin typeface="Roca One Ultra-Bold" panose="020B0604020202020204" charset="-52"/>
            </a:endParaRPr>
          </a:p>
          <a:p>
            <a:r>
              <a:rPr lang="bg-BG" sz="5400" dirty="0">
                <a:solidFill>
                  <a:schemeClr val="tx1"/>
                </a:solidFill>
                <a:latin typeface="Roca One Ultra-Bold" panose="020B0604020202020204" charset="-52"/>
              </a:rPr>
              <a:t>    </a:t>
            </a:r>
            <a:r>
              <a:rPr lang="en-US" sz="5400" dirty="0">
                <a:solidFill>
                  <a:schemeClr val="tx1"/>
                </a:solidFill>
                <a:latin typeface="Roca One Ultra-Bold" panose="020B0604020202020204" charset="-52"/>
              </a:rPr>
              <a:t>    </a:t>
            </a:r>
            <a:r>
              <a:rPr lang="bg-BG" sz="5400" dirty="0">
                <a:solidFill>
                  <a:schemeClr val="tx1"/>
                </a:solidFill>
                <a:latin typeface="Roca One Ultra-Bold" panose="020B0604020202020204" charset="-52"/>
              </a:rPr>
              <a:t>  Благодаря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0467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752600" y="3314700"/>
            <a:ext cx="6287982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3760" lvl="1" indent="-571500" algn="l">
              <a:lnSpc>
                <a:spcPts val="3640"/>
              </a:lnSpc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Основна</a:t>
            </a:r>
            <a:r>
              <a:rPr lang="en-US" sz="40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цел</a:t>
            </a:r>
            <a:endParaRPr lang="en-US" sz="40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2600" y="4402629"/>
            <a:ext cx="701040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3760" lvl="1" indent="-571500">
              <a:lnSpc>
                <a:spcPts val="3640"/>
              </a:lnSpc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Етапи</a:t>
            </a:r>
            <a:r>
              <a:rPr lang="en-US" sz="40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на</a:t>
            </a:r>
            <a:r>
              <a:rPr lang="en-US" sz="40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разработка</a:t>
            </a:r>
            <a:r>
              <a:rPr lang="bg-BG" sz="4000" dirty="0">
                <a:solidFill>
                  <a:srgbClr val="202020"/>
                </a:solidFill>
                <a:latin typeface="Roca One Ultra-Bold"/>
              </a:rPr>
              <a:t>та</a:t>
            </a:r>
            <a:endParaRPr lang="en-US" sz="40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2599" y="5490558"/>
            <a:ext cx="10744201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3760" lvl="1" indent="-571500">
              <a:lnSpc>
                <a:spcPts val="364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solidFill>
                  <a:srgbClr val="202020"/>
                </a:solidFill>
                <a:latin typeface="Roca One Ultra-Bold"/>
              </a:rPr>
              <a:t>Реализация</a:t>
            </a:r>
            <a:endParaRPr lang="en-US" sz="40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52598" y="6607157"/>
            <a:ext cx="8915402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73760" lvl="1" indent="-571500">
              <a:lnSpc>
                <a:spcPts val="3640"/>
              </a:lnSpc>
              <a:buFont typeface="Wingdings" panose="05000000000000000000" pitchFamily="2" charset="2"/>
              <a:buChar char="§"/>
            </a:pP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Източници</a:t>
            </a:r>
            <a:r>
              <a:rPr lang="en-US" sz="40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на</a:t>
            </a:r>
            <a:r>
              <a:rPr lang="en-US" sz="40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000" dirty="0" err="1">
                <a:solidFill>
                  <a:srgbClr val="202020"/>
                </a:solidFill>
                <a:latin typeface="Roca One Ultra-Bold"/>
              </a:rPr>
              <a:t>информация</a:t>
            </a:r>
            <a:endParaRPr lang="en-US" sz="40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248399" y="1181100"/>
            <a:ext cx="5549844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</a:pPr>
            <a:r>
              <a:rPr lang="en-US" sz="5400" dirty="0" err="1">
                <a:solidFill>
                  <a:srgbClr val="202020"/>
                </a:solidFill>
                <a:latin typeface="Roca One Ultra-Bold"/>
              </a:rPr>
              <a:t>Съдържание</a:t>
            </a:r>
            <a:endParaRPr lang="en-US" sz="5400" dirty="0">
              <a:solidFill>
                <a:srgbClr val="202020"/>
              </a:solidFill>
              <a:latin typeface="Roca One Ultra-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409700" y="4000500"/>
            <a:ext cx="16878300" cy="2065128"/>
            <a:chOff x="0" y="-38100"/>
            <a:chExt cx="14362482" cy="665782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13908589" cy="203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01150" lvl="1">
                <a:lnSpc>
                  <a:spcPts val="4830"/>
                </a:lnSpc>
              </a:pPr>
              <a:r>
                <a:rPr lang="bg-BG" sz="4400" dirty="0">
                  <a:solidFill>
                    <a:srgbClr val="202020"/>
                  </a:solidFill>
                  <a:latin typeface="Roca One Ultra-Bold"/>
                </a:rPr>
                <a:t>1. Основна цел</a:t>
              </a:r>
              <a:endParaRPr lang="en-US" sz="4400" dirty="0">
                <a:solidFill>
                  <a:srgbClr val="202020"/>
                </a:solidFill>
                <a:latin typeface="Roca One Ultra-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53893" y="218379"/>
              <a:ext cx="13908589" cy="4093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251"/>
                </a:lnSpc>
              </a:pPr>
              <a:endPara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ts val="3251"/>
                </a:lnSpc>
              </a:pPr>
              <a:r>
                <a:rPr lang="bg-BG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Изработване на система за управление и контрол на соларен </a:t>
              </a:r>
              <a:r>
                <a:rPr lang="bg-BG" sz="36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тракер</a:t>
              </a:r>
              <a:r>
                <a:rPr lang="bg-BG" sz="3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измерваща добива на електроенергия произведена от слънчеви панели.</a:t>
              </a:r>
              <a:endParaRPr lang="en-US" sz="3600" dirty="0">
                <a:solidFill>
                  <a:srgbClr val="202020"/>
                </a:solidFill>
                <a:latin typeface="Lazord Mon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25E74811-0C35-BE69-92A2-89921A9821B2}"/>
              </a:ext>
            </a:extLst>
          </p:cNvPr>
          <p:cNvSpPr txBox="1"/>
          <p:nvPr/>
        </p:nvSpPr>
        <p:spPr>
          <a:xfrm>
            <a:off x="971550" y="1333500"/>
            <a:ext cx="16344900" cy="630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3716" dirty="0">
                <a:solidFill>
                  <a:srgbClr val="202020"/>
                </a:solidFill>
                <a:latin typeface="Roca One Ultra-Bold"/>
              </a:rPr>
              <a:t>    </a:t>
            </a:r>
            <a:r>
              <a:rPr lang="en-US" sz="36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en-US" sz="4400" dirty="0">
                <a:solidFill>
                  <a:srgbClr val="202020"/>
                </a:solidFill>
                <a:latin typeface="Roca One Ultra-Bold"/>
              </a:rPr>
              <a:t>2. </a:t>
            </a:r>
            <a:r>
              <a:rPr lang="bg-BG" sz="4400" dirty="0">
                <a:solidFill>
                  <a:srgbClr val="202020"/>
                </a:solidFill>
                <a:latin typeface="Roca One Ultra-Bold"/>
              </a:rPr>
              <a:t>Задачи</a:t>
            </a:r>
            <a:endParaRPr lang="en-US" sz="44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250CC9C-1184-2CBF-89DF-8988ED861E9B}"/>
              </a:ext>
            </a:extLst>
          </p:cNvPr>
          <p:cNvSpPr txBox="1"/>
          <p:nvPr/>
        </p:nvSpPr>
        <p:spPr>
          <a:xfrm>
            <a:off x="838200" y="2247900"/>
            <a:ext cx="15773400" cy="713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buSzPts val="1400"/>
            </a:pPr>
            <a:r>
              <a:rPr lang="bg-BG" sz="4000" b="1" dirty="0">
                <a:effectLst/>
                <a:latin typeface="Roca One Ultra-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bg-BG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Изработване на</a:t>
            </a:r>
            <a:r>
              <a:rPr lang="bg-BG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стойка, която да позиционира слънчевия панел, посредством сервомотори, така че панелът да бъде насочен към слънцето и да следва неговата орбита. Управлението на сервомоторите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да се реализира на базата на контролер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Uno.</a:t>
            </a:r>
            <a:endParaRPr lang="bg-B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SzPts val="1400"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400"/>
            </a:pPr>
            <a:r>
              <a:rPr lang="bg-BG" sz="4000" b="1" dirty="0">
                <a:effectLst/>
                <a:latin typeface="Roca One Ultra-Bol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bg-BG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Изработване на измерителен модул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базата на безжичен контролер</a:t>
            </a:r>
            <a:r>
              <a:rPr lang="bg-BG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MCU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сензор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INA219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който да измерва произведената електрическа енергия. Данните регистрирани от измерителния модул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трябва да се качват в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 Cloud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съхранение, визуализация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 набиране на статистически данни.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010" lvl="1" indent="-234005">
              <a:lnSpc>
                <a:spcPts val="3251"/>
              </a:lnSpc>
              <a:buFont typeface="Arial"/>
              <a:buChar char="•"/>
            </a:pPr>
            <a:endParaRPr lang="en-US" sz="1600" dirty="0">
              <a:solidFill>
                <a:srgbClr val="202020"/>
              </a:solidFill>
              <a:latin typeface="Lazord Mono"/>
            </a:endParaRPr>
          </a:p>
        </p:txBody>
      </p:sp>
    </p:spTree>
    <p:extLst>
      <p:ext uri="{BB962C8B-B14F-4D97-AF65-F5344CB8AC3E}">
        <p14:creationId xmlns:p14="http://schemas.microsoft.com/office/powerpoint/2010/main" val="8819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CF6BDF5-133A-3E66-2A66-E1AD299B6B42}"/>
              </a:ext>
            </a:extLst>
          </p:cNvPr>
          <p:cNvSpPr txBox="1"/>
          <p:nvPr/>
        </p:nvSpPr>
        <p:spPr>
          <a:xfrm>
            <a:off x="990600" y="1402059"/>
            <a:ext cx="16764000" cy="748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bg-BG" sz="4000" b="1" dirty="0">
                <a:effectLst/>
                <a:latin typeface="Roca One Ultra-Bold" panose="020B060402020202020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Основни етапи в реализирането на проекта</a:t>
            </a:r>
            <a:endParaRPr lang="bg-BG" sz="4000" dirty="0">
              <a:effectLst/>
              <a:latin typeface="Roca One Ultra-Bold" panose="020B060402020202020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Поставяне на задачите.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Проучване на видове соларни панели и методи за повишаване на ефективността при добива на електроенергия от слънцето. 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Закупуване на контролери, сензори, сервомотори, електронни модули. Изработване на механична стойка, с възможност за позициониране на соларния панел, следвайки орбитата на слънцето.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Изработване и програмиране на управляващ модул на соларния </a:t>
            </a:r>
            <a:r>
              <a:rPr lang="bg-BG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тракер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BC6EE1F3-07AA-C87B-355A-5DCCF15F1543}"/>
              </a:ext>
            </a:extLst>
          </p:cNvPr>
          <p:cNvSpPr txBox="1"/>
          <p:nvPr/>
        </p:nvSpPr>
        <p:spPr>
          <a:xfrm>
            <a:off x="1447800" y="2552700"/>
            <a:ext cx="15621000" cy="645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Изработване и програмиране на измерителен модул на енергия.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Регистрация и конфигуриране на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 Cloud Blynk.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Събиране на статистическа информация относно произведената енергия.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на получените резултати и представянето им в графичен вид. </a:t>
            </a:r>
            <a:r>
              <a:rPr lang="bg-BG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зводи за ефективността на изработената система.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Изготвяне на защита и документация.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53DA2F1-1342-CC0C-1D18-479925D02F00}"/>
              </a:ext>
            </a:extLst>
          </p:cNvPr>
          <p:cNvSpPr txBox="1"/>
          <p:nvPr/>
        </p:nvSpPr>
        <p:spPr>
          <a:xfrm>
            <a:off x="1676400" y="1277340"/>
            <a:ext cx="143256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bg-BG" sz="4000" b="1" dirty="0">
                <a:effectLst/>
                <a:latin typeface="Roca One Ultra-Bold" panose="020B060402020202020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Основни етапи в реализирането на проекта</a:t>
            </a:r>
            <a:endParaRPr lang="bg-BG" sz="4000" dirty="0">
              <a:effectLst/>
              <a:latin typeface="Roca One Ultra-Bold" panose="020B060402020202020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9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F143DCCA-B23F-EE73-30E7-8F2F8CE23975}"/>
              </a:ext>
            </a:extLst>
          </p:cNvPr>
          <p:cNvSpPr txBox="1"/>
          <p:nvPr/>
        </p:nvSpPr>
        <p:spPr>
          <a:xfrm>
            <a:off x="914400" y="1181100"/>
            <a:ext cx="16192500" cy="7564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bg-BG" sz="4400" b="1" dirty="0">
                <a:effectLst/>
                <a:latin typeface="Roca One Ultra-Bold" panose="020B060402020202020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bg-BG" sz="4400" dirty="0">
              <a:effectLst/>
              <a:latin typeface="Roca One Ultra-Bold" panose="020B060402020202020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реализирането на управляващия модул, на системата за позициониране  са използвани програмируем микроконтролер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Uno,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фото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LDR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сензори и сервомотори модел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SG90.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реализирането на измервателния енергиен модул е използван програмируемият микроконтролер </a:t>
            </a:r>
            <a:r>
              <a:rPr lang="en-US" sz="4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ESP8266 Wi-Fi, </a:t>
            </a:r>
            <a:r>
              <a:rPr lang="bg-BG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ензор за измерване на ток, напрежение, мощност и енергия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 219.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Локално резултатите се визуализират посредством 0.96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 LED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дисплей.   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4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F02C6A01-76E4-ADE7-A6F4-BEA5570BEBAA}"/>
              </a:ext>
            </a:extLst>
          </p:cNvPr>
          <p:cNvSpPr txBox="1"/>
          <p:nvPr/>
        </p:nvSpPr>
        <p:spPr>
          <a:xfrm>
            <a:off x="2133600" y="2628900"/>
            <a:ext cx="15240000" cy="5533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Набиране на статистическа информация за произведената електроенергия е реализирано чрез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 Blynk Cloud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Програмният код е написан на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адаптиран за микроконтролерите от серията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Програмният код е компилиран и качен в контролерите посредством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bg-B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sz="4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B4297C0-90AF-F0E3-D6DF-C20D74CD67B0}"/>
              </a:ext>
            </a:extLst>
          </p:cNvPr>
          <p:cNvSpPr txBox="1"/>
          <p:nvPr/>
        </p:nvSpPr>
        <p:spPr>
          <a:xfrm>
            <a:off x="3810000" y="1333500"/>
            <a:ext cx="9144000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bg-BG" sz="4400" b="1" dirty="0">
                <a:effectLst/>
                <a:latin typeface="Roca One Ultra-Bold" panose="020B060402020202020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bg-BG" sz="4400" dirty="0">
              <a:effectLst/>
              <a:latin typeface="Roca One Ultra-Bold" panose="020B0604020202020204" charset="-5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0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F343B019-B661-C314-A421-31621286E102}"/>
              </a:ext>
            </a:extLst>
          </p:cNvPr>
          <p:cNvSpPr txBox="1"/>
          <p:nvPr/>
        </p:nvSpPr>
        <p:spPr>
          <a:xfrm>
            <a:off x="2803374" y="746184"/>
            <a:ext cx="12681252" cy="919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</a:pPr>
            <a:r>
              <a:rPr lang="en-US" sz="4400" dirty="0" err="1">
                <a:solidFill>
                  <a:srgbClr val="202020"/>
                </a:solidFill>
                <a:latin typeface="Roca One Ultra-Bold"/>
              </a:rPr>
              <a:t>Използвани</a:t>
            </a:r>
            <a:r>
              <a:rPr lang="en-US" sz="4400" dirty="0">
                <a:solidFill>
                  <a:srgbClr val="202020"/>
                </a:solidFill>
                <a:latin typeface="Roca One Ultra-Bold"/>
              </a:rPr>
              <a:t> </a:t>
            </a:r>
            <a:r>
              <a:rPr lang="bg-BG" sz="4400" dirty="0">
                <a:solidFill>
                  <a:srgbClr val="202020"/>
                </a:solidFill>
                <a:latin typeface="Roca One Ultra-Bold"/>
              </a:rPr>
              <a:t>контролери</a:t>
            </a:r>
            <a:endParaRPr lang="en-US" sz="4400" dirty="0">
              <a:solidFill>
                <a:srgbClr val="202020"/>
              </a:solidFill>
              <a:latin typeface="Roca One Ultra-Bold"/>
            </a:endParaRP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892CCBE5-6D89-E582-CBED-01516E50A73F}"/>
              </a:ext>
            </a:extLst>
          </p:cNvPr>
          <p:cNvSpPr txBox="1"/>
          <p:nvPr/>
        </p:nvSpPr>
        <p:spPr>
          <a:xfrm>
            <a:off x="3056400" y="8496300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bg-B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99E17951-D7F7-79E4-0AA6-F89921A90896}"/>
              </a:ext>
            </a:extLst>
          </p:cNvPr>
          <p:cNvSpPr txBox="1"/>
          <p:nvPr/>
        </p:nvSpPr>
        <p:spPr>
          <a:xfrm>
            <a:off x="11353800" y="8371552"/>
            <a:ext cx="397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6598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bg-B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7F3488C-BAA2-8921-AE5D-60009B2C6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1284"/>
            <a:ext cx="8001001" cy="5534085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42A3A86-F531-5239-BC5A-7B570AF61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485102"/>
            <a:ext cx="7543799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0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809</Words>
  <Application>Microsoft Office PowerPoint</Application>
  <PresentationFormat>Custom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Roca One Ultra-Bold</vt:lpstr>
      <vt:lpstr>Lazord Mono</vt:lpstr>
      <vt:lpstr>Wingdings</vt:lpstr>
      <vt:lpstr>Times New Roman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Brown Beige Modern Scrapbook  Travel Business Pitch Brand Guidelines Presentation</dc:title>
  <dc:creator>2024</dc:creator>
  <cp:lastModifiedBy>Мартин Й. Гачев</cp:lastModifiedBy>
  <cp:revision>28</cp:revision>
  <dcterms:created xsi:type="dcterms:W3CDTF">2006-08-16T00:00:00Z</dcterms:created>
  <dcterms:modified xsi:type="dcterms:W3CDTF">2024-04-18T07:41:04Z</dcterms:modified>
  <dc:identifier>DAF_Hc7p3jI</dc:identifier>
</cp:coreProperties>
</file>