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9" r:id="rId9"/>
    <p:sldId id="274" r:id="rId10"/>
    <p:sldId id="276" r:id="rId11"/>
    <p:sldId id="278" r:id="rId12"/>
    <p:sldId id="277" r:id="rId13"/>
    <p:sldId id="273" r:id="rId14"/>
    <p:sldId id="275" r:id="rId15"/>
    <p:sldId id="272" r:id="rId16"/>
    <p:sldId id="271" r:id="rId17"/>
    <p:sldId id="270" r:id="rId18"/>
    <p:sldId id="279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793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108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2709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45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6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826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659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5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2014年6月2日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517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185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5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162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975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483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76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8023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2014年6月2日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edibility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17424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ROC graph depicts relative tradeoffs between benefits (TP) and costs (FP). The more “northwest” a point lies, the better the corresponding classifier performance.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2" y="2722907"/>
            <a:ext cx="5133859" cy="32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21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6494"/>
            <a:ext cx="8229600" cy="43136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5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1088725"/>
            <a:ext cx="6706806" cy="4626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80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30354"/>
              </p:ext>
            </p:extLst>
          </p:nvPr>
        </p:nvGraphicFramePr>
        <p:xfrm>
          <a:off x="1608461" y="1336931"/>
          <a:ext cx="5739789" cy="319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63"/>
                <a:gridCol w="1913263"/>
                <a:gridCol w="1913263"/>
              </a:tblGrid>
              <a:tr h="420417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Run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APER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FNR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0.0214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0.2302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0.2013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0.0517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0.0234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0.0428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0.2349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0.0385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err="1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Avg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08461" y="4572682"/>
            <a:ext cx="2137274" cy="363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Threshold = 0.005</a:t>
            </a:r>
          </a:p>
        </p:txBody>
      </p:sp>
    </p:spTree>
    <p:extLst>
      <p:ext uri="{BB962C8B-B14F-4D97-AF65-F5344CB8AC3E}">
        <p14:creationId xmlns:p14="http://schemas.microsoft.com/office/powerpoint/2010/main" val="35980005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With </a:t>
            </a:r>
            <a:r>
              <a:rPr lang="en-US" sz="2800" dirty="0"/>
              <a:t>our choice of threshold (0.005), Naïve Bayes classifier mistakenly classifies 7.98% of mushrooms, and 3.92% of poisonous mushrooms are wrongly </a:t>
            </a:r>
            <a:r>
              <a:rPr lang="en-US" sz="2800" dirty="0" smtClean="0"/>
              <a:t>identified as being edible.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0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Assumption</a:t>
            </a:r>
          </a:p>
          <a:p>
            <a:pPr marL="0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sz="2800" dirty="0" smtClean="0"/>
              <a:t>Main assumption of the report, also the assumption of Naïve Bayes classifier, is, </a:t>
            </a:r>
            <a:r>
              <a:rPr lang="en-US" sz="2800" b="1" dirty="0" smtClean="0"/>
              <a:t>independence between features given class labels</a:t>
            </a:r>
            <a:r>
              <a:rPr lang="en-US" sz="2800" dirty="0" smtClean="0"/>
              <a:t>. Although with a strong assumption, Naïve Bayes still have high accuracy in classifying. Its robustness remains an open question.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3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Scaling to Big data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/>
              <a:t>Run time of six fold cross validation took </a:t>
            </a:r>
            <a:r>
              <a:rPr lang="en-US" sz="2800" b="1" dirty="0"/>
              <a:t>6.13s</a:t>
            </a:r>
            <a:r>
              <a:rPr lang="en-US" sz="2800" dirty="0"/>
              <a:t>. As sample size increasing, we expect run time would increase at lease linearly. </a:t>
            </a:r>
          </a:p>
          <a:p>
            <a:pPr marL="228600" lvl="1" indent="0">
              <a:spcBef>
                <a:spcPts val="1800"/>
              </a:spcBef>
              <a:buNone/>
            </a:pPr>
            <a:r>
              <a:rPr lang="en-US" sz="2800" dirty="0" smtClean="0"/>
              <a:t>If a new categorical variable with </a:t>
            </a:r>
            <a:r>
              <a:rPr lang="en-US" sz="2800" i="1" dirty="0" smtClean="0"/>
              <a:t>k</a:t>
            </a:r>
            <a:r>
              <a:rPr lang="en-US" sz="2800" dirty="0" smtClean="0"/>
              <a:t> levels is added, assume a multinomial distribution, then extra </a:t>
            </a:r>
            <a:r>
              <a:rPr lang="en-US" sz="2800" i="1" dirty="0" smtClean="0"/>
              <a:t>k-1</a:t>
            </a:r>
            <a:r>
              <a:rPr lang="en-US" sz="2800" dirty="0" smtClean="0"/>
              <a:t> parameter need to be estimated.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54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Obstacles</a:t>
            </a:r>
          </a:p>
          <a:p>
            <a:pPr marL="0" indent="0">
              <a:buNone/>
            </a:pPr>
            <a:r>
              <a:rPr lang="en-US" sz="2800" dirty="0" smtClean="0"/>
              <a:t>Which classification method should we use?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Logistic regression: did not work, because iterative algorithm didn’t converge</a:t>
            </a:r>
          </a:p>
          <a:p>
            <a:pPr lvl="1"/>
            <a:r>
              <a:rPr lang="en-US" sz="2800" dirty="0" smtClean="0"/>
              <a:t>K-nearest neighbors: did not work, because KNN does not take distance matrix as input, instead, it calculates a Euclidean distance matrix </a:t>
            </a:r>
            <a:r>
              <a:rPr lang="en-US" sz="2800" dirty="0" smtClean="0"/>
              <a:t>automatically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71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9" y="897875"/>
            <a:ext cx="7236561" cy="4821530"/>
          </a:xfrm>
        </p:spPr>
      </p:pic>
    </p:spTree>
    <p:extLst>
      <p:ext uri="{BB962C8B-B14F-4D97-AF65-F5344CB8AC3E}">
        <p14:creationId xmlns:p14="http://schemas.microsoft.com/office/powerpoint/2010/main" val="17667436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u="sng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r>
              <a:rPr kumimoji="1" lang="en-US" altLang="zh-CN" sz="2800" b="1" dirty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/>
              <a:t>Machine learning: B</a:t>
            </a:r>
            <a:r>
              <a:rPr kumimoji="1" lang="en-US" altLang="zh-CN" sz="2600" dirty="0" smtClean="0"/>
              <a:t>inary </a:t>
            </a:r>
            <a:r>
              <a:rPr kumimoji="1" lang="en-US" altLang="zh-CN" sz="2600" dirty="0"/>
              <a:t>classification</a:t>
            </a:r>
          </a:p>
          <a:p>
            <a:pPr lvl="2"/>
            <a:r>
              <a:rPr kumimoji="1" lang="en-US" altLang="zh-CN" sz="2600" dirty="0"/>
              <a:t>Categorical data distance</a:t>
            </a:r>
          </a:p>
          <a:p>
            <a:pPr lvl="2"/>
            <a:r>
              <a:rPr kumimoji="1" lang="en-US" altLang="zh-CN" sz="2600" dirty="0"/>
              <a:t>Naive Bayes </a:t>
            </a: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2014年6月2日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Dataset</a:t>
            </a:r>
            <a:r>
              <a:rPr lang="en-US" altLang="zh-CN" sz="2800" b="1" dirty="0">
                <a:latin typeface="Calibri" charset="0"/>
                <a:ea typeface="ＭＳ Ｐゴシック" charset="0"/>
              </a:rPr>
              <a:t>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Dataset characteristics: Multivariate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 characteristics: 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22 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M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issing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value on some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attributes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Not missing completely random</a:t>
            </a: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Treat missing values as another category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endParaRPr kumimoji="1"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29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 smtClean="0"/>
              <a:t>Methodology</a:t>
            </a:r>
            <a:endParaRPr kumimoji="1" lang="zh-CN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b="1" dirty="0" smtClean="0"/>
                  <a:t>Naïve Bayes classifier</a:t>
                </a:r>
                <a:endParaRPr kumimoji="1" lang="en-US" altLang="zh-CN" b="1" dirty="0" smtClean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/>
                  <a:t>Bayesian classifiers assign the most likely class to a given instance described by its feature vector.</a:t>
                </a:r>
                <a:endParaRPr kumimoji="1" lang="en-US" altLang="zh-CN" sz="2800" dirty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>
                    <a:latin typeface="Cambria Math" panose="02040503050406030204" pitchFamily="18" charset="0"/>
                  </a:rPr>
                  <a:t>Aim to computing the probability:</a:t>
                </a:r>
                <a:endParaRPr kumimoji="1" lang="en-US" altLang="zh-CN" sz="2800" b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spcBef>
                    <a:spcPts val="2424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228600" lvl="1" indent="0">
                  <a:spcBef>
                    <a:spcPts val="600"/>
                  </a:spcBef>
                  <a:buNone/>
                </a:pPr>
                <a:r>
                  <a:rPr kumimoji="1" lang="en-US" altLang="zh-CN" sz="2800" dirty="0" smtClean="0"/>
                  <a:t>Where </a:t>
                </a:r>
                <a:r>
                  <a:rPr kumimoji="1" lang="en-US" altLang="zh-CN" sz="2800" i="1" dirty="0" smtClean="0"/>
                  <a:t>C </a:t>
                </a:r>
                <a:r>
                  <a:rPr kumimoji="1" lang="en-US" altLang="zh-CN" sz="2800" dirty="0" smtClean="0"/>
                  <a:t>denotes a class variable with some number of classes.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74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 smtClean="0"/>
                  <a:t>Based on the Naïve Bayes 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en-US" altLang="zh-CN" sz="2800" dirty="0" smtClean="0"/>
                  <a:t>Where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457200" lvl="2" indent="0">
                  <a:buNone/>
                </a:pP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Calculated or estimated by relative frequencies.</a:t>
                </a:r>
                <a:br>
                  <a:rPr kumimoji="1" lang="en-US" altLang="zh-CN" sz="2800" dirty="0" smtClean="0"/>
                </a:b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Bernoulli and Multinomial distribution are adopted for feature probability distribution.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 b="-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0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Classification Rule</a:t>
            </a:r>
          </a:p>
          <a:p>
            <a:pPr marL="22860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Maximum a Posteriori (MAP): An instance is placed in the most probable group.</a:t>
            </a:r>
          </a:p>
          <a:p>
            <a:pPr marL="228600" lvl="1" indent="0">
              <a:buNone/>
            </a:pPr>
            <a:r>
              <a:rPr kumimoji="1" lang="en-US" altLang="zh-CN" sz="2800" dirty="0" smtClean="0"/>
              <a:t>In Binary classification, a threshold is utilized: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the prediction probability falls above the threshold, the instance is labelled positive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not, negative.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97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Validation</a:t>
            </a:r>
          </a:p>
          <a:p>
            <a:pPr marL="457200" lvl="2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K-fold cross validation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Dataset is split into six equally-sized subsets;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Apply Naïve Bayes six times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Each time: one test set, five training set.</a:t>
            </a:r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5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Receiver </a:t>
            </a:r>
            <a:r>
              <a:rPr kumimoji="1" lang="en-US" sz="2800" dirty="0"/>
              <a:t>Operating Characteristics (ROC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2800" dirty="0"/>
              <a:t>Select an optimal threshold to map instances to predicted </a:t>
            </a:r>
            <a:r>
              <a:rPr kumimoji="1" lang="en-US" altLang="zh-CN" sz="2800" dirty="0" smtClean="0"/>
              <a:t>classes</a:t>
            </a:r>
            <a:endParaRPr kumimoji="1" lang="en-US" sz="3200" dirty="0" smtClean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Apparent </a:t>
            </a:r>
            <a:r>
              <a:rPr kumimoji="1" lang="en-US" sz="2800" dirty="0"/>
              <a:t>Error Rate (APER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F</a:t>
            </a:r>
            <a:r>
              <a:rPr kumimoji="1" lang="en-US" sz="2800" dirty="0" smtClean="0"/>
              <a:t>raction </a:t>
            </a:r>
            <a:r>
              <a:rPr kumimoji="1" lang="en-US" sz="2800" dirty="0"/>
              <a:t>of misclassified sample observation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False Negative </a:t>
            </a:r>
            <a:r>
              <a:rPr kumimoji="1" lang="en-US" sz="2800" dirty="0"/>
              <a:t>(FN)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The probability of classifying a poisonous (positive) mushroom as being edible (edible)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14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 packages</a:t>
            </a:r>
          </a:p>
          <a:p>
            <a:pPr marL="914400" lvl="4" indent="0"/>
            <a:r>
              <a:rPr lang="en-US" sz="2800" dirty="0" smtClean="0"/>
              <a:t>library(e1071 )</a:t>
            </a:r>
            <a:endParaRPr lang="en-US" dirty="0" smtClean="0"/>
          </a:p>
          <a:p>
            <a:pPr marL="914400" lvl="4" indent="0">
              <a:buFont typeface="Arial" charset="0"/>
              <a:buNone/>
            </a:pPr>
            <a:r>
              <a:rPr lang="en-US" sz="2800" dirty="0" smtClean="0"/>
              <a:t>Function</a:t>
            </a:r>
            <a:r>
              <a:rPr lang="en-US" sz="2800" dirty="0"/>
              <a:t>: </a:t>
            </a:r>
            <a:r>
              <a:rPr lang="en-US" sz="2800" dirty="0" err="1" smtClean="0"/>
              <a:t>naiveBayes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r>
              <a:rPr lang="en-US" sz="2800" dirty="0"/>
              <a:t>                  </a:t>
            </a:r>
            <a:r>
              <a:rPr lang="en-US" sz="2800" dirty="0" smtClean="0"/>
              <a:t>predict() </a:t>
            </a:r>
          </a:p>
          <a:p>
            <a:pPr marL="914400" lvl="4" indent="0">
              <a:spcBef>
                <a:spcPts val="1800"/>
              </a:spcBef>
            </a:pPr>
            <a:r>
              <a:rPr lang="en-US" sz="2800" dirty="0" smtClean="0"/>
              <a:t>library(ROCR </a:t>
            </a:r>
            <a:r>
              <a:rPr lang="en-US" sz="2800" dirty="0"/>
              <a:t>)</a:t>
            </a:r>
          </a:p>
          <a:p>
            <a:pPr marL="914400" lvl="4" indent="0"/>
            <a:r>
              <a:rPr lang="en-US" sz="2800" dirty="0"/>
              <a:t>Function: </a:t>
            </a:r>
            <a:r>
              <a:rPr lang="en-US" sz="2800" dirty="0" err="1" smtClean="0"/>
              <a:t>pred</a:t>
            </a:r>
            <a:r>
              <a:rPr lang="en-US" sz="2800" dirty="0" smtClean="0"/>
              <a:t>()</a:t>
            </a:r>
            <a:endParaRPr lang="en-US" sz="2800" dirty="0"/>
          </a:p>
          <a:p>
            <a:pPr marL="914400" lvl="4" indent="0"/>
            <a:r>
              <a:rPr lang="en-US" sz="2800" dirty="0"/>
              <a:t>                  </a:t>
            </a:r>
            <a:r>
              <a:rPr lang="en-US" sz="2800" dirty="0" smtClean="0"/>
              <a:t>performance() </a:t>
            </a:r>
            <a:endParaRPr lang="en-US" sz="2800" dirty="0"/>
          </a:p>
          <a:p>
            <a:pPr marL="914400" lvl="4" indent="0">
              <a:buFont typeface="Arial" charset="0"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2014年6月2日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0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7015</TotalTime>
  <Words>598</Words>
  <Application>Microsoft Macintosh PowerPoint</Application>
  <PresentationFormat>全屏显示(4:3)</PresentationFormat>
  <Paragraphs>140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presentation_draft</vt:lpstr>
      <vt:lpstr>Leaflets three, let it be? 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Findings</vt:lpstr>
      <vt:lpstr>Findings</vt:lpstr>
      <vt:lpstr>Findings</vt:lpstr>
      <vt:lpstr>Findings</vt:lpstr>
      <vt:lpstr>Findings</vt:lpstr>
      <vt:lpstr>Discussion</vt:lpstr>
      <vt:lpstr>Discussion</vt:lpstr>
      <vt:lpstr>Discussion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dong</cp:lastModifiedBy>
  <cp:revision>58</cp:revision>
  <dcterms:created xsi:type="dcterms:W3CDTF">2010-01-08T17:54:27Z</dcterms:created>
  <dcterms:modified xsi:type="dcterms:W3CDTF">2014-06-02T22:30:16Z</dcterms:modified>
</cp:coreProperties>
</file>