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4" r:id="rId4"/>
    <p:sldId id="268" r:id="rId5"/>
    <p:sldId id="267" r:id="rId6"/>
    <p:sldId id="266" r:id="rId7"/>
    <p:sldId id="265" r:id="rId8"/>
    <p:sldId id="269" r:id="rId9"/>
    <p:sldId id="274" r:id="rId10"/>
    <p:sldId id="276" r:id="rId11"/>
    <p:sldId id="278" r:id="rId12"/>
    <p:sldId id="277" r:id="rId13"/>
    <p:sldId id="273" r:id="rId14"/>
    <p:sldId id="280" r:id="rId15"/>
    <p:sldId id="275" r:id="rId16"/>
    <p:sldId id="272" r:id="rId17"/>
    <p:sldId id="271" r:id="rId18"/>
    <p:sldId id="270" r:id="rId19"/>
    <p:sldId id="279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CFFFF"/>
    <a:srgbClr val="C6C0B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1F471F-CA61-794D-9397-300739B4720A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D7B852-F679-CE43-9BFF-0F4E26844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4371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377AFF-7703-254C-871C-5AB8FBBA4B52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B5BABB-51CB-5B48-8353-EC3F5F85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498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61793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210A1-77C6-4041-A7EC-CC20EBA5699A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F929-BD6F-454D-A7CD-17647BC381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00108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2A3C-BA7D-BB49-A6F3-FA25416870CD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4A0CF-FC62-2440-B923-1CDEA4CA9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45270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9C75-9F4F-8649-A994-44C92C4EAD68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FF0D-48B0-0240-B1D0-6E987BEB5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03945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88B1-2307-AA45-A65C-E38437E879EF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97B4-0A3B-7F45-B2E0-8ABEA10F3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51164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25FFC-05B1-6A43-B3ED-BB40B7CD508F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F0D2-FC9F-D440-A5CF-D6A0CD3AD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81826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D1E87-8518-F845-873B-B54E53EBEED5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9276-F9EF-5E4E-BFB2-068E52B54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59659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BE0A-228A-3A4D-AD67-986D1B9C63A1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8A46-C1C9-E94D-AD65-6846026CD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41052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15E9-D702-A147-8E79-1114859BE940}" type="datetime4">
              <a:rPr lang="en-US"/>
              <a:pPr>
                <a:defRPr/>
              </a:pPr>
              <a:t>June 3,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AC7F-A466-CB4A-9288-E81D773E3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85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BC14-5DE5-D846-AC24-E7A8D5F1A0B9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4B63-FB93-DB4B-B802-147452F8E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21517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C991-9377-8140-95BE-DBA01D3E31BB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3A9C-5002-5E40-BE47-4243DACDE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58418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3B1D-B00E-5F49-BCCD-8069B61A0454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A8D2-8B61-CA4C-968F-D070FCE83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775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6549B-A5B9-8045-912F-E97CD37B0C5F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374B-73A1-F346-B55E-58F1E897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16162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11C8-BFBB-E44D-A26F-B6190220F2AB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09C0-1A20-2A42-9681-48F328109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135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8B4B-E064-0849-ADDF-F81189A4DDEF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AD563-C627-4A41-B15A-BEB1A4827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0148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48CE3-7CFA-AB4A-AF69-9AE6EB62048A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617C-22DF-674C-A0E8-7E54E06CF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8576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12FE-2017-7840-A006-BCDD4B00E61A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0F308-DE1E-134C-B500-BFDBB87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92802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charset="0"/>
                <a:cs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A3B51EEE-7085-D040-8B36-6A57F144A6AA}" type="datetime4">
              <a:rPr lang="en-US"/>
              <a:pPr>
                <a:defRPr/>
              </a:pPr>
              <a:t>June 3,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82899A1B-E13E-6844-99B1-70E64B204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2464609" y="1072886"/>
            <a:ext cx="6222191" cy="605233"/>
          </a:xfrm>
        </p:spPr>
        <p:txBody>
          <a:bodyPr/>
          <a:lstStyle/>
          <a:p>
            <a:pPr algn="r"/>
            <a:r>
              <a:rPr lang="en-US" altLang="zh-CN" dirty="0"/>
              <a:t>Leaflets three, let it be?</a:t>
            </a:r>
            <a:br>
              <a:rPr lang="en-US" altLang="zh-CN" dirty="0"/>
            </a:br>
            <a:endParaRPr lang="zh-CN" altLang="en-US"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755347"/>
            <a:ext cx="8229600" cy="573674"/>
          </a:xfrm>
        </p:spPr>
        <p:txBody>
          <a:bodyPr>
            <a:normAutofit/>
          </a:bodyPr>
          <a:lstStyle/>
          <a:p>
            <a:pPr algn="r">
              <a:buFont typeface="Times" charset="0"/>
              <a:buNone/>
            </a:pPr>
            <a:r>
              <a:rPr lang="en-US" altLang="zh-CN" sz="2800" dirty="0" smtClean="0">
                <a:solidFill>
                  <a:srgbClr val="FF6600"/>
                </a:solidFill>
                <a:latin typeface="Calibri" charset="0"/>
                <a:ea typeface="ＭＳ Ｐゴシック" charset="0"/>
              </a:rPr>
              <a:t>-- Mushroom edibility classification</a:t>
            </a:r>
            <a:endParaRPr lang="zh-CN" altLang="en-US" sz="2800" dirty="0">
              <a:solidFill>
                <a:srgbClr val="FF6600"/>
              </a:solidFill>
              <a:latin typeface="Calibri" charset="0"/>
              <a:ea typeface="ＭＳ Ｐゴシック" charset="0"/>
            </a:endParaRPr>
          </a:p>
        </p:txBody>
      </p:sp>
      <p:pic>
        <p:nvPicPr>
          <p:cNvPr id="4" name="图片 3" descr="redmushrooms.jpg"/>
          <p:cNvPicPr>
            <a:picLocks noChangeAspect="1"/>
          </p:cNvPicPr>
          <p:nvPr/>
        </p:nvPicPr>
        <p:blipFill rotWithShape="1">
          <a:blip r:embed="rId2">
            <a:alphaModFix amt="81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11" t="18380" b="25110"/>
          <a:stretch/>
        </p:blipFill>
        <p:spPr>
          <a:xfrm>
            <a:off x="-30242" y="3426164"/>
            <a:ext cx="9174242" cy="34620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0779" y="2403211"/>
            <a:ext cx="515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b="1" dirty="0" err="1" smtClean="0"/>
              <a:t>Wanli</a:t>
            </a:r>
            <a:r>
              <a:rPr kumimoji="1" lang="en-US" altLang="zh-CN" sz="2000" b="1" dirty="0" smtClean="0"/>
              <a:t> Zhang   </a:t>
            </a:r>
          </a:p>
          <a:p>
            <a:pPr algn="r"/>
            <a:r>
              <a:rPr kumimoji="1" lang="en-US" altLang="zh-CN" sz="2000" b="1" dirty="0" smtClean="0"/>
              <a:t> Martin </a:t>
            </a:r>
            <a:r>
              <a:rPr kumimoji="1" lang="en-US" altLang="zh-CN" sz="2000" b="1" dirty="0" err="1" smtClean="0"/>
              <a:t>Guyer</a:t>
            </a:r>
            <a:r>
              <a:rPr kumimoji="1" lang="en-US" altLang="zh-CN" sz="2000" b="1" dirty="0" smtClean="0"/>
              <a:t>   </a:t>
            </a:r>
          </a:p>
          <a:p>
            <a:pPr algn="r"/>
            <a:r>
              <a:rPr kumimoji="1" lang="en-US" altLang="zh-CN" sz="2000" b="1" dirty="0" smtClean="0"/>
              <a:t> Shangjia Dong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ROC graph depicts relative tradeoffs between benefits (TP) and costs (FP). The more “northwest” a point lies, the better the corresponding classifier performance.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015" y="2819400"/>
            <a:ext cx="5219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10192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859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82975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2" y="1088725"/>
            <a:ext cx="6706806" cy="46262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6588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Findings</a:t>
            </a:r>
            <a:endParaRPr lang="en-US" sz="3200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42030354"/>
              </p:ext>
            </p:extLst>
          </p:nvPr>
        </p:nvGraphicFramePr>
        <p:xfrm>
          <a:off x="1608461" y="1336931"/>
          <a:ext cx="5739789" cy="319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63"/>
                <a:gridCol w="1913263"/>
                <a:gridCol w="1913263"/>
              </a:tblGrid>
              <a:tr h="420417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Run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APER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FNR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0.0214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0.2302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0.2013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0.0517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0.0234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0.0428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6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0.2349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0.0385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err="1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Avg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08461" y="4572682"/>
            <a:ext cx="2137274" cy="363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Threshold = 0.005</a:t>
            </a:r>
          </a:p>
        </p:txBody>
      </p:sp>
    </p:spTree>
    <p:extLst>
      <p:ext uri="{BB962C8B-B14F-4D97-AF65-F5344CB8AC3E}">
        <p14:creationId xmlns="" xmlns:p14="http://schemas.microsoft.com/office/powerpoint/2010/main" val="3598000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Findings</a:t>
            </a:r>
            <a:endParaRPr lang="en-US" u="sng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7331724" cy="343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908"/>
                <a:gridCol w="2443908"/>
                <a:gridCol w="2443908"/>
              </a:tblGrid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Apparent Error Rate</a:t>
                      </a:r>
                      <a:endParaRPr lang="en-US" dirty="0"/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0.70588235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0.07976366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0.48366013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0.06351551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0.45751634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0.07828656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0.1633987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0.0760709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0.03921569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0.07976366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0.1329394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r>
              <a:rPr lang="en-US" sz="2800" dirty="0" smtClean="0"/>
              <a:t>With </a:t>
            </a:r>
            <a:r>
              <a:rPr lang="en-US" sz="2800" dirty="0"/>
              <a:t>our choice of threshold (0.005), Naïve Bayes classifier mistakenly classifies 7.98% of mushrooms, and 3.92% of poisonous mushrooms are wrongly </a:t>
            </a:r>
            <a:r>
              <a:rPr lang="en-US" sz="2800" dirty="0" smtClean="0"/>
              <a:t>identified as being edible.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2710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Discussion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Assumption</a:t>
            </a:r>
          </a:p>
          <a:p>
            <a:pPr marL="0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sz="2800" dirty="0" smtClean="0"/>
              <a:t>Main assumption of the report, also the assumption of Naïve Bayes classifier, is, </a:t>
            </a:r>
            <a:r>
              <a:rPr lang="en-US" sz="2800" b="1" dirty="0" smtClean="0"/>
              <a:t>independence between features given class labels</a:t>
            </a:r>
            <a:r>
              <a:rPr lang="en-US" sz="2800" dirty="0" smtClean="0"/>
              <a:t>. Although with a strong assumption, Naïve Bayes still have high accuracy in classifying. Its robustness remains an open question.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613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Scaling to Big data</a:t>
            </a:r>
          </a:p>
          <a:p>
            <a:pPr marL="228600" lvl="1" indent="0">
              <a:spcBef>
                <a:spcPts val="1800"/>
              </a:spcBef>
              <a:buNone/>
            </a:pPr>
            <a:r>
              <a:rPr lang="en-US" sz="2800" dirty="0"/>
              <a:t>Run time of six fold cross validation took </a:t>
            </a:r>
            <a:r>
              <a:rPr lang="en-US" sz="2800" b="1" dirty="0" smtClean="0"/>
              <a:t>6.13s</a:t>
            </a:r>
            <a:r>
              <a:rPr lang="en-US" sz="2800" dirty="0" smtClean="0"/>
              <a:t>. </a:t>
            </a:r>
            <a:r>
              <a:rPr lang="en-US" sz="2800" dirty="0"/>
              <a:t>As sample size increasing, we expect run time would increase </a:t>
            </a:r>
            <a:r>
              <a:rPr lang="en-US" sz="2800" dirty="0" smtClean="0"/>
              <a:t>exponentially.  When changing, our training data set to 1/6 and our test set to 5/6, the cross validation took </a:t>
            </a:r>
            <a:r>
              <a:rPr lang="en-US" sz="2800" b="1" dirty="0" smtClean="0"/>
              <a:t>42.14s</a:t>
            </a:r>
            <a:r>
              <a:rPr lang="en-US" sz="2800" dirty="0" smtClean="0"/>
              <a:t>. </a:t>
            </a:r>
            <a:endParaRPr lang="en-US" sz="2800" dirty="0"/>
          </a:p>
          <a:p>
            <a:pPr marL="228600" lvl="1" indent="0">
              <a:spcBef>
                <a:spcPts val="1800"/>
              </a:spcBef>
              <a:buNone/>
            </a:pPr>
            <a:r>
              <a:rPr lang="en-US" sz="2800" dirty="0" smtClean="0"/>
              <a:t>If a new categorical variable with </a:t>
            </a:r>
            <a:r>
              <a:rPr lang="en-US" sz="2800" i="1" dirty="0" smtClean="0"/>
              <a:t>k</a:t>
            </a:r>
            <a:r>
              <a:rPr lang="en-US" sz="2800" dirty="0" smtClean="0"/>
              <a:t> levels is added, assume a multinomial distribution, then extra </a:t>
            </a:r>
            <a:r>
              <a:rPr lang="en-US" sz="2800" i="1" dirty="0" smtClean="0"/>
              <a:t>k-1</a:t>
            </a:r>
            <a:r>
              <a:rPr lang="en-US" sz="2800" dirty="0" smtClean="0"/>
              <a:t> parameter need to be estimated.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4595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Obstacles</a:t>
            </a:r>
          </a:p>
          <a:p>
            <a:pPr marL="0" indent="0">
              <a:buNone/>
            </a:pPr>
            <a:r>
              <a:rPr lang="en-US" sz="2800" dirty="0" smtClean="0"/>
              <a:t>Which classification method should we use?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Logistic regression: did not work, because iterative algorithm didn’t converge</a:t>
            </a:r>
          </a:p>
          <a:p>
            <a:pPr lvl="1"/>
            <a:r>
              <a:rPr lang="en-US" sz="2800" dirty="0" smtClean="0"/>
              <a:t>K-nearest neighbors: did not work, because KNN does not take distance matrix as input, instead, it calculates a Euclidean distance matrix automatically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5777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9" y="897875"/>
            <a:ext cx="7236561" cy="4821530"/>
          </a:xfrm>
        </p:spPr>
      </p:pic>
    </p:spTree>
    <p:extLst>
      <p:ext uri="{BB962C8B-B14F-4D97-AF65-F5344CB8AC3E}">
        <p14:creationId xmlns="" xmlns:p14="http://schemas.microsoft.com/office/powerpoint/2010/main" val="1766743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lang="zh-CN" altLang="en-US" sz="3200" u="sng" dirty="0">
              <a:latin typeface="Cambria" charset="0"/>
              <a:ea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Task:</a:t>
            </a:r>
            <a:endParaRPr lang="en-US" altLang="zh-CN" sz="2800" dirty="0" smtClean="0">
              <a:latin typeface="Calibri" charset="0"/>
              <a:ea typeface="ＭＳ Ｐゴシック" charset="0"/>
            </a:endParaRPr>
          </a:p>
          <a:p>
            <a:pPr marL="228600" lvl="1" indent="0">
              <a:spcBef>
                <a:spcPts val="1224"/>
              </a:spcBef>
              <a:spcAft>
                <a:spcPts val="1200"/>
              </a:spcAft>
              <a:buNone/>
            </a:pPr>
            <a:r>
              <a:rPr lang="en-US" altLang="zh-CN" sz="2800" dirty="0" smtClean="0">
                <a:latin typeface="Calibri" charset="0"/>
                <a:ea typeface="ＭＳ Ｐゴシック" charset="0"/>
              </a:rPr>
              <a:t>Classify mushrooms as poisonous or edible based on their physical attributes</a:t>
            </a:r>
          </a:p>
          <a:p>
            <a:r>
              <a:rPr kumimoji="1" lang="en-US" altLang="zh-CN" sz="2800" b="1" dirty="0"/>
              <a:t>Method </a:t>
            </a:r>
          </a:p>
          <a:p>
            <a:pPr lvl="2">
              <a:spcBef>
                <a:spcPts val="1224"/>
              </a:spcBef>
            </a:pPr>
            <a:r>
              <a:rPr kumimoji="1" lang="en-US" altLang="zh-CN" sz="2600" dirty="0"/>
              <a:t>Machine learning: B</a:t>
            </a:r>
            <a:r>
              <a:rPr kumimoji="1" lang="en-US" altLang="zh-CN" sz="2600" dirty="0" smtClean="0"/>
              <a:t>inary </a:t>
            </a:r>
            <a:r>
              <a:rPr kumimoji="1" lang="en-US" altLang="zh-CN" sz="2600" dirty="0"/>
              <a:t>classification</a:t>
            </a:r>
          </a:p>
          <a:p>
            <a:pPr lvl="2"/>
            <a:r>
              <a:rPr kumimoji="1" lang="en-US" altLang="zh-CN" sz="2600" dirty="0"/>
              <a:t>Categorical data distance</a:t>
            </a:r>
          </a:p>
          <a:p>
            <a:pPr lvl="2"/>
            <a:r>
              <a:rPr kumimoji="1" lang="en-US" altLang="zh-CN" sz="2600" dirty="0"/>
              <a:t>Naive Bayes </a:t>
            </a:r>
          </a:p>
          <a:p>
            <a:pPr>
              <a:buFontTx/>
              <a:buChar char="•"/>
            </a:pPr>
            <a:endParaRPr lang="zh-CN" altLang="en-US" sz="2800" dirty="0">
              <a:latin typeface="Calibri" charset="0"/>
              <a:ea typeface="ＭＳ Ｐゴシック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8469C5-1F16-7247-88D6-664988AFF623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June 3, 2014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42B0EC-E14A-3548-8537-37471FD939DA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kumimoji="1" lang="zh-CN" altLang="en-US" sz="3200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Dataset</a:t>
            </a:r>
            <a:r>
              <a:rPr lang="en-US" altLang="zh-CN" sz="2800" b="1" dirty="0">
                <a:latin typeface="Calibri" charset="0"/>
                <a:ea typeface="ＭＳ Ｐゴシック" charset="0"/>
              </a:rPr>
              <a:t>:</a:t>
            </a:r>
          </a:p>
          <a:p>
            <a:pPr lvl="2">
              <a:spcBef>
                <a:spcPts val="1272"/>
              </a:spcBef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Dataset characteristics: Multivariate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 characteristics: Categorical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Instances: 8124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Attributes: 22 </a:t>
            </a:r>
            <a:endParaRPr lang="en-US" altLang="zh-CN" sz="2600" dirty="0" smtClean="0">
              <a:latin typeface="Calibri" charset="0"/>
              <a:ea typeface="ＭＳ Ｐゴシック" charset="0"/>
            </a:endParaRP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M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issing </a:t>
            </a:r>
            <a:r>
              <a:rPr lang="en-US" altLang="zh-CN" sz="2600" dirty="0">
                <a:latin typeface="Calibri" charset="0"/>
                <a:ea typeface="ＭＳ Ｐゴシック" charset="0"/>
              </a:rPr>
              <a:t>value on some 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attributes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Not missing completely random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Treat missing values as another category</a:t>
            </a:r>
            <a:endParaRPr lang="en-US" altLang="zh-CN" sz="2600" dirty="0">
              <a:latin typeface="Calibri" charset="0"/>
              <a:ea typeface="ＭＳ Ｐゴシック" charset="0"/>
            </a:endParaRPr>
          </a:p>
          <a:p>
            <a:endParaRPr kumimoji="1" lang="en-US" altLang="zh-CN" sz="3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4172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 smtClean="0"/>
              <a:t>Methodology</a:t>
            </a:r>
            <a:endParaRPr kumimoji="1" lang="zh-CN" altLang="en-US" sz="3200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b="1" dirty="0" smtClean="0"/>
                  <a:t>Naïve Bayes classifier</a:t>
                </a:r>
                <a:endParaRPr kumimoji="1" lang="en-US" altLang="zh-CN" b="1" dirty="0" smtClean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/>
                  <a:t>Bayesian classifiers assign the most likely class to a given instance described by its feature vector.</a:t>
                </a:r>
                <a:endParaRPr kumimoji="1" lang="en-US" altLang="zh-CN" sz="2800" dirty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>
                    <a:latin typeface="Cambria Math" panose="02040503050406030204" pitchFamily="18" charset="0"/>
                  </a:rPr>
                  <a:t>Aim to computing the probability:</a:t>
                </a:r>
                <a:endParaRPr kumimoji="1" lang="en-US" altLang="zh-CN" sz="2800" b="0" dirty="0" smtClean="0">
                  <a:latin typeface="Cambria Math" panose="020405030504060302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spcBef>
                    <a:spcPts val="2424"/>
                  </a:spcBef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228600" lvl="1" indent="0">
                  <a:spcBef>
                    <a:spcPts val="600"/>
                  </a:spcBef>
                  <a:buNone/>
                </a:pPr>
                <a:r>
                  <a:rPr kumimoji="1" lang="en-US" altLang="zh-CN" sz="2800" dirty="0" smtClean="0"/>
                  <a:t>Where </a:t>
                </a:r>
                <a:r>
                  <a:rPr kumimoji="1" lang="en-US" altLang="zh-CN" sz="2800" i="1" dirty="0" smtClean="0"/>
                  <a:t>C </a:t>
                </a:r>
                <a:r>
                  <a:rPr kumimoji="1" lang="en-US" altLang="zh-CN" sz="2800" dirty="0" smtClean="0"/>
                  <a:t>denotes a class variable with some number of classes.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667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dirty="0" smtClean="0"/>
                  <a:t>Based on the Naïve Bayes assumption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:r>
                  <a:rPr kumimoji="1" lang="en-US" altLang="zh-CN" sz="2800" dirty="0" smtClean="0"/>
                  <a:t>Where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457200" lvl="2" indent="0">
                  <a:buNone/>
                </a:pP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Calculated or estimated by relative frequencies.</a:t>
                </a:r>
                <a:br>
                  <a:rPr kumimoji="1" lang="en-US" altLang="zh-CN" sz="2800" dirty="0" smtClean="0"/>
                </a:b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Bernoulli and Multinomial distribution are adopted for feature probability distribution.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 b="-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67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Classification Rule</a:t>
            </a:r>
          </a:p>
          <a:p>
            <a:pPr marL="22860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Maximum a Posteriori (MAP): An instance is placed in the most probable group.</a:t>
            </a:r>
          </a:p>
          <a:p>
            <a:pPr marL="228600" lvl="1" indent="0">
              <a:buNone/>
            </a:pPr>
            <a:r>
              <a:rPr kumimoji="1" lang="en-US" altLang="zh-CN" sz="2800" dirty="0" smtClean="0"/>
              <a:t>In Binary classification, a threshold is utilized: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the prediction probability falls above the threshold, the instance is labelled positive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not, negative.</a:t>
            </a: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709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Validation</a:t>
            </a:r>
          </a:p>
          <a:p>
            <a:pPr marL="457200" lvl="2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K-fold cross validation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Dataset is split into six equally-sized subsets;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Apply Naïve Bayes six times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Each time: one test set, five training set.</a:t>
            </a: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3105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Receiver </a:t>
            </a:r>
            <a:r>
              <a:rPr kumimoji="1" lang="en-US" sz="2800" dirty="0"/>
              <a:t>Operating Characteristics (ROC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altLang="zh-CN" sz="2800" dirty="0"/>
              <a:t>Select an optimal threshold to map instances to predicted </a:t>
            </a:r>
            <a:r>
              <a:rPr kumimoji="1" lang="en-US" altLang="zh-CN" sz="2800" dirty="0" smtClean="0"/>
              <a:t>classes</a:t>
            </a:r>
            <a:endParaRPr kumimoji="1" lang="en-US" sz="3200" dirty="0" smtClean="0"/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Apparent </a:t>
            </a:r>
            <a:r>
              <a:rPr kumimoji="1" lang="en-US" sz="2800" dirty="0"/>
              <a:t>Error Rate (APER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F</a:t>
            </a:r>
            <a:r>
              <a:rPr kumimoji="1" lang="en-US" sz="2800" dirty="0" smtClean="0"/>
              <a:t>raction </a:t>
            </a:r>
            <a:r>
              <a:rPr kumimoji="1" lang="en-US" sz="2800" dirty="0"/>
              <a:t>of misclassified sample observation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False Negative </a:t>
            </a:r>
            <a:r>
              <a:rPr kumimoji="1" lang="en-US" sz="2800" dirty="0"/>
              <a:t>(FN)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The probability of classifying a poisonous (positive) mushroom as being edible (edible)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 smtClean="0"/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61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 packages</a:t>
            </a:r>
          </a:p>
          <a:p>
            <a:pPr marL="914400" lvl="4" indent="0"/>
            <a:r>
              <a:rPr lang="en-US" sz="2800" dirty="0" smtClean="0"/>
              <a:t>library(e1071 )</a:t>
            </a:r>
            <a:endParaRPr lang="en-US" dirty="0" smtClean="0"/>
          </a:p>
          <a:p>
            <a:pPr marL="914400" lvl="4" indent="0">
              <a:buFont typeface="Arial" charset="0"/>
              <a:buNone/>
            </a:pPr>
            <a:r>
              <a:rPr lang="en-US" sz="2800" dirty="0" smtClean="0"/>
              <a:t>Function</a:t>
            </a:r>
            <a:r>
              <a:rPr lang="en-US" sz="2800" dirty="0"/>
              <a:t>: </a:t>
            </a:r>
            <a:r>
              <a:rPr lang="en-US" sz="2800" dirty="0" err="1" smtClean="0"/>
              <a:t>naiveBayes</a:t>
            </a:r>
            <a:r>
              <a:rPr lang="en-US" sz="2800" dirty="0" smtClean="0"/>
              <a:t>()</a:t>
            </a:r>
            <a:endParaRPr lang="en-US" sz="2800" dirty="0"/>
          </a:p>
          <a:p>
            <a:pPr marL="914400" lvl="4" indent="0">
              <a:buFont typeface="Arial" charset="0"/>
              <a:buNone/>
            </a:pPr>
            <a:r>
              <a:rPr lang="en-US" sz="2800" dirty="0"/>
              <a:t>                  </a:t>
            </a:r>
            <a:r>
              <a:rPr lang="en-US" sz="2800" dirty="0" smtClean="0"/>
              <a:t>predict() </a:t>
            </a:r>
          </a:p>
          <a:p>
            <a:pPr marL="914400" lvl="4" indent="0">
              <a:spcBef>
                <a:spcPts val="1800"/>
              </a:spcBef>
            </a:pPr>
            <a:r>
              <a:rPr lang="en-US" sz="2800" dirty="0" smtClean="0"/>
              <a:t>library(ROCR </a:t>
            </a:r>
            <a:r>
              <a:rPr lang="en-US" sz="2800" dirty="0"/>
              <a:t>)</a:t>
            </a:r>
          </a:p>
          <a:p>
            <a:pPr marL="914400" lvl="4" indent="0"/>
            <a:r>
              <a:rPr lang="en-US" sz="2800" dirty="0"/>
              <a:t>Function: </a:t>
            </a:r>
            <a:r>
              <a:rPr lang="en-US" sz="2800" dirty="0" err="1" smtClean="0"/>
              <a:t>pred</a:t>
            </a:r>
            <a:r>
              <a:rPr lang="en-US" sz="2800" dirty="0" smtClean="0"/>
              <a:t>()</a:t>
            </a:r>
            <a:endParaRPr lang="en-US" sz="2800" dirty="0"/>
          </a:p>
          <a:p>
            <a:pPr marL="914400" lvl="4" indent="0"/>
            <a:r>
              <a:rPr lang="en-US" sz="2800" dirty="0"/>
              <a:t>                  </a:t>
            </a:r>
            <a:r>
              <a:rPr lang="en-US" sz="2800" dirty="0" smtClean="0"/>
              <a:t>performance() </a:t>
            </a:r>
            <a:endParaRPr lang="en-US" sz="2800" dirty="0"/>
          </a:p>
          <a:p>
            <a:pPr marL="914400" lvl="4" indent="0">
              <a:buFont typeface="Arial" charset="0"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679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raft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presentation_draft.pot</Template>
  <TotalTime>7090</TotalTime>
  <Words>554</Words>
  <Application>Microsoft Office PowerPoint</Application>
  <PresentationFormat>On-screen Show (4:3)</PresentationFormat>
  <Paragraphs>156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presentation_draft</vt:lpstr>
      <vt:lpstr>Leaflets three, let it be? 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Findings</vt:lpstr>
      <vt:lpstr>Findings</vt:lpstr>
      <vt:lpstr>Findings</vt:lpstr>
      <vt:lpstr>Findings</vt:lpstr>
      <vt:lpstr>Findings</vt:lpstr>
      <vt:lpstr>Findings</vt:lpstr>
      <vt:lpstr>Discussion</vt:lpstr>
      <vt:lpstr>Discussion</vt:lpstr>
      <vt:lpstr>Discussion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Martin</cp:lastModifiedBy>
  <cp:revision>66</cp:revision>
  <dcterms:created xsi:type="dcterms:W3CDTF">2010-01-08T17:54:27Z</dcterms:created>
  <dcterms:modified xsi:type="dcterms:W3CDTF">2014-06-03T20:05:46Z</dcterms:modified>
</cp:coreProperties>
</file>