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1" r:id="rId3"/>
    <p:sldId id="264" r:id="rId4"/>
    <p:sldId id="268" r:id="rId5"/>
    <p:sldId id="267" r:id="rId6"/>
    <p:sldId id="266" r:id="rId7"/>
    <p:sldId id="265" r:id="rId8"/>
    <p:sldId id="269" r:id="rId9"/>
    <p:sldId id="274" r:id="rId10"/>
    <p:sldId id="276" r:id="rId11"/>
    <p:sldId id="278" r:id="rId12"/>
    <p:sldId id="277" r:id="rId13"/>
    <p:sldId id="280" r:id="rId14"/>
    <p:sldId id="273" r:id="rId15"/>
    <p:sldId id="275" r:id="rId16"/>
    <p:sldId id="272" r:id="rId17"/>
    <p:sldId id="271" r:id="rId18"/>
    <p:sldId id="270" r:id="rId19"/>
    <p:sldId id="279" r:id="rId2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Palatino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Palatino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Palatino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Palatino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00"/>
    <a:srgbClr val="FCFFFF"/>
    <a:srgbClr val="C6C0B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66" autoAdjust="0"/>
  </p:normalViewPr>
  <p:slideViewPr>
    <p:cSldViewPr snapToGrid="0" snapToObjects="1">
      <p:cViewPr varScale="1">
        <p:scale>
          <a:sx n="60" d="100"/>
          <a:sy n="60" d="100"/>
        </p:scale>
        <p:origin x="-16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01F471F-CA61-794D-9397-300739B4720A}" type="datetimeFigureOut">
              <a:rPr lang="en-US"/>
              <a:pPr>
                <a:defRPr/>
              </a:pPr>
              <a:t>6/4/2014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3D7B852-F679-CE43-9BFF-0F4E268448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43717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3377AFF-7703-254C-871C-5AB8FBBA4B52}" type="datetimeFigureOut">
              <a:rPr lang="en-US"/>
              <a:pPr>
                <a:defRPr/>
              </a:pPr>
              <a:t>6/4/2014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2B5BABB-51CB-5B48-8353-EC3F5F8507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49809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Note: For missing values, talk about missing value being related</a:t>
            </a:r>
            <a:r>
              <a:rPr lang="en-US" altLang="zh-CN" baseline="0" dirty="0" smtClean="0"/>
              <a:t> to other attributes. That is, instances with certain attributes are missing “</a:t>
            </a:r>
            <a:r>
              <a:rPr lang="en-US" altLang="zh-CN" baseline="0" dirty="0" err="1" smtClean="0"/>
              <a:t>stalkroot</a:t>
            </a:r>
            <a:r>
              <a:rPr lang="en-US" altLang="zh-CN" baseline="0" dirty="0" smtClean="0"/>
              <a:t>” value.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B5BABB-51CB-5B48-8353-EC3F5F8507D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Mention that the assumption is “independence between features”.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B5BABB-51CB-5B48-8353-EC3F5F8507D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Just talk about using a threshold for our study.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B5BABB-51CB-5B48-8353-EC3F5F8507D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Should explain what axes</a:t>
            </a:r>
            <a:r>
              <a:rPr lang="en-US" altLang="zh-CN" baseline="0" dirty="0" smtClean="0"/>
              <a:t> are. X-axis: false positive rate. Y-axis: true positive rate. Point (0,1) has best possible performance.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B5BABB-51CB-5B48-8353-EC3F5F8507D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ROC for each run of CV.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B5BABB-51CB-5B48-8353-EC3F5F8507D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Different</a:t>
            </a:r>
            <a:r>
              <a:rPr lang="en-US" altLang="zh-CN" baseline="0" dirty="0" smtClean="0"/>
              <a:t> ways of averaging the ROC curves.</a:t>
            </a:r>
          </a:p>
          <a:p>
            <a:r>
              <a:rPr lang="en-US" altLang="zh-CN" baseline="0" dirty="0" smtClean="0"/>
              <a:t>Notice that averaging vertically or horizontally makes sense only if we can CONTROLL false positive or true positive rates for each run.</a:t>
            </a:r>
          </a:p>
          <a:p>
            <a:r>
              <a:rPr lang="en-US" altLang="zh-CN" baseline="0" dirty="0" smtClean="0"/>
              <a:t>But we can’t. So we instead averaged at each threshold.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B5BABB-51CB-5B48-8353-EC3F5F8507D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227013"/>
            <a:ext cx="9144000" cy="3201987"/>
          </a:xfrm>
          <a:prstGeom prst="rect">
            <a:avLst/>
          </a:prstGeom>
          <a:solidFill>
            <a:srgbClr val="F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0" hangingPunct="0"/>
            <a:endParaRPr lang="zh-CN" altLang="en-US" sz="2400">
              <a:solidFill>
                <a:srgbClr val="999999"/>
              </a:solidFill>
              <a:latin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3429000"/>
            <a:ext cx="9144000" cy="3429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0" hangingPunct="0"/>
            <a:endParaRPr lang="zh-CN" altLang="en-US" sz="2400">
              <a:solidFill>
                <a:srgbClr val="999999"/>
              </a:solidFill>
              <a:latin typeface="Arial" charset="0"/>
            </a:endParaRPr>
          </a:p>
        </p:txBody>
      </p:sp>
      <p:pic>
        <p:nvPicPr>
          <p:cNvPr id="6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5950" y="0"/>
            <a:ext cx="12985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229600" cy="1371600"/>
          </a:xfrm>
        </p:spPr>
        <p:txBody>
          <a:bodyPr/>
          <a:lstStyle>
            <a:lvl1pPr algn="l">
              <a:defRPr sz="36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886200"/>
            <a:ext cx="8229600" cy="1828800"/>
          </a:xfrm>
        </p:spPr>
        <p:txBody>
          <a:bodyPr/>
          <a:lstStyle>
            <a:lvl1pPr marL="0" indent="0" algn="l">
              <a:buFont typeface="Times" pitchFamily="-96" charset="0"/>
              <a:buNone/>
              <a:defRPr sz="2400">
                <a:solidFill>
                  <a:schemeClr val="bg2">
                    <a:lumMod val="50000"/>
                  </a:schemeClr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617933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6210A1-77C6-4041-A7EC-CC20EBA5699A}" type="datetime4">
              <a:rPr lang="en-US"/>
              <a:pPr>
                <a:defRPr/>
              </a:pPr>
              <a:t>June 4, 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5F929-BD6F-454D-A7CD-17647BC381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3001081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C2A3C-BA7D-BB49-A6F3-FA25416870CD}" type="datetime4">
              <a:rPr lang="en-US"/>
              <a:pPr>
                <a:defRPr/>
              </a:pPr>
              <a:t>June 4, 2014</a:t>
            </a:fld>
            <a:endParaRPr 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4A0CF-FC62-2440-B923-1CDEA4CA95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1452709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59C75-9F4F-8649-A994-44C92C4EAD68}" type="datetime4">
              <a:rPr lang="en-US"/>
              <a:pPr>
                <a:defRPr/>
              </a:pPr>
              <a:t>June 4, 2014</a:t>
            </a:fld>
            <a:endParaRPr 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EFF0D-48B0-0240-B1D0-6E987BEB5A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7039458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888B1-2307-AA45-A65C-E38437E879EF}" type="datetime4">
              <a:rPr lang="en-US"/>
              <a:pPr>
                <a:defRPr/>
              </a:pPr>
              <a:t>June 4, 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BC97B4-0A3B-7F45-B2E0-8ABEA10F35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5511644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025FFC-05B1-6A43-B3ED-BB40B7CD508F}" type="datetime4">
              <a:rPr lang="en-US"/>
              <a:pPr>
                <a:defRPr/>
              </a:pPr>
              <a:t>June 4, 2014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73F0D2-FC9F-D440-A5CF-D6A0CD3AD9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6818264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2D1E87-8518-F845-873B-B54E53EBEED5}" type="datetime4">
              <a:rPr lang="en-US"/>
              <a:pPr>
                <a:defRPr/>
              </a:pPr>
              <a:t>June 4, 2014</a:t>
            </a:fld>
            <a:endParaRPr 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49276-F9EF-5E4E-BFB2-068E52B54D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8596597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6BE0A-228A-3A4D-AD67-986D1B9C63A1}" type="datetime4">
              <a:rPr lang="en-US"/>
              <a:pPr>
                <a:defRPr/>
              </a:pPr>
              <a:t>June 4, 2014</a:t>
            </a:fld>
            <a:endParaRPr 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C8A46-C1C9-E94D-AD65-6846026CD0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9410524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No Tag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515E9-D702-A147-8E79-1114859BE940}" type="datetime4">
              <a:rPr lang="en-US"/>
              <a:pPr>
                <a:defRPr/>
              </a:pPr>
              <a:t>June 4, 2014</a:t>
            </a:fld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BAC7F-A466-CB4A-9288-E81D773E35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1852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FBC14-5DE5-D846-AC24-E7A8D5F1A0B9}" type="datetime4">
              <a:rPr lang="en-US"/>
              <a:pPr>
                <a:defRPr/>
              </a:pPr>
              <a:t>June 4, 2014</a:t>
            </a:fld>
            <a:endParaRPr 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44B63-FB93-DB4B-B802-147452F8E6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2215170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CC991-9377-8140-95BE-DBA01D3E31BB}" type="datetime4">
              <a:rPr lang="en-US"/>
              <a:pPr>
                <a:defRPr/>
              </a:pPr>
              <a:t>June 4, 2014</a:t>
            </a:fld>
            <a:endParaRPr lang="en-US"/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83A9C-5002-5E40-BE47-4243DACDEF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8584185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w/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5D3B1D-B00E-5F49-BCCD-8069B61A0454}" type="datetime4">
              <a:rPr lang="en-US"/>
              <a:pPr>
                <a:defRPr/>
              </a:pPr>
              <a:t>June 4, 2014</a:t>
            </a:fld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CEA8D2-8B61-CA4C-968F-D070FCE832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887759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7200" y="1371599"/>
            <a:ext cx="8229600" cy="4343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66549B-A5B9-8045-912F-E97CD37B0C5F}" type="datetime4">
              <a:rPr lang="en-US"/>
              <a:pPr>
                <a:defRPr/>
              </a:pPr>
              <a:t>June 4, 2014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E374B-73A1-F346-B55E-58F1E897B2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9161622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0A11C8-BFBB-E44D-A26F-B6190220F2AB}" type="datetime4">
              <a:rPr lang="en-US"/>
              <a:pPr>
                <a:defRPr/>
              </a:pPr>
              <a:t>June 4, 2014</a:t>
            </a:fld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609C0-1A20-2A42-9681-48F3281095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1135975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ull width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0" indent="4763">
              <a:buNone/>
              <a:defRPr sz="2400"/>
            </a:lvl1pPr>
            <a:lvl2pPr marL="0" indent="0">
              <a:spcBef>
                <a:spcPts val="900"/>
              </a:spcBef>
              <a:buNone/>
              <a:defRPr sz="2000"/>
            </a:lvl2pPr>
            <a:lvl3pPr marL="0" indent="4763">
              <a:buNone/>
              <a:defRPr/>
            </a:lvl3pPr>
            <a:lvl4pPr marL="3175" indent="-3175">
              <a:buNone/>
              <a:defRPr/>
            </a:lvl4pPr>
            <a:lvl5pPr marL="0" indent="1588" defTabSz="919163"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B8B4B-E064-0849-ADDF-F81189A4DDEF}" type="datetime4">
              <a:rPr lang="en-US"/>
              <a:pPr>
                <a:defRPr/>
              </a:pPr>
              <a:t>June 4, 2014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AD563-C627-4A41-B15A-BEB1A48278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0014832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C48CE3-7CFA-AB4A-AF69-9AE6EB62048A}" type="datetime4">
              <a:rPr lang="en-US"/>
              <a:pPr>
                <a:defRPr/>
              </a:pPr>
              <a:t>June 4, 2014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4617C-22DF-674C-A0E8-7E54E06CF3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385764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612FE-2017-7840-A006-BCDD4B00E61A}" type="datetime4">
              <a:rPr lang="en-US"/>
              <a:pPr>
                <a:defRPr/>
              </a:pPr>
              <a:t>June 4, 2014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10F308-DE1E-134C-B500-BFDBB87036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5928023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ChangeArrowheads="1"/>
          </p:cNvSpPr>
          <p:nvPr/>
        </p:nvSpPr>
        <p:spPr bwMode="auto">
          <a:xfrm>
            <a:off x="274638" y="246063"/>
            <a:ext cx="8594725" cy="6362700"/>
          </a:xfrm>
          <a:prstGeom prst="rect">
            <a:avLst/>
          </a:prstGeom>
          <a:solidFill>
            <a:srgbClr val="FDFFF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0" hangingPunct="0"/>
            <a:endParaRPr lang="zh-CN" altLang="en-US" sz="2400">
              <a:solidFill>
                <a:srgbClr val="999999"/>
              </a:solidFill>
              <a:latin typeface="Arial" charset="0"/>
            </a:endParaRPr>
          </a:p>
        </p:txBody>
      </p:sp>
      <p:pic>
        <p:nvPicPr>
          <p:cNvPr id="1027" name="Picture 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40600" y="5792788"/>
            <a:ext cx="16478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03238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457200" y="6354763"/>
            <a:ext cx="2895600" cy="182562"/>
          </a:xfrm>
          <a:prstGeom prst="rect">
            <a:avLst/>
          </a:prstGeom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717171"/>
                </a:solidFill>
                <a:latin typeface="Calibri" charset="0"/>
                <a:cs typeface="Calibri" charset="0"/>
              </a:defRPr>
            </a:lvl1pPr>
          </a:lstStyle>
          <a:p>
            <a:endParaRPr lang="zh-CN" alt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1828800" cy="182563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0" i="0" smtClean="0">
                <a:solidFill>
                  <a:srgbClr val="717171"/>
                </a:solidFill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fld id="{A3B51EEE-7085-D040-8B36-6A57F144A6AA}" type="datetime4">
              <a:rPr lang="en-US"/>
              <a:pPr>
                <a:defRPr/>
              </a:pPr>
              <a:t>June 4, 2014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57200" y="5991225"/>
            <a:ext cx="365125" cy="182563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0" i="0" smtClean="0">
                <a:solidFill>
                  <a:srgbClr val="717171"/>
                </a:solidFill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fld id="{82899A1B-E13E-6844-99B1-70E64B204A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2400" b="1" kern="1200" dirty="0">
          <a:solidFill>
            <a:srgbClr val="595959"/>
          </a:solidFill>
          <a:latin typeface="Cambria"/>
          <a:ea typeface="+mn-ea"/>
          <a:cs typeface="Cambri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charset="0"/>
          <a:ea typeface="ＭＳ Ｐゴシック" pitchFamily="-96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charset="0"/>
          <a:ea typeface="ＭＳ Ｐゴシック" pitchFamily="-96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charset="0"/>
          <a:ea typeface="ＭＳ Ｐゴシック" pitchFamily="-96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charset="0"/>
          <a:ea typeface="ＭＳ Ｐゴシック" pitchFamily="-96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9pPr>
    </p:titleStyle>
    <p:bodyStyle>
      <a:lvl1pPr marL="233363" indent="-233363" algn="l" rtl="0" eaLnBrk="1" fontAlgn="base" hangingPunct="1">
        <a:spcBef>
          <a:spcPct val="20000"/>
        </a:spcBef>
        <a:spcAft>
          <a:spcPct val="0"/>
        </a:spcAft>
        <a:defRPr lang="en-US" sz="2400" kern="1200" dirty="0">
          <a:solidFill>
            <a:srgbClr val="595959"/>
          </a:solidFill>
          <a:latin typeface="Calibri"/>
          <a:ea typeface="+mn-ea"/>
          <a:cs typeface="Calibri"/>
        </a:defRPr>
      </a:lvl1pPr>
      <a:lvl2pPr marL="460375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lang="en-US" kern="1200" dirty="0">
          <a:solidFill>
            <a:srgbClr val="595959"/>
          </a:solidFill>
          <a:latin typeface="Calibri"/>
          <a:ea typeface="+mn-ea"/>
          <a:cs typeface="Calibri"/>
        </a:defRPr>
      </a:lvl2pPr>
      <a:lvl3pPr marL="687388" indent="-228600" algn="l" rtl="0" eaLnBrk="1" fontAlgn="base" hangingPunct="1">
        <a:spcBef>
          <a:spcPct val="20000"/>
        </a:spcBef>
        <a:spcAft>
          <a:spcPct val="0"/>
        </a:spcAft>
        <a:buChar char="•"/>
        <a:defRPr lang="en-US" kern="1200" dirty="0">
          <a:solidFill>
            <a:srgbClr val="595959"/>
          </a:solidFill>
          <a:latin typeface="Calibri"/>
          <a:ea typeface="+mn-ea"/>
          <a:cs typeface="Calibri"/>
        </a:defRPr>
      </a:lvl3pPr>
      <a:lvl4pPr marL="922338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lang="en-US" kern="1200" dirty="0">
          <a:solidFill>
            <a:srgbClr val="595959"/>
          </a:solidFill>
          <a:latin typeface="Calibri"/>
          <a:ea typeface="+mn-ea"/>
          <a:cs typeface="Calibri"/>
        </a:defRPr>
      </a:lvl4pPr>
      <a:lvl5pPr marL="113665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defRPr lang="en-US" kern="1200" dirty="0">
          <a:solidFill>
            <a:srgbClr val="595959"/>
          </a:solidFill>
          <a:latin typeface="Calibri"/>
          <a:ea typeface="+mn-ea"/>
          <a:cs typeface="Calibri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3"/>
          <p:cNvSpPr>
            <a:spLocks noGrp="1"/>
          </p:cNvSpPr>
          <p:nvPr>
            <p:ph type="ctrTitle"/>
          </p:nvPr>
        </p:nvSpPr>
        <p:spPr>
          <a:xfrm>
            <a:off x="2464609" y="1072886"/>
            <a:ext cx="6222191" cy="605233"/>
          </a:xfrm>
        </p:spPr>
        <p:txBody>
          <a:bodyPr/>
          <a:lstStyle/>
          <a:p>
            <a:pPr algn="r"/>
            <a:r>
              <a:rPr lang="en-US" altLang="zh-CN" dirty="0"/>
              <a:t>Leaflets three, let it be?</a:t>
            </a:r>
            <a:br>
              <a:rPr lang="en-US" altLang="zh-CN" dirty="0"/>
            </a:br>
            <a:endParaRPr lang="zh-CN" altLang="en-US" dirty="0">
              <a:latin typeface="Cambria" charset="0"/>
              <a:ea typeface="ＭＳ Ｐゴシック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1755347"/>
            <a:ext cx="8229600" cy="573674"/>
          </a:xfrm>
        </p:spPr>
        <p:txBody>
          <a:bodyPr>
            <a:normAutofit/>
          </a:bodyPr>
          <a:lstStyle/>
          <a:p>
            <a:pPr algn="r">
              <a:buFont typeface="Times" charset="0"/>
              <a:buNone/>
            </a:pPr>
            <a:r>
              <a:rPr lang="en-US" altLang="zh-CN" sz="2800" dirty="0" smtClean="0">
                <a:solidFill>
                  <a:srgbClr val="FF6600"/>
                </a:solidFill>
                <a:latin typeface="Calibri" charset="0"/>
                <a:ea typeface="ＭＳ Ｐゴシック" charset="0"/>
              </a:rPr>
              <a:t>-- Mushroom edibility classification</a:t>
            </a:r>
            <a:endParaRPr lang="zh-CN" altLang="en-US" sz="2800" dirty="0">
              <a:solidFill>
                <a:srgbClr val="FF6600"/>
              </a:solidFill>
              <a:latin typeface="Calibri" charset="0"/>
              <a:ea typeface="ＭＳ Ｐゴシック" charset="0"/>
            </a:endParaRPr>
          </a:p>
        </p:txBody>
      </p:sp>
      <p:pic>
        <p:nvPicPr>
          <p:cNvPr id="4" name="图片 3" descr="redmushrooms.jpg"/>
          <p:cNvPicPr>
            <a:picLocks noChangeAspect="1"/>
          </p:cNvPicPr>
          <p:nvPr/>
        </p:nvPicPr>
        <p:blipFill rotWithShape="1">
          <a:blip r:embed="rId2">
            <a:alphaModFix amt="81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311" t="18380" b="25110"/>
          <a:stretch/>
        </p:blipFill>
        <p:spPr>
          <a:xfrm>
            <a:off x="-30242" y="3426164"/>
            <a:ext cx="9174242" cy="346207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30779" y="2403211"/>
            <a:ext cx="51560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2000" b="1" dirty="0" err="1" smtClean="0"/>
              <a:t>Wanli</a:t>
            </a:r>
            <a:r>
              <a:rPr kumimoji="1" lang="en-US" altLang="zh-CN" sz="2000" b="1" dirty="0" smtClean="0"/>
              <a:t> Zhang   </a:t>
            </a:r>
          </a:p>
          <a:p>
            <a:pPr algn="r"/>
            <a:r>
              <a:rPr kumimoji="1" lang="en-US" altLang="zh-CN" sz="2000" b="1" dirty="0" smtClean="0"/>
              <a:t> Martin </a:t>
            </a:r>
            <a:r>
              <a:rPr kumimoji="1" lang="en-US" altLang="zh-CN" sz="2000" b="1" dirty="0" err="1" smtClean="0"/>
              <a:t>Guyer</a:t>
            </a:r>
            <a:r>
              <a:rPr kumimoji="1" lang="en-US" altLang="zh-CN" sz="2000" b="1" dirty="0" smtClean="0"/>
              <a:t>   </a:t>
            </a:r>
          </a:p>
          <a:p>
            <a:pPr algn="r"/>
            <a:r>
              <a:rPr kumimoji="1" lang="en-US" altLang="zh-CN" sz="2000" b="1" dirty="0" smtClean="0"/>
              <a:t> Shangjia Dong</a:t>
            </a:r>
            <a:endParaRPr kumimoji="1"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u="sng" dirty="0"/>
              <a:t>Findings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ROC graph depicts relative tradeoffs between benefits (TP) and costs (FP). The more </a:t>
            </a:r>
            <a:r>
              <a:rPr lang="en-US" sz="2800" dirty="0" smtClean="0"/>
              <a:t>top-left a </a:t>
            </a:r>
            <a:r>
              <a:rPr lang="en-US" sz="2800" dirty="0" smtClean="0"/>
              <a:t>point lies, the better the corresponding classifier performance.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June 4, 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4015" y="2819400"/>
            <a:ext cx="521970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6101921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u="sng" dirty="0"/>
              <a:t>Findings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June 4, 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" y="14859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829751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u="sng" dirty="0"/>
              <a:t>Findings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552" y="1088725"/>
            <a:ext cx="6706806" cy="462627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June 4, 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65880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u="sng" dirty="0" smtClean="0"/>
              <a:t>Findings</a:t>
            </a:r>
            <a:endParaRPr lang="en-US" sz="3200" u="sng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900560" y="2049538"/>
          <a:ext cx="7331724" cy="3587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3908"/>
                <a:gridCol w="2443908"/>
                <a:gridCol w="2443908"/>
              </a:tblGrid>
              <a:tr h="4911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Threshold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r>
                        <a:rPr lang="en-US" baseline="0" dirty="0" smtClean="0"/>
                        <a:t> Negative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Apparent Error Rate</a:t>
                      </a:r>
                      <a:endParaRPr lang="en-US" dirty="0"/>
                    </a:p>
                  </a:txBody>
                  <a:tcPr/>
                </a:tc>
              </a:tr>
              <a:tr h="4911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0.5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0.70588235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0.07976366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49116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0.1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0.48366013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0.06351551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49116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0.05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0.45751634 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0.07828656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49116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0.01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0.1633987 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0.0760709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49116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0.005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0.03921569 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0.07976366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16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0.0000000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0.1329394</a:t>
                      </a:r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June 4, 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00560" y="1143000"/>
            <a:ext cx="7331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Finding optimal threshold by averaging over all runs:</a:t>
            </a:r>
            <a:endParaRPr lang="zh-CN" altLang="en-US" sz="2400" dirty="0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u="sng" dirty="0" smtClean="0"/>
              <a:t>Findings</a:t>
            </a:r>
            <a:endParaRPr lang="en-US" sz="3200" u="sng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342030354"/>
              </p:ext>
            </p:extLst>
          </p:nvPr>
        </p:nvGraphicFramePr>
        <p:xfrm>
          <a:off x="1561163" y="1841155"/>
          <a:ext cx="5990517" cy="3541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839"/>
                <a:gridCol w="1996839"/>
                <a:gridCol w="1996839"/>
              </a:tblGrid>
              <a:tr h="466109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Run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APER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FNR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9304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1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0.0798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0.0392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9304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2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0.0214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0.2302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9304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3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0.0805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0.2013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9304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4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0.0517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0.0234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9304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5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0.0805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0.0428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9304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6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0.2349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0.0385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9304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err="1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Avg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0.0798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dirty="0" smtClean="0">
                          <a:solidFill>
                            <a:srgbClr val="595959"/>
                          </a:solidFill>
                          <a:latin typeface="Calibri"/>
                          <a:ea typeface="+mn-ea"/>
                          <a:cs typeface="Calibri"/>
                        </a:rPr>
                        <a:t>0.0392</a:t>
                      </a:r>
                      <a:endParaRPr lang="en-US" sz="2000" kern="1200" dirty="0">
                        <a:solidFill>
                          <a:srgbClr val="595959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June 4, 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529631" y="5440750"/>
            <a:ext cx="2137274" cy="3635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595959"/>
                </a:solidFill>
                <a:latin typeface="Calibri"/>
                <a:ea typeface="+mn-ea"/>
                <a:cs typeface="Calibri"/>
              </a:rPr>
              <a:t>Threshold = 0.005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98179" y="1143000"/>
            <a:ext cx="6700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APER &amp; FNR for each run: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5980005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u="sng" dirty="0"/>
              <a:t>Findings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June 4, 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 smtClean="0"/>
          </a:p>
          <a:p>
            <a:pPr marL="228600" lvl="1" indent="0">
              <a:buNone/>
            </a:pPr>
            <a:r>
              <a:rPr lang="en-US" sz="2800" dirty="0" smtClean="0"/>
              <a:t>With </a:t>
            </a:r>
            <a:r>
              <a:rPr lang="en-US" sz="2800" dirty="0"/>
              <a:t>our choice of threshold (</a:t>
            </a:r>
            <a:r>
              <a:rPr lang="en-US" sz="2800" dirty="0" smtClean="0"/>
              <a:t>0.005):</a:t>
            </a:r>
          </a:p>
          <a:p>
            <a:pPr marL="228600" lvl="1" indent="0">
              <a:buFont typeface="Wingdings" pitchFamily="2" charset="2"/>
              <a:buChar char="Ø"/>
            </a:pPr>
            <a:r>
              <a:rPr lang="en-US" altLang="zh-CN" sz="2800" dirty="0" smtClean="0"/>
              <a:t>Naïve </a:t>
            </a:r>
            <a:r>
              <a:rPr lang="en-US" altLang="zh-CN" sz="2800" dirty="0" err="1" smtClean="0"/>
              <a:t>Bayes</a:t>
            </a:r>
            <a:r>
              <a:rPr lang="en-US" altLang="zh-CN" sz="2800" dirty="0" smtClean="0"/>
              <a:t> misclassifies 7.98% of </a:t>
            </a:r>
            <a:r>
              <a:rPr lang="en-US" altLang="zh-CN" sz="2800" dirty="0" smtClean="0"/>
              <a:t>mushrooms</a:t>
            </a:r>
          </a:p>
          <a:p>
            <a:pPr marL="228600" lvl="1" indent="0">
              <a:buFont typeface="Wingdings" pitchFamily="2" charset="2"/>
              <a:buChar char="Ø"/>
            </a:pPr>
            <a:r>
              <a:rPr lang="en-US" altLang="zh-CN" sz="2800" dirty="0" smtClean="0"/>
              <a:t>Poisonous mushrooms identified as being edible    3.92% of time</a:t>
            </a:r>
            <a:endParaRPr lang="en-US" sz="2800" dirty="0" smtClean="0"/>
          </a:p>
          <a:p>
            <a:pPr marL="914400" lvl="4" indent="0">
              <a:buFont typeface="Arial" pitchFamily="34" charset="0"/>
              <a:buChar char="•"/>
            </a:pP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627105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u="sng" dirty="0" smtClean="0"/>
              <a:t>Discussion</a:t>
            </a:r>
            <a:endParaRPr lang="en-US" sz="3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Assumption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 altLang="zh-CN" sz="2800" dirty="0" smtClean="0"/>
              <a:t> </a:t>
            </a:r>
            <a:r>
              <a:rPr lang="en-US" altLang="zh-CN" sz="2800" dirty="0" smtClean="0"/>
              <a:t>Independence </a:t>
            </a:r>
            <a:r>
              <a:rPr lang="en-US" altLang="zh-CN" sz="2800" dirty="0" smtClean="0"/>
              <a:t>between features given class </a:t>
            </a:r>
            <a:r>
              <a:rPr lang="en-US" altLang="zh-CN" sz="2800" dirty="0" smtClean="0"/>
              <a:t>labels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 sz="2800" dirty="0" smtClean="0"/>
              <a:t> Unrealistic in practice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 smtClean="0"/>
              <a:t>Naïve </a:t>
            </a:r>
            <a:r>
              <a:rPr lang="en-US" sz="2800" dirty="0" err="1" smtClean="0"/>
              <a:t>Bayes</a:t>
            </a:r>
            <a:r>
              <a:rPr lang="en-US" sz="2800" dirty="0" smtClean="0"/>
              <a:t> gives good results even if assumption is not met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 sz="2800" dirty="0" smtClean="0"/>
              <a:t> Reason behind robustness is an open question</a:t>
            </a:r>
            <a:endParaRPr lang="en-US" sz="28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June 4, 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61368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u="sng" dirty="0"/>
              <a:t>Discussion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Scaling to Big </a:t>
            </a:r>
            <a:r>
              <a:rPr lang="en-US" sz="2800" b="1" dirty="0" smtClean="0"/>
              <a:t>data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 altLang="zh-CN" sz="2800" dirty="0" smtClean="0"/>
              <a:t>Run time of </a:t>
            </a:r>
            <a:r>
              <a:rPr lang="en-US" altLang="zh-CN" sz="2800" dirty="0" smtClean="0"/>
              <a:t>6-fold CV: </a:t>
            </a:r>
            <a:r>
              <a:rPr lang="en-US" altLang="zh-CN" sz="2800" b="1" dirty="0" smtClean="0"/>
              <a:t>6.13s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 altLang="zh-CN" sz="2800" dirty="0" smtClean="0"/>
              <a:t>Expect </a:t>
            </a:r>
            <a:r>
              <a:rPr lang="en-US" altLang="zh-CN" sz="2800" dirty="0" smtClean="0"/>
              <a:t>run time </a:t>
            </a:r>
            <a:r>
              <a:rPr lang="en-US" altLang="zh-CN" sz="2800" dirty="0" smtClean="0"/>
              <a:t>to </a:t>
            </a:r>
            <a:r>
              <a:rPr lang="en-US" altLang="zh-CN" sz="2800" dirty="0" smtClean="0"/>
              <a:t>increase </a:t>
            </a:r>
            <a:r>
              <a:rPr lang="en-US" altLang="zh-CN" sz="2800" dirty="0" smtClean="0"/>
              <a:t>with size of test set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 altLang="zh-CN" sz="2800" dirty="0" smtClean="0"/>
              <a:t>1/6 training </a:t>
            </a:r>
            <a:r>
              <a:rPr lang="en-US" altLang="zh-CN" sz="2800" dirty="0" smtClean="0"/>
              <a:t>and </a:t>
            </a:r>
            <a:r>
              <a:rPr lang="en-US" altLang="zh-CN" sz="2800" dirty="0" smtClean="0"/>
              <a:t>5/6 testing : </a:t>
            </a:r>
            <a:r>
              <a:rPr lang="en-US" altLang="zh-CN" sz="2800" b="1" dirty="0" smtClean="0"/>
              <a:t>42.14s</a:t>
            </a:r>
            <a:endParaRPr lang="en-US" altLang="zh-CN" sz="2800" dirty="0"/>
          </a:p>
          <a:p>
            <a:pPr marL="0" indent="0">
              <a:buFont typeface="Wingdings" pitchFamily="2" charset="2"/>
              <a:buChar char="Ø"/>
            </a:pPr>
            <a:r>
              <a:rPr lang="en-US" altLang="zh-CN" sz="2800" dirty="0" smtClean="0"/>
              <a:t>Expect run time to increase with </a:t>
            </a:r>
            <a:r>
              <a:rPr lang="en-US" altLang="zh-CN" sz="2800" dirty="0" smtClean="0"/>
              <a:t># of features</a:t>
            </a:r>
          </a:p>
          <a:p>
            <a:pPr marL="457200" lvl="2" indent="0">
              <a:buFont typeface="Wingdings" pitchFamily="2" charset="2"/>
              <a:buChar char="Ø"/>
            </a:pPr>
            <a:r>
              <a:rPr lang="en-US" altLang="zh-CN" sz="2400" dirty="0" smtClean="0"/>
              <a:t>Assume multinomial distribution</a:t>
            </a:r>
          </a:p>
          <a:p>
            <a:pPr marL="457200" lvl="2" indent="0">
              <a:buFont typeface="Wingdings" pitchFamily="2" charset="2"/>
              <a:buChar char="Ø"/>
            </a:pPr>
            <a:r>
              <a:rPr lang="en-US" altLang="zh-CN" sz="2400" dirty="0" smtClean="0"/>
              <a:t>Each new feature with </a:t>
            </a:r>
            <a:r>
              <a:rPr lang="en-US" altLang="zh-CN" sz="2400" i="1" dirty="0" smtClean="0"/>
              <a:t>k</a:t>
            </a:r>
            <a:r>
              <a:rPr lang="en-US" altLang="zh-CN" sz="2400" dirty="0" smtClean="0"/>
              <a:t> levels means an extra </a:t>
            </a:r>
            <a:r>
              <a:rPr lang="en-US" altLang="zh-CN" sz="2400" i="1" dirty="0" smtClean="0"/>
              <a:t>k-1</a:t>
            </a:r>
            <a:r>
              <a:rPr lang="en-US" altLang="zh-CN" sz="2400" dirty="0" smtClean="0"/>
              <a:t> parameters to estimate</a:t>
            </a:r>
            <a:endParaRPr lang="en-US" altLang="zh-CN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June 4, 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45954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u="sng" dirty="0"/>
              <a:t>Discussion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Obstacles</a:t>
            </a:r>
          </a:p>
          <a:p>
            <a:pPr marL="0" indent="0">
              <a:buNone/>
            </a:pPr>
            <a:r>
              <a:rPr lang="en-US" sz="2800" dirty="0" smtClean="0"/>
              <a:t>Which classification method should we use?</a:t>
            </a:r>
          </a:p>
          <a:p>
            <a:pPr lvl="1">
              <a:spcBef>
                <a:spcPts val="1800"/>
              </a:spcBef>
              <a:spcAft>
                <a:spcPts val="1800"/>
              </a:spcAft>
            </a:pPr>
            <a:r>
              <a:rPr lang="en-US" sz="2800" dirty="0" smtClean="0"/>
              <a:t>Logistic regression: did not work, because iterative algorithm didn’t converge</a:t>
            </a:r>
          </a:p>
          <a:p>
            <a:pPr lvl="1"/>
            <a:r>
              <a:rPr lang="en-US" sz="2800" dirty="0" smtClean="0"/>
              <a:t>K-nearest neighbors: did not work, because </a:t>
            </a:r>
            <a:r>
              <a:rPr lang="en-US" sz="2800" i="1" dirty="0" err="1" smtClean="0"/>
              <a:t>knn</a:t>
            </a:r>
            <a:r>
              <a:rPr lang="en-US" sz="2800" dirty="0" smtClean="0"/>
              <a:t> </a:t>
            </a:r>
            <a:r>
              <a:rPr lang="en-US" sz="2800" dirty="0" smtClean="0"/>
              <a:t>does not take distance matrix as input, instead, it calculates a Euclidean distance matrix </a:t>
            </a:r>
            <a:r>
              <a:rPr lang="en-US" sz="2800" dirty="0" smtClean="0"/>
              <a:t>automatically</a:t>
            </a:r>
          </a:p>
          <a:p>
            <a:pPr lvl="2"/>
            <a:r>
              <a:rPr lang="en-US" sz="2400" dirty="0" smtClean="0"/>
              <a:t>Side: R doesn’t like a distance matrix of dim 8124 X 8124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June 4, 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57771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June 4, 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9989" y="897875"/>
            <a:ext cx="7236561" cy="4821530"/>
          </a:xfrm>
        </p:spPr>
      </p:pic>
    </p:spTree>
    <p:extLst>
      <p:ext uri="{BB962C8B-B14F-4D97-AF65-F5344CB8AC3E}">
        <p14:creationId xmlns:p14="http://schemas.microsoft.com/office/powerpoint/2010/main" xmlns="" val="17667436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u="sng" dirty="0" smtClean="0">
                <a:latin typeface="Cambria" charset="0"/>
                <a:ea typeface="ＭＳ Ｐゴシック" charset="0"/>
              </a:rPr>
              <a:t>Introduction</a:t>
            </a:r>
            <a:endParaRPr lang="zh-CN" altLang="en-US" sz="3200" u="sng" dirty="0">
              <a:latin typeface="Cambria" charset="0"/>
              <a:ea typeface="ＭＳ Ｐゴシック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zh-CN" sz="2800" b="1" dirty="0" smtClean="0">
                <a:latin typeface="Calibri" charset="0"/>
                <a:ea typeface="ＭＳ Ｐゴシック" charset="0"/>
              </a:rPr>
              <a:t>Task:</a:t>
            </a:r>
            <a:endParaRPr lang="en-US" altLang="zh-CN" sz="2800" dirty="0" smtClean="0">
              <a:latin typeface="Calibri" charset="0"/>
              <a:ea typeface="ＭＳ Ｐゴシック" charset="0"/>
            </a:endParaRPr>
          </a:p>
          <a:p>
            <a:pPr marL="228600" lvl="1" indent="0">
              <a:spcBef>
                <a:spcPts val="1224"/>
              </a:spcBef>
              <a:spcAft>
                <a:spcPts val="1200"/>
              </a:spcAft>
              <a:buNone/>
            </a:pPr>
            <a:r>
              <a:rPr lang="en-US" altLang="zh-CN" sz="2800" dirty="0" smtClean="0">
                <a:latin typeface="Calibri" charset="0"/>
                <a:ea typeface="ＭＳ Ｐゴシック" charset="0"/>
              </a:rPr>
              <a:t>Classify mushrooms as poisonous or edible based on their physical attributes</a:t>
            </a:r>
          </a:p>
          <a:p>
            <a:r>
              <a:rPr kumimoji="1" lang="en-US" altLang="zh-CN" sz="2800" b="1" dirty="0"/>
              <a:t>Method </a:t>
            </a:r>
          </a:p>
          <a:p>
            <a:pPr lvl="2">
              <a:spcBef>
                <a:spcPts val="1224"/>
              </a:spcBef>
            </a:pPr>
            <a:r>
              <a:rPr kumimoji="1" lang="en-US" altLang="zh-CN" sz="2600" dirty="0" smtClean="0"/>
              <a:t>Binary classification problem</a:t>
            </a:r>
            <a:endParaRPr kumimoji="1" lang="en-US" altLang="zh-CN" sz="2600" dirty="0"/>
          </a:p>
          <a:p>
            <a:pPr lvl="2"/>
            <a:r>
              <a:rPr kumimoji="1" lang="en-US" altLang="zh-CN" sz="2600" dirty="0" smtClean="0"/>
              <a:t>Naive </a:t>
            </a:r>
            <a:r>
              <a:rPr kumimoji="1" lang="en-US" altLang="zh-CN" sz="2600" dirty="0"/>
              <a:t>Bayes </a:t>
            </a:r>
          </a:p>
          <a:p>
            <a:pPr>
              <a:buFontTx/>
              <a:buChar char="•"/>
            </a:pPr>
            <a:endParaRPr lang="zh-CN" altLang="en-US" sz="2800" dirty="0">
              <a:latin typeface="Calibri" charset="0"/>
              <a:ea typeface="ＭＳ Ｐゴシック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D8469C5-1F16-7247-88D6-664988AFF623}" type="datetime4">
              <a:rPr lang="en-US" altLang="zh-CN">
                <a:solidFill>
                  <a:srgbClr val="717171"/>
                </a:solidFill>
                <a:latin typeface="Calibri" charset="0"/>
                <a:cs typeface="Calibri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June 4, 2014</a:t>
            </a:fld>
            <a:endParaRPr lang="en-US" altLang="zh-CN">
              <a:solidFill>
                <a:srgbClr val="717171"/>
              </a:solidFill>
              <a:latin typeface="Calibri" charset="0"/>
              <a:cs typeface="Calibri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342B0EC-E14A-3548-8537-37471FD939DA}" type="slidenum">
              <a:rPr lang="en-US" altLang="zh-CN">
                <a:solidFill>
                  <a:srgbClr val="717171"/>
                </a:solidFill>
                <a:latin typeface="Calibri" charset="0"/>
                <a:cs typeface="Calibri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zh-CN">
              <a:solidFill>
                <a:srgbClr val="717171"/>
              </a:solidFill>
              <a:latin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u="sng" dirty="0" smtClean="0">
                <a:latin typeface="Cambria" charset="0"/>
                <a:ea typeface="ＭＳ Ｐゴシック" charset="0"/>
              </a:rPr>
              <a:t>Introduction</a:t>
            </a:r>
            <a:endParaRPr kumimoji="1" lang="zh-CN" altLang="en-US" sz="3200" u="sng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zh-CN" sz="2800" b="1" dirty="0" smtClean="0">
                <a:latin typeface="Calibri" charset="0"/>
                <a:ea typeface="ＭＳ Ｐゴシック" charset="0"/>
              </a:rPr>
              <a:t>Dataset</a:t>
            </a:r>
            <a:r>
              <a:rPr lang="en-US" altLang="zh-CN" sz="2800" b="1" dirty="0">
                <a:latin typeface="Calibri" charset="0"/>
                <a:ea typeface="ＭＳ Ｐゴシック" charset="0"/>
              </a:rPr>
              <a:t>:</a:t>
            </a:r>
          </a:p>
          <a:p>
            <a:pPr lvl="2">
              <a:spcBef>
                <a:spcPts val="1272"/>
              </a:spcBef>
              <a:buFontTx/>
              <a:buChar char="•"/>
            </a:pPr>
            <a:r>
              <a:rPr lang="en-US" altLang="zh-CN" sz="2600" dirty="0" smtClean="0">
                <a:latin typeface="Calibri" charset="0"/>
                <a:ea typeface="ＭＳ Ｐゴシック" charset="0"/>
              </a:rPr>
              <a:t>Response: Binary (poisonous/edible)</a:t>
            </a:r>
            <a:endParaRPr lang="en-US" altLang="zh-CN" sz="2600" dirty="0">
              <a:latin typeface="Calibri" charset="0"/>
              <a:ea typeface="ＭＳ Ｐゴシック" charset="0"/>
            </a:endParaRPr>
          </a:p>
          <a:p>
            <a:pPr lvl="2">
              <a:buFontTx/>
              <a:buChar char="•"/>
            </a:pPr>
            <a:r>
              <a:rPr lang="en-US" altLang="zh-CN" sz="2600" dirty="0" smtClean="0">
                <a:latin typeface="Calibri" charset="0"/>
                <a:ea typeface="ＭＳ Ｐゴシック" charset="0"/>
              </a:rPr>
              <a:t>Attribute: </a:t>
            </a:r>
            <a:r>
              <a:rPr lang="en-US" altLang="zh-CN" sz="2600" dirty="0">
                <a:latin typeface="Calibri" charset="0"/>
                <a:ea typeface="ＭＳ Ｐゴシック" charset="0"/>
              </a:rPr>
              <a:t>Categorical </a:t>
            </a:r>
          </a:p>
          <a:p>
            <a:pPr lvl="2">
              <a:buFontTx/>
              <a:buChar char="•"/>
            </a:pPr>
            <a:r>
              <a:rPr lang="en-US" altLang="zh-CN" sz="2600" dirty="0">
                <a:latin typeface="Calibri" charset="0"/>
                <a:ea typeface="ＭＳ Ｐゴシック" charset="0"/>
              </a:rPr>
              <a:t>Instances: 8124</a:t>
            </a:r>
          </a:p>
          <a:p>
            <a:pPr lvl="2">
              <a:buFontTx/>
              <a:buChar char="•"/>
            </a:pPr>
            <a:r>
              <a:rPr lang="en-US" altLang="zh-CN" sz="2600" dirty="0">
                <a:latin typeface="Calibri" charset="0"/>
                <a:ea typeface="ＭＳ Ｐゴシック" charset="0"/>
              </a:rPr>
              <a:t>Attributes: 22 </a:t>
            </a:r>
            <a:endParaRPr lang="en-US" altLang="zh-CN" sz="2600" dirty="0" smtClean="0">
              <a:latin typeface="Calibri" charset="0"/>
              <a:ea typeface="ＭＳ Ｐゴシック" charset="0"/>
            </a:endParaRPr>
          </a:p>
          <a:p>
            <a:pPr marL="1371600" lvl="4" indent="-457200">
              <a:buFont typeface="Arial"/>
              <a:buChar char="•"/>
            </a:pPr>
            <a:r>
              <a:rPr lang="en-US" altLang="zh-CN" sz="2600" dirty="0">
                <a:latin typeface="Calibri" charset="0"/>
                <a:ea typeface="ＭＳ Ｐゴシック" charset="0"/>
              </a:rPr>
              <a:t>M</a:t>
            </a:r>
            <a:r>
              <a:rPr lang="en-US" altLang="zh-CN" sz="2600" dirty="0" smtClean="0">
                <a:latin typeface="Calibri" charset="0"/>
                <a:ea typeface="ＭＳ Ｐゴシック" charset="0"/>
              </a:rPr>
              <a:t>issing </a:t>
            </a:r>
            <a:r>
              <a:rPr lang="en-US" altLang="zh-CN" sz="2600" dirty="0">
                <a:latin typeface="Calibri" charset="0"/>
                <a:ea typeface="ＭＳ Ｐゴシック" charset="0"/>
              </a:rPr>
              <a:t>value </a:t>
            </a:r>
            <a:r>
              <a:rPr lang="en-US" altLang="zh-CN" sz="2600" dirty="0" smtClean="0">
                <a:latin typeface="Calibri" charset="0"/>
                <a:ea typeface="ＭＳ Ｐゴシック" charset="0"/>
              </a:rPr>
              <a:t>in one attribute (2480)</a:t>
            </a:r>
            <a:endParaRPr lang="en-US" altLang="zh-CN" sz="2600" dirty="0" smtClean="0">
              <a:latin typeface="Calibri" charset="0"/>
              <a:ea typeface="ＭＳ Ｐゴシック" charset="0"/>
            </a:endParaRPr>
          </a:p>
          <a:p>
            <a:pPr marL="1371600" lvl="4" indent="-457200">
              <a:buFont typeface="Arial"/>
              <a:buChar char="•"/>
            </a:pPr>
            <a:r>
              <a:rPr lang="en-US" altLang="zh-CN" sz="2600" dirty="0" smtClean="0">
                <a:latin typeface="Calibri" charset="0"/>
                <a:ea typeface="ＭＳ Ｐゴシック" charset="0"/>
              </a:rPr>
              <a:t>Not missing completely </a:t>
            </a:r>
            <a:r>
              <a:rPr lang="en-US" altLang="zh-CN" sz="2600" dirty="0" smtClean="0">
                <a:latin typeface="Calibri" charset="0"/>
                <a:ea typeface="ＭＳ Ｐゴシック" charset="0"/>
              </a:rPr>
              <a:t>at random</a:t>
            </a:r>
            <a:endParaRPr lang="en-US" altLang="zh-CN" sz="2600" dirty="0" smtClean="0">
              <a:latin typeface="Calibri" charset="0"/>
              <a:ea typeface="ＭＳ Ｐゴシック" charset="0"/>
            </a:endParaRPr>
          </a:p>
          <a:p>
            <a:pPr marL="1371600" lvl="4" indent="-457200">
              <a:buFont typeface="Arial"/>
              <a:buChar char="•"/>
            </a:pPr>
            <a:r>
              <a:rPr lang="en-US" altLang="zh-CN" sz="2600" dirty="0" smtClean="0">
                <a:latin typeface="Calibri" charset="0"/>
                <a:ea typeface="ＭＳ Ｐゴシック" charset="0"/>
              </a:rPr>
              <a:t>Treat missing values as another category</a:t>
            </a:r>
            <a:endParaRPr lang="en-US" altLang="zh-CN" sz="2600" dirty="0">
              <a:latin typeface="Calibri" charset="0"/>
              <a:ea typeface="ＭＳ Ｐゴシック" charset="0"/>
            </a:endParaRPr>
          </a:p>
          <a:p>
            <a:endParaRPr kumimoji="1" lang="en-US" altLang="zh-CN" sz="32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June 4, 2014</a:t>
            </a:fld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41729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200" u="sng" dirty="0" smtClean="0"/>
              <a:t>Methodology</a:t>
            </a:r>
            <a:endParaRPr kumimoji="1" lang="zh-CN" altLang="en-US" sz="3200" u="sng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800" b="1" dirty="0" smtClean="0"/>
                  <a:t>Naïve Bayes classifier</a:t>
                </a:r>
                <a:endParaRPr kumimoji="1" lang="en-US" altLang="zh-CN" b="1" dirty="0" smtClean="0"/>
              </a:p>
              <a:p>
                <a:pPr marL="228600" lvl="1" indent="0">
                  <a:spcBef>
                    <a:spcPts val="2424"/>
                  </a:spcBef>
                  <a:buNone/>
                </a:pPr>
                <a:r>
                  <a:rPr kumimoji="1" lang="en-US" altLang="zh-CN" sz="2800" dirty="0" smtClean="0"/>
                  <a:t>Bayesian classifiers assign the most likely class to a given instance described by its feature vector.</a:t>
                </a:r>
                <a:endParaRPr kumimoji="1" lang="en-US" altLang="zh-CN" sz="2800" dirty="0"/>
              </a:p>
              <a:p>
                <a:pPr marL="228600" lvl="1" indent="0">
                  <a:spcBef>
                    <a:spcPts val="2424"/>
                  </a:spcBef>
                  <a:buNone/>
                </a:pPr>
                <a:r>
                  <a:rPr kumimoji="1" lang="en-US" altLang="zh-CN" sz="2800" dirty="0" smtClean="0">
                    <a:latin typeface="Cambria Math" panose="02040503050406030204" pitchFamily="18" charset="0"/>
                  </a:rPr>
                  <a:t>Aim to computing the probability:</a:t>
                </a:r>
                <a:endParaRPr kumimoji="1" lang="en-US" altLang="zh-CN" sz="2800" b="0" dirty="0" smtClean="0">
                  <a:latin typeface="Cambria Math" panose="02040503050406030204" pitchFamily="18" charset="0"/>
                </a:endParaRPr>
              </a:p>
              <a:p>
                <a:pPr marL="365760" lvl="1" indent="0">
                  <a:lnSpc>
                    <a:spcPct val="150000"/>
                  </a:lnSpc>
                  <a:spcBef>
                    <a:spcPts val="2424"/>
                  </a:spcBef>
                  <a:buNone/>
                </a:pPr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sSub>
                            <m:sSub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sz="2800" b="0" dirty="0" smtClean="0"/>
              </a:p>
              <a:p>
                <a:pPr marL="228600" lvl="1" indent="0">
                  <a:spcBef>
                    <a:spcPts val="600"/>
                  </a:spcBef>
                  <a:buNone/>
                </a:pPr>
                <a:r>
                  <a:rPr kumimoji="1" lang="en-US" altLang="zh-CN" sz="2800" dirty="0" smtClean="0"/>
                  <a:t>Where </a:t>
                </a:r>
                <a:r>
                  <a:rPr kumimoji="1" lang="en-US" altLang="zh-CN" sz="2800" i="1" dirty="0" smtClean="0"/>
                  <a:t>C </a:t>
                </a:r>
                <a:r>
                  <a:rPr kumimoji="1" lang="en-US" altLang="zh-CN" sz="2800" dirty="0" smtClean="0"/>
                  <a:t>denotes a class variable with some number of classes.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June 4, 2014</a:t>
            </a:fld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66774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200" u="sng" dirty="0"/>
              <a:t>Methodology</a:t>
            </a:r>
            <a:endParaRPr kumimoji="1"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800" dirty="0" smtClean="0"/>
                  <a:t>Based on the Naïve Bayes assumption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sSub>
                            <m:sSubPr>
                              <m:ctrlP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zh-CN" b="0" dirty="0" smtClean="0"/>
              </a:p>
              <a:p>
                <a:pPr marL="0" indent="0">
                  <a:buNone/>
                </a:pPr>
                <a:r>
                  <a:rPr kumimoji="1" lang="en-US" altLang="zh-CN" sz="2800" dirty="0" smtClean="0"/>
                  <a:t>Where</a:t>
                </a:r>
              </a:p>
              <a:p>
                <a:pPr marL="457200" lvl="2" indent="0">
                  <a:buNone/>
                </a:pPr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8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kumimoji="1" lang="en-US" altLang="zh-CN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sz="2800" b="0" dirty="0" smtClean="0"/>
              </a:p>
              <a:p>
                <a:pPr marL="457200" lvl="2" indent="0">
                  <a:buNone/>
                </a:pPr>
                <a14:m>
                  <m:oMath xmlns:m="http://schemas.openxmlformats.org/officeDocument/2006/math" xmlns="">
                    <m:r>
                      <a:rPr kumimoji="1" lang="en-US" altLang="zh-CN" sz="2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kumimoji="1" lang="en-US" altLang="zh-CN" sz="2800" dirty="0" smtClean="0"/>
                  <a:t>: Calculated or estimated by relative frequencies.</a:t>
                </a:r>
                <a:br>
                  <a:rPr kumimoji="1" lang="en-US" altLang="zh-CN" sz="2800" dirty="0" smtClean="0"/>
                </a:br>
                <a14:m>
                  <m:oMath xmlns:m="http://schemas.openxmlformats.org/officeDocument/2006/math" xmlns="">
                    <m:r>
                      <a:rPr kumimoji="1" lang="en-US" altLang="zh-CN" sz="2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kumimoji="1" lang="en-US" altLang="zh-CN" sz="2800" dirty="0" smtClean="0"/>
                  <a:t>: Bernoulli and Multinomial distribution are adopted for feature probability distribution.</a:t>
                </a:r>
                <a:endParaRPr kumimoji="1" lang="zh-CN" altLang="en-US" sz="28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81" t="-1262" b="-5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June 4, 2014</a:t>
            </a:fld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46702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200" u="sng" dirty="0"/>
              <a:t>Methodology</a:t>
            </a: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9831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800" b="1" dirty="0" smtClean="0"/>
              <a:t>Classification </a:t>
            </a:r>
            <a:r>
              <a:rPr kumimoji="1" lang="en-US" altLang="zh-CN" sz="2800" b="1" dirty="0" smtClean="0"/>
              <a:t>Rule</a:t>
            </a:r>
            <a:endParaRPr kumimoji="1" lang="en-US" altLang="zh-CN" sz="2800" b="1" dirty="0" smtClean="0"/>
          </a:p>
          <a:p>
            <a:pPr marL="228600" lvl="1" indent="0">
              <a:buNone/>
            </a:pPr>
            <a:r>
              <a:rPr kumimoji="1" lang="en-US" altLang="zh-CN" sz="2800" dirty="0" smtClean="0"/>
              <a:t>In </a:t>
            </a:r>
            <a:r>
              <a:rPr kumimoji="1" lang="en-US" altLang="zh-CN" sz="2800" dirty="0" smtClean="0"/>
              <a:t>Binary classification, a threshold is utilized</a:t>
            </a:r>
            <a:r>
              <a:rPr kumimoji="1" lang="en-US" altLang="zh-CN" sz="2800" dirty="0" smtClean="0"/>
              <a:t>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kumimoji="1" lang="en-US" altLang="zh-CN" sz="2800" dirty="0" smtClean="0"/>
              <a:t>	If the prediction probability falls above the threshold, the instance is labeled positive (poisonous, in our case)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kumimoji="1" lang="en-US" altLang="zh-CN" sz="2800" dirty="0" smtClean="0"/>
              <a:t> If not, negative (edible).</a:t>
            </a:r>
          </a:p>
          <a:p>
            <a:pPr marL="228600" lvl="1" indent="0">
              <a:buNone/>
            </a:pPr>
            <a:endParaRPr kumimoji="1" lang="en-US" altLang="zh-CN" sz="2800" dirty="0" smtClean="0"/>
          </a:p>
          <a:p>
            <a:pPr marL="228600" lvl="1" indent="0">
              <a:buNone/>
            </a:pPr>
            <a:r>
              <a:rPr kumimoji="1" lang="en-US" altLang="zh-CN" sz="2800" dirty="0" smtClean="0"/>
              <a:t>Multi-class: </a:t>
            </a:r>
            <a:endParaRPr kumimoji="1" lang="en-US" altLang="zh-CN" sz="28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kumimoji="1" lang="en-US" altLang="zh-CN" sz="2800" dirty="0" smtClean="0"/>
              <a:t> </a:t>
            </a:r>
            <a:r>
              <a:rPr kumimoji="1" lang="en-US" altLang="zh-CN" sz="2800" dirty="0" smtClean="0"/>
              <a:t>	Assign instance to most probable class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June 4, 2014</a:t>
            </a:fld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37097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200" u="sng" dirty="0"/>
              <a:t>Methodology</a:t>
            </a: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800" b="1" dirty="0" smtClean="0"/>
              <a:t>Validation</a:t>
            </a:r>
          </a:p>
          <a:p>
            <a:pPr marL="457200" lvl="2" indent="0">
              <a:spcBef>
                <a:spcPts val="1800"/>
              </a:spcBef>
              <a:spcAft>
                <a:spcPts val="1800"/>
              </a:spcAft>
              <a:buNone/>
            </a:pPr>
            <a:r>
              <a:rPr kumimoji="1" lang="en-US" altLang="zh-CN" sz="2800" dirty="0" smtClean="0"/>
              <a:t>K-fold cross validation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kumimoji="1" lang="en-US" altLang="zh-CN" sz="2800" dirty="0" smtClean="0"/>
              <a:t>Dataset is split into six equally-sized </a:t>
            </a:r>
            <a:r>
              <a:rPr kumimoji="1" lang="en-US" altLang="zh-CN" sz="2800" dirty="0" smtClean="0"/>
              <a:t>folds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kumimoji="1" lang="en-US" altLang="zh-CN" sz="2800" dirty="0" smtClean="0"/>
              <a:t>Apply </a:t>
            </a:r>
            <a:r>
              <a:rPr kumimoji="1" lang="en-US" altLang="zh-CN" sz="2800" dirty="0" smtClean="0"/>
              <a:t>Naïve </a:t>
            </a:r>
            <a:r>
              <a:rPr kumimoji="1" lang="en-US" altLang="zh-CN" sz="2800" dirty="0" err="1" smtClean="0"/>
              <a:t>Bayes</a:t>
            </a:r>
            <a:r>
              <a:rPr kumimoji="1" lang="en-US" altLang="zh-CN" sz="2800" dirty="0" smtClean="0"/>
              <a:t> </a:t>
            </a:r>
            <a:r>
              <a:rPr kumimoji="1" lang="en-US" altLang="zh-CN" sz="2800" dirty="0" smtClean="0"/>
              <a:t>once for each run</a:t>
            </a:r>
            <a:endParaRPr kumimoji="1" lang="en-US" altLang="zh-CN" sz="2800" dirty="0" smtClean="0"/>
          </a:p>
          <a:p>
            <a:pPr lvl="3">
              <a:buFont typeface="Arial" panose="020B0604020202020204" pitchFamily="34" charset="0"/>
              <a:buChar char="•"/>
            </a:pPr>
            <a:r>
              <a:rPr kumimoji="1" lang="en-US" altLang="zh-CN" sz="2800" dirty="0" smtClean="0"/>
              <a:t>Each time: </a:t>
            </a:r>
            <a:endParaRPr kumimoji="1" lang="en-US" altLang="zh-CN" sz="2800" dirty="0" smtClean="0"/>
          </a:p>
          <a:p>
            <a:pPr lvl="5">
              <a:buFont typeface="Arial" panose="020B0604020202020204" pitchFamily="34" charset="0"/>
              <a:buChar char="•"/>
            </a:pPr>
            <a:r>
              <a:rPr kumimoji="1" lang="en-US" altLang="zh-CN" sz="28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</a:rPr>
              <a:t>F</a:t>
            </a:r>
            <a:r>
              <a:rPr kumimoji="1" lang="en-US" altLang="zh-CN" sz="28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</a:rPr>
              <a:t>ive folds as training set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kumimoji="1" lang="en-US" altLang="zh-CN" sz="28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</a:rPr>
              <a:t>Remaining one as </a:t>
            </a:r>
            <a:r>
              <a:rPr kumimoji="1" lang="en-US" altLang="zh-CN" sz="28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</a:rPr>
              <a:t>test </a:t>
            </a:r>
            <a:r>
              <a:rPr kumimoji="1" lang="en-US" altLang="zh-CN" sz="28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</a:rPr>
              <a:t>set</a:t>
            </a:r>
            <a:endParaRPr kumimoji="1" lang="en-US" altLang="zh-CN" sz="2800" dirty="0" smtClean="0">
              <a:solidFill>
                <a:schemeClr val="tx2">
                  <a:lumMod val="50000"/>
                </a:schemeClr>
              </a:solidFill>
              <a:latin typeface="Calibri" pitchFamily="34" charset="0"/>
            </a:endParaRPr>
          </a:p>
          <a:p>
            <a:pPr lvl="5">
              <a:buNone/>
            </a:pPr>
            <a:endParaRPr kumimoji="1" lang="zh-CN" altLang="en-US" sz="2800" dirty="0">
              <a:solidFill>
                <a:schemeClr val="tx2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June 4, 2014</a:t>
            </a:fld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31055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200" u="sng" dirty="0"/>
              <a:t>Methodology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en-US" sz="2800" dirty="0" smtClean="0"/>
              <a:t> Receiver </a:t>
            </a:r>
            <a:r>
              <a:rPr kumimoji="1" lang="en-US" sz="2800" dirty="0"/>
              <a:t>Operating Characteristics (ROC</a:t>
            </a:r>
            <a:r>
              <a:rPr kumimoji="1" lang="en-US" sz="2800" dirty="0" smtClean="0"/>
              <a:t>)</a:t>
            </a:r>
          </a:p>
          <a:p>
            <a:pPr marL="457200" lvl="2" indent="0" eaLnBrk="0" hangingPunct="0">
              <a:spcBef>
                <a:spcPts val="1200"/>
              </a:spcBef>
              <a:spcAft>
                <a:spcPts val="1200"/>
              </a:spcAft>
              <a:buNone/>
            </a:pPr>
            <a:r>
              <a:rPr kumimoji="1" lang="en-US" altLang="zh-CN" sz="2800" dirty="0"/>
              <a:t>Select an optimal threshold to map instances to predicted </a:t>
            </a:r>
            <a:r>
              <a:rPr kumimoji="1" lang="en-US" altLang="zh-CN" sz="2800" dirty="0" smtClean="0"/>
              <a:t>classes</a:t>
            </a:r>
            <a:endParaRPr kumimoji="1" lang="en-US" sz="3200" dirty="0" smtClean="0"/>
          </a:p>
          <a:p>
            <a:pPr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en-US" sz="2800" dirty="0" smtClean="0"/>
              <a:t> Apparent </a:t>
            </a:r>
            <a:r>
              <a:rPr kumimoji="1" lang="en-US" sz="2800" dirty="0"/>
              <a:t>Error Rate (APER</a:t>
            </a:r>
            <a:r>
              <a:rPr kumimoji="1" lang="en-US" sz="2800" dirty="0" smtClean="0"/>
              <a:t>)</a:t>
            </a:r>
          </a:p>
          <a:p>
            <a:pPr marL="457200" lvl="2" indent="0" eaLnBrk="0" hangingPunct="0">
              <a:spcBef>
                <a:spcPts val="1200"/>
              </a:spcBef>
              <a:spcAft>
                <a:spcPts val="1200"/>
              </a:spcAft>
              <a:buNone/>
            </a:pPr>
            <a:r>
              <a:rPr kumimoji="1" lang="en-US" sz="2800" dirty="0"/>
              <a:t>F</a:t>
            </a:r>
            <a:r>
              <a:rPr kumimoji="1" lang="en-US" sz="2800" dirty="0" smtClean="0"/>
              <a:t>raction </a:t>
            </a:r>
            <a:r>
              <a:rPr kumimoji="1" lang="en-US" sz="2800" dirty="0"/>
              <a:t>of misclassified sample </a:t>
            </a:r>
            <a:r>
              <a:rPr kumimoji="1" lang="en-US" sz="2800" dirty="0" smtClean="0"/>
              <a:t>observations</a:t>
            </a:r>
            <a:endParaRPr kumimoji="1" lang="en-US" sz="2800" dirty="0"/>
          </a:p>
          <a:p>
            <a:pPr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en-US" sz="2800" dirty="0" smtClean="0"/>
              <a:t> False Negative </a:t>
            </a:r>
            <a:r>
              <a:rPr kumimoji="1" lang="en-US" sz="2800" dirty="0"/>
              <a:t>(FN</a:t>
            </a:r>
            <a:r>
              <a:rPr kumimoji="1" lang="en-US" sz="2800" dirty="0" smtClean="0"/>
              <a:t>) Rate</a:t>
            </a:r>
            <a:endParaRPr kumimoji="1" lang="en-US" sz="2800" dirty="0"/>
          </a:p>
          <a:p>
            <a:pPr marL="457200" lvl="2" indent="0" eaLnBrk="0" hangingPunct="0">
              <a:spcBef>
                <a:spcPts val="1200"/>
              </a:spcBef>
              <a:spcAft>
                <a:spcPts val="1200"/>
              </a:spcAft>
              <a:buNone/>
            </a:pPr>
            <a:r>
              <a:rPr kumimoji="1" lang="en-US" sz="2800" dirty="0"/>
              <a:t>The probability of classifying a poisonous (positive) mushroom as being edible </a:t>
            </a:r>
            <a:r>
              <a:rPr kumimoji="1" lang="en-US" sz="2800" smtClean="0"/>
              <a:t>(negative)</a:t>
            </a:r>
            <a:endParaRPr kumimoji="1" lang="en-US" sz="2800" dirty="0"/>
          </a:p>
          <a:p>
            <a:pPr marL="0" indent="0" eaLnBrk="0" hangingPunct="0">
              <a:spcBef>
                <a:spcPct val="0"/>
              </a:spcBef>
              <a:buNone/>
            </a:pPr>
            <a:endParaRPr kumimoji="1" lang="en-US" sz="2800" dirty="0" smtClean="0"/>
          </a:p>
          <a:p>
            <a:pPr marL="0" indent="0" eaLnBrk="0" hangingPunct="0">
              <a:spcBef>
                <a:spcPct val="0"/>
              </a:spcBef>
              <a:buNone/>
            </a:pPr>
            <a:endParaRPr kumimoji="1"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June 4, 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66114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200" u="sng" dirty="0"/>
              <a:t>Methodology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8316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R </a:t>
            </a:r>
            <a:r>
              <a:rPr lang="en-US" sz="2800" b="1" dirty="0" smtClean="0"/>
              <a:t>packages</a:t>
            </a:r>
          </a:p>
          <a:p>
            <a:pPr marL="0" indent="0"/>
            <a:r>
              <a:rPr lang="en-US" sz="2800" b="1" dirty="0" smtClean="0"/>
              <a:t> </a:t>
            </a:r>
            <a:r>
              <a:rPr lang="en-US" b="1" dirty="0" smtClean="0"/>
              <a:t>Naïve </a:t>
            </a:r>
            <a:r>
              <a:rPr lang="en-US" b="1" dirty="0" err="1" smtClean="0"/>
              <a:t>Bayes</a:t>
            </a:r>
            <a:r>
              <a:rPr lang="en-US" b="1" dirty="0" smtClean="0"/>
              <a:t>:</a:t>
            </a:r>
          </a:p>
          <a:p>
            <a:pPr marL="914400" lvl="4" indent="0"/>
            <a:r>
              <a:rPr lang="en-US" altLang="zh-CN" sz="2400" dirty="0" smtClean="0"/>
              <a:t>library(e1071 )</a:t>
            </a:r>
          </a:p>
          <a:p>
            <a:pPr marL="914400" lvl="4" indent="0"/>
            <a:r>
              <a:rPr lang="en-US" altLang="zh-CN" sz="2400" dirty="0" smtClean="0"/>
              <a:t>Function: </a:t>
            </a:r>
            <a:r>
              <a:rPr lang="en-US" altLang="zh-CN" sz="2400" dirty="0" err="1" smtClean="0"/>
              <a:t>naiveBayes</a:t>
            </a:r>
            <a:r>
              <a:rPr lang="en-US" altLang="zh-CN" sz="2400" dirty="0" smtClean="0"/>
              <a:t>()</a:t>
            </a:r>
          </a:p>
          <a:p>
            <a:pPr marL="914400" lvl="4" indent="0"/>
            <a:r>
              <a:rPr lang="en-US" altLang="zh-CN" sz="2400" dirty="0" smtClean="0"/>
              <a:t>                  predict() </a:t>
            </a:r>
          </a:p>
          <a:p>
            <a:pPr marL="685800" lvl="3" indent="0"/>
            <a:endParaRPr lang="en-US" b="1" dirty="0" smtClean="0"/>
          </a:p>
          <a:p>
            <a:pPr marL="0" indent="0"/>
            <a:r>
              <a:rPr lang="en-US" b="1" dirty="0" smtClean="0"/>
              <a:t> ROC plot:</a:t>
            </a: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library(ROCR </a:t>
            </a:r>
            <a:r>
              <a:rPr lang="en-US" sz="2400" dirty="0"/>
              <a:t>)</a:t>
            </a:r>
          </a:p>
          <a:p>
            <a:pPr marL="914400" lvl="4" indent="0"/>
            <a:r>
              <a:rPr lang="en-US" sz="2400" dirty="0"/>
              <a:t>Function: </a:t>
            </a:r>
            <a:r>
              <a:rPr lang="en-US" sz="2400" dirty="0" err="1" smtClean="0"/>
              <a:t>pred</a:t>
            </a:r>
            <a:r>
              <a:rPr lang="en-US" sz="2400" dirty="0" smtClean="0"/>
              <a:t>()</a:t>
            </a:r>
            <a:endParaRPr lang="en-US" sz="2400" dirty="0"/>
          </a:p>
          <a:p>
            <a:pPr marL="914400" lvl="4" indent="0"/>
            <a:r>
              <a:rPr lang="en-US" sz="2400" dirty="0"/>
              <a:t>                  </a:t>
            </a:r>
            <a:r>
              <a:rPr lang="en-US" sz="2400" dirty="0" smtClean="0"/>
              <a:t>performance() </a:t>
            </a:r>
            <a:endParaRPr lang="en-US" sz="2400" dirty="0"/>
          </a:p>
          <a:p>
            <a:pPr marL="914400" lvl="4" indent="0">
              <a:buFont typeface="Arial" charset="0"/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4FBC14-5DE5-D846-AC24-E7A8D5F1A0B9}" type="datetime4">
              <a:rPr lang="en-US" smtClean="0"/>
              <a:pPr>
                <a:defRPr/>
              </a:pPr>
              <a:t>June 4, 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144B63-FB93-DB4B-B802-147452F8E63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67906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_draft">
  <a:themeElements>
    <a:clrScheme name="OSU Color Palette">
      <a:dk1>
        <a:srgbClr val="D85A1A"/>
      </a:dk1>
      <a:lt1>
        <a:srgbClr val="615042"/>
      </a:lt1>
      <a:dk2>
        <a:srgbClr val="9D601E"/>
      </a:dk2>
      <a:lt2>
        <a:srgbClr val="ABADA4"/>
      </a:lt2>
      <a:accent1>
        <a:srgbClr val="C6C0B7"/>
      </a:accent1>
      <a:accent2>
        <a:srgbClr val="6B859E"/>
      </a:accent2>
      <a:accent3>
        <a:srgbClr val="A7C4C9"/>
      </a:accent3>
      <a:accent4>
        <a:srgbClr val="F3D08E"/>
      </a:accent4>
      <a:accent5>
        <a:srgbClr val="B3BA35"/>
      </a:accent5>
      <a:accent6>
        <a:srgbClr val="561F4B"/>
      </a:accent6>
      <a:hlink>
        <a:srgbClr val="000000"/>
      </a:hlink>
      <a:folHlink>
        <a:srgbClr val="000000"/>
      </a:folHlink>
    </a:clrScheme>
    <a:fontScheme name="Blank Presentation">
      <a:majorFont>
        <a:latin typeface="Tahoma"/>
        <a:ea typeface="ＭＳ Ｐゴシック"/>
        <a:cs typeface=""/>
      </a:majorFont>
      <a:minorFont>
        <a:latin typeface="Palatino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presentation_draft.pot</Template>
  <TotalTime>7163</TotalTime>
  <Words>639</Words>
  <Application>Microsoft Office PowerPoint</Application>
  <PresentationFormat>On-screen Show (4:3)</PresentationFormat>
  <Paragraphs>187</Paragraphs>
  <Slides>19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presentation_draft</vt:lpstr>
      <vt:lpstr>Leaflets three, let it be? </vt:lpstr>
      <vt:lpstr>Introduction</vt:lpstr>
      <vt:lpstr>Introduction</vt:lpstr>
      <vt:lpstr>Methodology</vt:lpstr>
      <vt:lpstr>Methodology</vt:lpstr>
      <vt:lpstr>Methodology</vt:lpstr>
      <vt:lpstr>Methodology</vt:lpstr>
      <vt:lpstr>Methodology</vt:lpstr>
      <vt:lpstr>Methodology</vt:lpstr>
      <vt:lpstr>Findings</vt:lpstr>
      <vt:lpstr>Findings</vt:lpstr>
      <vt:lpstr>Findings</vt:lpstr>
      <vt:lpstr>Findings</vt:lpstr>
      <vt:lpstr>Findings</vt:lpstr>
      <vt:lpstr>Findings</vt:lpstr>
      <vt:lpstr>Discussion</vt:lpstr>
      <vt:lpstr>Discussion</vt:lpstr>
      <vt:lpstr>Discussion</vt:lpstr>
      <vt:lpstr>Slide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0</dc:title>
  <dc:creator>Gary Dulude</dc:creator>
  <cp:lastModifiedBy>Wanlistein</cp:lastModifiedBy>
  <cp:revision>88</cp:revision>
  <dcterms:created xsi:type="dcterms:W3CDTF">2010-01-08T17:54:27Z</dcterms:created>
  <dcterms:modified xsi:type="dcterms:W3CDTF">2014-06-04T18:10:02Z</dcterms:modified>
</cp:coreProperties>
</file>