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1" r:id="rId3"/>
    <p:sldId id="264" r:id="rId4"/>
    <p:sldId id="268" r:id="rId5"/>
    <p:sldId id="267" r:id="rId6"/>
    <p:sldId id="266" r:id="rId7"/>
    <p:sldId id="265" r:id="rId8"/>
    <p:sldId id="269" r:id="rId9"/>
    <p:sldId id="274" r:id="rId10"/>
    <p:sldId id="276" r:id="rId11"/>
    <p:sldId id="278" r:id="rId12"/>
    <p:sldId id="277" r:id="rId13"/>
    <p:sldId id="273" r:id="rId14"/>
    <p:sldId id="275" r:id="rId15"/>
    <p:sldId id="272" r:id="rId16"/>
    <p:sldId id="271" r:id="rId17"/>
    <p:sldId id="270" r:id="rId18"/>
    <p:sldId id="279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01F471F-CA61-794D-9397-300739B4720A}" type="datetimeFigureOut">
              <a:rPr lang="en-US"/>
              <a:pPr>
                <a:defRPr/>
              </a:pPr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3D7B852-F679-CE43-9BFF-0F4E26844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717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3377AFF-7703-254C-871C-5AB8FBBA4B52}" type="datetimeFigureOut">
              <a:rPr lang="en-US"/>
              <a:pPr>
                <a:defRPr/>
              </a:pPr>
              <a:t>6/2/2014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B5BABB-51CB-5B48-8353-EC3F5F850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80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zh-CN" altLang="en-US" sz="240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zh-CN" alt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793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210A1-77C6-4041-A7EC-CC20EBA5699A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5F929-BD6F-454D-A7CD-17647BC381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1081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C2A3C-BA7D-BB49-A6F3-FA25416870CD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4A0CF-FC62-2440-B923-1CDEA4CA95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270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59C75-9F4F-8649-A994-44C92C4EAD68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EFF0D-48B0-0240-B1D0-6E987BEB5A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39458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88B1-2307-AA45-A65C-E38437E879EF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C97B4-0A3B-7F45-B2E0-8ABEA10F35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1644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25FFC-05B1-6A43-B3ED-BB40B7CD508F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3F0D2-FC9F-D440-A5CF-D6A0CD3AD9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18264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D1E87-8518-F845-873B-B54E53EBEED5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49276-F9EF-5E4E-BFB2-068E52B54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9659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6BE0A-228A-3A4D-AD67-986D1B9C63A1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C8A46-C1C9-E94D-AD65-6846026CD0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10524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515E9-D702-A147-8E79-1114859BE940}" type="datetime4">
              <a:rPr lang="en-US"/>
              <a:pPr>
                <a:defRPr/>
              </a:pPr>
              <a:t>June 2, 2014</a:t>
            </a:fld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BAC7F-A466-CB4A-9288-E81D773E35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2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BC14-5DE5-D846-AC24-E7A8D5F1A0B9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44B63-FB93-DB4B-B802-147452F8E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517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CC991-9377-8140-95BE-DBA01D3E31BB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83A9C-5002-5E40-BE47-4243DACDEF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418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D3B1D-B00E-5F49-BCCD-8069B61A0454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EA8D2-8B61-CA4C-968F-D070FCE832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75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6549B-A5B9-8045-912F-E97CD37B0C5F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E374B-73A1-F346-B55E-58F1E897B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162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A11C8-BFBB-E44D-A26F-B6190220F2AB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09C0-1A20-2A42-9681-48F3281095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59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B8B4B-E064-0849-ADDF-F81189A4DDEF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AD563-C627-4A41-B15A-BEB1A48278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483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48CE3-7CFA-AB4A-AF69-9AE6EB62048A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4617C-22DF-674C-A0E8-7E54E06CF3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76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612FE-2017-7840-A006-BCDD4B00E61A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0F308-DE1E-134C-B500-BFDBB87036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8023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zh-CN" alt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charset="0"/>
                <a:cs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A3B51EEE-7085-D040-8B36-6A57F144A6AA}" type="datetime4">
              <a:rPr lang="en-US"/>
              <a:pPr>
                <a:defRPr/>
              </a:pPr>
              <a:t>June 2,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82899A1B-E13E-6844-99B1-70E64B204A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+mn-ea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+mn-ea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>
          <a:xfrm>
            <a:off x="2464609" y="1072886"/>
            <a:ext cx="6222191" cy="605233"/>
          </a:xfrm>
        </p:spPr>
        <p:txBody>
          <a:bodyPr/>
          <a:lstStyle/>
          <a:p>
            <a:pPr algn="r"/>
            <a:r>
              <a:rPr lang="en-US" altLang="zh-CN" dirty="0"/>
              <a:t>Leaflets three, let it be?</a:t>
            </a:r>
            <a:br>
              <a:rPr lang="en-US" altLang="zh-CN" dirty="0"/>
            </a:br>
            <a:endParaRPr lang="zh-CN" altLang="en-US" dirty="0">
              <a:latin typeface="Cambria" charset="0"/>
              <a:ea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755347"/>
            <a:ext cx="8229600" cy="573674"/>
          </a:xfrm>
        </p:spPr>
        <p:txBody>
          <a:bodyPr>
            <a:normAutofit/>
          </a:bodyPr>
          <a:lstStyle/>
          <a:p>
            <a:pPr algn="r">
              <a:buFont typeface="Times" charset="0"/>
              <a:buNone/>
            </a:pPr>
            <a:r>
              <a:rPr lang="en-US" altLang="zh-CN" sz="2800" dirty="0" smtClean="0">
                <a:solidFill>
                  <a:srgbClr val="FF6600"/>
                </a:solidFill>
                <a:latin typeface="Calibri" charset="0"/>
                <a:ea typeface="ＭＳ Ｐゴシック" charset="0"/>
              </a:rPr>
              <a:t>-- Mushroom edibility classification</a:t>
            </a:r>
            <a:endParaRPr lang="zh-CN" altLang="en-US" sz="2800" dirty="0">
              <a:solidFill>
                <a:srgbClr val="FF6600"/>
              </a:solidFill>
              <a:latin typeface="Calibri" charset="0"/>
              <a:ea typeface="ＭＳ Ｐゴシック" charset="0"/>
            </a:endParaRPr>
          </a:p>
        </p:txBody>
      </p:sp>
      <p:pic>
        <p:nvPicPr>
          <p:cNvPr id="4" name="图片 3" descr="redmushrooms.jpg"/>
          <p:cNvPicPr>
            <a:picLocks noChangeAspect="1"/>
          </p:cNvPicPr>
          <p:nvPr/>
        </p:nvPicPr>
        <p:blipFill rotWithShape="1">
          <a:blip r:embed="rId2">
            <a:alphaModFix amt="8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" t="18380" b="25110"/>
          <a:stretch/>
        </p:blipFill>
        <p:spPr>
          <a:xfrm>
            <a:off x="-30242" y="3426164"/>
            <a:ext cx="9174242" cy="34620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0779" y="2403211"/>
            <a:ext cx="515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000" b="1" dirty="0" err="1" smtClean="0"/>
              <a:t>Wanli</a:t>
            </a:r>
            <a:r>
              <a:rPr kumimoji="1" lang="en-US" altLang="zh-CN" sz="2000" b="1" dirty="0" smtClean="0"/>
              <a:t> Zhang   </a:t>
            </a:r>
          </a:p>
          <a:p>
            <a:pPr algn="r"/>
            <a:r>
              <a:rPr kumimoji="1" lang="en-US" altLang="zh-CN" sz="2000" b="1" dirty="0" smtClean="0"/>
              <a:t> Martin </a:t>
            </a:r>
            <a:r>
              <a:rPr kumimoji="1" lang="en-US" altLang="zh-CN" sz="2000" b="1" dirty="0" err="1" smtClean="0"/>
              <a:t>Guyer</a:t>
            </a:r>
            <a:r>
              <a:rPr kumimoji="1" lang="en-US" altLang="zh-CN" sz="2000" b="1" dirty="0" smtClean="0"/>
              <a:t>   </a:t>
            </a:r>
          </a:p>
          <a:p>
            <a:pPr algn="r"/>
            <a:r>
              <a:rPr kumimoji="1" lang="en-US" altLang="zh-CN" sz="2000" b="1" dirty="0" smtClean="0"/>
              <a:t> Shangjia Dong</a:t>
            </a:r>
            <a:endParaRPr kumimoji="1"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ROC graph depicts relative tradeoffs between benefits (TP) and costs (FP). The more “northwest” a point lies, the better the corresponding classifier performance.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52" y="2722907"/>
            <a:ext cx="5133859" cy="326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92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86494"/>
            <a:ext cx="8229600" cy="431361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75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52" y="1088725"/>
            <a:ext cx="6706806" cy="46262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88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/>
              <a:t>Findings</a:t>
            </a:r>
            <a:endParaRPr lang="en-US" sz="3200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030354"/>
              </p:ext>
            </p:extLst>
          </p:nvPr>
        </p:nvGraphicFramePr>
        <p:xfrm>
          <a:off x="1608461" y="1336931"/>
          <a:ext cx="5739789" cy="3194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263"/>
                <a:gridCol w="1913263"/>
                <a:gridCol w="1913263"/>
              </a:tblGrid>
              <a:tr h="420417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Run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APER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FNR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0.0798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0.0392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0.0214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0.2302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3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0.0805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0.2013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4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0.0517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0.0234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0.0805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0.0428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6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0.2349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0.0385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err="1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Avg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0.0798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0.0392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608461" y="4572682"/>
            <a:ext cx="2137274" cy="3635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595959"/>
                </a:solidFill>
                <a:latin typeface="Calibri"/>
                <a:ea typeface="+mn-ea"/>
                <a:cs typeface="Calibri"/>
              </a:rPr>
              <a:t>Threshold</a:t>
            </a:r>
            <a:r>
              <a:rPr lang="en-US" sz="2000" dirty="0">
                <a:solidFill>
                  <a:srgbClr val="595959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2000" dirty="0">
                <a:solidFill>
                  <a:srgbClr val="595959"/>
                </a:solidFill>
                <a:latin typeface="Calibri"/>
                <a:ea typeface="+mn-ea"/>
                <a:cs typeface="Calibri"/>
              </a:rPr>
              <a:t>= 0.005</a:t>
            </a:r>
          </a:p>
        </p:txBody>
      </p:sp>
    </p:spTree>
    <p:extLst>
      <p:ext uri="{BB962C8B-B14F-4D97-AF65-F5344CB8AC3E}">
        <p14:creationId xmlns:p14="http://schemas.microsoft.com/office/powerpoint/2010/main" val="3598000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228600" lvl="1" indent="0">
              <a:buNone/>
            </a:pPr>
            <a:r>
              <a:rPr lang="en-US" sz="2800" dirty="0" smtClean="0"/>
              <a:t>With </a:t>
            </a:r>
            <a:r>
              <a:rPr lang="en-US" sz="2800" dirty="0"/>
              <a:t>our choice of </a:t>
            </a:r>
            <a:r>
              <a:rPr lang="en-US" sz="2800" dirty="0"/>
              <a:t>threshold (0.005), Naïve </a:t>
            </a:r>
            <a:r>
              <a:rPr lang="en-US" sz="2800" dirty="0"/>
              <a:t>Bayes classifier mistakenly classifies 7.98% of mushrooms, and 3.92% of poisonous mushrooms are wrongly </a:t>
            </a:r>
            <a:r>
              <a:rPr lang="en-US" sz="2800" dirty="0" smtClean="0"/>
              <a:t>identified as being edible.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10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/>
              <a:t>Discussion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Assumption</a:t>
            </a:r>
          </a:p>
          <a:p>
            <a:pPr marL="0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sz="2800" dirty="0" smtClean="0"/>
              <a:t>Main assumption of the report, also the assumption of Naïve Bayes classifier, is, </a:t>
            </a:r>
            <a:r>
              <a:rPr lang="en-US" sz="2800" b="1" dirty="0" smtClean="0"/>
              <a:t>independence between features given class labels</a:t>
            </a:r>
            <a:r>
              <a:rPr lang="en-US" sz="2800" dirty="0" smtClean="0"/>
              <a:t>. Although with a strong assumption, Naïve Bayes still have high accuracy in classifying. Its robustness remains an open question.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36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Discussion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Scaling to Big data</a:t>
            </a:r>
          </a:p>
          <a:p>
            <a:pPr marL="228600" lvl="1" indent="0">
              <a:spcBef>
                <a:spcPts val="1800"/>
              </a:spcBef>
              <a:buNone/>
            </a:pPr>
            <a:r>
              <a:rPr lang="en-US" sz="2800" dirty="0"/>
              <a:t>Run time of six fold cross validation took </a:t>
            </a:r>
            <a:r>
              <a:rPr lang="en-US" sz="2800" b="1" dirty="0"/>
              <a:t>6.13s</a:t>
            </a:r>
            <a:r>
              <a:rPr lang="en-US" sz="2800" dirty="0"/>
              <a:t>. As sample size increasing, we expect run time would increase at lease linearly. </a:t>
            </a:r>
          </a:p>
          <a:p>
            <a:pPr marL="228600" lvl="1" indent="0">
              <a:spcBef>
                <a:spcPts val="1800"/>
              </a:spcBef>
              <a:buNone/>
            </a:pPr>
            <a:r>
              <a:rPr lang="en-US" sz="2800" dirty="0" smtClean="0"/>
              <a:t>If a new categorical variable with </a:t>
            </a:r>
            <a:r>
              <a:rPr lang="en-US" sz="2800" i="1" dirty="0" smtClean="0"/>
              <a:t>k</a:t>
            </a:r>
            <a:r>
              <a:rPr lang="en-US" sz="2800" dirty="0" smtClean="0"/>
              <a:t> levels is added, assume a multinomial distribution, then extra </a:t>
            </a:r>
            <a:r>
              <a:rPr lang="en-US" sz="2800" i="1" dirty="0" smtClean="0"/>
              <a:t>k-1</a:t>
            </a:r>
            <a:r>
              <a:rPr lang="en-US" sz="2800" dirty="0" smtClean="0"/>
              <a:t> parameter need to be estimated.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5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Discussion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Obstacles</a:t>
            </a:r>
          </a:p>
          <a:p>
            <a:pPr marL="0" indent="0">
              <a:buNone/>
            </a:pPr>
            <a:r>
              <a:rPr lang="en-US" sz="2800" dirty="0" smtClean="0"/>
              <a:t>Which classification method should we use?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Logistic regression: did not work, because iterative algorithm didn’t converge</a:t>
            </a:r>
          </a:p>
          <a:p>
            <a:pPr lvl="1"/>
            <a:r>
              <a:rPr lang="en-US" sz="2800" dirty="0" smtClean="0"/>
              <a:t>K-nearest neighbors: did not work, because KNN does not take distance matrix as input, instead, it calculates a Euclidean distance matrix automatically.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77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89" y="897875"/>
            <a:ext cx="7236561" cy="4821530"/>
          </a:xfrm>
        </p:spPr>
      </p:pic>
    </p:spTree>
    <p:extLst>
      <p:ext uri="{BB962C8B-B14F-4D97-AF65-F5344CB8AC3E}">
        <p14:creationId xmlns:p14="http://schemas.microsoft.com/office/powerpoint/2010/main" val="1766743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u="sng" dirty="0" smtClean="0">
                <a:latin typeface="Cambria" charset="0"/>
                <a:ea typeface="ＭＳ Ｐゴシック" charset="0"/>
              </a:rPr>
              <a:t>Introduction</a:t>
            </a:r>
            <a:endParaRPr lang="zh-CN" altLang="en-US" sz="3200" u="sng" dirty="0">
              <a:latin typeface="Cambria" charset="0"/>
              <a:ea typeface="ＭＳ Ｐゴシック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CN" sz="2800" b="1" dirty="0" smtClean="0">
                <a:latin typeface="Calibri" charset="0"/>
                <a:ea typeface="ＭＳ Ｐゴシック" charset="0"/>
              </a:rPr>
              <a:t>Task:</a:t>
            </a:r>
            <a:endParaRPr lang="en-US" altLang="zh-CN" sz="2800" dirty="0" smtClean="0">
              <a:latin typeface="Calibri" charset="0"/>
              <a:ea typeface="ＭＳ Ｐゴシック" charset="0"/>
            </a:endParaRPr>
          </a:p>
          <a:p>
            <a:pPr marL="228600" lvl="1" indent="0">
              <a:spcBef>
                <a:spcPts val="1224"/>
              </a:spcBef>
              <a:spcAft>
                <a:spcPts val="1200"/>
              </a:spcAft>
              <a:buNone/>
            </a:pPr>
            <a:r>
              <a:rPr lang="en-US" altLang="zh-CN" sz="2800" dirty="0" smtClean="0">
                <a:latin typeface="Calibri" charset="0"/>
                <a:ea typeface="ＭＳ Ｐゴシック" charset="0"/>
              </a:rPr>
              <a:t>Classify mushrooms as poisonous or edible based on their physical attributes</a:t>
            </a:r>
          </a:p>
          <a:p>
            <a:r>
              <a:rPr kumimoji="1" lang="en-US" altLang="zh-CN" sz="2800" b="1" dirty="0"/>
              <a:t>Method </a:t>
            </a:r>
          </a:p>
          <a:p>
            <a:pPr lvl="2">
              <a:spcBef>
                <a:spcPts val="1224"/>
              </a:spcBef>
            </a:pPr>
            <a:r>
              <a:rPr kumimoji="1" lang="en-US" altLang="zh-CN" sz="2600" dirty="0"/>
              <a:t>Machine learning: B</a:t>
            </a:r>
            <a:r>
              <a:rPr kumimoji="1" lang="en-US" altLang="zh-CN" sz="2600" dirty="0" smtClean="0"/>
              <a:t>inary </a:t>
            </a:r>
            <a:r>
              <a:rPr kumimoji="1" lang="en-US" altLang="zh-CN" sz="2600" dirty="0"/>
              <a:t>classification</a:t>
            </a:r>
          </a:p>
          <a:p>
            <a:pPr lvl="2"/>
            <a:r>
              <a:rPr kumimoji="1" lang="en-US" altLang="zh-CN" sz="2600" dirty="0"/>
              <a:t>Categorical data distance</a:t>
            </a:r>
          </a:p>
          <a:p>
            <a:pPr lvl="2"/>
            <a:r>
              <a:rPr kumimoji="1" lang="en-US" altLang="zh-CN" sz="2600" dirty="0"/>
              <a:t>Naive Bayes </a:t>
            </a:r>
          </a:p>
          <a:p>
            <a:pPr>
              <a:buFontTx/>
              <a:buChar char="•"/>
            </a:pPr>
            <a:endParaRPr lang="zh-CN" altLang="en-US" sz="2800" dirty="0">
              <a:latin typeface="Calibri" charset="0"/>
              <a:ea typeface="ＭＳ Ｐゴシック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8469C5-1F16-7247-88D6-664988AFF623}" type="datetime4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June 2, 2014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42B0EC-E14A-3548-8537-37471FD939DA}" type="slidenum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u="sng" dirty="0" smtClean="0">
                <a:latin typeface="Cambria" charset="0"/>
                <a:ea typeface="ＭＳ Ｐゴシック" charset="0"/>
              </a:rPr>
              <a:t>Introduction</a:t>
            </a:r>
            <a:endParaRPr kumimoji="1" lang="zh-CN" altLang="en-US" sz="3200" u="sn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CN" sz="2800" b="1" dirty="0" smtClean="0">
                <a:latin typeface="Calibri" charset="0"/>
                <a:ea typeface="ＭＳ Ｐゴシック" charset="0"/>
              </a:rPr>
              <a:t>Dataset</a:t>
            </a:r>
            <a:r>
              <a:rPr lang="en-US" altLang="zh-CN" sz="2800" b="1" dirty="0">
                <a:latin typeface="Calibri" charset="0"/>
                <a:ea typeface="ＭＳ Ｐゴシック" charset="0"/>
              </a:rPr>
              <a:t>:</a:t>
            </a:r>
          </a:p>
          <a:p>
            <a:pPr lvl="2">
              <a:spcBef>
                <a:spcPts val="1272"/>
              </a:spcBef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Dataset characteristics: Multivariate </a:t>
            </a:r>
          </a:p>
          <a:p>
            <a:pPr lvl="2"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Attribute characteristics: Categorical </a:t>
            </a:r>
          </a:p>
          <a:p>
            <a:pPr lvl="2"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Instances: 8124</a:t>
            </a:r>
          </a:p>
          <a:p>
            <a:pPr lvl="2"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Attributes: 22 </a:t>
            </a:r>
            <a:endParaRPr lang="en-US" altLang="zh-CN" sz="2600" dirty="0" smtClean="0">
              <a:latin typeface="Calibri" charset="0"/>
              <a:ea typeface="ＭＳ Ｐゴシック" charset="0"/>
            </a:endParaRPr>
          </a:p>
          <a:p>
            <a:pPr marL="1371600" lvl="4" indent="-457200">
              <a:buFont typeface="Arial"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M</a:t>
            </a:r>
            <a:r>
              <a:rPr lang="en-US" altLang="zh-CN" sz="2600" dirty="0" smtClean="0">
                <a:latin typeface="Calibri" charset="0"/>
                <a:ea typeface="ＭＳ Ｐゴシック" charset="0"/>
              </a:rPr>
              <a:t>issing </a:t>
            </a:r>
            <a:r>
              <a:rPr lang="en-US" altLang="zh-CN" sz="2600" dirty="0">
                <a:latin typeface="Calibri" charset="0"/>
                <a:ea typeface="ＭＳ Ｐゴシック" charset="0"/>
              </a:rPr>
              <a:t>value on some </a:t>
            </a:r>
            <a:r>
              <a:rPr lang="en-US" altLang="zh-CN" sz="2600" dirty="0" smtClean="0">
                <a:latin typeface="Calibri" charset="0"/>
                <a:ea typeface="ＭＳ Ｐゴシック" charset="0"/>
              </a:rPr>
              <a:t>attributes</a:t>
            </a:r>
          </a:p>
          <a:p>
            <a:pPr marL="1371600" lvl="4" indent="-457200">
              <a:buFont typeface="Arial"/>
              <a:buChar char="•"/>
            </a:pPr>
            <a:r>
              <a:rPr lang="en-US" altLang="zh-CN" sz="2600" dirty="0" smtClean="0">
                <a:latin typeface="Calibri" charset="0"/>
                <a:ea typeface="ＭＳ Ｐゴシック" charset="0"/>
              </a:rPr>
              <a:t>Not missing completely random</a:t>
            </a:r>
          </a:p>
          <a:p>
            <a:pPr marL="1371600" lvl="4" indent="-457200">
              <a:buFont typeface="Arial"/>
              <a:buChar char="•"/>
            </a:pPr>
            <a:r>
              <a:rPr lang="en-US" altLang="zh-CN" sz="2600" dirty="0" smtClean="0">
                <a:latin typeface="Calibri" charset="0"/>
                <a:ea typeface="ＭＳ Ｐゴシック" charset="0"/>
              </a:rPr>
              <a:t>Treat missing values as another category</a:t>
            </a:r>
            <a:endParaRPr lang="en-US" altLang="zh-CN" sz="2600" dirty="0">
              <a:latin typeface="Calibri" charset="0"/>
              <a:ea typeface="ＭＳ Ｐゴシック" charset="0"/>
            </a:endParaRPr>
          </a:p>
          <a:p>
            <a:endParaRPr kumimoji="1" lang="en-US" altLang="zh-CN" sz="32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72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 smtClean="0"/>
              <a:t>Methodology</a:t>
            </a:r>
            <a:endParaRPr kumimoji="1" lang="zh-CN" altLang="en-US" sz="3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800" b="1" dirty="0" smtClean="0"/>
                  <a:t>Naïve Bayes classifier</a:t>
                </a:r>
                <a:endParaRPr kumimoji="1" lang="en-US" altLang="zh-CN" b="1" dirty="0" smtClean="0"/>
              </a:p>
              <a:p>
                <a:pPr marL="228600" lvl="1" indent="0">
                  <a:spcBef>
                    <a:spcPts val="2424"/>
                  </a:spcBef>
                  <a:buNone/>
                </a:pPr>
                <a:r>
                  <a:rPr kumimoji="1" lang="en-US" altLang="zh-CN" sz="2800" dirty="0" smtClean="0"/>
                  <a:t>Bayesian classifiers assign the most likely class to a given instance described by its feature vector</a:t>
                </a:r>
                <a:r>
                  <a:rPr kumimoji="1" lang="en-US" altLang="zh-CN" sz="2800" dirty="0" smtClean="0"/>
                  <a:t>.</a:t>
                </a:r>
                <a:endParaRPr kumimoji="1" lang="en-US" altLang="zh-CN" sz="2800" dirty="0"/>
              </a:p>
              <a:p>
                <a:pPr marL="228600" lvl="1" indent="0">
                  <a:spcBef>
                    <a:spcPts val="2424"/>
                  </a:spcBef>
                  <a:buNone/>
                </a:pPr>
                <a:r>
                  <a:rPr kumimoji="1" lang="en-US" altLang="zh-CN" sz="2800" dirty="0" smtClean="0">
                    <a:latin typeface="Cambria Math" panose="02040503050406030204" pitchFamily="18" charset="0"/>
                  </a:rPr>
                  <a:t>Aim to computing the probability:</a:t>
                </a:r>
                <a:endParaRPr kumimoji="1" lang="en-US" altLang="zh-CN" sz="2800" b="0" dirty="0" smtClean="0">
                  <a:latin typeface="Cambria Math" panose="02040503050406030204" pitchFamily="18" charset="0"/>
                </a:endParaRPr>
              </a:p>
              <a:p>
                <a:pPr marL="365760" lvl="1" indent="0">
                  <a:lnSpc>
                    <a:spcPct val="150000"/>
                  </a:lnSpc>
                  <a:spcBef>
                    <a:spcPts val="2424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800" b="0" dirty="0" smtClean="0"/>
              </a:p>
              <a:p>
                <a:pPr marL="228600" lvl="1" indent="0">
                  <a:spcBef>
                    <a:spcPts val="600"/>
                  </a:spcBef>
                  <a:buNone/>
                </a:pPr>
                <a:r>
                  <a:rPr kumimoji="1" lang="en-US" altLang="zh-CN" sz="2800" dirty="0" smtClean="0"/>
                  <a:t>Where </a:t>
                </a:r>
                <a:r>
                  <a:rPr kumimoji="1" lang="en-US" altLang="zh-CN" sz="2800" i="1" dirty="0" smtClean="0"/>
                  <a:t>C </a:t>
                </a:r>
                <a:r>
                  <a:rPr kumimoji="1" lang="en-US" altLang="zh-CN" sz="2800" dirty="0" smtClean="0"/>
                  <a:t>denotes a class variable wi</a:t>
                </a:r>
                <a:r>
                  <a:rPr kumimoji="1" lang="en-US" altLang="zh-CN" sz="2800" dirty="0" smtClean="0"/>
                  <a:t>th some number of classes.</a:t>
                </a:r>
                <a:endParaRPr kumimoji="1" lang="en-US" altLang="zh-CN" sz="28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7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kumimoji="1"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800" dirty="0" smtClean="0"/>
                  <a:t>Based on the Naïve Bayes assumption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b="0" dirty="0" smtClean="0"/>
              </a:p>
              <a:p>
                <a:pPr marL="0" indent="0">
                  <a:buNone/>
                </a:pPr>
                <a:r>
                  <a:rPr kumimoji="1" lang="en-US" altLang="zh-CN" sz="2800" dirty="0" smtClean="0"/>
                  <a:t>Where</a:t>
                </a:r>
              </a:p>
              <a:p>
                <a:pPr marL="4572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800" b="0" dirty="0" smtClean="0"/>
              </a:p>
              <a:p>
                <a:pPr marL="457200" lvl="2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en-US" altLang="zh-CN" sz="2800" dirty="0" smtClean="0"/>
                  <a:t>: Calculated or estimated by relative frequencies.</a:t>
                </a:r>
                <a:br>
                  <a:rPr kumimoji="1" lang="en-US" altLang="zh-CN" sz="2800" dirty="0" smtClean="0"/>
                </a:b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en-US" altLang="zh-CN" sz="2800" dirty="0" smtClean="0"/>
                  <a:t>: Bernoulli and Multinomial distribution are adopted for feature probability distribution.</a:t>
                </a:r>
                <a:endParaRPr kumimoji="1"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262" b="-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70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800" b="1" dirty="0" smtClean="0"/>
              <a:t>Classification Rule</a:t>
            </a:r>
          </a:p>
          <a:p>
            <a:pPr marL="228600"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kumimoji="1" lang="en-US" altLang="zh-CN" sz="2800" dirty="0" smtClean="0"/>
              <a:t>Maximum a Posteriori (MAP): An instance is placed in the most probable group.</a:t>
            </a:r>
          </a:p>
          <a:p>
            <a:pPr marL="228600" lvl="1" indent="0">
              <a:buNone/>
            </a:pPr>
            <a:r>
              <a:rPr kumimoji="1" lang="en-US" altLang="zh-CN" sz="2800" dirty="0" smtClean="0"/>
              <a:t>In Binary classification, a threshold is utilized: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en-US" altLang="zh-CN" sz="2800" dirty="0" smtClean="0"/>
              <a:t> If the prediction probability falls above the threshold, the instance is labelled positive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en-US" altLang="zh-CN" sz="2800" dirty="0" smtClean="0"/>
              <a:t> If not, negative.</a:t>
            </a:r>
            <a:endParaRPr kumimoji="1"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09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800" b="1" dirty="0" smtClean="0"/>
              <a:t>Validation</a:t>
            </a:r>
          </a:p>
          <a:p>
            <a:pPr marL="457200" lvl="2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kumimoji="1" lang="en-US" altLang="zh-CN" sz="2800" dirty="0" smtClean="0"/>
              <a:t>K-fold cross validation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zh-CN" sz="2800" dirty="0" smtClean="0"/>
              <a:t>Dataset is split into six equally-sized subsets;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zh-CN" sz="2800" dirty="0" smtClean="0"/>
              <a:t>Apply Naïve Bayes six times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zh-CN" sz="2800" dirty="0" smtClean="0"/>
              <a:t>Each time: one test set, five training set.</a:t>
            </a:r>
            <a:endParaRPr kumimoji="1"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05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sz="2800" dirty="0" smtClean="0"/>
              <a:t> Receiver </a:t>
            </a:r>
            <a:r>
              <a:rPr kumimoji="1" lang="en-US" sz="2800" dirty="0"/>
              <a:t>Operating Characteristics (ROC</a:t>
            </a:r>
            <a:r>
              <a:rPr kumimoji="1" lang="en-US" sz="2800" dirty="0" smtClean="0"/>
              <a:t>)</a:t>
            </a:r>
          </a:p>
          <a:p>
            <a:pPr marL="457200" lvl="2" indent="0" eaLnBrk="0" hangingPunct="0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en-US" altLang="zh-CN" sz="2800" dirty="0"/>
              <a:t>Select an optimal threshold to map instances to predicted </a:t>
            </a:r>
            <a:r>
              <a:rPr kumimoji="1" lang="en-US" altLang="zh-CN" sz="2800" dirty="0" smtClean="0"/>
              <a:t>classes</a:t>
            </a:r>
            <a:endParaRPr kumimoji="1" lang="en-US" sz="3200" dirty="0" smtClean="0"/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sz="2800" dirty="0" smtClean="0"/>
              <a:t> Apparent </a:t>
            </a:r>
            <a:r>
              <a:rPr kumimoji="1" lang="en-US" sz="2800" dirty="0"/>
              <a:t>Error Rate (APER</a:t>
            </a:r>
            <a:r>
              <a:rPr kumimoji="1" lang="en-US" sz="2800" dirty="0" smtClean="0"/>
              <a:t>)</a:t>
            </a:r>
          </a:p>
          <a:p>
            <a:pPr marL="457200" lvl="2" indent="0" eaLnBrk="0" hangingPunct="0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en-US" sz="2800" dirty="0"/>
              <a:t>F</a:t>
            </a:r>
            <a:r>
              <a:rPr kumimoji="1" lang="en-US" sz="2800" dirty="0" smtClean="0"/>
              <a:t>raction </a:t>
            </a:r>
            <a:r>
              <a:rPr kumimoji="1" lang="en-US" sz="2800" dirty="0"/>
              <a:t>of misclassified sample observation</a:t>
            </a:r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sz="2800" dirty="0" smtClean="0"/>
              <a:t> False Negative </a:t>
            </a:r>
            <a:r>
              <a:rPr kumimoji="1" lang="en-US" sz="2800" dirty="0"/>
              <a:t>(FN)</a:t>
            </a:r>
          </a:p>
          <a:p>
            <a:pPr marL="457200" lvl="2" indent="0" eaLnBrk="0" hangingPunct="0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en-US" sz="2800" dirty="0"/>
              <a:t>The probability of classifying a poisonous (positive) mushroom as being edible (edible)</a:t>
            </a:r>
          </a:p>
          <a:p>
            <a:pPr marL="0" indent="0" eaLnBrk="0" hangingPunct="0">
              <a:spcBef>
                <a:spcPct val="0"/>
              </a:spcBef>
              <a:buNone/>
            </a:pPr>
            <a:endParaRPr kumimoji="1" lang="en-US" sz="2800" dirty="0" smtClean="0"/>
          </a:p>
          <a:p>
            <a:pPr marL="0" indent="0" eaLnBrk="0" hangingPunct="0">
              <a:spcBef>
                <a:spcPct val="0"/>
              </a:spcBef>
              <a:buNone/>
            </a:pPr>
            <a:endParaRPr kumimoji="1"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11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R packages</a:t>
            </a:r>
          </a:p>
          <a:p>
            <a:pPr marL="914400" lvl="4" indent="0"/>
            <a:r>
              <a:rPr lang="en-US" sz="2800" dirty="0" smtClean="0"/>
              <a:t>library(e1071 )</a:t>
            </a:r>
            <a:endParaRPr lang="en-US" dirty="0" smtClean="0"/>
          </a:p>
          <a:p>
            <a:pPr marL="914400" lvl="4" indent="0">
              <a:buFont typeface="Arial" charset="0"/>
              <a:buNone/>
            </a:pPr>
            <a:r>
              <a:rPr lang="en-US" sz="2800" dirty="0" smtClean="0"/>
              <a:t>Function</a:t>
            </a:r>
            <a:r>
              <a:rPr lang="en-US" sz="2800" dirty="0"/>
              <a:t>: </a:t>
            </a:r>
            <a:r>
              <a:rPr lang="en-US" sz="2800" dirty="0" err="1" smtClean="0"/>
              <a:t>naiveBayes</a:t>
            </a:r>
            <a:r>
              <a:rPr lang="en-US" sz="2800" dirty="0" smtClean="0"/>
              <a:t>()</a:t>
            </a:r>
            <a:endParaRPr lang="en-US" sz="2800" dirty="0"/>
          </a:p>
          <a:p>
            <a:pPr marL="914400" lvl="4" indent="0">
              <a:buFont typeface="Arial" charset="0"/>
              <a:buNone/>
            </a:pPr>
            <a:r>
              <a:rPr lang="en-US" sz="2800" dirty="0"/>
              <a:t>                  </a:t>
            </a:r>
            <a:r>
              <a:rPr lang="en-US" sz="2800" dirty="0" smtClean="0"/>
              <a:t>predict() </a:t>
            </a:r>
          </a:p>
          <a:p>
            <a:pPr marL="914400" lvl="4" indent="0">
              <a:spcBef>
                <a:spcPts val="1800"/>
              </a:spcBef>
            </a:pPr>
            <a:r>
              <a:rPr lang="en-US" sz="2800" dirty="0" smtClean="0"/>
              <a:t>library(ROCR </a:t>
            </a:r>
            <a:r>
              <a:rPr lang="en-US" sz="2800" dirty="0"/>
              <a:t>)</a:t>
            </a:r>
          </a:p>
          <a:p>
            <a:pPr marL="914400" lvl="4" indent="0"/>
            <a:r>
              <a:rPr lang="en-US" sz="2800" dirty="0"/>
              <a:t>Function: </a:t>
            </a:r>
            <a:r>
              <a:rPr lang="en-US" sz="2800" dirty="0" err="1" smtClean="0"/>
              <a:t>pred</a:t>
            </a:r>
            <a:r>
              <a:rPr lang="en-US" sz="2800" dirty="0" smtClean="0"/>
              <a:t>()</a:t>
            </a:r>
            <a:endParaRPr lang="en-US" sz="2800" dirty="0"/>
          </a:p>
          <a:p>
            <a:pPr marL="914400" lvl="4" indent="0"/>
            <a:r>
              <a:rPr lang="en-US" sz="2800" dirty="0"/>
              <a:t>                  </a:t>
            </a:r>
            <a:r>
              <a:rPr lang="en-US" sz="2800" dirty="0" smtClean="0"/>
              <a:t>performance() </a:t>
            </a:r>
            <a:endParaRPr lang="en-US" sz="2800" dirty="0"/>
          </a:p>
          <a:p>
            <a:pPr marL="914400" lvl="4" indent="0">
              <a:buFont typeface="Arial" charset="0"/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90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draft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presentation_draft.pot</Template>
  <TotalTime>7015</TotalTime>
  <Words>541</Words>
  <Application>Microsoft Office PowerPoint</Application>
  <PresentationFormat>On-screen Show (4:3)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ＭＳ Ｐゴシック</vt:lpstr>
      <vt:lpstr>Palatino</vt:lpstr>
      <vt:lpstr>Arial</vt:lpstr>
      <vt:lpstr>Calibri</vt:lpstr>
      <vt:lpstr>Cambria</vt:lpstr>
      <vt:lpstr>Cambria Math</vt:lpstr>
      <vt:lpstr>Tahoma</vt:lpstr>
      <vt:lpstr>Times</vt:lpstr>
      <vt:lpstr>Wingdings</vt:lpstr>
      <vt:lpstr>presentation_draft</vt:lpstr>
      <vt:lpstr>Leaflets three, let it be? </vt:lpstr>
      <vt:lpstr>Introduction</vt:lpstr>
      <vt:lpstr>Introduction</vt:lpstr>
      <vt:lpstr>Methodology</vt:lpstr>
      <vt:lpstr>Methodology</vt:lpstr>
      <vt:lpstr>Methodology</vt:lpstr>
      <vt:lpstr>Methodology</vt:lpstr>
      <vt:lpstr>Methodology</vt:lpstr>
      <vt:lpstr>Methodology</vt:lpstr>
      <vt:lpstr>Findings</vt:lpstr>
      <vt:lpstr>Findings</vt:lpstr>
      <vt:lpstr>Findings</vt:lpstr>
      <vt:lpstr>Findings</vt:lpstr>
      <vt:lpstr>Findings</vt:lpstr>
      <vt:lpstr>Discussion</vt:lpstr>
      <vt:lpstr>Discussion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Gary Dulude</dc:creator>
  <cp:lastModifiedBy>lenovo</cp:lastModifiedBy>
  <cp:revision>57</cp:revision>
  <dcterms:created xsi:type="dcterms:W3CDTF">2010-01-08T17:54:27Z</dcterms:created>
  <dcterms:modified xsi:type="dcterms:W3CDTF">2014-06-02T22:19:30Z</dcterms:modified>
</cp:coreProperties>
</file>