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SrbQel7JZAsnufTG/qcEofk6NE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55" autoAdjust="0"/>
    <p:restoredTop sz="94660"/>
  </p:normalViewPr>
  <p:slideViewPr>
    <p:cSldViewPr snapToGrid="0">
      <p:cViewPr varScale="1">
        <p:scale>
          <a:sx n="82" d="100"/>
          <a:sy n="82" d="100"/>
        </p:scale>
        <p:origin x="88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d8fd30ea1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1d8fd30ea1a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d8fd30ea1a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d8fd30ea1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7"/>
          <p:cNvSpPr>
            <a:spLocks noGrp="1"/>
          </p:cNvSpPr>
          <p:nvPr>
            <p:ph type="pic" idx="2"/>
          </p:nvPr>
        </p:nvSpPr>
        <p:spPr>
          <a:xfrm>
            <a:off x="5183188" y="987425"/>
            <a:ext cx="6172200" cy="4873625"/>
          </a:xfrm>
          <a:prstGeom prst="rect">
            <a:avLst/>
          </a:prstGeom>
          <a:noFill/>
          <a:ln>
            <a:noFill/>
          </a:ln>
        </p:spPr>
      </p:sp>
      <p:sp>
        <p:nvSpPr>
          <p:cNvPr id="64" name="Google Shape;64;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virtualscitech.aiaa.org/Category/50d01ac5-9417-4542-9399-43bb6413d933"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2023.dasconline.org/" TargetMode="External"/><Relationship Id="rId5" Type="http://schemas.openxmlformats.org/officeDocument/2006/relationships/hyperlink" Target="https://events.linuxfoundation.org/embedded-open-source-summit/" TargetMode="External"/><Relationship Id="rId4" Type="http://schemas.openxmlformats.org/officeDocument/2006/relationships/hyperlink" Target="https://events.linuxfoundation.org/open-source-summit-north-america/"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st1.zoom.us/web_client/bai5dum/html/externalLinkPage.html?ref=https://www.youtube.com/watch?v=Fea5XODLBM8&amp;list=PLuDNrzTpK8zqx7AJroClzENM8lpPhGkJu&amp;index=3"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linuxfoundation.org/code-of-conduc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git.kernel.org/pub/scm/linux/kernel/git/torvalds/linux.git/tree/Documentation/process/code-of-conduct-interpretation.rst" TargetMode="External"/><Relationship Id="rId4" Type="http://schemas.openxmlformats.org/officeDocument/2006/relationships/hyperlink" Target="https://git.kernel.org/pub/scm/linux/kernel/git/torvalds/linux.git/tree/Documentation/process/code-of-conduct.rs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983921"/>
            <a:ext cx="9144000" cy="152604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Aerospace Working Group</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19 Jan 2022</a:t>
            </a:r>
            <a:endParaRPr dirty="0"/>
          </a:p>
          <a:p>
            <a:pPr marL="0" lvl="0" indent="0" algn="ctr" rtl="0">
              <a:lnSpc>
                <a:spcPct val="90000"/>
              </a:lnSpc>
              <a:spcBef>
                <a:spcPts val="1000"/>
              </a:spcBef>
              <a:spcAft>
                <a:spcPts val="0"/>
              </a:spcAft>
              <a:buClr>
                <a:schemeClr val="dk1"/>
              </a:buClr>
              <a:buSzPts val="2400"/>
              <a:buNone/>
            </a:pPr>
            <a:endParaRPr dirty="0"/>
          </a:p>
          <a:p>
            <a:pPr marL="0" lvl="0" indent="0" algn="ctr" rtl="0">
              <a:lnSpc>
                <a:spcPct val="90000"/>
              </a:lnSpc>
              <a:spcBef>
                <a:spcPts val="1000"/>
              </a:spcBef>
              <a:spcAft>
                <a:spcPts val="0"/>
              </a:spcAft>
              <a:buClr>
                <a:schemeClr val="dk1"/>
              </a:buClr>
              <a:buSzPts val="2400"/>
              <a:buNone/>
            </a:pPr>
            <a:r>
              <a:rPr lang="en-US" dirty="0"/>
              <a:t>Chair: Steve VanderLeest, Steven.H.VanderLeest@boeing.com </a:t>
            </a:r>
            <a:endParaRPr dirty="0"/>
          </a:p>
        </p:txBody>
      </p:sp>
      <p:pic>
        <p:nvPicPr>
          <p:cNvPr id="86" name="Google Shape;86;p1"/>
          <p:cNvPicPr preferRelativeResize="0"/>
          <p:nvPr/>
        </p:nvPicPr>
        <p:blipFill rotWithShape="1">
          <a:blip r:embed="rId3">
            <a:alphaModFix/>
          </a:blip>
          <a:srcRect/>
          <a:stretch/>
        </p:blipFill>
        <p:spPr>
          <a:xfrm>
            <a:off x="6711043" y="408521"/>
            <a:ext cx="4842101" cy="19076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Unacceptable Behavior</a:t>
            </a:r>
            <a:endParaRPr/>
          </a:p>
        </p:txBody>
      </p:sp>
      <p:sp>
        <p:nvSpPr>
          <p:cNvPr id="142" name="Google Shape;142;p10"/>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dk1"/>
              </a:buClr>
              <a:buSzPct val="100000"/>
              <a:buNone/>
            </a:pPr>
            <a:r>
              <a:rPr lang="en-US"/>
              <a:t>Harassment will not be tolerated in any form, whether in person or virtually, including, but not limited to, harassment based on gender, gender identity and expression, sexual orientation, disability, physical appearance, body size, race, age, religion.... Harassment includes the use of abusive, offensive or degrading language, intimidation, stalking, harassing photography or recording, inappropriate physical contact, sexual imagery and unwelcome sexual advances or requests for sexual favors.... </a:t>
            </a:r>
            <a:endParaRPr/>
          </a:p>
          <a:p>
            <a:pPr marL="0" lvl="0" indent="0" algn="l" rtl="0">
              <a:lnSpc>
                <a:spcPct val="90000"/>
              </a:lnSpc>
              <a:spcBef>
                <a:spcPts val="1000"/>
              </a:spcBef>
              <a:spcAft>
                <a:spcPts val="0"/>
              </a:spcAft>
              <a:buClr>
                <a:schemeClr val="dk1"/>
              </a:buClr>
              <a:buSzPct val="100000"/>
              <a:buNone/>
            </a:pPr>
            <a:r>
              <a:rPr lang="en-US"/>
              <a:t>Speakers should not use sexual language, images, or any language or images that would constitute harassment....</a:t>
            </a:r>
            <a:endParaRPr/>
          </a:p>
          <a:p>
            <a:pPr marL="0" lvl="0" indent="0" algn="l" rtl="0">
              <a:lnSpc>
                <a:spcPct val="90000"/>
              </a:lnSpc>
              <a:spcBef>
                <a:spcPts val="1000"/>
              </a:spcBef>
              <a:spcAft>
                <a:spcPts val="0"/>
              </a:spcAft>
              <a:buClr>
                <a:schemeClr val="dk1"/>
              </a:buClr>
              <a:buSzPct val="100000"/>
              <a:buNone/>
            </a:pPr>
            <a:r>
              <a:rPr lang="en-US"/>
              <a:t>Individuals ... should conduct themselves at all times in a manner that comports with both the letter and spirit of this policy prohibiting harassment and abusive behavior, whether before, during or after the event.  This includes statements made in social media postings, on-line publications, text messages, and all other forms of electronic communication.</a:t>
            </a:r>
            <a:br>
              <a:rPr lang="en-US"/>
            </a:br>
            <a:endParaRPr/>
          </a:p>
          <a:p>
            <a:pPr marL="0" lvl="0" indent="0" algn="l" rtl="0">
              <a:lnSpc>
                <a:spcPct val="90000"/>
              </a:lnSpc>
              <a:spcBef>
                <a:spcPts val="1000"/>
              </a:spcBef>
              <a:spcAft>
                <a:spcPts val="0"/>
              </a:spcAft>
              <a:buClr>
                <a:schemeClr val="dk1"/>
              </a:buClr>
              <a:buSzPct val="100000"/>
              <a:buNone/>
            </a:pPr>
            <a:r>
              <a:rPr lang="en-US"/>
              <a:t>Negative Examples:</a:t>
            </a:r>
            <a:endParaRPr/>
          </a:p>
          <a:p>
            <a:pPr marL="228600" lvl="0" indent="-228600" algn="l" rtl="0">
              <a:lnSpc>
                <a:spcPct val="90000"/>
              </a:lnSpc>
              <a:spcBef>
                <a:spcPts val="1000"/>
              </a:spcBef>
              <a:spcAft>
                <a:spcPts val="0"/>
              </a:spcAft>
              <a:buClr>
                <a:schemeClr val="dk1"/>
              </a:buClr>
              <a:buSzPct val="100000"/>
              <a:buChar char="•"/>
            </a:pPr>
            <a:r>
              <a:rPr lang="en-US"/>
              <a:t>The use of sexualized language or imagery and unwelcome sexual attention or advances</a:t>
            </a:r>
            <a:endParaRPr/>
          </a:p>
          <a:p>
            <a:pPr marL="228600" lvl="0" indent="-228600" algn="l" rtl="0">
              <a:lnSpc>
                <a:spcPct val="90000"/>
              </a:lnSpc>
              <a:spcBef>
                <a:spcPts val="1000"/>
              </a:spcBef>
              <a:spcAft>
                <a:spcPts val="0"/>
              </a:spcAft>
              <a:buClr>
                <a:schemeClr val="dk1"/>
              </a:buClr>
              <a:buSzPct val="100000"/>
              <a:buChar char="•"/>
            </a:pPr>
            <a:r>
              <a:rPr lang="en-US"/>
              <a:t>Trolling, insulting/derogatory comments, and personal or political attacks</a:t>
            </a:r>
            <a:endParaRPr/>
          </a:p>
          <a:p>
            <a:pPr marL="228600" lvl="0" indent="-228600" algn="l" rtl="0">
              <a:lnSpc>
                <a:spcPct val="90000"/>
              </a:lnSpc>
              <a:spcBef>
                <a:spcPts val="1000"/>
              </a:spcBef>
              <a:spcAft>
                <a:spcPts val="0"/>
              </a:spcAft>
              <a:buClr>
                <a:schemeClr val="dk1"/>
              </a:buClr>
              <a:buSzPct val="100000"/>
              <a:buChar char="•"/>
            </a:pPr>
            <a:r>
              <a:rPr lang="en-US"/>
              <a:t>Public or private harassment</a:t>
            </a:r>
            <a:endParaRPr/>
          </a:p>
          <a:p>
            <a:pPr marL="228600" lvl="0" indent="-228600" algn="l" rtl="0">
              <a:lnSpc>
                <a:spcPct val="90000"/>
              </a:lnSpc>
              <a:spcBef>
                <a:spcPts val="1000"/>
              </a:spcBef>
              <a:spcAft>
                <a:spcPts val="0"/>
              </a:spcAft>
              <a:buClr>
                <a:schemeClr val="dk1"/>
              </a:buClr>
              <a:buSzPct val="100000"/>
              <a:buChar char="•"/>
            </a:pPr>
            <a:r>
              <a:rPr lang="en-US"/>
              <a:t>Publishing others’ private information, such as a physical or electronic address, without explicit permission</a:t>
            </a:r>
            <a:endParaRPr/>
          </a:p>
          <a:p>
            <a:pPr marL="228600" lvl="0" indent="-228600" algn="l" rtl="0">
              <a:lnSpc>
                <a:spcPct val="90000"/>
              </a:lnSpc>
              <a:spcBef>
                <a:spcPts val="1000"/>
              </a:spcBef>
              <a:spcAft>
                <a:spcPts val="0"/>
              </a:spcAft>
              <a:buClr>
                <a:schemeClr val="dk1"/>
              </a:buClr>
              <a:buSzPct val="100000"/>
              <a:buChar char="•"/>
            </a:pPr>
            <a:r>
              <a:rPr lang="en-US"/>
              <a:t>Other conduct which could reasonably be considered inappropriate in a professional setting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Meeting Recording</a:t>
            </a:r>
            <a:endParaRPr/>
          </a:p>
        </p:txBody>
      </p:sp>
      <p:sp>
        <p:nvSpPr>
          <p:cNvPr id="148" name="Google Shape;148;p11"/>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No recordings of working group meetings are permitted. Special provisions may be arranged for recording in advance with explicit consent of the participants.</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d8fd30ea1a_1_0"/>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Announcements</a:t>
            </a:r>
            <a:endParaRPr/>
          </a:p>
        </p:txBody>
      </p:sp>
      <p:sp>
        <p:nvSpPr>
          <p:cNvPr id="154" name="Google Shape;154;g1d8fd30ea1a_1_0"/>
          <p:cNvSpPr txBox="1">
            <a:spLocks noGrp="1"/>
          </p:cNvSpPr>
          <p:nvPr>
            <p:ph type="body" idx="1"/>
          </p:nvPr>
        </p:nvSpPr>
        <p:spPr>
          <a:xfrm>
            <a:off x="831850" y="4589463"/>
            <a:ext cx="5119800" cy="15003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a:t>Upcoming conferences</a:t>
            </a:r>
            <a:endParaRPr/>
          </a:p>
        </p:txBody>
      </p:sp>
      <p:sp>
        <p:nvSpPr>
          <p:cNvPr id="155" name="Google Shape;155;g1d8fd30ea1a_1_0"/>
          <p:cNvSpPr txBox="1"/>
          <p:nvPr/>
        </p:nvSpPr>
        <p:spPr>
          <a:xfrm>
            <a:off x="6400801" y="4589463"/>
            <a:ext cx="4442400" cy="15003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1000"/>
              </a:spcBef>
              <a:spcAft>
                <a:spcPts val="0"/>
              </a:spcAft>
              <a:buClr>
                <a:srgbClr val="888888"/>
              </a:buClr>
              <a:buSzPts val="2400"/>
              <a:buFont typeface="Arial"/>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1d8fd30ea1a_1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Upcoming Conferences</a:t>
            </a:r>
            <a:endParaRPr/>
          </a:p>
        </p:txBody>
      </p:sp>
      <p:sp>
        <p:nvSpPr>
          <p:cNvPr id="161" name="Google Shape;161;g1d8fd30ea1a_1_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61950" algn="l" rtl="0">
              <a:lnSpc>
                <a:spcPct val="110000"/>
              </a:lnSpc>
              <a:spcBef>
                <a:spcPts val="800"/>
              </a:spcBef>
              <a:spcAft>
                <a:spcPts val="0"/>
              </a:spcAft>
              <a:buSzPts val="2100"/>
              <a:buChar char="•"/>
            </a:pPr>
            <a:r>
              <a:rPr lang="en-US" sz="1650" u="sng">
                <a:solidFill>
                  <a:schemeClr val="hlink"/>
                </a:solidFill>
                <a:highlight>
                  <a:srgbClr val="FFFFFF"/>
                </a:highlight>
                <a:latin typeface="Arial"/>
                <a:ea typeface="Arial"/>
                <a:cs typeface="Arial"/>
                <a:sym typeface="Arial"/>
                <a:hlinkClick r:id="rId3"/>
              </a:rPr>
              <a:t>Future Platforms for Aerospace Software</a:t>
            </a:r>
            <a:r>
              <a:rPr lang="en-US" sz="1650">
                <a:solidFill>
                  <a:srgbClr val="333333"/>
                </a:solidFill>
                <a:highlight>
                  <a:srgbClr val="FFFFFF"/>
                </a:highlight>
                <a:latin typeface="Arial"/>
                <a:ea typeface="Arial"/>
                <a:cs typeface="Arial"/>
                <a:sym typeface="Arial"/>
              </a:rPr>
              <a:t> Technical Panel at the SciTech Forum - 25 Jan 2023</a:t>
            </a:r>
            <a:endParaRPr sz="1650">
              <a:solidFill>
                <a:srgbClr val="333333"/>
              </a:solidFill>
              <a:highlight>
                <a:srgbClr val="FFFFFF"/>
              </a:highlight>
              <a:latin typeface="Arial"/>
              <a:ea typeface="Arial"/>
              <a:cs typeface="Arial"/>
              <a:sym typeface="Arial"/>
            </a:endParaRPr>
          </a:p>
          <a:p>
            <a:pPr marL="457200" lvl="0" indent="-333375" algn="l" rtl="0">
              <a:lnSpc>
                <a:spcPct val="110000"/>
              </a:lnSpc>
              <a:spcBef>
                <a:spcPts val="0"/>
              </a:spcBef>
              <a:spcAft>
                <a:spcPts val="0"/>
              </a:spcAft>
              <a:buClr>
                <a:srgbClr val="333333"/>
              </a:buClr>
              <a:buSzPts val="1650"/>
              <a:buChar char="•"/>
            </a:pPr>
            <a:r>
              <a:rPr lang="en-US" sz="1650" u="sng">
                <a:solidFill>
                  <a:schemeClr val="hlink"/>
                </a:solidFill>
                <a:highlight>
                  <a:srgbClr val="FFFFFF"/>
                </a:highlight>
                <a:latin typeface="Arial"/>
                <a:ea typeface="Arial"/>
                <a:cs typeface="Arial"/>
                <a:sym typeface="Arial"/>
                <a:hlinkClick r:id="rId4"/>
              </a:rPr>
              <a:t>Open Source Summit</a:t>
            </a:r>
            <a:r>
              <a:rPr lang="en-US" sz="1650">
                <a:solidFill>
                  <a:srgbClr val="333333"/>
                </a:solidFill>
                <a:highlight>
                  <a:srgbClr val="FFFFFF"/>
                </a:highlight>
                <a:latin typeface="Arial"/>
                <a:ea typeface="Arial"/>
                <a:cs typeface="Arial"/>
                <a:sym typeface="Arial"/>
              </a:rPr>
              <a:t> North America  - 10-12 May 2023</a:t>
            </a:r>
            <a:endParaRPr sz="1650">
              <a:solidFill>
                <a:srgbClr val="333333"/>
              </a:solidFill>
              <a:highlight>
                <a:srgbClr val="FFFFFF"/>
              </a:highlight>
              <a:latin typeface="Arial"/>
              <a:ea typeface="Arial"/>
              <a:cs typeface="Arial"/>
              <a:sym typeface="Arial"/>
            </a:endParaRPr>
          </a:p>
          <a:p>
            <a:pPr marL="457200" lvl="0" indent="-333375" algn="l" rtl="0">
              <a:lnSpc>
                <a:spcPct val="110000"/>
              </a:lnSpc>
              <a:spcBef>
                <a:spcPts val="0"/>
              </a:spcBef>
              <a:spcAft>
                <a:spcPts val="0"/>
              </a:spcAft>
              <a:buClr>
                <a:srgbClr val="333333"/>
              </a:buClr>
              <a:buSzPts val="1650"/>
              <a:buFont typeface="Arial"/>
              <a:buChar char="•"/>
            </a:pPr>
            <a:r>
              <a:rPr lang="en-US" sz="1650" u="sng">
                <a:solidFill>
                  <a:schemeClr val="hlink"/>
                </a:solidFill>
                <a:highlight>
                  <a:srgbClr val="FFFFFF"/>
                </a:highlight>
                <a:latin typeface="Arial"/>
                <a:ea typeface="Arial"/>
                <a:cs typeface="Arial"/>
                <a:sym typeface="Arial"/>
                <a:hlinkClick r:id="rId5"/>
              </a:rPr>
              <a:t>Embedded Open Source Summit</a:t>
            </a:r>
            <a:r>
              <a:rPr lang="en-US" sz="1650">
                <a:solidFill>
                  <a:srgbClr val="333333"/>
                </a:solidFill>
                <a:highlight>
                  <a:srgbClr val="FFFFFF"/>
                </a:highlight>
                <a:latin typeface="Arial"/>
                <a:ea typeface="Arial"/>
                <a:cs typeface="Arial"/>
                <a:sym typeface="Arial"/>
              </a:rPr>
              <a:t> - 27-30 June 2023</a:t>
            </a:r>
            <a:endParaRPr sz="1650">
              <a:solidFill>
                <a:srgbClr val="333333"/>
              </a:solidFill>
              <a:highlight>
                <a:srgbClr val="FFFFFF"/>
              </a:highlight>
              <a:latin typeface="Arial"/>
              <a:ea typeface="Arial"/>
              <a:cs typeface="Arial"/>
              <a:sym typeface="Arial"/>
            </a:endParaRPr>
          </a:p>
          <a:p>
            <a:pPr marL="457200" lvl="0" indent="-333375" algn="l" rtl="0">
              <a:lnSpc>
                <a:spcPct val="110000"/>
              </a:lnSpc>
              <a:spcBef>
                <a:spcPts val="0"/>
              </a:spcBef>
              <a:spcAft>
                <a:spcPts val="0"/>
              </a:spcAft>
              <a:buClr>
                <a:srgbClr val="333333"/>
              </a:buClr>
              <a:buSzPts val="1650"/>
              <a:buFont typeface="Arial"/>
              <a:buChar char="•"/>
            </a:pPr>
            <a:r>
              <a:rPr lang="en-US" sz="1650" u="sng">
                <a:solidFill>
                  <a:schemeClr val="hlink"/>
                </a:solidFill>
                <a:highlight>
                  <a:srgbClr val="FFFFFF"/>
                </a:highlight>
                <a:latin typeface="Arial"/>
                <a:ea typeface="Arial"/>
                <a:cs typeface="Arial"/>
                <a:sym typeface="Arial"/>
                <a:hlinkClick r:id="rId6"/>
              </a:rPr>
              <a:t>Digital Avionics Systems Conference</a:t>
            </a:r>
            <a:r>
              <a:rPr lang="en-US" sz="1650">
                <a:solidFill>
                  <a:srgbClr val="333333"/>
                </a:solidFill>
                <a:highlight>
                  <a:srgbClr val="FFFFFF"/>
                </a:highlight>
                <a:latin typeface="Arial"/>
                <a:ea typeface="Arial"/>
                <a:cs typeface="Arial"/>
                <a:sym typeface="Arial"/>
              </a:rPr>
              <a:t> - 1-5 Oct 2023</a:t>
            </a:r>
            <a:endParaRPr sz="1650">
              <a:solidFill>
                <a:srgbClr val="333333"/>
              </a:solidFill>
              <a:highlight>
                <a:srgbClr val="FFFFFF"/>
              </a:highlight>
              <a:latin typeface="Arial"/>
              <a:ea typeface="Arial"/>
              <a:cs typeface="Arial"/>
              <a:sym typeface="Arial"/>
            </a:endParaRPr>
          </a:p>
          <a:p>
            <a:pPr marL="0" lvl="0" indent="0" algn="l" rtl="0">
              <a:spcBef>
                <a:spcPts val="10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Aerospace Working Group Description</a:t>
            </a:r>
            <a:endParaRPr/>
          </a:p>
        </p:txBody>
      </p:sp>
      <p:sp>
        <p:nvSpPr>
          <p:cNvPr id="167" name="Google Shape;167;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Working Group Description</a:t>
            </a:r>
            <a:endParaRPr/>
          </a:p>
        </p:txBody>
      </p:sp>
      <p:sp>
        <p:nvSpPr>
          <p:cNvPr id="173" name="Google Shape;173;p13"/>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Aerospace Working Group shall develop use cases to inform and influence Linux architecture and related tools, work to derive technical requirements for avionics operating systems, and seek to enhance and expand avionics software lifecycle processes, practices, and tools to enable use of Linux in avionics systems that are certified to high design assurance levels.</a:t>
            </a:r>
            <a:endParaRPr/>
          </a:p>
          <a:p>
            <a:pPr marL="0" lvl="0" indent="0" algn="l" rtl="0">
              <a:lnSpc>
                <a:spcPct val="90000"/>
              </a:lnSpc>
              <a:spcBef>
                <a:spcPts val="1000"/>
              </a:spcBef>
              <a:spcAft>
                <a:spcPts val="0"/>
              </a:spcAft>
              <a:buClr>
                <a:schemeClr val="dk1"/>
              </a:buClr>
              <a:buSzPts val="2800"/>
              <a:buNone/>
            </a:pPr>
            <a:endParaRPr/>
          </a:p>
          <a:p>
            <a:pPr marL="0" lvl="0" indent="0" algn="r" rtl="0">
              <a:lnSpc>
                <a:spcPct val="90000"/>
              </a:lnSpc>
              <a:spcBef>
                <a:spcPts val="1000"/>
              </a:spcBef>
              <a:spcAft>
                <a:spcPts val="0"/>
              </a:spcAft>
              <a:buClr>
                <a:schemeClr val="dk1"/>
              </a:buClr>
              <a:buSzPts val="2000"/>
              <a:buNone/>
            </a:pPr>
            <a:r>
              <a:rPr lang="en-US" sz="2000"/>
              <a:t>Approved by ELISA Technical Steering Committee 5 Oct 2022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Discussion Topics</a:t>
            </a:r>
            <a:endParaRPr/>
          </a:p>
        </p:txBody>
      </p:sp>
      <p:sp>
        <p:nvSpPr>
          <p:cNvPr id="179" name="Google Shape;17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Discussion</a:t>
            </a:r>
            <a:endParaRPr/>
          </a:p>
        </p:txBody>
      </p:sp>
      <p:sp>
        <p:nvSpPr>
          <p:cNvPr id="185" name="Google Shape;185;p15"/>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chemeClr val="dk1"/>
              </a:buClr>
              <a:buSzPts val="2000"/>
              <a:buChar char="•"/>
            </a:pPr>
            <a:r>
              <a:rPr lang="en-US" sz="2000" dirty="0"/>
              <a:t>Survey on the state of the art (not only from aero, but from other industries)</a:t>
            </a:r>
            <a:endParaRPr dirty="0"/>
          </a:p>
          <a:p>
            <a:pPr marL="228600" lvl="0" indent="-228600" algn="l" rtl="0">
              <a:lnSpc>
                <a:spcPct val="90000"/>
              </a:lnSpc>
              <a:spcBef>
                <a:spcPts val="1000"/>
              </a:spcBef>
              <a:spcAft>
                <a:spcPts val="0"/>
              </a:spcAft>
              <a:buClr>
                <a:schemeClr val="dk1"/>
              </a:buClr>
              <a:buSzPts val="2000"/>
              <a:buChar char="•"/>
            </a:pPr>
            <a:r>
              <a:rPr lang="en-US" sz="2000" dirty="0"/>
              <a:t>Achieving high Design Assurance Level (DAL) DO-178C processes</a:t>
            </a:r>
            <a:endParaRPr dirty="0"/>
          </a:p>
          <a:p>
            <a:pPr marL="228600" lvl="0" indent="-228600" algn="l" rtl="0">
              <a:lnSpc>
                <a:spcPct val="90000"/>
              </a:lnSpc>
              <a:spcBef>
                <a:spcPts val="1000"/>
              </a:spcBef>
              <a:spcAft>
                <a:spcPts val="0"/>
              </a:spcAft>
              <a:buClr>
                <a:schemeClr val="dk1"/>
              </a:buClr>
              <a:buSzPts val="2000"/>
              <a:buChar char="•"/>
            </a:pPr>
            <a:r>
              <a:rPr lang="en-US" sz="2000" dirty="0"/>
              <a:t>Proving real-time performance</a:t>
            </a:r>
            <a:endParaRPr dirty="0"/>
          </a:p>
          <a:p>
            <a:pPr marL="228600" lvl="0" indent="-228600" algn="l" rtl="0">
              <a:lnSpc>
                <a:spcPct val="90000"/>
              </a:lnSpc>
              <a:spcBef>
                <a:spcPts val="1000"/>
              </a:spcBef>
              <a:spcAft>
                <a:spcPts val="0"/>
              </a:spcAft>
              <a:buClr>
                <a:schemeClr val="dk1"/>
              </a:buClr>
              <a:buSzPts val="2000"/>
              <a:buChar char="•"/>
            </a:pPr>
            <a:r>
              <a:rPr lang="en-US" sz="2000" dirty="0"/>
              <a:t>Aerospace use cases</a:t>
            </a:r>
            <a:endParaRPr dirty="0"/>
          </a:p>
          <a:p>
            <a:pPr marL="685800" lvl="1" indent="-228600" algn="l" rtl="0">
              <a:lnSpc>
                <a:spcPct val="90000"/>
              </a:lnSpc>
              <a:spcBef>
                <a:spcPts val="500"/>
              </a:spcBef>
              <a:spcAft>
                <a:spcPts val="0"/>
              </a:spcAft>
              <a:buClr>
                <a:schemeClr val="dk1"/>
              </a:buClr>
              <a:buSzPts val="1600"/>
              <a:buChar char="•"/>
            </a:pPr>
            <a:r>
              <a:rPr lang="en-US" sz="1600" dirty="0"/>
              <a:t>Identify typical architectures and platforms for avionics</a:t>
            </a:r>
          </a:p>
          <a:p>
            <a:pPr marL="685800" lvl="1" indent="-228600">
              <a:buSzPts val="1600"/>
            </a:pPr>
            <a:r>
              <a:rPr lang="en-US" sz="1900" dirty="0"/>
              <a:t>must clearly articulate expectations in order to make suggestions to other working groups (e.g., tools WG)</a:t>
            </a:r>
            <a:endParaRPr dirty="0"/>
          </a:p>
          <a:p>
            <a:pPr marL="228600" lvl="0" indent="-228600" algn="l" rtl="0">
              <a:lnSpc>
                <a:spcPct val="90000"/>
              </a:lnSpc>
              <a:spcBef>
                <a:spcPts val="1000"/>
              </a:spcBef>
              <a:spcAft>
                <a:spcPts val="0"/>
              </a:spcAft>
              <a:buClr>
                <a:schemeClr val="dk1"/>
              </a:buClr>
              <a:buSzPts val="2000"/>
              <a:buChar char="•"/>
            </a:pPr>
            <a:r>
              <a:rPr lang="en-US" sz="2000" dirty="0"/>
              <a:t>Tooling</a:t>
            </a:r>
          </a:p>
          <a:p>
            <a:pPr marL="685800" lvl="1" indent="-228600">
              <a:spcBef>
                <a:spcPts val="1000"/>
              </a:spcBef>
              <a:buSzPts val="2000"/>
            </a:pPr>
            <a:r>
              <a:rPr lang="en-US" sz="1900" dirty="0"/>
              <a:t>Coordinating with Tools WG (not duplicating their work)</a:t>
            </a:r>
            <a:endParaRPr sz="1900" dirty="0"/>
          </a:p>
          <a:p>
            <a:pPr marL="228600" lvl="0" indent="-228600" algn="l" rtl="0">
              <a:lnSpc>
                <a:spcPct val="90000"/>
              </a:lnSpc>
              <a:spcBef>
                <a:spcPts val="1000"/>
              </a:spcBef>
              <a:spcAft>
                <a:spcPts val="0"/>
              </a:spcAft>
              <a:buClr>
                <a:schemeClr val="dk1"/>
              </a:buClr>
              <a:buSzPts val="2000"/>
              <a:buChar char="•"/>
            </a:pPr>
            <a:r>
              <a:rPr lang="en-US" sz="2000" dirty="0"/>
              <a:t>How to organize our work, our documents, software, tools</a:t>
            </a:r>
            <a:endParaRPr dirty="0"/>
          </a:p>
          <a:p>
            <a:pPr marL="228600" lvl="0" indent="-228600" algn="l" rtl="0">
              <a:lnSpc>
                <a:spcPct val="90000"/>
              </a:lnSpc>
              <a:spcBef>
                <a:spcPts val="1000"/>
              </a:spcBef>
              <a:spcAft>
                <a:spcPts val="0"/>
              </a:spcAft>
              <a:buClr>
                <a:schemeClr val="dk1"/>
              </a:buClr>
              <a:buSzPts val="2000"/>
              <a:buChar char="•"/>
            </a:pPr>
            <a:r>
              <a:rPr lang="en-US" sz="2000" dirty="0"/>
              <a:t>How to abstract OS behaviors needed for avionics and real-time safety-critical requirements. </a:t>
            </a:r>
            <a:endParaRPr dirty="0"/>
          </a:p>
          <a:p>
            <a:pPr marL="685800" lvl="1" indent="-228600" algn="l" rtl="0">
              <a:lnSpc>
                <a:spcPct val="90000"/>
              </a:lnSpc>
              <a:spcBef>
                <a:spcPts val="500"/>
              </a:spcBef>
              <a:spcAft>
                <a:spcPts val="0"/>
              </a:spcAft>
              <a:buClr>
                <a:schemeClr val="dk1"/>
              </a:buClr>
              <a:buSzPts val="1800"/>
              <a:buChar char="•"/>
            </a:pPr>
            <a:r>
              <a:rPr lang="en-US" sz="1800" dirty="0"/>
              <a:t>Can I simulate (early) what I need from an OS and refine requirements. </a:t>
            </a:r>
            <a:endParaRPr dirty="0"/>
          </a:p>
          <a:p>
            <a:pPr marL="685800" lvl="1" indent="-228600" algn="l" rtl="0">
              <a:lnSpc>
                <a:spcPct val="90000"/>
              </a:lnSpc>
              <a:spcBef>
                <a:spcPts val="500"/>
              </a:spcBef>
              <a:spcAft>
                <a:spcPts val="0"/>
              </a:spcAft>
              <a:buClr>
                <a:schemeClr val="dk1"/>
              </a:buClr>
              <a:buSzPts val="1800"/>
              <a:buChar char="•"/>
            </a:pPr>
            <a:r>
              <a:rPr lang="en-US" sz="1800" dirty="0"/>
              <a:t>For example, try something in hypervisor or formal language early.</a:t>
            </a:r>
            <a:endParaRPr dirty="0"/>
          </a:p>
          <a:p>
            <a:pPr marL="228600" lvl="0" indent="-228600" algn="l" rtl="0">
              <a:lnSpc>
                <a:spcPct val="90000"/>
              </a:lnSpc>
              <a:spcBef>
                <a:spcPts val="1000"/>
              </a:spcBef>
              <a:spcAft>
                <a:spcPts val="0"/>
              </a:spcAft>
              <a:buClr>
                <a:schemeClr val="dk1"/>
              </a:buClr>
              <a:buSzPts val="2000"/>
              <a:buChar char="•"/>
            </a:pPr>
            <a:r>
              <a:rPr lang="en-US" sz="2000" dirty="0"/>
              <a:t>Compare/contrast Linux approach to COTS avionics OS offerings</a:t>
            </a:r>
            <a:endParaRPr dirty="0"/>
          </a:p>
          <a:p>
            <a:pPr marL="228600" lvl="0" indent="-228600" algn="l" rtl="0">
              <a:lnSpc>
                <a:spcPct val="90000"/>
              </a:lnSpc>
              <a:spcBef>
                <a:spcPts val="1000"/>
              </a:spcBef>
              <a:spcAft>
                <a:spcPts val="0"/>
              </a:spcAft>
              <a:buClr>
                <a:schemeClr val="dk1"/>
              </a:buClr>
              <a:buSzPts val="2000"/>
              <a:buChar char="•"/>
            </a:pPr>
            <a:r>
              <a:rPr lang="en-US" sz="2000" dirty="0"/>
              <a:t>What features must be supported?  How do de-risk (or even deactivate) those not needed?</a:t>
            </a:r>
            <a:endParaRPr dirty="0"/>
          </a:p>
          <a:p>
            <a:pPr marL="228600" lvl="0" indent="-228600" algn="l" rtl="0">
              <a:lnSpc>
                <a:spcPct val="90000"/>
              </a:lnSpc>
              <a:spcBef>
                <a:spcPts val="1000"/>
              </a:spcBef>
              <a:spcAft>
                <a:spcPts val="0"/>
              </a:spcAft>
              <a:buClr>
                <a:schemeClr val="dk1"/>
              </a:buClr>
              <a:buSzPts val="2000"/>
              <a:buChar char="•"/>
            </a:pPr>
            <a:r>
              <a:rPr lang="en-US" sz="2000" dirty="0"/>
              <a:t>Terminology of partitions and ARINC 653 – do we see Linux as the partitioning environment itself or does it become a host OS within a partition?</a:t>
            </a:r>
          </a:p>
          <a:p>
            <a:pPr marL="228600" lvl="0" indent="-228600" algn="l" rtl="0">
              <a:lnSpc>
                <a:spcPct val="90000"/>
              </a:lnSpc>
              <a:spcBef>
                <a:spcPts val="1000"/>
              </a:spcBef>
              <a:spcAft>
                <a:spcPts val="0"/>
              </a:spcAft>
              <a:buClr>
                <a:schemeClr val="dk1"/>
              </a:buClr>
              <a:buSzPts val="2000"/>
              <a:buChar char="•"/>
            </a:pPr>
            <a:r>
              <a:rPr lang="en-US" sz="2000" dirty="0"/>
              <a:t>Needs for compiling documentation (Shuah and Kate, starting with work from Medical Devices WG)</a:t>
            </a:r>
          </a:p>
          <a:p>
            <a:pPr marL="685800" lvl="1" indent="-228600">
              <a:spcBef>
                <a:spcPts val="1000"/>
              </a:spcBef>
              <a:buSzPts val="2000"/>
            </a:pPr>
            <a:r>
              <a:rPr lang="en-US" sz="1600" dirty="0"/>
              <a:t>E.g., Tracing a workload</a:t>
            </a:r>
          </a:p>
          <a:p>
            <a:pPr marL="228600" indent="-228600">
              <a:buSzPts val="2000"/>
            </a:pPr>
            <a:r>
              <a:rPr lang="en-US" sz="2000" dirty="0"/>
              <a:t>The link between </a:t>
            </a:r>
            <a:r>
              <a:rPr lang="en-US" sz="2000" dirty="0" err="1"/>
              <a:t>linux</a:t>
            </a:r>
            <a:r>
              <a:rPr lang="en-US" sz="2000" dirty="0"/>
              <a:t> support on top of architecture (especially the newest ones such as </a:t>
            </a:r>
            <a:r>
              <a:rPr lang="en-US" sz="2000" dirty="0" err="1"/>
              <a:t>RiscV</a:t>
            </a:r>
            <a:r>
              <a:rPr lang="en-US" sz="2000" dirty="0"/>
              <a:t>)</a:t>
            </a:r>
          </a:p>
          <a:p>
            <a:pPr marL="228600" lvl="0" indent="-101600" algn="l" rtl="0">
              <a:lnSpc>
                <a:spcPct val="90000"/>
              </a:lnSpc>
              <a:spcBef>
                <a:spcPts val="1000"/>
              </a:spcBef>
              <a:spcAft>
                <a:spcPts val="0"/>
              </a:spcAft>
              <a:buClr>
                <a:schemeClr val="dk1"/>
              </a:buClr>
              <a:buSzPts val="2000"/>
              <a:buNone/>
            </a:pPr>
            <a:endParaRPr sz="2000" dirty="0"/>
          </a:p>
          <a:p>
            <a:pPr marL="0" lvl="0" indent="0" algn="l" rtl="0">
              <a:lnSpc>
                <a:spcPct val="90000"/>
              </a:lnSpc>
              <a:spcBef>
                <a:spcPts val="1000"/>
              </a:spcBef>
              <a:spcAft>
                <a:spcPts val="0"/>
              </a:spcAft>
              <a:buClr>
                <a:schemeClr val="dk1"/>
              </a:buClr>
              <a:buSzPts val="2000"/>
              <a:buNone/>
            </a:pPr>
            <a:endParaRP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Closing</a:t>
            </a:r>
            <a:endParaRPr/>
          </a:p>
        </p:txBody>
      </p:sp>
      <p:sp>
        <p:nvSpPr>
          <p:cNvPr id="191" name="Google Shape;191;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Closing</a:t>
            </a:r>
            <a:endParaRPr/>
          </a:p>
        </p:txBody>
      </p:sp>
      <p:sp>
        <p:nvSpPr>
          <p:cNvPr id="197" name="Google Shape;197;p17"/>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Next Steps</a:t>
            </a:r>
            <a:endParaRPr dirty="0"/>
          </a:p>
          <a:p>
            <a:pPr marL="685800" lvl="1" indent="-228600" algn="l" rtl="0">
              <a:lnSpc>
                <a:spcPct val="90000"/>
              </a:lnSpc>
              <a:spcBef>
                <a:spcPts val="500"/>
              </a:spcBef>
              <a:spcAft>
                <a:spcPts val="0"/>
              </a:spcAft>
              <a:buClr>
                <a:schemeClr val="dk1"/>
              </a:buClr>
              <a:buSzPts val="2400"/>
              <a:buChar char="•"/>
            </a:pPr>
            <a:r>
              <a:rPr lang="en-US" dirty="0"/>
              <a:t>Organize our ongoing agenda for discussion</a:t>
            </a:r>
            <a:endParaRPr dirty="0"/>
          </a:p>
          <a:p>
            <a:pPr marL="1143000" lvl="2" indent="-228600" algn="l" rtl="0">
              <a:lnSpc>
                <a:spcPct val="90000"/>
              </a:lnSpc>
              <a:spcBef>
                <a:spcPts val="500"/>
              </a:spcBef>
              <a:spcAft>
                <a:spcPts val="0"/>
              </a:spcAft>
              <a:buClr>
                <a:schemeClr val="dk1"/>
              </a:buClr>
              <a:buSzPts val="2000"/>
              <a:buChar char="•"/>
            </a:pPr>
            <a:r>
              <a:rPr lang="en-US" dirty="0"/>
              <a:t>Invite Stefano Stabellini from AMD for discussion on hypervisor [S. VanderLeest]</a:t>
            </a:r>
            <a:endParaRPr dirty="0"/>
          </a:p>
          <a:p>
            <a:pPr marL="1143000" lvl="2" indent="-228600" algn="l" rtl="0">
              <a:lnSpc>
                <a:spcPct val="90000"/>
              </a:lnSpc>
              <a:spcBef>
                <a:spcPts val="500"/>
              </a:spcBef>
              <a:spcAft>
                <a:spcPts val="0"/>
              </a:spcAft>
              <a:buClr>
                <a:schemeClr val="dk1"/>
              </a:buClr>
              <a:buSzPts val="2000"/>
              <a:buChar char="•"/>
            </a:pPr>
            <a:r>
              <a:rPr lang="en-US" dirty="0"/>
              <a:t>Start collecting literature on state-of-the-art [All]</a:t>
            </a:r>
            <a:endParaRPr dirty="0"/>
          </a:p>
          <a:p>
            <a:pPr marL="1600200" lvl="3" indent="-228600" algn="l" rtl="0">
              <a:lnSpc>
                <a:spcPct val="90000"/>
              </a:lnSpc>
              <a:spcBef>
                <a:spcPts val="500"/>
              </a:spcBef>
              <a:spcAft>
                <a:spcPts val="0"/>
              </a:spcAft>
              <a:buClr>
                <a:schemeClr val="dk1"/>
              </a:buClr>
              <a:buSzPts val="1800"/>
              <a:buChar char="•"/>
            </a:pPr>
            <a:r>
              <a:rPr lang="en-US" dirty="0"/>
              <a:t>Review </a:t>
            </a:r>
            <a:r>
              <a:rPr lang="en-US" u="sng" dirty="0">
                <a:solidFill>
                  <a:schemeClr val="hlink"/>
                </a:solidFill>
                <a:hlinkClick r:id="rId3"/>
              </a:rPr>
              <a:t>recorded presentation</a:t>
            </a:r>
            <a:r>
              <a:rPr lang="en-US" dirty="0"/>
              <a:t> on state of real-time Linux </a:t>
            </a:r>
            <a:endParaRPr dirty="0"/>
          </a:p>
          <a:p>
            <a:pPr marL="1600200" lvl="3" indent="-228600" algn="l" rtl="0">
              <a:lnSpc>
                <a:spcPct val="90000"/>
              </a:lnSpc>
              <a:spcBef>
                <a:spcPts val="500"/>
              </a:spcBef>
              <a:spcAft>
                <a:spcPts val="0"/>
              </a:spcAft>
              <a:buClr>
                <a:schemeClr val="dk1"/>
              </a:buClr>
              <a:buSzPts val="1800"/>
              <a:buChar char="•"/>
            </a:pPr>
            <a:r>
              <a:rPr lang="en-US" dirty="0"/>
              <a:t>Establish list of resources for anyone interested in getting started with Linux in aerospace – the problem and possible solutions</a:t>
            </a:r>
            <a:endParaRPr dirty="0"/>
          </a:p>
          <a:p>
            <a:pPr marL="685800" lvl="1" indent="-228600" algn="l" rtl="0">
              <a:lnSpc>
                <a:spcPct val="90000"/>
              </a:lnSpc>
              <a:spcBef>
                <a:spcPts val="500"/>
              </a:spcBef>
              <a:spcAft>
                <a:spcPts val="0"/>
              </a:spcAft>
              <a:buClr>
                <a:schemeClr val="dk1"/>
              </a:buClr>
              <a:buSzPts val="2400"/>
              <a:buChar char="•"/>
            </a:pPr>
            <a:r>
              <a:rPr lang="en-US" dirty="0"/>
              <a:t>Establish document areas [S. VanderLeest]</a:t>
            </a:r>
            <a:endParaRPr dirty="0"/>
          </a:p>
          <a:p>
            <a:pPr marL="1143000" lvl="2" indent="-228600" algn="l" rtl="0">
              <a:lnSpc>
                <a:spcPct val="90000"/>
              </a:lnSpc>
              <a:spcBef>
                <a:spcPts val="500"/>
              </a:spcBef>
              <a:spcAft>
                <a:spcPts val="0"/>
              </a:spcAft>
              <a:buSzPts val="1800"/>
              <a:buChar char="•"/>
            </a:pPr>
            <a:r>
              <a:rPr lang="en-US" dirty="0"/>
              <a:t>For now: Google Drive</a:t>
            </a:r>
            <a:endParaRPr dirty="0"/>
          </a:p>
          <a:p>
            <a:pPr marL="1143000" lvl="2" indent="-228600" algn="l" rtl="0">
              <a:lnSpc>
                <a:spcPct val="90000"/>
              </a:lnSpc>
              <a:spcBef>
                <a:spcPts val="500"/>
              </a:spcBef>
              <a:spcAft>
                <a:spcPts val="0"/>
              </a:spcAft>
              <a:buSzPts val="1800"/>
              <a:buChar char="•"/>
            </a:pPr>
            <a:r>
              <a:rPr lang="en-US" dirty="0"/>
              <a:t>Eventually: </a:t>
            </a:r>
            <a:r>
              <a:rPr lang="en-US" dirty="0" err="1"/>
              <a:t>gitlab</a:t>
            </a:r>
            <a:endParaRPr dirty="0"/>
          </a:p>
          <a:p>
            <a:pPr marL="228600" lvl="0" indent="-228600" algn="l" rtl="0">
              <a:lnSpc>
                <a:spcPct val="90000"/>
              </a:lnSpc>
              <a:spcBef>
                <a:spcPts val="1000"/>
              </a:spcBef>
              <a:spcAft>
                <a:spcPts val="0"/>
              </a:spcAft>
              <a:buClr>
                <a:schemeClr val="dk1"/>
              </a:buClr>
              <a:buSzPts val="2800"/>
              <a:buChar char="•"/>
            </a:pPr>
            <a:r>
              <a:rPr lang="en-US" dirty="0"/>
              <a:t>Action Items</a:t>
            </a:r>
            <a:endParaRPr dirty="0"/>
          </a:p>
          <a:p>
            <a:pPr marL="228600" lvl="0" indent="-228600" algn="l" rtl="0">
              <a:lnSpc>
                <a:spcPct val="90000"/>
              </a:lnSpc>
              <a:spcBef>
                <a:spcPts val="1000"/>
              </a:spcBef>
              <a:spcAft>
                <a:spcPts val="0"/>
              </a:spcAft>
              <a:buClr>
                <a:schemeClr val="dk1"/>
              </a:buClr>
              <a:buSzPts val="2800"/>
              <a:buChar char="•"/>
            </a:pPr>
            <a:r>
              <a:rPr lang="en-US" dirty="0"/>
              <a:t>Round Table</a:t>
            </a:r>
            <a:endParaRPr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Agenda</a:t>
            </a:r>
            <a:endParaRPr/>
          </a:p>
        </p:txBody>
      </p:sp>
      <p:sp>
        <p:nvSpPr>
          <p:cNvPr id="92" name="Google Shape;92;p2"/>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fontScale="92500" lnSpcReduction="20000"/>
          </a:bodyPr>
          <a:lstStyle/>
          <a:p>
            <a:pPr marL="228600" lvl="0" indent="-241934" algn="l" rtl="0">
              <a:lnSpc>
                <a:spcPct val="90000"/>
              </a:lnSpc>
              <a:spcBef>
                <a:spcPts val="0"/>
              </a:spcBef>
              <a:spcAft>
                <a:spcPts val="0"/>
              </a:spcAft>
              <a:buClr>
                <a:schemeClr val="dk1"/>
              </a:buClr>
              <a:buSzPts val="2800"/>
              <a:buChar char="•"/>
            </a:pPr>
            <a:r>
              <a:rPr lang="en-US"/>
              <a:t>Roll Call and Introductions</a:t>
            </a:r>
            <a:endParaRPr/>
          </a:p>
          <a:p>
            <a:pPr marL="228600" lvl="0" indent="-241934" algn="l" rtl="0">
              <a:lnSpc>
                <a:spcPct val="90000"/>
              </a:lnSpc>
              <a:spcBef>
                <a:spcPts val="1000"/>
              </a:spcBef>
              <a:spcAft>
                <a:spcPts val="0"/>
              </a:spcAft>
              <a:buClr>
                <a:schemeClr val="dk1"/>
              </a:buClr>
              <a:buSzPts val="2800"/>
              <a:buChar char="•"/>
            </a:pPr>
            <a:r>
              <a:rPr lang="en-US"/>
              <a:t>Notices</a:t>
            </a:r>
            <a:endParaRPr/>
          </a:p>
          <a:p>
            <a:pPr marL="228600" lvl="0" indent="-241934" algn="l" rtl="0">
              <a:lnSpc>
                <a:spcPct val="90000"/>
              </a:lnSpc>
              <a:spcBef>
                <a:spcPts val="1000"/>
              </a:spcBef>
              <a:spcAft>
                <a:spcPts val="0"/>
              </a:spcAft>
              <a:buClr>
                <a:schemeClr val="dk1"/>
              </a:buClr>
              <a:buSzPts val="2800"/>
              <a:buChar char="•"/>
            </a:pPr>
            <a:r>
              <a:rPr lang="en-US"/>
              <a:t>Announcements</a:t>
            </a:r>
            <a:endParaRPr/>
          </a:p>
          <a:p>
            <a:pPr marL="228600" lvl="0" indent="-241934" algn="l" rtl="0">
              <a:lnSpc>
                <a:spcPct val="90000"/>
              </a:lnSpc>
              <a:spcBef>
                <a:spcPts val="1000"/>
              </a:spcBef>
              <a:spcAft>
                <a:spcPts val="0"/>
              </a:spcAft>
              <a:buClr>
                <a:schemeClr val="dk1"/>
              </a:buClr>
              <a:buSzPts val="2800"/>
              <a:buChar char="•"/>
            </a:pPr>
            <a:r>
              <a:rPr lang="en-US"/>
              <a:t>Review Working Group description</a:t>
            </a:r>
            <a:endParaRPr/>
          </a:p>
          <a:p>
            <a:pPr marL="228600" lvl="0" indent="-241934" algn="l" rtl="0">
              <a:lnSpc>
                <a:spcPct val="90000"/>
              </a:lnSpc>
              <a:spcBef>
                <a:spcPts val="1000"/>
              </a:spcBef>
              <a:spcAft>
                <a:spcPts val="0"/>
              </a:spcAft>
              <a:buClr>
                <a:schemeClr val="dk1"/>
              </a:buClr>
              <a:buSzPts val="2800"/>
              <a:buChar char="•"/>
            </a:pPr>
            <a:r>
              <a:rPr lang="en-US"/>
              <a:t>Ongoing Discussion Topics </a:t>
            </a:r>
            <a:endParaRPr/>
          </a:p>
          <a:p>
            <a:pPr marL="685800" lvl="1" indent="-240030" algn="l" rtl="0">
              <a:lnSpc>
                <a:spcPct val="90000"/>
              </a:lnSpc>
              <a:spcBef>
                <a:spcPts val="500"/>
              </a:spcBef>
              <a:spcAft>
                <a:spcPts val="0"/>
              </a:spcAft>
              <a:buClr>
                <a:schemeClr val="dk1"/>
              </a:buClr>
              <a:buSzPts val="2400"/>
              <a:buChar char="•"/>
            </a:pPr>
            <a:r>
              <a:rPr lang="en-US"/>
              <a:t>Achieving high Design Assurance Level, DO-178C processes</a:t>
            </a:r>
            <a:endParaRPr/>
          </a:p>
          <a:p>
            <a:pPr marL="685800" lvl="1" indent="-240030" algn="l" rtl="0">
              <a:lnSpc>
                <a:spcPct val="90000"/>
              </a:lnSpc>
              <a:spcBef>
                <a:spcPts val="500"/>
              </a:spcBef>
              <a:spcAft>
                <a:spcPts val="0"/>
              </a:spcAft>
              <a:buClr>
                <a:schemeClr val="dk1"/>
              </a:buClr>
              <a:buSzPts val="2400"/>
              <a:buChar char="•"/>
            </a:pPr>
            <a:r>
              <a:rPr lang="en-US"/>
              <a:t>Proving real-time performance</a:t>
            </a:r>
            <a:endParaRPr/>
          </a:p>
          <a:p>
            <a:pPr marL="685800" lvl="1" indent="-240030" algn="l" rtl="0">
              <a:lnSpc>
                <a:spcPct val="90000"/>
              </a:lnSpc>
              <a:spcBef>
                <a:spcPts val="500"/>
              </a:spcBef>
              <a:spcAft>
                <a:spcPts val="0"/>
              </a:spcAft>
              <a:buClr>
                <a:schemeClr val="dk1"/>
              </a:buClr>
              <a:buSzPts val="2400"/>
              <a:buChar char="•"/>
            </a:pPr>
            <a:r>
              <a:rPr lang="en-US"/>
              <a:t>Aerospace use cases</a:t>
            </a:r>
            <a:endParaRPr/>
          </a:p>
          <a:p>
            <a:pPr marL="685800" lvl="1" indent="-240030" algn="l" rtl="0">
              <a:lnSpc>
                <a:spcPct val="90000"/>
              </a:lnSpc>
              <a:spcBef>
                <a:spcPts val="500"/>
              </a:spcBef>
              <a:spcAft>
                <a:spcPts val="0"/>
              </a:spcAft>
              <a:buClr>
                <a:schemeClr val="dk1"/>
              </a:buClr>
              <a:buSzPts val="2400"/>
              <a:buChar char="•"/>
            </a:pPr>
            <a:r>
              <a:rPr lang="en-US"/>
              <a:t>Tooling</a:t>
            </a:r>
            <a:endParaRPr/>
          </a:p>
          <a:p>
            <a:pPr marL="228600" lvl="0" indent="-241934" algn="l" rtl="0">
              <a:lnSpc>
                <a:spcPct val="90000"/>
              </a:lnSpc>
              <a:spcBef>
                <a:spcPts val="1000"/>
              </a:spcBef>
              <a:spcAft>
                <a:spcPts val="0"/>
              </a:spcAft>
              <a:buClr>
                <a:schemeClr val="dk1"/>
              </a:buClr>
              <a:buSzPts val="2800"/>
              <a:buChar char="•"/>
            </a:pPr>
            <a:r>
              <a:rPr lang="en-US"/>
              <a:t>Closing</a:t>
            </a:r>
            <a:endParaRPr/>
          </a:p>
          <a:p>
            <a:pPr marL="685800" lvl="1" indent="-240030" algn="l" rtl="0">
              <a:lnSpc>
                <a:spcPct val="90000"/>
              </a:lnSpc>
              <a:spcBef>
                <a:spcPts val="500"/>
              </a:spcBef>
              <a:spcAft>
                <a:spcPts val="0"/>
              </a:spcAft>
              <a:buClr>
                <a:schemeClr val="dk1"/>
              </a:buClr>
              <a:buSzPts val="2400"/>
              <a:buChar char="•"/>
            </a:pPr>
            <a:r>
              <a:rPr lang="en-US"/>
              <a:t>Next Steps</a:t>
            </a:r>
            <a:endParaRPr/>
          </a:p>
          <a:p>
            <a:pPr marL="685800" lvl="1" indent="-240030" algn="l" rtl="0">
              <a:lnSpc>
                <a:spcPct val="90000"/>
              </a:lnSpc>
              <a:spcBef>
                <a:spcPts val="500"/>
              </a:spcBef>
              <a:spcAft>
                <a:spcPts val="0"/>
              </a:spcAft>
              <a:buClr>
                <a:schemeClr val="dk1"/>
              </a:buClr>
              <a:buSzPts val="2400"/>
              <a:buChar char="•"/>
            </a:pPr>
            <a:r>
              <a:rPr lang="en-US"/>
              <a:t>Action Items</a:t>
            </a:r>
            <a:endParaRPr/>
          </a:p>
          <a:p>
            <a:pPr marL="685800" lvl="1" indent="-240030" algn="l" rtl="0">
              <a:lnSpc>
                <a:spcPct val="90000"/>
              </a:lnSpc>
              <a:spcBef>
                <a:spcPts val="500"/>
              </a:spcBef>
              <a:spcAft>
                <a:spcPts val="0"/>
              </a:spcAft>
              <a:buClr>
                <a:schemeClr val="dk1"/>
              </a:buClr>
              <a:buSzPts val="2400"/>
              <a:buChar char="•"/>
            </a:pPr>
            <a:r>
              <a:rPr lang="en-US"/>
              <a:t>Round Table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Roll Call</a:t>
            </a:r>
            <a:endParaRPr/>
          </a:p>
        </p:txBody>
      </p:sp>
      <p:sp>
        <p:nvSpPr>
          <p:cNvPr id="98" name="Google Shape;98;p3"/>
          <p:cNvSpPr txBox="1">
            <a:spLocks noGrp="1"/>
          </p:cNvSpPr>
          <p:nvPr>
            <p:ph type="body" idx="1"/>
          </p:nvPr>
        </p:nvSpPr>
        <p:spPr>
          <a:xfrm>
            <a:off x="1575933" y="906237"/>
            <a:ext cx="6102682" cy="4914900"/>
          </a:xfrm>
          <a:prstGeom prst="rect">
            <a:avLst/>
          </a:prstGeom>
          <a:noFill/>
          <a:ln>
            <a:noFill/>
          </a:ln>
        </p:spPr>
        <p:txBody>
          <a:bodyPr spcFirstLastPara="1" wrap="square" lIns="91425" tIns="45700" rIns="91425" bIns="45700" anchor="t" anchorCtr="0">
            <a:normAutofit lnSpcReduction="10000"/>
          </a:bodyPr>
          <a:lstStyle/>
          <a:p>
            <a:pPr marL="228600" indent="-228600">
              <a:buSzPts val="2000"/>
            </a:pPr>
            <a:r>
              <a:rPr lang="en-US" sz="2000" dirty="0"/>
              <a:t>Sebastien </a:t>
            </a:r>
            <a:r>
              <a:rPr lang="en-US" sz="2000" dirty="0" err="1"/>
              <a:t>Boria</a:t>
            </a:r>
            <a:endParaRPr lang="en-US" sz="2000" dirty="0"/>
          </a:p>
          <a:p>
            <a:pPr marL="228600" indent="-228600">
              <a:buSzPts val="2000"/>
            </a:pPr>
            <a:r>
              <a:rPr lang="en-US" sz="2000" dirty="0"/>
              <a:t>Sam Bristow</a:t>
            </a:r>
          </a:p>
          <a:p>
            <a:pPr marL="228600" lvl="0" indent="-228600" algn="l" rtl="0">
              <a:lnSpc>
                <a:spcPct val="90000"/>
              </a:lnSpc>
              <a:spcBef>
                <a:spcPts val="1000"/>
              </a:spcBef>
              <a:spcAft>
                <a:spcPts val="0"/>
              </a:spcAft>
              <a:buClr>
                <a:schemeClr val="dk1"/>
              </a:buClr>
              <a:buSzPts val="2000"/>
              <a:buChar char="•"/>
            </a:pPr>
            <a:r>
              <a:rPr lang="en-US" sz="2000" dirty="0"/>
              <a:t>Olivier Charrier – Wind River</a:t>
            </a:r>
          </a:p>
          <a:p>
            <a:pPr marL="228600" lvl="0" indent="-228600" algn="l" rtl="0">
              <a:lnSpc>
                <a:spcPct val="90000"/>
              </a:lnSpc>
              <a:spcBef>
                <a:spcPts val="1000"/>
              </a:spcBef>
              <a:spcAft>
                <a:spcPts val="0"/>
              </a:spcAft>
              <a:buClr>
                <a:schemeClr val="dk1"/>
              </a:buClr>
              <a:buSzPts val="2000"/>
              <a:buChar char="•"/>
            </a:pPr>
            <a:r>
              <a:rPr lang="en-US" sz="2000" dirty="0"/>
              <a:t>Martin Halle – TUHH</a:t>
            </a:r>
          </a:p>
          <a:p>
            <a:pPr marL="228600" indent="-228600">
              <a:buSzPts val="2000"/>
            </a:pPr>
            <a:r>
              <a:rPr lang="en-US" sz="2000" dirty="0"/>
              <a:t>Shuah Khan – Linux Foundation</a:t>
            </a:r>
          </a:p>
          <a:p>
            <a:pPr marL="228600" lvl="0" indent="-228600" algn="l" rtl="0">
              <a:lnSpc>
                <a:spcPct val="90000"/>
              </a:lnSpc>
              <a:spcBef>
                <a:spcPts val="1000"/>
              </a:spcBef>
              <a:spcAft>
                <a:spcPts val="0"/>
              </a:spcAft>
              <a:buClr>
                <a:schemeClr val="dk1"/>
              </a:buClr>
              <a:buSzPts val="2000"/>
              <a:buChar char="•"/>
            </a:pPr>
            <a:r>
              <a:rPr lang="en-US" sz="2000" dirty="0" err="1"/>
              <a:t>LenkaKT</a:t>
            </a:r>
            <a:r>
              <a:rPr lang="en-US" sz="2000" dirty="0"/>
              <a:t> – TUL CZ</a:t>
            </a:r>
          </a:p>
          <a:p>
            <a:pPr marL="228600" indent="-228600">
              <a:buSzPts val="2000"/>
            </a:pPr>
            <a:r>
              <a:rPr lang="en-US" sz="2000" dirty="0" err="1"/>
              <a:t>Qasim</a:t>
            </a:r>
            <a:r>
              <a:rPr lang="en-US" sz="2000" dirty="0"/>
              <a:t> Majeed </a:t>
            </a:r>
          </a:p>
          <a:p>
            <a:pPr marL="228600" indent="-228600">
              <a:buSzPts val="2000"/>
            </a:pPr>
            <a:r>
              <a:rPr lang="en-US" sz="2000" dirty="0"/>
              <a:t>Sam Thompson – </a:t>
            </a:r>
            <a:r>
              <a:rPr lang="en-US" sz="2000" dirty="0" err="1"/>
              <a:t>Rapita</a:t>
            </a:r>
            <a:endParaRPr lang="en-US" sz="2000" dirty="0"/>
          </a:p>
          <a:p>
            <a:pPr marL="228600" indent="-228600">
              <a:buSzPts val="2000"/>
            </a:pPr>
            <a:r>
              <a:rPr lang="en-US" sz="2000" dirty="0"/>
              <a:t>Steve VanderLeest – Boeing</a:t>
            </a:r>
          </a:p>
          <a:p>
            <a:pPr marL="228600" lvl="0" indent="-228600" algn="l" rtl="0">
              <a:lnSpc>
                <a:spcPct val="90000"/>
              </a:lnSpc>
              <a:spcBef>
                <a:spcPts val="1000"/>
              </a:spcBef>
              <a:spcAft>
                <a:spcPts val="0"/>
              </a:spcAft>
              <a:buClr>
                <a:schemeClr val="dk1"/>
              </a:buClr>
              <a:buSzPts val="2000"/>
              <a:buChar char="•"/>
            </a:pPr>
            <a:r>
              <a:rPr lang="en-US" sz="2000" dirty="0"/>
              <a:t>Richard Wagener</a:t>
            </a:r>
          </a:p>
          <a:p>
            <a:pPr marL="228600" lvl="0" indent="-228600" algn="l" rtl="0">
              <a:lnSpc>
                <a:spcPct val="90000"/>
              </a:lnSpc>
              <a:spcBef>
                <a:spcPts val="1000"/>
              </a:spcBef>
              <a:spcAft>
                <a:spcPts val="0"/>
              </a:spcAft>
              <a:buClr>
                <a:schemeClr val="dk1"/>
              </a:buClr>
              <a:buSzPts val="2000"/>
              <a:buChar char="•"/>
            </a:pPr>
            <a:r>
              <a:rPr lang="en-US" sz="2000" dirty="0"/>
              <a:t>Chuck Wolber – Boeing</a:t>
            </a:r>
          </a:p>
          <a:p>
            <a:pPr marL="228600" indent="-228600">
              <a:buSzPts val="2000"/>
            </a:pPr>
            <a:r>
              <a:rPr lang="en-US" sz="2000" dirty="0"/>
              <a:t>Jeremy York - Boeing</a:t>
            </a:r>
          </a:p>
          <a:p>
            <a:pPr marL="228600" indent="-228600">
              <a:buSzPts val="2000"/>
            </a:pPr>
            <a:r>
              <a:rPr lang="en-US" sz="2000" dirty="0" err="1"/>
              <a:t>Wanja</a:t>
            </a:r>
            <a:r>
              <a:rPr lang="en-US" sz="2000" dirty="0"/>
              <a:t> </a:t>
            </a:r>
            <a:r>
              <a:rPr lang="en-US" sz="2000" dirty="0" err="1"/>
              <a:t>Zaeske</a:t>
            </a:r>
            <a:r>
              <a:rPr lang="en-US" sz="2000" dirty="0"/>
              <a:t> - DLR</a:t>
            </a:r>
          </a:p>
          <a:p>
            <a:pPr marL="228600" lvl="0" indent="-228600" algn="l" rtl="0">
              <a:lnSpc>
                <a:spcPct val="90000"/>
              </a:lnSpc>
              <a:spcBef>
                <a:spcPts val="1000"/>
              </a:spcBef>
              <a:spcAft>
                <a:spcPts val="0"/>
              </a:spcAft>
              <a:buClr>
                <a:schemeClr val="dk1"/>
              </a:buClr>
              <a:buSzPts val="2000"/>
              <a:buChar char="•"/>
            </a:pPr>
            <a:endParaRPr lang="en-US" sz="2000" dirty="0"/>
          </a:p>
          <a:p>
            <a:pPr marL="228600" lvl="0" indent="-228600" algn="l" rtl="0">
              <a:lnSpc>
                <a:spcPct val="90000"/>
              </a:lnSpc>
              <a:spcBef>
                <a:spcPts val="1000"/>
              </a:spcBef>
              <a:spcAft>
                <a:spcPts val="0"/>
              </a:spcAft>
              <a:buClr>
                <a:schemeClr val="dk1"/>
              </a:buClr>
              <a:buSzPts val="2000"/>
              <a:buChar char="•"/>
            </a:pPr>
            <a:endParaRPr lang="en-US" sz="2000" dirty="0"/>
          </a:p>
          <a:p>
            <a:pPr marL="228600" lvl="0" indent="-228600" algn="l" rtl="0">
              <a:lnSpc>
                <a:spcPct val="90000"/>
              </a:lnSpc>
              <a:spcBef>
                <a:spcPts val="1000"/>
              </a:spcBef>
              <a:spcAft>
                <a:spcPts val="0"/>
              </a:spcAft>
              <a:buClr>
                <a:schemeClr val="dk1"/>
              </a:buClr>
              <a:buSzPts val="2000"/>
              <a:buChar char="•"/>
            </a:pPr>
            <a:endParaRPr dirty="0"/>
          </a:p>
          <a:p>
            <a:pPr marL="228600" lvl="0" indent="-228600" algn="l" rtl="0">
              <a:lnSpc>
                <a:spcPct val="90000"/>
              </a:lnSpc>
              <a:spcBef>
                <a:spcPts val="1000"/>
              </a:spcBef>
              <a:spcAft>
                <a:spcPts val="0"/>
              </a:spcAft>
              <a:buClr>
                <a:schemeClr val="dk1"/>
              </a:buClr>
              <a:buSzPts val="2000"/>
              <a:buChar char="•"/>
            </a:pPr>
            <a:endParaRPr dirty="0"/>
          </a:p>
        </p:txBody>
      </p:sp>
      <p:sp>
        <p:nvSpPr>
          <p:cNvPr id="99" name="Google Shape;99;p3"/>
          <p:cNvSpPr txBox="1"/>
          <p:nvPr/>
        </p:nvSpPr>
        <p:spPr>
          <a:xfrm>
            <a:off x="7102929" y="906237"/>
            <a:ext cx="3510416" cy="4914900"/>
          </a:xfrm>
          <a:prstGeom prst="rect">
            <a:avLst/>
          </a:prstGeom>
          <a:noFill/>
          <a:ln>
            <a:noFill/>
          </a:ln>
        </p:spPr>
        <p:txBody>
          <a:bodyPr spcFirstLastPara="1" wrap="square" lIns="91425" tIns="45700" rIns="91425" bIns="45700" anchor="t" anchorCtr="0">
            <a:normAutofit/>
          </a:bodyPr>
          <a:lstStyle/>
          <a:p>
            <a:pPr marL="228600" marR="0" lvl="0" indent="-10160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000"/>
              <a:buFont typeface="Calibri"/>
              <a:buNone/>
            </a:pPr>
            <a:r>
              <a:rPr lang="en-US"/>
              <a:t>Notices</a:t>
            </a:r>
            <a:endParaRPr/>
          </a:p>
        </p:txBody>
      </p:sp>
      <p:sp>
        <p:nvSpPr>
          <p:cNvPr id="105" name="Google Shape;105;p4"/>
          <p:cNvSpPr txBox="1">
            <a:spLocks noGrp="1"/>
          </p:cNvSpPr>
          <p:nvPr>
            <p:ph type="body" idx="1"/>
          </p:nvPr>
        </p:nvSpPr>
        <p:spPr>
          <a:xfrm>
            <a:off x="831850" y="4589463"/>
            <a:ext cx="5119914"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a:t>Antitrust Policy</a:t>
            </a:r>
            <a:endParaRPr/>
          </a:p>
          <a:p>
            <a:pPr marL="0" lvl="0" indent="0" algn="l" rtl="0">
              <a:lnSpc>
                <a:spcPct val="90000"/>
              </a:lnSpc>
              <a:spcBef>
                <a:spcPts val="1000"/>
              </a:spcBef>
              <a:spcAft>
                <a:spcPts val="0"/>
              </a:spcAft>
              <a:buClr>
                <a:srgbClr val="888888"/>
              </a:buClr>
              <a:buSzPts val="2400"/>
              <a:buNone/>
            </a:pPr>
            <a:r>
              <a:rPr lang="en-US"/>
              <a:t>Copyright and Licensing</a:t>
            </a:r>
            <a:endParaRPr/>
          </a:p>
          <a:p>
            <a:pPr marL="0" lvl="0" indent="0" algn="l" rtl="0">
              <a:lnSpc>
                <a:spcPct val="90000"/>
              </a:lnSpc>
              <a:spcBef>
                <a:spcPts val="1000"/>
              </a:spcBef>
              <a:spcAft>
                <a:spcPts val="0"/>
              </a:spcAft>
              <a:buClr>
                <a:srgbClr val="888888"/>
              </a:buClr>
              <a:buSzPts val="2400"/>
              <a:buNone/>
            </a:pPr>
            <a:r>
              <a:rPr lang="en-US"/>
              <a:t>Relationship to Employing Companies</a:t>
            </a:r>
            <a:endParaRPr/>
          </a:p>
        </p:txBody>
      </p:sp>
      <p:sp>
        <p:nvSpPr>
          <p:cNvPr id="106" name="Google Shape;106;p4"/>
          <p:cNvSpPr txBox="1"/>
          <p:nvPr/>
        </p:nvSpPr>
        <p:spPr>
          <a:xfrm>
            <a:off x="6400801" y="4589463"/>
            <a:ext cx="4442279" cy="150018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888888"/>
              </a:buClr>
              <a:buSzPts val="2400"/>
              <a:buFont typeface="Arial"/>
              <a:buNone/>
            </a:pPr>
            <a:r>
              <a:rPr lang="en-US" sz="2400" b="0" i="0" u="none" strike="noStrike" cap="none">
                <a:solidFill>
                  <a:srgbClr val="888888"/>
                </a:solidFill>
                <a:latin typeface="Calibri"/>
                <a:ea typeface="Calibri"/>
                <a:cs typeface="Calibri"/>
                <a:sym typeface="Calibri"/>
              </a:rPr>
              <a:t>Code of Conduct</a:t>
            </a:r>
            <a:endParaRPr/>
          </a:p>
          <a:p>
            <a:pPr marL="0" marR="0" lvl="0" indent="0" algn="l" rtl="0">
              <a:lnSpc>
                <a:spcPct val="90000"/>
              </a:lnSpc>
              <a:spcBef>
                <a:spcPts val="1000"/>
              </a:spcBef>
              <a:spcAft>
                <a:spcPts val="0"/>
              </a:spcAft>
              <a:buClr>
                <a:srgbClr val="888888"/>
              </a:buClr>
              <a:buSzPts val="2400"/>
              <a:buFont typeface="Arial"/>
              <a:buNone/>
            </a:pPr>
            <a:r>
              <a:rPr lang="en-US" sz="2400" b="0" i="0" u="none" strike="noStrike" cap="none">
                <a:solidFill>
                  <a:srgbClr val="888888"/>
                </a:solidFill>
                <a:latin typeface="Calibri"/>
                <a:ea typeface="Calibri"/>
                <a:cs typeface="Calibri"/>
                <a:sym typeface="Calibri"/>
              </a:rPr>
              <a:t>Meeting Recording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Antitrust Policy</a:t>
            </a:r>
            <a:endParaRPr/>
          </a:p>
        </p:txBody>
      </p:sp>
      <p:sp>
        <p:nvSpPr>
          <p:cNvPr id="112" name="Google Shape;112;p5"/>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ELISA Project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Examples of types of actions that are prohibited at ELISA Project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Copyright and Licensing</a:t>
            </a:r>
            <a:endParaRPr/>
          </a:p>
        </p:txBody>
      </p:sp>
      <p:sp>
        <p:nvSpPr>
          <p:cNvPr id="118" name="Google Shape;118;p6"/>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a:t>Email communication will be treated as documentation and be received and made available by the Project under the Creative Commons Attribution 4.0 International License (available at </a:t>
            </a:r>
            <a:r>
              <a:rPr lang="en-US" sz="2200"/>
              <a:t>http://creativecommons.org/licenses/by/4.0</a:t>
            </a:r>
            <a:r>
              <a:rPr lang="en-US"/>
              <a:t>). </a:t>
            </a:r>
            <a:br>
              <a:rPr lang="en-US"/>
            </a:br>
            <a:r>
              <a:rPr lang="en-US"/>
              <a:t>Please refer to the ELISA Technical Charter section 7 subsection iv. for details.</a:t>
            </a:r>
            <a:endParaRPr/>
          </a:p>
          <a:p>
            <a:pPr marL="0" lvl="0" indent="0" algn="l" rtl="0">
              <a:lnSpc>
                <a:spcPct val="90000"/>
              </a:lnSpc>
              <a:spcBef>
                <a:spcPts val="1000"/>
              </a:spcBef>
              <a:spcAft>
                <a:spcPts val="0"/>
              </a:spcAft>
              <a:buClr>
                <a:schemeClr val="dk1"/>
              </a:buClr>
              <a:buSzPts val="2800"/>
              <a:buNone/>
            </a:pPr>
            <a:r>
              <a:rPr lang="en-US"/>
              <a:t>This also holds for any content presented in meetings and placed in the Google Drive directories.</a:t>
            </a:r>
            <a:endParaRPr/>
          </a:p>
          <a:p>
            <a:pPr marL="0" lvl="0" indent="0" algn="l" rtl="0">
              <a:lnSpc>
                <a:spcPct val="90000"/>
              </a:lnSpc>
              <a:spcBef>
                <a:spcPts val="1000"/>
              </a:spcBef>
              <a:spcAft>
                <a:spcPts val="0"/>
              </a:spcAft>
              <a:buClr>
                <a:schemeClr val="dk1"/>
              </a:buClr>
              <a:buSzPts val="2800"/>
              <a:buNone/>
            </a:pPr>
            <a:r>
              <a:rPr lang="en-US" b="1"/>
              <a:t>Note:</a:t>
            </a:r>
            <a:r>
              <a:rPr lang="en-US"/>
              <a:t> If you disagree with those terms, you need to point out that the provided content is not under those terms, please let us know beforehand and we will ensure to have clear licensing conditions for all content in this collaboration.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Relationship to </a:t>
            </a:r>
            <a:br>
              <a:rPr lang="en-US"/>
            </a:br>
            <a:r>
              <a:rPr lang="en-US"/>
              <a:t>Employing Companies</a:t>
            </a:r>
            <a:endParaRPr/>
          </a:p>
        </p:txBody>
      </p:sp>
      <p:sp>
        <p:nvSpPr>
          <p:cNvPr id="124" name="Google Shape;124;p7"/>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discussions in these meetings are exploratory. The opinions expressed by participants are not necessarily the policy of the companies.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Code of Conduct</a:t>
            </a:r>
            <a:endParaRPr/>
          </a:p>
        </p:txBody>
      </p:sp>
      <p:sp>
        <p:nvSpPr>
          <p:cNvPr id="130" name="Google Shape;130;p8"/>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The kernel and LF Code of Conduct applies to all communication with this project:</a:t>
            </a:r>
            <a:endParaRPr/>
          </a:p>
          <a:p>
            <a:pPr marL="228600" lvl="0" indent="-228600" algn="l" rtl="0">
              <a:lnSpc>
                <a:spcPct val="90000"/>
              </a:lnSpc>
              <a:spcBef>
                <a:spcPts val="1000"/>
              </a:spcBef>
              <a:spcAft>
                <a:spcPts val="0"/>
              </a:spcAft>
              <a:buClr>
                <a:schemeClr val="dk1"/>
              </a:buClr>
              <a:buSzPts val="2000"/>
              <a:buChar char="•"/>
            </a:pPr>
            <a:r>
              <a:rPr lang="en-US" sz="2000" u="sng">
                <a:solidFill>
                  <a:schemeClr val="hlink"/>
                </a:solidFill>
                <a:hlinkClick r:id="rId3"/>
              </a:rPr>
              <a:t>https://www.linuxfoundation.org/code-of-conduct/</a:t>
            </a:r>
            <a:endParaRPr sz="2000"/>
          </a:p>
          <a:p>
            <a:pPr marL="228600" lvl="0" indent="-228600" algn="l" rtl="0">
              <a:lnSpc>
                <a:spcPct val="90000"/>
              </a:lnSpc>
              <a:spcBef>
                <a:spcPts val="1000"/>
              </a:spcBef>
              <a:spcAft>
                <a:spcPts val="0"/>
              </a:spcAft>
              <a:buClr>
                <a:schemeClr val="dk1"/>
              </a:buClr>
              <a:buSzPts val="2000"/>
              <a:buChar char="•"/>
            </a:pPr>
            <a:r>
              <a:rPr lang="en-US" sz="2000" u="sng">
                <a:solidFill>
                  <a:schemeClr val="hlink"/>
                </a:solidFill>
                <a:hlinkClick r:id="rId4"/>
              </a:rPr>
              <a:t>https://git.kernel.org/pub/scm/linux/kernel/git/torvalds/linux.git/tree/Documentation/process/code-of-conduct.rst</a:t>
            </a:r>
            <a:endParaRPr sz="2000"/>
          </a:p>
          <a:p>
            <a:pPr marL="228600" lvl="0" indent="-228600" algn="l" rtl="0">
              <a:lnSpc>
                <a:spcPct val="90000"/>
              </a:lnSpc>
              <a:spcBef>
                <a:spcPts val="1000"/>
              </a:spcBef>
              <a:spcAft>
                <a:spcPts val="0"/>
              </a:spcAft>
              <a:buClr>
                <a:schemeClr val="dk1"/>
              </a:buClr>
              <a:buSzPts val="2000"/>
              <a:buChar char="•"/>
            </a:pPr>
            <a:r>
              <a:rPr lang="en-US" sz="2000" u="sng">
                <a:solidFill>
                  <a:schemeClr val="hlink"/>
                </a:solidFill>
                <a:hlinkClick r:id="rId5"/>
              </a:rPr>
              <a:t>https://git.kernel.org/pub/scm/linux/kernel/git/torvalds/linux.git/tree/Documentation/process/code-of-conduct-interpretation.rst</a:t>
            </a:r>
            <a:endParaRPr sz="2000"/>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rot="-5400000">
            <a:off x="-2417877" y="2668247"/>
            <a:ext cx="6662061"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t>Expected Behavior</a:t>
            </a:r>
            <a:endParaRPr/>
          </a:p>
        </p:txBody>
      </p:sp>
      <p:sp>
        <p:nvSpPr>
          <p:cNvPr id="136" name="Google Shape;136;p9"/>
          <p:cNvSpPr txBox="1">
            <a:spLocks noGrp="1"/>
          </p:cNvSpPr>
          <p:nvPr>
            <p:ph type="body" idx="1"/>
          </p:nvPr>
        </p:nvSpPr>
        <p:spPr>
          <a:xfrm>
            <a:off x="1575933" y="906237"/>
            <a:ext cx="10365695" cy="49149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In the end, "be kind to each other" is really what the end goal is for everybody.  We know everyone is human and we all fail at times, but the primary goal for all of us should be to work toward amicable resolutions of problems.</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All event participants, whether they are attending an in-person event or a virtual event, are expected to behave in accordance with professional standards, with both this Code of Conduct as well as their respective employer’s policies governing appropriate workplace behavior and applicable laws.</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n-US"/>
              <a:t>Positive Examples:</a:t>
            </a:r>
            <a:endParaRPr/>
          </a:p>
          <a:p>
            <a:pPr marL="228600" lvl="0" indent="-228600" algn="l" rtl="0">
              <a:lnSpc>
                <a:spcPct val="90000"/>
              </a:lnSpc>
              <a:spcBef>
                <a:spcPts val="1000"/>
              </a:spcBef>
              <a:spcAft>
                <a:spcPts val="0"/>
              </a:spcAft>
              <a:buClr>
                <a:schemeClr val="dk1"/>
              </a:buClr>
              <a:buSzPct val="100000"/>
              <a:buChar char="•"/>
            </a:pPr>
            <a:r>
              <a:rPr lang="en-US"/>
              <a:t>Using welcoming and inclusive language</a:t>
            </a:r>
            <a:endParaRPr/>
          </a:p>
          <a:p>
            <a:pPr marL="228600" lvl="0" indent="-228600" algn="l" rtl="0">
              <a:lnSpc>
                <a:spcPct val="90000"/>
              </a:lnSpc>
              <a:spcBef>
                <a:spcPts val="1000"/>
              </a:spcBef>
              <a:spcAft>
                <a:spcPts val="0"/>
              </a:spcAft>
              <a:buClr>
                <a:schemeClr val="dk1"/>
              </a:buClr>
              <a:buSzPct val="100000"/>
              <a:buChar char="•"/>
            </a:pPr>
            <a:r>
              <a:rPr lang="en-US"/>
              <a:t>Being respectful of differing viewpoints and experiences</a:t>
            </a:r>
            <a:endParaRPr/>
          </a:p>
          <a:p>
            <a:pPr marL="228600" lvl="0" indent="-228600" algn="l" rtl="0">
              <a:lnSpc>
                <a:spcPct val="90000"/>
              </a:lnSpc>
              <a:spcBef>
                <a:spcPts val="1000"/>
              </a:spcBef>
              <a:spcAft>
                <a:spcPts val="0"/>
              </a:spcAft>
              <a:buClr>
                <a:schemeClr val="dk1"/>
              </a:buClr>
              <a:buSzPct val="100000"/>
              <a:buChar char="•"/>
            </a:pPr>
            <a:r>
              <a:rPr lang="en-US"/>
              <a:t>Gracefully accepting constructive criticism</a:t>
            </a:r>
            <a:endParaRPr/>
          </a:p>
          <a:p>
            <a:pPr marL="228600" lvl="0" indent="-228600" algn="l" rtl="0">
              <a:lnSpc>
                <a:spcPct val="90000"/>
              </a:lnSpc>
              <a:spcBef>
                <a:spcPts val="1000"/>
              </a:spcBef>
              <a:spcAft>
                <a:spcPts val="0"/>
              </a:spcAft>
              <a:buClr>
                <a:schemeClr val="dk1"/>
              </a:buClr>
              <a:buSzPct val="100000"/>
              <a:buChar char="•"/>
            </a:pPr>
            <a:r>
              <a:rPr lang="en-US"/>
              <a:t>Focusing on what is best for the community</a:t>
            </a:r>
            <a:endParaRPr/>
          </a:p>
          <a:p>
            <a:pPr marL="228600" lvl="0" indent="-228600" algn="l" rtl="0">
              <a:lnSpc>
                <a:spcPct val="90000"/>
              </a:lnSpc>
              <a:spcBef>
                <a:spcPts val="1000"/>
              </a:spcBef>
              <a:spcAft>
                <a:spcPts val="0"/>
              </a:spcAft>
              <a:buClr>
                <a:schemeClr val="dk1"/>
              </a:buClr>
              <a:buSzPct val="100000"/>
              <a:buChar char="•"/>
            </a:pPr>
            <a:r>
              <a:rPr lang="en-US"/>
              <a:t>Showing empathy towards other community members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1339</Words>
  <Application>Microsoft Office PowerPoint</Application>
  <PresentationFormat>Widescreen</PresentationFormat>
  <Paragraphs>123</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Aerospace Working Group</vt:lpstr>
      <vt:lpstr>Agenda</vt:lpstr>
      <vt:lpstr>Roll Call</vt:lpstr>
      <vt:lpstr>Notices</vt:lpstr>
      <vt:lpstr>Antitrust Policy</vt:lpstr>
      <vt:lpstr>Copyright and Licensing</vt:lpstr>
      <vt:lpstr>Relationship to  Employing Companies</vt:lpstr>
      <vt:lpstr>Code of Conduct</vt:lpstr>
      <vt:lpstr>Expected Behavior</vt:lpstr>
      <vt:lpstr>Unacceptable Behavior</vt:lpstr>
      <vt:lpstr>Meeting Recording</vt:lpstr>
      <vt:lpstr>Announcements</vt:lpstr>
      <vt:lpstr>Upcoming Conferences</vt:lpstr>
      <vt:lpstr>Aerospace Working Group Description</vt:lpstr>
      <vt:lpstr>Working Group Description</vt:lpstr>
      <vt:lpstr>Discussion Topics</vt:lpstr>
      <vt:lpstr>Discussion</vt:lpstr>
      <vt:lpstr>Closing</vt:lpstr>
      <vt:lpstr>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Aerospace Working Group</dc:title>
  <dc:creator>Vanderleest (US), Steven H</dc:creator>
  <cp:lastModifiedBy>Vanderleest (US), Steven H</cp:lastModifiedBy>
  <cp:revision>5</cp:revision>
  <dcterms:created xsi:type="dcterms:W3CDTF">2023-01-03T13:19:05Z</dcterms:created>
  <dcterms:modified xsi:type="dcterms:W3CDTF">2023-01-19T17:21:31Z</dcterms:modified>
</cp:coreProperties>
</file>