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70" r:id="rId13"/>
    <p:sldId id="267" r:id="rId14"/>
    <p:sldId id="274" r:id="rId15"/>
    <p:sldId id="268" r:id="rId16"/>
    <p:sldId id="27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7" autoAdjust="0"/>
    <p:restoredTop sz="94660"/>
  </p:normalViewPr>
  <p:slideViewPr>
    <p:cSldViewPr snapToGrid="0">
      <p:cViewPr varScale="1">
        <p:scale>
          <a:sx n="109" d="100"/>
          <a:sy n="109"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2467-F6F5-4154-9029-5FB29D524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BDFD84-992C-49AE-A4B6-F5EECD6B2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AAB4A5-9B4B-4E75-9EBC-39B21AA32989}"/>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5" name="Footer Placeholder 4">
            <a:extLst>
              <a:ext uri="{FF2B5EF4-FFF2-40B4-BE49-F238E27FC236}">
                <a16:creationId xmlns:a16="http://schemas.microsoft.com/office/drawing/2014/main" id="{3A4683F7-D410-4304-A2FD-56640006B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68C91-4A47-4039-A072-5270BADEBD7D}"/>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126678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1515-B1F3-4FCC-ACAD-F82EFD2C73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EB50DF-308C-490D-B531-D3E40CB633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9FE6-8DF7-4933-91A6-B415028A4228}"/>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5" name="Footer Placeholder 4">
            <a:extLst>
              <a:ext uri="{FF2B5EF4-FFF2-40B4-BE49-F238E27FC236}">
                <a16:creationId xmlns:a16="http://schemas.microsoft.com/office/drawing/2014/main" id="{E429B944-5F10-460E-A7A2-692FFF463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B46B8-9D73-4D6A-B116-EEAAE2B7B556}"/>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85191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B2BF4-DD63-4F46-9123-961DE5DC63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F4FDE-310D-41F3-8D29-3AC45E9D14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9768B-9D29-49C6-8224-C032C2115FF5}"/>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5" name="Footer Placeholder 4">
            <a:extLst>
              <a:ext uri="{FF2B5EF4-FFF2-40B4-BE49-F238E27FC236}">
                <a16:creationId xmlns:a16="http://schemas.microsoft.com/office/drawing/2014/main" id="{D711E415-25FF-4E1D-9CA3-66C7200C9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08810-9C6F-4706-9EFB-2D507C83B638}"/>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304770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4FDE-32F0-4203-898A-EF2D7819B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39CF76-9F77-45D0-843F-26BD9959A2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2AAE3-1A52-4E3B-9E6B-2F1E9E1A88CA}"/>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5" name="Footer Placeholder 4">
            <a:extLst>
              <a:ext uri="{FF2B5EF4-FFF2-40B4-BE49-F238E27FC236}">
                <a16:creationId xmlns:a16="http://schemas.microsoft.com/office/drawing/2014/main" id="{DABD2DB1-D3FF-4FB3-AE69-C4DB157F2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C398D-BA02-449B-81E8-41EEB7407518}"/>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353510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DFA9-71C9-4DC0-8C29-3FC40E6B77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E3BAF-2BA8-4AB9-B7E3-8115AC9E3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E1CB7-1222-4A25-B17B-CB17504A5EA7}"/>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5" name="Footer Placeholder 4">
            <a:extLst>
              <a:ext uri="{FF2B5EF4-FFF2-40B4-BE49-F238E27FC236}">
                <a16:creationId xmlns:a16="http://schemas.microsoft.com/office/drawing/2014/main" id="{054EDD32-C608-40BF-9F08-CEC112063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48BB0-41E1-4F4D-9E9D-F24AF9A535FE}"/>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4038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F112-1C80-4794-AEC1-D349F3A90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E327C8-341F-4E4B-9190-3C0D50B307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96BE15-CE30-4CB9-B83F-88EB3028F4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298CCC-35B8-4B0A-A02A-1CDB3454AF55}"/>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6" name="Footer Placeholder 5">
            <a:extLst>
              <a:ext uri="{FF2B5EF4-FFF2-40B4-BE49-F238E27FC236}">
                <a16:creationId xmlns:a16="http://schemas.microsoft.com/office/drawing/2014/main" id="{D2EA015D-045F-4793-A585-1AC2DE0B9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5F7E8-5E95-4CCF-B983-25F330A9CDB7}"/>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361372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12A3-7F1C-406C-9CCE-8E32738D68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2A4788-1942-4835-A59C-EB93B9B27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A0C692-72C2-4818-AB29-DA37B170C6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1A77AD-1779-4681-89A3-8D5241209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A94CDB-CE9A-4044-A581-7404B2FC74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CC9F6-83A9-4B4C-9379-A707B28FF87B}"/>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8" name="Footer Placeholder 7">
            <a:extLst>
              <a:ext uri="{FF2B5EF4-FFF2-40B4-BE49-F238E27FC236}">
                <a16:creationId xmlns:a16="http://schemas.microsoft.com/office/drawing/2014/main" id="{026C63B1-54EC-40E7-B7A5-5618F13CD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7C342D-DB37-4E76-A08D-6178D8B8B780}"/>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59133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B238-CE6C-4CA3-B479-8FE6913C61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EE160F-A11D-4E5C-81AC-D21FF2E3EF64}"/>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4" name="Footer Placeholder 3">
            <a:extLst>
              <a:ext uri="{FF2B5EF4-FFF2-40B4-BE49-F238E27FC236}">
                <a16:creationId xmlns:a16="http://schemas.microsoft.com/office/drawing/2014/main" id="{7F63A9B2-B012-494F-B26E-C353F1EA32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F666B8-EDFD-42F5-A876-81F511F7A9C8}"/>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106999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59BB0-EA68-4584-940B-5D56F2283D03}"/>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3" name="Footer Placeholder 2">
            <a:extLst>
              <a:ext uri="{FF2B5EF4-FFF2-40B4-BE49-F238E27FC236}">
                <a16:creationId xmlns:a16="http://schemas.microsoft.com/office/drawing/2014/main" id="{BC45FC9B-24D2-4ABF-B7C2-9FCF06C3C0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FE4705-22C5-46B4-ACD3-DE44643CBEB1}"/>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281411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7A24-14A0-4C82-9A10-C4EB1051F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BF0CB4-6491-4797-8510-66794A0E4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805F78-B941-4F4D-A137-2316ADCA0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8E65CD-23E3-4712-B233-2DB2A3D84579}"/>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6" name="Footer Placeholder 5">
            <a:extLst>
              <a:ext uri="{FF2B5EF4-FFF2-40B4-BE49-F238E27FC236}">
                <a16:creationId xmlns:a16="http://schemas.microsoft.com/office/drawing/2014/main" id="{7EED2B6C-CBBE-4B0F-8522-A6FC171D6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59B28-CFD5-49AC-B9CC-CB1429EEE2AC}"/>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374647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54E9-38E2-4D8C-B646-7FB6AD90F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C0E1E4-932A-4708-8AC1-B53BCADF6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A1CD3E-AF9B-4050-AEB0-6D7172B42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466045-4EB5-4A2F-934A-CCE9AF486BFF}"/>
              </a:ext>
            </a:extLst>
          </p:cNvPr>
          <p:cNvSpPr>
            <a:spLocks noGrp="1"/>
          </p:cNvSpPr>
          <p:nvPr>
            <p:ph type="dt" sz="half" idx="10"/>
          </p:nvPr>
        </p:nvSpPr>
        <p:spPr/>
        <p:txBody>
          <a:bodyPr/>
          <a:lstStyle/>
          <a:p>
            <a:fld id="{30D56B24-3757-4673-967F-70AE92547D17}" type="datetimeFigureOut">
              <a:rPr lang="en-US" smtClean="0"/>
              <a:t>1/4/2023</a:t>
            </a:fld>
            <a:endParaRPr lang="en-US"/>
          </a:p>
        </p:txBody>
      </p:sp>
      <p:sp>
        <p:nvSpPr>
          <p:cNvPr id="6" name="Footer Placeholder 5">
            <a:extLst>
              <a:ext uri="{FF2B5EF4-FFF2-40B4-BE49-F238E27FC236}">
                <a16:creationId xmlns:a16="http://schemas.microsoft.com/office/drawing/2014/main" id="{D613F123-E0D8-48CB-9FFA-E23F8A98D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38713-B25F-4B18-9E2D-1CF1326C8A3F}"/>
              </a:ext>
            </a:extLst>
          </p:cNvPr>
          <p:cNvSpPr>
            <a:spLocks noGrp="1"/>
          </p:cNvSpPr>
          <p:nvPr>
            <p:ph type="sldNum" sz="quarter" idx="12"/>
          </p:nvPr>
        </p:nvSpPr>
        <p:spPr/>
        <p:txBody>
          <a:bodyPr/>
          <a:lstStyle/>
          <a:p>
            <a:fld id="{7F686289-4004-4CEE-BE79-78F0599D50AC}" type="slidenum">
              <a:rPr lang="en-US" smtClean="0"/>
              <a:t>‹#›</a:t>
            </a:fld>
            <a:endParaRPr lang="en-US"/>
          </a:p>
        </p:txBody>
      </p:sp>
    </p:spTree>
    <p:extLst>
      <p:ext uri="{BB962C8B-B14F-4D97-AF65-F5344CB8AC3E}">
        <p14:creationId xmlns:p14="http://schemas.microsoft.com/office/powerpoint/2010/main" val="24214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4E9C53-525C-4EE3-983E-B59384A16D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EC18CC-D5B2-4205-84BA-77206815B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75C37-ECE6-4E2C-9DDB-27332D990D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56B24-3757-4673-967F-70AE92547D17}" type="datetimeFigureOut">
              <a:rPr lang="en-US" smtClean="0"/>
              <a:t>1/4/2023</a:t>
            </a:fld>
            <a:endParaRPr lang="en-US"/>
          </a:p>
        </p:txBody>
      </p:sp>
      <p:sp>
        <p:nvSpPr>
          <p:cNvPr id="5" name="Footer Placeholder 4">
            <a:extLst>
              <a:ext uri="{FF2B5EF4-FFF2-40B4-BE49-F238E27FC236}">
                <a16:creationId xmlns:a16="http://schemas.microsoft.com/office/drawing/2014/main" id="{F4B09504-D055-48D9-9CC9-3B6907728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98070F-C08F-4236-A453-59DF3D810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86289-4004-4CEE-BE79-78F0599D50AC}" type="slidenum">
              <a:rPr lang="en-US" smtClean="0"/>
              <a:t>‹#›</a:t>
            </a:fld>
            <a:endParaRPr lang="en-US"/>
          </a:p>
        </p:txBody>
      </p:sp>
    </p:spTree>
    <p:extLst>
      <p:ext uri="{BB962C8B-B14F-4D97-AF65-F5344CB8AC3E}">
        <p14:creationId xmlns:p14="http://schemas.microsoft.com/office/powerpoint/2010/main" val="362338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st1.zoom.us/web_client/bai5dum/html/externalLinkPage.html?ref=https://www.youtube.com/watch?v=Fea5XODLBM8&amp;list=PLuDNrzTpK8zqx7AJroClzENM8lpPhGkJu&amp;index=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kernel.org/pub/scm/linux/kernel/git/torvalds/linux.git/tree/Documentation/process/code-of-conduct.rst" TargetMode="External"/><Relationship Id="rId2" Type="http://schemas.openxmlformats.org/officeDocument/2006/relationships/hyperlink" Target="https://www.linuxfoundation.org/code-of-conduct/" TargetMode="External"/><Relationship Id="rId1" Type="http://schemas.openxmlformats.org/officeDocument/2006/relationships/slideLayout" Target="../slideLayouts/slideLayout2.xml"/><Relationship Id="rId4" Type="http://schemas.openxmlformats.org/officeDocument/2006/relationships/hyperlink" Target="https://git.kernel.org/pub/scm/linux/kernel/git/torvalds/linux.git/tree/Documentation/process/code-of-conduct-interpretation.r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4BA-8038-433F-876F-14C4787E96C7}"/>
              </a:ext>
            </a:extLst>
          </p:cNvPr>
          <p:cNvSpPr>
            <a:spLocks noGrp="1"/>
          </p:cNvSpPr>
          <p:nvPr>
            <p:ph type="ctrTitle"/>
          </p:nvPr>
        </p:nvSpPr>
        <p:spPr>
          <a:xfrm>
            <a:off x="1524000" y="1983921"/>
            <a:ext cx="9144000" cy="1526042"/>
          </a:xfrm>
        </p:spPr>
        <p:txBody>
          <a:bodyPr/>
          <a:lstStyle/>
          <a:p>
            <a:r>
              <a:rPr lang="en-US" dirty="0"/>
              <a:t>Aerospace Working Group</a:t>
            </a:r>
          </a:p>
        </p:txBody>
      </p:sp>
      <p:sp>
        <p:nvSpPr>
          <p:cNvPr id="3" name="Subtitle 2">
            <a:extLst>
              <a:ext uri="{FF2B5EF4-FFF2-40B4-BE49-F238E27FC236}">
                <a16:creationId xmlns:a16="http://schemas.microsoft.com/office/drawing/2014/main" id="{7DC07223-3144-4D71-92E8-061A9DAEC0AB}"/>
              </a:ext>
            </a:extLst>
          </p:cNvPr>
          <p:cNvSpPr>
            <a:spLocks noGrp="1"/>
          </p:cNvSpPr>
          <p:nvPr>
            <p:ph type="subTitle" idx="1"/>
          </p:nvPr>
        </p:nvSpPr>
        <p:spPr/>
        <p:txBody>
          <a:bodyPr/>
          <a:lstStyle/>
          <a:p>
            <a:r>
              <a:rPr lang="en-US" dirty="0"/>
              <a:t>4 Jan 2022</a:t>
            </a:r>
          </a:p>
          <a:p>
            <a:endParaRPr lang="en-US" dirty="0"/>
          </a:p>
          <a:p>
            <a:r>
              <a:rPr lang="en-US" dirty="0"/>
              <a:t>Chair: Steve VanderLeest, Steven.H.VanderLeest@boeing.com </a:t>
            </a:r>
          </a:p>
        </p:txBody>
      </p:sp>
      <p:pic>
        <p:nvPicPr>
          <p:cNvPr id="5" name="Picture 4">
            <a:extLst>
              <a:ext uri="{FF2B5EF4-FFF2-40B4-BE49-F238E27FC236}">
                <a16:creationId xmlns:a16="http://schemas.microsoft.com/office/drawing/2014/main" id="{FE8192C5-E735-4A6C-80FF-7C099CFEF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43" y="408521"/>
            <a:ext cx="4842101" cy="1907642"/>
          </a:xfrm>
          <a:prstGeom prst="rect">
            <a:avLst/>
          </a:prstGeom>
        </p:spPr>
      </p:pic>
    </p:spTree>
    <p:extLst>
      <p:ext uri="{BB962C8B-B14F-4D97-AF65-F5344CB8AC3E}">
        <p14:creationId xmlns:p14="http://schemas.microsoft.com/office/powerpoint/2010/main" val="53767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Unacceptable Behavior</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fontScale="62500" lnSpcReduction="20000"/>
          </a:bodyPr>
          <a:lstStyle/>
          <a:p>
            <a:pPr marL="0" indent="0">
              <a:buNone/>
            </a:pPr>
            <a:r>
              <a:rPr lang="en-US" dirty="0"/>
              <a:t>Harassment will not be tolerated in any form, whether in person or virtually, including, but not limited to, harassment based on gender, gender identity and expression, sexual orientation, disability, physical appearance, body size, race, age, religion.... Harassment includes the use of abusive, offensive or degrading language, intimidation, stalking, harassing photography or recording, inappropriate physical contact, sexual imagery and unwelcome sexual advances or requests for sexual favors.... </a:t>
            </a:r>
          </a:p>
          <a:p>
            <a:pPr marL="0" indent="0">
              <a:buNone/>
            </a:pPr>
            <a:r>
              <a:rPr lang="en-US" dirty="0"/>
              <a:t>Speakers should not use sexual language, images, or any language or images that would constitute harassment....</a:t>
            </a:r>
          </a:p>
          <a:p>
            <a:pPr marL="0" indent="0">
              <a:buNone/>
            </a:pPr>
            <a:r>
              <a:rPr lang="en-US" dirty="0"/>
              <a:t>Individuals ... should conduct themselves at all times in a manner that comports with both the letter and spirit of this policy prohibiting harassment and abusive behavior, whether before, during or after the event.  This includes statements made in social media postings, on-line publications, text messages, and all other forms of electronic communication.</a:t>
            </a:r>
            <a:br>
              <a:rPr lang="en-US" dirty="0"/>
            </a:br>
            <a:endParaRPr lang="en-US" dirty="0"/>
          </a:p>
          <a:p>
            <a:pPr marL="0" indent="0">
              <a:buNone/>
            </a:pPr>
            <a:r>
              <a:rPr lang="en-US" dirty="0"/>
              <a:t>Negative Examples:</a:t>
            </a:r>
          </a:p>
          <a:p>
            <a:r>
              <a:rPr lang="en-US" dirty="0"/>
              <a:t>The use of sexualized language or imagery and unwelcome sexual attention or advances</a:t>
            </a:r>
          </a:p>
          <a:p>
            <a:r>
              <a:rPr lang="en-US" dirty="0"/>
              <a:t>Trolling, insulting/derogatory comments, and personal or political attacks</a:t>
            </a:r>
          </a:p>
          <a:p>
            <a:r>
              <a:rPr lang="en-US" dirty="0"/>
              <a:t>Public or private harassment</a:t>
            </a:r>
          </a:p>
          <a:p>
            <a:r>
              <a:rPr lang="en-US" dirty="0"/>
              <a:t>Publishing others’ private information, such as a physical or electronic address, without explicit permission</a:t>
            </a:r>
          </a:p>
          <a:p>
            <a:r>
              <a:rPr lang="en-US" dirty="0"/>
              <a:t>Other conduct which could reasonably be considered inappropriate in a professional setting</a:t>
            </a:r>
          </a:p>
        </p:txBody>
      </p:sp>
    </p:spTree>
    <p:extLst>
      <p:ext uri="{BB962C8B-B14F-4D97-AF65-F5344CB8AC3E}">
        <p14:creationId xmlns:p14="http://schemas.microsoft.com/office/powerpoint/2010/main" val="369821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Meeting Recording</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a:bodyPr>
          <a:lstStyle/>
          <a:p>
            <a:pPr marL="0" indent="0">
              <a:buNone/>
            </a:pPr>
            <a:r>
              <a:rPr lang="en-US" dirty="0"/>
              <a:t>No recordings of working group meetings are permitted. Special provisions may be arranged for recording in advance with explicit consent of the participants.</a:t>
            </a:r>
          </a:p>
          <a:p>
            <a:pPr marL="0" indent="0">
              <a:buNone/>
            </a:pPr>
            <a:endParaRPr lang="en-US" dirty="0"/>
          </a:p>
        </p:txBody>
      </p:sp>
    </p:spTree>
    <p:extLst>
      <p:ext uri="{BB962C8B-B14F-4D97-AF65-F5344CB8AC3E}">
        <p14:creationId xmlns:p14="http://schemas.microsoft.com/office/powerpoint/2010/main" val="332966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D185-5A5A-47E7-8B2F-45DE03092083}"/>
              </a:ext>
            </a:extLst>
          </p:cNvPr>
          <p:cNvSpPr>
            <a:spLocks noGrp="1"/>
          </p:cNvSpPr>
          <p:nvPr>
            <p:ph type="title"/>
          </p:nvPr>
        </p:nvSpPr>
        <p:spPr/>
        <p:txBody>
          <a:bodyPr/>
          <a:lstStyle/>
          <a:p>
            <a:r>
              <a:rPr lang="en-US" dirty="0"/>
              <a:t>Aerospace Working Group Description</a:t>
            </a:r>
          </a:p>
        </p:txBody>
      </p:sp>
      <p:sp>
        <p:nvSpPr>
          <p:cNvPr id="3" name="Text Placeholder 2">
            <a:extLst>
              <a:ext uri="{FF2B5EF4-FFF2-40B4-BE49-F238E27FC236}">
                <a16:creationId xmlns:a16="http://schemas.microsoft.com/office/drawing/2014/main" id="{AE0CE2FA-1E3C-4B38-9216-87698A8D87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184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Working Group Description</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a:bodyPr>
          <a:lstStyle/>
          <a:p>
            <a:pPr marL="0" indent="0">
              <a:buNone/>
            </a:pPr>
            <a:r>
              <a:rPr lang="en-US" dirty="0"/>
              <a:t>The Aerospace Working Group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p>
          <a:p>
            <a:pPr marL="0" indent="0">
              <a:buNone/>
            </a:pPr>
            <a:endParaRPr lang="en-US" dirty="0"/>
          </a:p>
          <a:p>
            <a:pPr marL="0" indent="0" algn="r">
              <a:buNone/>
            </a:pPr>
            <a:r>
              <a:rPr lang="en-US" sz="2000" dirty="0"/>
              <a:t>Approved by ELISA Technical Steering Committee 5 Oct 2022</a:t>
            </a:r>
          </a:p>
        </p:txBody>
      </p:sp>
    </p:spTree>
    <p:extLst>
      <p:ext uri="{BB962C8B-B14F-4D97-AF65-F5344CB8AC3E}">
        <p14:creationId xmlns:p14="http://schemas.microsoft.com/office/powerpoint/2010/main" val="192620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FB8D-885E-473C-A960-B32F2D48D603}"/>
              </a:ext>
            </a:extLst>
          </p:cNvPr>
          <p:cNvSpPr>
            <a:spLocks noGrp="1"/>
          </p:cNvSpPr>
          <p:nvPr>
            <p:ph type="title"/>
          </p:nvPr>
        </p:nvSpPr>
        <p:spPr/>
        <p:txBody>
          <a:bodyPr/>
          <a:lstStyle/>
          <a:p>
            <a:r>
              <a:rPr lang="en-US" dirty="0"/>
              <a:t>Discussion Topics</a:t>
            </a:r>
          </a:p>
        </p:txBody>
      </p:sp>
      <p:sp>
        <p:nvSpPr>
          <p:cNvPr id="3" name="Text Placeholder 2">
            <a:extLst>
              <a:ext uri="{FF2B5EF4-FFF2-40B4-BE49-F238E27FC236}">
                <a16:creationId xmlns:a16="http://schemas.microsoft.com/office/drawing/2014/main" id="{CD38D13A-71DE-42A3-8F33-7BB5B73C8E1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7428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Discussion</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lnSpcReduction="10000"/>
          </a:bodyPr>
          <a:lstStyle/>
          <a:p>
            <a:r>
              <a:rPr lang="en-US" sz="2000" dirty="0"/>
              <a:t>Survey on the state of the art (not only from aero, but from other industries)</a:t>
            </a:r>
          </a:p>
          <a:p>
            <a:r>
              <a:rPr lang="en-US" sz="2000" dirty="0"/>
              <a:t>Achieving high Design Assurance Level (DAL) DO-178C processes</a:t>
            </a:r>
          </a:p>
          <a:p>
            <a:r>
              <a:rPr lang="en-US" sz="2000" dirty="0"/>
              <a:t>Proving real-time performance</a:t>
            </a:r>
          </a:p>
          <a:p>
            <a:r>
              <a:rPr lang="en-US" sz="2000" dirty="0"/>
              <a:t>Aerospace use cases</a:t>
            </a:r>
          </a:p>
          <a:p>
            <a:pPr lvl="1"/>
            <a:r>
              <a:rPr lang="en-US" sz="1600" dirty="0"/>
              <a:t>Identify typical architectures and platforms for avionics</a:t>
            </a:r>
          </a:p>
          <a:p>
            <a:r>
              <a:rPr lang="en-US" sz="2000" dirty="0"/>
              <a:t>Tooling</a:t>
            </a:r>
          </a:p>
          <a:p>
            <a:r>
              <a:rPr lang="en-US" sz="2000" dirty="0"/>
              <a:t>How to organize our work, our documents, software, tools</a:t>
            </a:r>
          </a:p>
          <a:p>
            <a:r>
              <a:rPr lang="en-US" sz="2000" dirty="0"/>
              <a:t>How to abstract OS behaviors needed for avionics and real-time safety-critical requirements. </a:t>
            </a:r>
          </a:p>
          <a:p>
            <a:pPr lvl="1"/>
            <a:r>
              <a:rPr lang="en-US" sz="1800" dirty="0"/>
              <a:t>Can I simulate (early) what I need from an OS and refine requirements. </a:t>
            </a:r>
          </a:p>
          <a:p>
            <a:pPr lvl="1"/>
            <a:r>
              <a:rPr lang="en-US" sz="1800" dirty="0"/>
              <a:t>For example, try something in hypervisor or formal language early.</a:t>
            </a:r>
          </a:p>
          <a:p>
            <a:r>
              <a:rPr lang="en-US" sz="2000" dirty="0"/>
              <a:t>Compare/contrast Linux approach to COTS avionics OS offerings</a:t>
            </a:r>
          </a:p>
          <a:p>
            <a:r>
              <a:rPr lang="en-US" sz="2000" dirty="0"/>
              <a:t>What features must be supported?  How do de-risk (or even deactivate) those not needed?</a:t>
            </a:r>
          </a:p>
          <a:p>
            <a:r>
              <a:rPr lang="en-US" sz="2000" dirty="0"/>
              <a:t>Terminology of partitions and ARINC 653 – do we see Linux as the partitioning environment itself or does it become a host OS within a partition?</a:t>
            </a:r>
          </a:p>
          <a:p>
            <a:endParaRPr lang="en-US" sz="2000" dirty="0"/>
          </a:p>
          <a:p>
            <a:pPr marL="0" indent="0">
              <a:buNone/>
            </a:pPr>
            <a:endParaRPr lang="en-US" sz="2000" dirty="0"/>
          </a:p>
        </p:txBody>
      </p:sp>
    </p:spTree>
    <p:extLst>
      <p:ext uri="{BB962C8B-B14F-4D97-AF65-F5344CB8AC3E}">
        <p14:creationId xmlns:p14="http://schemas.microsoft.com/office/powerpoint/2010/main" val="381702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F04D-915E-46BB-A8B7-9C79D5002B05}"/>
              </a:ext>
            </a:extLst>
          </p:cNvPr>
          <p:cNvSpPr>
            <a:spLocks noGrp="1"/>
          </p:cNvSpPr>
          <p:nvPr>
            <p:ph type="title"/>
          </p:nvPr>
        </p:nvSpPr>
        <p:spPr/>
        <p:txBody>
          <a:bodyPr/>
          <a:lstStyle/>
          <a:p>
            <a:r>
              <a:rPr lang="en-US" dirty="0"/>
              <a:t>Closing</a:t>
            </a:r>
          </a:p>
        </p:txBody>
      </p:sp>
      <p:sp>
        <p:nvSpPr>
          <p:cNvPr id="3" name="Text Placeholder 2">
            <a:extLst>
              <a:ext uri="{FF2B5EF4-FFF2-40B4-BE49-F238E27FC236}">
                <a16:creationId xmlns:a16="http://schemas.microsoft.com/office/drawing/2014/main" id="{5E2F1883-F00B-48FB-8442-0BAA0ABF30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38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Closing</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a:bodyPr>
          <a:lstStyle/>
          <a:p>
            <a:r>
              <a:rPr lang="en-US" dirty="0"/>
              <a:t>Next Steps</a:t>
            </a:r>
          </a:p>
          <a:p>
            <a:pPr lvl="1"/>
            <a:r>
              <a:rPr lang="en-US" dirty="0"/>
              <a:t>Organize our ongoing agenda for discussion</a:t>
            </a:r>
          </a:p>
          <a:p>
            <a:pPr lvl="2"/>
            <a:r>
              <a:rPr lang="en-US" dirty="0"/>
              <a:t>Invite Stefano Stabellini from AMD for discussion on hypervisor</a:t>
            </a:r>
          </a:p>
          <a:p>
            <a:pPr lvl="2"/>
            <a:r>
              <a:rPr lang="en-US" dirty="0"/>
              <a:t>Start collecting literature on state-of-the-art</a:t>
            </a:r>
          </a:p>
          <a:p>
            <a:pPr lvl="3"/>
            <a:r>
              <a:rPr lang="en-US" dirty="0"/>
              <a:t>Review </a:t>
            </a:r>
            <a:r>
              <a:rPr lang="en-US" dirty="0">
                <a:hlinkClick r:id="rId2"/>
              </a:rPr>
              <a:t>recorded presentation</a:t>
            </a:r>
            <a:r>
              <a:rPr lang="en-US" dirty="0"/>
              <a:t> on state of real-time Linux </a:t>
            </a:r>
          </a:p>
          <a:p>
            <a:pPr lvl="3"/>
            <a:r>
              <a:rPr lang="en-US" dirty="0"/>
              <a:t>Establish list of resources for anyone interested in getting started with Linux in aerospace – the problem and possible solutions</a:t>
            </a:r>
          </a:p>
          <a:p>
            <a:pPr lvl="1"/>
            <a:r>
              <a:rPr lang="en-US" dirty="0"/>
              <a:t>Establish document areas</a:t>
            </a:r>
          </a:p>
          <a:p>
            <a:r>
              <a:rPr lang="en-US" dirty="0"/>
              <a:t>Action Items</a:t>
            </a:r>
          </a:p>
          <a:p>
            <a:r>
              <a:rPr lang="en-US" dirty="0"/>
              <a:t>Round Table</a:t>
            </a:r>
          </a:p>
          <a:p>
            <a:pPr marL="0" indent="0">
              <a:buNone/>
            </a:pPr>
            <a:endParaRPr lang="en-US" dirty="0"/>
          </a:p>
        </p:txBody>
      </p:sp>
    </p:spTree>
    <p:extLst>
      <p:ext uri="{BB962C8B-B14F-4D97-AF65-F5344CB8AC3E}">
        <p14:creationId xmlns:p14="http://schemas.microsoft.com/office/powerpoint/2010/main" val="279779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Agenda</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fontScale="92500" lnSpcReduction="10000"/>
          </a:bodyPr>
          <a:lstStyle/>
          <a:p>
            <a:r>
              <a:rPr lang="en-US" dirty="0"/>
              <a:t>Roll Call and Introductions</a:t>
            </a:r>
          </a:p>
          <a:p>
            <a:r>
              <a:rPr lang="en-US" dirty="0"/>
              <a:t>Notices</a:t>
            </a:r>
          </a:p>
          <a:p>
            <a:r>
              <a:rPr lang="en-US" dirty="0"/>
              <a:t>Review Working Group description</a:t>
            </a:r>
          </a:p>
          <a:p>
            <a:r>
              <a:rPr lang="en-US" dirty="0"/>
              <a:t>Ongoing Discussion Topics </a:t>
            </a:r>
          </a:p>
          <a:p>
            <a:pPr lvl="1"/>
            <a:r>
              <a:rPr lang="en-US" dirty="0"/>
              <a:t>Achieving high Design Assurance Level, DO-178C processes</a:t>
            </a:r>
          </a:p>
          <a:p>
            <a:pPr lvl="1"/>
            <a:r>
              <a:rPr lang="en-US" dirty="0"/>
              <a:t>Proving real-time performance</a:t>
            </a:r>
          </a:p>
          <a:p>
            <a:pPr lvl="1"/>
            <a:r>
              <a:rPr lang="en-US" dirty="0"/>
              <a:t>Aerospace use cases</a:t>
            </a:r>
          </a:p>
          <a:p>
            <a:pPr lvl="1"/>
            <a:r>
              <a:rPr lang="en-US" dirty="0"/>
              <a:t>Tooling</a:t>
            </a:r>
          </a:p>
          <a:p>
            <a:r>
              <a:rPr lang="en-US" dirty="0"/>
              <a:t>Closing</a:t>
            </a:r>
          </a:p>
          <a:p>
            <a:pPr lvl="1"/>
            <a:r>
              <a:rPr lang="en-US" dirty="0"/>
              <a:t>Next Steps</a:t>
            </a:r>
          </a:p>
          <a:p>
            <a:pPr lvl="1"/>
            <a:r>
              <a:rPr lang="en-US" dirty="0"/>
              <a:t>Action Items</a:t>
            </a:r>
          </a:p>
          <a:p>
            <a:pPr lvl="1"/>
            <a:r>
              <a:rPr lang="en-US" dirty="0"/>
              <a:t>Round Table</a:t>
            </a:r>
          </a:p>
        </p:txBody>
      </p:sp>
    </p:spTree>
    <p:extLst>
      <p:ext uri="{BB962C8B-B14F-4D97-AF65-F5344CB8AC3E}">
        <p14:creationId xmlns:p14="http://schemas.microsoft.com/office/powerpoint/2010/main" val="170505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Roll Call</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6102682" cy="4914900"/>
          </a:xfrm>
        </p:spPr>
        <p:txBody>
          <a:bodyPr>
            <a:normAutofit/>
          </a:bodyPr>
          <a:lstStyle/>
          <a:p>
            <a:r>
              <a:rPr lang="en-US" sz="2000" dirty="0"/>
              <a:t>Martin Halle - </a:t>
            </a:r>
            <a:r>
              <a:rPr lang="en-US" sz="2000" dirty="0" err="1"/>
              <a:t>Technische</a:t>
            </a:r>
            <a:r>
              <a:rPr lang="en-US" sz="2000" dirty="0"/>
              <a:t> Universität Hamburg</a:t>
            </a:r>
          </a:p>
          <a:p>
            <a:r>
              <a:rPr lang="en-US" sz="2000" dirty="0"/>
              <a:t>Steve VanderLeest - Boeing</a:t>
            </a:r>
          </a:p>
          <a:p>
            <a:r>
              <a:rPr lang="en-US" sz="2000" dirty="0"/>
              <a:t>Jeremy York - Boeing</a:t>
            </a:r>
          </a:p>
          <a:p>
            <a:r>
              <a:rPr lang="en-US" sz="2000" dirty="0" err="1"/>
              <a:t>Wanja</a:t>
            </a:r>
            <a:r>
              <a:rPr lang="en-US" sz="2000" dirty="0"/>
              <a:t> </a:t>
            </a:r>
            <a:r>
              <a:rPr lang="en-US" sz="2000" dirty="0" err="1"/>
              <a:t>Zaeske</a:t>
            </a:r>
            <a:r>
              <a:rPr lang="en-US" sz="2000" dirty="0"/>
              <a:t> - German Aerospace Center (DLR)</a:t>
            </a:r>
          </a:p>
          <a:p>
            <a:r>
              <a:rPr lang="en-US" sz="2000" dirty="0"/>
              <a:t>Kate Stewart – Linux Foundation</a:t>
            </a:r>
          </a:p>
          <a:p>
            <a:r>
              <a:rPr lang="en-US" sz="2000" dirty="0"/>
              <a:t>Min Yu – Linux Foundation</a:t>
            </a:r>
          </a:p>
          <a:p>
            <a:r>
              <a:rPr lang="en-US" sz="2000" dirty="0"/>
              <a:t>Philipp Ahmann – Bosch</a:t>
            </a:r>
          </a:p>
          <a:p>
            <a:r>
              <a:rPr lang="en-US" sz="2000" dirty="0"/>
              <a:t>Sam Thompson – </a:t>
            </a:r>
            <a:r>
              <a:rPr lang="en-US" sz="2000" dirty="0" err="1"/>
              <a:t>Rapita</a:t>
            </a:r>
            <a:r>
              <a:rPr lang="en-US" sz="2000" dirty="0"/>
              <a:t> Systems</a:t>
            </a:r>
          </a:p>
          <a:p>
            <a:r>
              <a:rPr lang="en-US" sz="2000" dirty="0"/>
              <a:t>Olivier Charrier – Wind River</a:t>
            </a:r>
          </a:p>
        </p:txBody>
      </p:sp>
      <p:sp>
        <p:nvSpPr>
          <p:cNvPr id="4" name="Content Placeholder 2">
            <a:extLst>
              <a:ext uri="{FF2B5EF4-FFF2-40B4-BE49-F238E27FC236}">
                <a16:creationId xmlns:a16="http://schemas.microsoft.com/office/drawing/2014/main" id="{65F4F395-5E31-40C4-8817-1842E7E099A7}"/>
              </a:ext>
            </a:extLst>
          </p:cNvPr>
          <p:cNvSpPr txBox="1">
            <a:spLocks/>
          </p:cNvSpPr>
          <p:nvPr/>
        </p:nvSpPr>
        <p:spPr>
          <a:xfrm>
            <a:off x="7102929" y="906237"/>
            <a:ext cx="3510416" cy="4914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Tree>
    <p:extLst>
      <p:ext uri="{BB962C8B-B14F-4D97-AF65-F5344CB8AC3E}">
        <p14:creationId xmlns:p14="http://schemas.microsoft.com/office/powerpoint/2010/main" val="274842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6F33-5E91-4253-AF2D-B27F5621042D}"/>
              </a:ext>
            </a:extLst>
          </p:cNvPr>
          <p:cNvSpPr>
            <a:spLocks noGrp="1"/>
          </p:cNvSpPr>
          <p:nvPr>
            <p:ph type="title"/>
          </p:nvPr>
        </p:nvSpPr>
        <p:spPr/>
        <p:txBody>
          <a:bodyPr/>
          <a:lstStyle/>
          <a:p>
            <a:r>
              <a:rPr lang="en-US" dirty="0"/>
              <a:t>Notices</a:t>
            </a:r>
          </a:p>
        </p:txBody>
      </p:sp>
      <p:sp>
        <p:nvSpPr>
          <p:cNvPr id="3" name="Text Placeholder 2">
            <a:extLst>
              <a:ext uri="{FF2B5EF4-FFF2-40B4-BE49-F238E27FC236}">
                <a16:creationId xmlns:a16="http://schemas.microsoft.com/office/drawing/2014/main" id="{B8EC8777-7431-40C8-BFF8-94115FE6F08F}"/>
              </a:ext>
            </a:extLst>
          </p:cNvPr>
          <p:cNvSpPr>
            <a:spLocks noGrp="1"/>
          </p:cNvSpPr>
          <p:nvPr>
            <p:ph type="body" idx="1"/>
          </p:nvPr>
        </p:nvSpPr>
        <p:spPr>
          <a:xfrm>
            <a:off x="831850" y="4589463"/>
            <a:ext cx="5119914" cy="1500187"/>
          </a:xfrm>
        </p:spPr>
        <p:txBody>
          <a:bodyPr>
            <a:normAutofit/>
          </a:bodyPr>
          <a:lstStyle/>
          <a:p>
            <a:r>
              <a:rPr lang="en-US" dirty="0"/>
              <a:t>Antitrust Policy</a:t>
            </a:r>
          </a:p>
          <a:p>
            <a:r>
              <a:rPr lang="en-US" dirty="0"/>
              <a:t>Copyright and Licensing</a:t>
            </a:r>
          </a:p>
          <a:p>
            <a:r>
              <a:rPr lang="en-US" dirty="0"/>
              <a:t>Relationship to Employing Companies</a:t>
            </a:r>
          </a:p>
        </p:txBody>
      </p:sp>
      <p:sp>
        <p:nvSpPr>
          <p:cNvPr id="4" name="Text Placeholder 2">
            <a:extLst>
              <a:ext uri="{FF2B5EF4-FFF2-40B4-BE49-F238E27FC236}">
                <a16:creationId xmlns:a16="http://schemas.microsoft.com/office/drawing/2014/main" id="{D6547DBC-8E2C-4D90-9DC6-DB631CAF1331}"/>
              </a:ext>
            </a:extLst>
          </p:cNvPr>
          <p:cNvSpPr txBox="1">
            <a:spLocks/>
          </p:cNvSpPr>
          <p:nvPr/>
        </p:nvSpPr>
        <p:spPr>
          <a:xfrm>
            <a:off x="6400801" y="4589463"/>
            <a:ext cx="4442279"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Code of Conduct</a:t>
            </a:r>
          </a:p>
          <a:p>
            <a:r>
              <a:rPr lang="en-US" dirty="0"/>
              <a:t>Meeting Recording</a:t>
            </a:r>
          </a:p>
        </p:txBody>
      </p:sp>
    </p:spTree>
    <p:extLst>
      <p:ext uri="{BB962C8B-B14F-4D97-AF65-F5344CB8AC3E}">
        <p14:creationId xmlns:p14="http://schemas.microsoft.com/office/powerpoint/2010/main" val="3093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Antitrust Policy</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fontScale="92500" lnSpcReduction="20000"/>
          </a:bodyPr>
          <a:lstStyle/>
          <a:p>
            <a:pPr marL="0" indent="0">
              <a:buNone/>
            </a:pPr>
            <a:r>
              <a:rPr lang="en-US" dirty="0"/>
              <a:t>ELISA Project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0" indent="0">
              <a:buNone/>
            </a:pPr>
            <a:endParaRPr lang="en-US" dirty="0"/>
          </a:p>
          <a:p>
            <a:pPr marL="0" indent="0">
              <a:buNone/>
            </a:pPr>
            <a:r>
              <a:rPr lang="en-US" dirty="0"/>
              <a:t>Examples of types of actions that are prohibited at ELISA Project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indent="0">
              <a:buNone/>
            </a:pPr>
            <a:endParaRPr lang="en-US" dirty="0"/>
          </a:p>
        </p:txBody>
      </p:sp>
    </p:spTree>
    <p:extLst>
      <p:ext uri="{BB962C8B-B14F-4D97-AF65-F5344CB8AC3E}">
        <p14:creationId xmlns:p14="http://schemas.microsoft.com/office/powerpoint/2010/main" val="227999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Copyright and Licensing</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lnSpcReduction="10000"/>
          </a:bodyPr>
          <a:lstStyle/>
          <a:p>
            <a:pPr marL="0" indent="0">
              <a:buNone/>
            </a:pPr>
            <a:r>
              <a:rPr lang="en-US" dirty="0"/>
              <a:t>Email communication will be treated as documentation and be received and made available by the Project under the Creative Commons Attribution 4.0 International License (available at </a:t>
            </a:r>
            <a:r>
              <a:rPr lang="en-US" sz="2200" dirty="0"/>
              <a:t>http://creativecommons.org/licenses/by/4.0</a:t>
            </a:r>
            <a:r>
              <a:rPr lang="en-US" dirty="0"/>
              <a:t>). </a:t>
            </a:r>
            <a:br>
              <a:rPr lang="en-US" dirty="0"/>
            </a:br>
            <a:r>
              <a:rPr lang="en-US" dirty="0"/>
              <a:t>Please refer to the ELISA Technical Charter section 7 subsection iv. for details.</a:t>
            </a:r>
          </a:p>
          <a:p>
            <a:pPr marL="0" indent="0">
              <a:buNone/>
            </a:pPr>
            <a:r>
              <a:rPr lang="en-US" dirty="0"/>
              <a:t>This also holds for any content presented in meetings and placed in the Google Drive directories.</a:t>
            </a:r>
          </a:p>
          <a:p>
            <a:pPr marL="0" indent="0">
              <a:buNone/>
            </a:pPr>
            <a:r>
              <a:rPr lang="en-US" b="1" dirty="0"/>
              <a:t>Note:</a:t>
            </a:r>
            <a:r>
              <a:rPr lang="en-US" dirty="0"/>
              <a:t> If you disagree with those terms, you need to point out that the provided content is not under those terms, please let us know beforehand and we will ensure to have clear licensing conditions for all content in this collaboration.</a:t>
            </a:r>
          </a:p>
        </p:txBody>
      </p:sp>
    </p:spTree>
    <p:extLst>
      <p:ext uri="{BB962C8B-B14F-4D97-AF65-F5344CB8AC3E}">
        <p14:creationId xmlns:p14="http://schemas.microsoft.com/office/powerpoint/2010/main" val="2812917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normAutofit/>
          </a:bodyPr>
          <a:lstStyle/>
          <a:p>
            <a:pPr algn="ctr"/>
            <a:r>
              <a:rPr lang="en-US" dirty="0"/>
              <a:t>Relationship to </a:t>
            </a:r>
            <a:br>
              <a:rPr lang="en-US" dirty="0"/>
            </a:br>
            <a:r>
              <a:rPr lang="en-US" dirty="0"/>
              <a:t>Employing Companies</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a:bodyPr>
          <a:lstStyle/>
          <a:p>
            <a:pPr marL="0" indent="0">
              <a:buNone/>
            </a:pPr>
            <a:r>
              <a:rPr lang="en-US" dirty="0"/>
              <a:t>The discussions in these meetings are exploratory. The opinions expressed by participants are not necessarily the policy of the companies.</a:t>
            </a:r>
          </a:p>
        </p:txBody>
      </p:sp>
    </p:spTree>
    <p:extLst>
      <p:ext uri="{BB962C8B-B14F-4D97-AF65-F5344CB8AC3E}">
        <p14:creationId xmlns:p14="http://schemas.microsoft.com/office/powerpoint/2010/main" val="48631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marL="0" indent="0" algn="ctr"/>
            <a:r>
              <a:rPr lang="en-US" dirty="0"/>
              <a:t>Code of Conduct</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a:bodyPr>
          <a:lstStyle/>
          <a:p>
            <a:pPr marL="0" indent="0">
              <a:buNone/>
            </a:pPr>
            <a:r>
              <a:rPr lang="en-US" dirty="0"/>
              <a:t>The kernel and LF Code of Conduct applies to all communication with this project:</a:t>
            </a:r>
          </a:p>
          <a:p>
            <a:r>
              <a:rPr lang="en-US" sz="2000" dirty="0">
                <a:hlinkClick r:id="rId2"/>
              </a:rPr>
              <a:t>https://www.linuxfoundation.org/code-of-conduct/</a:t>
            </a:r>
            <a:endParaRPr lang="en-US" sz="2000" dirty="0"/>
          </a:p>
          <a:p>
            <a:r>
              <a:rPr lang="en-US" sz="2000" dirty="0">
                <a:hlinkClick r:id="rId3"/>
              </a:rPr>
              <a:t>https://git.kernel.org/pub/scm/linux/kernel/git/torvalds/linux.git/tree/Documentation/process/code-of-conduct.rst</a:t>
            </a:r>
            <a:endParaRPr lang="en-US" sz="2000" dirty="0"/>
          </a:p>
          <a:p>
            <a:r>
              <a:rPr lang="en-US" sz="2000" dirty="0">
                <a:hlinkClick r:id="rId4"/>
              </a:rPr>
              <a:t>https://git.kernel.org/pub/scm/linux/kernel/git/torvalds/linux.git/tree/Documentation/process/code-of-conduct-interpretation.rst</a:t>
            </a:r>
            <a:endParaRPr lang="en-US" sz="2000" dirty="0"/>
          </a:p>
          <a:p>
            <a:endParaRPr lang="en-US" dirty="0"/>
          </a:p>
          <a:p>
            <a:pPr marL="0" indent="0">
              <a:buNone/>
            </a:pPr>
            <a:endParaRPr lang="en-US" dirty="0"/>
          </a:p>
        </p:txBody>
      </p:sp>
    </p:spTree>
    <p:extLst>
      <p:ext uri="{BB962C8B-B14F-4D97-AF65-F5344CB8AC3E}">
        <p14:creationId xmlns:p14="http://schemas.microsoft.com/office/powerpoint/2010/main" val="101808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4633-4A38-42D8-84A1-D48D2558A63D}"/>
              </a:ext>
            </a:extLst>
          </p:cNvPr>
          <p:cNvSpPr>
            <a:spLocks noGrp="1"/>
          </p:cNvSpPr>
          <p:nvPr>
            <p:ph type="title"/>
          </p:nvPr>
        </p:nvSpPr>
        <p:spPr>
          <a:xfrm rot="16200000">
            <a:off x="-2417877" y="2668247"/>
            <a:ext cx="6662061" cy="1325563"/>
          </a:xfrm>
        </p:spPr>
        <p:txBody>
          <a:bodyPr/>
          <a:lstStyle/>
          <a:p>
            <a:pPr algn="ctr"/>
            <a:r>
              <a:rPr lang="en-US" dirty="0"/>
              <a:t>Expected Behavior</a:t>
            </a:r>
          </a:p>
        </p:txBody>
      </p:sp>
      <p:sp>
        <p:nvSpPr>
          <p:cNvPr id="3" name="Content Placeholder 2">
            <a:extLst>
              <a:ext uri="{FF2B5EF4-FFF2-40B4-BE49-F238E27FC236}">
                <a16:creationId xmlns:a16="http://schemas.microsoft.com/office/drawing/2014/main" id="{DB33A1A5-EFF4-4598-9391-29E901D80417}"/>
              </a:ext>
            </a:extLst>
          </p:cNvPr>
          <p:cNvSpPr>
            <a:spLocks noGrp="1"/>
          </p:cNvSpPr>
          <p:nvPr>
            <p:ph idx="1"/>
          </p:nvPr>
        </p:nvSpPr>
        <p:spPr>
          <a:xfrm>
            <a:off x="1575933" y="906237"/>
            <a:ext cx="10365695" cy="4914900"/>
          </a:xfrm>
        </p:spPr>
        <p:txBody>
          <a:bodyPr>
            <a:normAutofit fontScale="77500" lnSpcReduction="20000"/>
          </a:bodyPr>
          <a:lstStyle/>
          <a:p>
            <a:pPr marL="0" indent="0">
              <a:buNone/>
            </a:pPr>
            <a:r>
              <a:rPr lang="en-US" dirty="0"/>
              <a:t>In the end, "be kind to each other" is really what the end goal is for everybody.  We know everyone is human and we all fail at times, but the primary goal for all of us should be to work toward amicable resolutions of problems.</a:t>
            </a:r>
          </a:p>
          <a:p>
            <a:pPr marL="0" indent="0">
              <a:buNone/>
            </a:pPr>
            <a:endParaRPr lang="en-US" dirty="0"/>
          </a:p>
          <a:p>
            <a:pPr marL="0" indent="0">
              <a:buNone/>
            </a:pPr>
            <a:r>
              <a:rPr lang="en-US" dirty="0"/>
              <a:t>All event participants, whether they are attending an in-person event or a virtual event, are expected to behave in accordance with professional standards, with both this Code of Conduct as well as their respective employer’s policies governing appropriate workplace behavior and applicable laws.</a:t>
            </a:r>
          </a:p>
          <a:p>
            <a:pPr marL="0" indent="0">
              <a:buNone/>
            </a:pPr>
            <a:endParaRPr lang="en-US" dirty="0"/>
          </a:p>
          <a:p>
            <a:pPr marL="0" indent="0">
              <a:buNone/>
            </a:pPr>
            <a:r>
              <a:rPr lang="en-US" dirty="0"/>
              <a:t>Positive Examples:</a:t>
            </a:r>
          </a:p>
          <a:p>
            <a:r>
              <a:rPr lang="en-US" dirty="0"/>
              <a:t>Using welcoming and inclusive language</a:t>
            </a:r>
          </a:p>
          <a:p>
            <a:r>
              <a:rPr lang="en-US" dirty="0"/>
              <a:t>Being respectful of differing viewpoints and experiences</a:t>
            </a:r>
          </a:p>
          <a:p>
            <a:r>
              <a:rPr lang="en-US" dirty="0"/>
              <a:t>Gracefully accepting constructive criticism</a:t>
            </a:r>
          </a:p>
          <a:p>
            <a:r>
              <a:rPr lang="en-US" dirty="0"/>
              <a:t>Focusing on what is best for the community</a:t>
            </a:r>
          </a:p>
          <a:p>
            <a:r>
              <a:rPr lang="en-US" dirty="0"/>
              <a:t>Showing empathy towards other community members</a:t>
            </a:r>
          </a:p>
        </p:txBody>
      </p:sp>
    </p:spTree>
    <p:extLst>
      <p:ext uri="{BB962C8B-B14F-4D97-AF65-F5344CB8AC3E}">
        <p14:creationId xmlns:p14="http://schemas.microsoft.com/office/powerpoint/2010/main" val="2413634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1200</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Aerospace Working Group</vt:lpstr>
      <vt:lpstr>Agenda</vt:lpstr>
      <vt:lpstr>Roll Call</vt:lpstr>
      <vt:lpstr>Notices</vt:lpstr>
      <vt:lpstr>Antitrust Policy</vt:lpstr>
      <vt:lpstr>Copyright and Licensing</vt:lpstr>
      <vt:lpstr>Relationship to  Employing Companies</vt:lpstr>
      <vt:lpstr>Code of Conduct</vt:lpstr>
      <vt:lpstr>Expected Behavior</vt:lpstr>
      <vt:lpstr>Unacceptable Behavior</vt:lpstr>
      <vt:lpstr>Meeting Recording</vt:lpstr>
      <vt:lpstr>Aerospace Working Group Description</vt:lpstr>
      <vt:lpstr>Working Group Description</vt:lpstr>
      <vt:lpstr>Discussion Topics</vt:lpstr>
      <vt:lpstr>Discussion</vt:lpstr>
      <vt:lpstr>Closing</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Aerospace Working Group</dc:title>
  <dc:creator>Vanderleest (US), Steven H</dc:creator>
  <cp:lastModifiedBy>Vanderleest (US), Steven H</cp:lastModifiedBy>
  <cp:revision>13</cp:revision>
  <dcterms:created xsi:type="dcterms:W3CDTF">2023-01-03T13:19:05Z</dcterms:created>
  <dcterms:modified xsi:type="dcterms:W3CDTF">2023-01-04T15:55:39Z</dcterms:modified>
</cp:coreProperties>
</file>