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7" r:id="rId9"/>
    <p:sldId id="268" r:id="rId10"/>
    <p:sldId id="269" r:id="rId11"/>
    <p:sldId id="270" r:id="rId12"/>
    <p:sldId id="275" r:id="rId13"/>
    <p:sldId id="272" r:id="rId14"/>
    <p:sldId id="273" r:id="rId15"/>
    <p:sldId id="27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SrbQel7JZAsnufTG/qcEofk6N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5" autoAdjust="0"/>
    <p:restoredTop sz="94660"/>
  </p:normalViewPr>
  <p:slideViewPr>
    <p:cSldViewPr snapToGrid="0">
      <p:cViewPr varScale="1">
        <p:scale>
          <a:sx n="82" d="100"/>
          <a:sy n="82"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fd30ea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1d8fd30ea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d8fd30ea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d8fd30ea1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st1.zoom.us/web_client/bai5dum/html/externalLinkPage.html?ref=https://www.youtube.com/watch?v=Fea5XODLBM8&amp;list=PLuDNrzTpK8zqx7AJroClzENM8lpPhGkJu&amp;index=3"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elisa-tech/wg-aerospa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org/code-of-conduc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kernel.org/pub/scm/linux/kernel/git/torvalds/linux.git/tree/Documentation/process/code-of-conduct-interpretation.rst" TargetMode="External"/><Relationship Id="rId4" Type="http://schemas.openxmlformats.org/officeDocument/2006/relationships/hyperlink" Target="https://git.kernel.org/pub/scm/linux/kernel/git/torvalds/linux.git/tree/Documentation/process/code-of-conduct.rs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vents.linuxfoundation.org/open-source-summit-north-americ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2023.dasconline.org/" TargetMode="External"/><Relationship Id="rId4" Type="http://schemas.openxmlformats.org/officeDocument/2006/relationships/hyperlink" Target="https://events.linuxfoundation.org/embedded-open-source-summ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983921"/>
            <a:ext cx="9144000" cy="152604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Aerospace Working Group</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1 Feb 2022</a:t>
            </a: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US" dirty="0"/>
              <a:t>Chair: Steve VanderLeest, Steven.H.VanderLeest@boeing.com </a:t>
            </a:r>
            <a:endParaRPr dirty="0"/>
          </a:p>
        </p:txBody>
      </p:sp>
      <p:pic>
        <p:nvPicPr>
          <p:cNvPr id="86" name="Google Shape;86;p1"/>
          <p:cNvPicPr preferRelativeResize="0"/>
          <p:nvPr/>
        </p:nvPicPr>
        <p:blipFill rotWithShape="1">
          <a:blip r:embed="rId3">
            <a:alphaModFix/>
          </a:blip>
          <a:srcRect/>
          <a:stretch/>
        </p:blipFill>
        <p:spPr>
          <a:xfrm>
            <a:off x="6711043" y="408521"/>
            <a:ext cx="4842101" cy="19076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Aerospace Working Group Description</a:t>
            </a:r>
            <a:endParaRPr/>
          </a:p>
        </p:txBody>
      </p:sp>
      <p:sp>
        <p:nvSpPr>
          <p:cNvPr id="167" name="Google Shape;167;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WG Description</a:t>
            </a:r>
            <a:endParaRPr dirty="0"/>
          </a:p>
        </p:txBody>
      </p:sp>
      <p:sp>
        <p:nvSpPr>
          <p:cNvPr id="173" name="Google Shape;173;p13"/>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Aerospace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a:p>
          <a:p>
            <a:pPr marL="0" lvl="0" indent="0" algn="l" rtl="0">
              <a:lnSpc>
                <a:spcPct val="90000"/>
              </a:lnSpc>
              <a:spcBef>
                <a:spcPts val="1000"/>
              </a:spcBef>
              <a:spcAft>
                <a:spcPts val="0"/>
              </a:spcAft>
              <a:buClr>
                <a:schemeClr val="dk1"/>
              </a:buClr>
              <a:buSzPts val="2800"/>
              <a:buNone/>
            </a:pPr>
            <a:endParaRPr/>
          </a:p>
          <a:p>
            <a:pPr marL="0" lvl="0" indent="0" algn="r" rtl="0">
              <a:lnSpc>
                <a:spcPct val="90000"/>
              </a:lnSpc>
              <a:spcBef>
                <a:spcPts val="1000"/>
              </a:spcBef>
              <a:spcAft>
                <a:spcPts val="0"/>
              </a:spcAft>
              <a:buClr>
                <a:schemeClr val="dk1"/>
              </a:buClr>
              <a:buSzPts val="2000"/>
              <a:buNone/>
            </a:pPr>
            <a:r>
              <a:rPr lang="en-US" sz="2000"/>
              <a:t>Approved by ELISA Technical Steering Committee 5 Oct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57E6-50A7-458F-8F68-3ABE3F02DED3}"/>
              </a:ext>
            </a:extLst>
          </p:cNvPr>
          <p:cNvSpPr>
            <a:spLocks noGrp="1"/>
          </p:cNvSpPr>
          <p:nvPr>
            <p:ph type="title"/>
          </p:nvPr>
        </p:nvSpPr>
        <p:spPr/>
        <p:txBody>
          <a:bodyPr/>
          <a:lstStyle/>
          <a:p>
            <a:r>
              <a:rPr lang="en-US" dirty="0"/>
              <a:t>2023 Goals</a:t>
            </a:r>
          </a:p>
        </p:txBody>
      </p:sp>
      <p:sp>
        <p:nvSpPr>
          <p:cNvPr id="3" name="Text Placeholder 2">
            <a:extLst>
              <a:ext uri="{FF2B5EF4-FFF2-40B4-BE49-F238E27FC236}">
                <a16:creationId xmlns:a16="http://schemas.microsoft.com/office/drawing/2014/main" id="{77DF8811-0021-4780-BA20-36A93712C25A}"/>
              </a:ext>
            </a:extLst>
          </p:cNvPr>
          <p:cNvSpPr>
            <a:spLocks noGrp="1"/>
          </p:cNvSpPr>
          <p:nvPr>
            <p:ph type="body" idx="1"/>
          </p:nvPr>
        </p:nvSpPr>
        <p:spPr/>
        <p:txBody>
          <a:bodyPr>
            <a:normAutofit fontScale="92500" lnSpcReduction="20000"/>
          </a:bodyPr>
          <a:lstStyle/>
          <a:p>
            <a:pPr marL="114300" indent="0">
              <a:buNone/>
            </a:pPr>
            <a:r>
              <a:rPr lang="en-US" dirty="0"/>
              <a:t>TSC Chair Request: I would like to ask you all to draft your individual working group and general ELISA goals for 2023. Please also highlight where you request interaction with other working groups.</a:t>
            </a:r>
          </a:p>
          <a:p>
            <a:pPr marL="114300" indent="0">
              <a:buNone/>
            </a:pPr>
            <a:endParaRPr lang="en-US" dirty="0"/>
          </a:p>
          <a:p>
            <a:pPr marL="114300" indent="0">
              <a:buNone/>
            </a:pPr>
            <a:r>
              <a:rPr lang="en-US" dirty="0"/>
              <a:t>Our Goals:</a:t>
            </a:r>
          </a:p>
          <a:p>
            <a:r>
              <a:rPr lang="en-US" dirty="0"/>
              <a:t>Establishing our operations as a new working group</a:t>
            </a:r>
          </a:p>
          <a:p>
            <a:r>
              <a:rPr lang="en-US" dirty="0"/>
              <a:t>Survey on the state of the art within aerospace on use of Linux and associated certification approach and equivalent Design Assurance Level (DAL)</a:t>
            </a:r>
          </a:p>
          <a:p>
            <a:r>
              <a:rPr lang="en-US" dirty="0"/>
              <a:t>Identify the challenges to adopting Linux in aerospace</a:t>
            </a:r>
          </a:p>
          <a:p>
            <a:r>
              <a:rPr lang="en-US" dirty="0"/>
              <a:t>Identify candidate use cases using Linux</a:t>
            </a:r>
          </a:p>
          <a:p>
            <a:endParaRPr lang="en-US" dirty="0"/>
          </a:p>
          <a:p>
            <a:endParaRPr lang="en-US" dirty="0"/>
          </a:p>
          <a:p>
            <a:endParaRPr lang="en-US" dirty="0"/>
          </a:p>
        </p:txBody>
      </p:sp>
    </p:spTree>
    <p:extLst>
      <p:ext uri="{BB962C8B-B14F-4D97-AF65-F5344CB8AC3E}">
        <p14:creationId xmlns:p14="http://schemas.microsoft.com/office/powerpoint/2010/main" val="45288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rot="16200000">
            <a:off x="-2804309" y="3139286"/>
            <a:ext cx="6783356" cy="65406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dirty="0"/>
              <a:t>Discussion Topics</a:t>
            </a:r>
            <a:endParaRPr dirty="0"/>
          </a:p>
        </p:txBody>
      </p:sp>
      <p:sp>
        <p:nvSpPr>
          <p:cNvPr id="185" name="Google Shape;185;p15"/>
          <p:cNvSpPr txBox="1">
            <a:spLocks noGrp="1"/>
          </p:cNvSpPr>
          <p:nvPr>
            <p:ph type="body" idx="1"/>
          </p:nvPr>
        </p:nvSpPr>
        <p:spPr>
          <a:xfrm>
            <a:off x="1066800" y="559837"/>
            <a:ext cx="5029200" cy="561712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000"/>
              <a:buChar char="•"/>
            </a:pPr>
            <a:r>
              <a:rPr lang="en-US" sz="1800" dirty="0"/>
              <a:t>Survey on the state of the art (not only from aero, but from other industries)</a:t>
            </a:r>
          </a:p>
          <a:p>
            <a:pPr marL="685800" lvl="1" indent="-228600">
              <a:spcBef>
                <a:spcPts val="0"/>
              </a:spcBef>
              <a:buSzPts val="2000"/>
            </a:pPr>
            <a:r>
              <a:rPr lang="en-US" sz="1600" dirty="0"/>
              <a:t>Outcome: Published paper?</a:t>
            </a:r>
            <a:endParaRPr sz="1600" dirty="0"/>
          </a:p>
          <a:p>
            <a:pPr marL="228600" lvl="0" indent="-228600">
              <a:buSzPts val="2000"/>
            </a:pPr>
            <a:r>
              <a:rPr lang="en-US" sz="1800" dirty="0"/>
              <a:t>Needs for compiling documentation (Shuah and Kate, starting with work from Medical Devices WG)</a:t>
            </a:r>
          </a:p>
          <a:p>
            <a:pPr marL="685800" lvl="1" indent="-228600">
              <a:spcBef>
                <a:spcPts val="1000"/>
              </a:spcBef>
              <a:buSzPts val="2000"/>
            </a:pPr>
            <a:r>
              <a:rPr lang="en-US" sz="1400" dirty="0"/>
              <a:t>E.g., Tracing a workload, https://www.linuxfoundation.org/webinars/tracefs-the-building-blocks-of-linux-kernel-tracing-by-ftrace?hsLang&amp;#61;en</a:t>
            </a:r>
          </a:p>
          <a:p>
            <a:pPr marL="685800" lvl="1" indent="-228600">
              <a:spcBef>
                <a:spcPts val="1000"/>
              </a:spcBef>
              <a:buSzPts val="2000"/>
            </a:pPr>
            <a:r>
              <a:rPr lang="en-US" sz="1400" dirty="0"/>
              <a:t>https://lore.kernel.org/linux-doc/Y9nkqhAS6EW2Lu8Z@debian.me/T/#t</a:t>
            </a:r>
          </a:p>
          <a:p>
            <a:pPr marL="228600" indent="-228600">
              <a:buSzPts val="2000"/>
            </a:pPr>
            <a:r>
              <a:rPr lang="en-US" sz="1800" dirty="0"/>
              <a:t>How to organize our work, our documents, software, tools</a:t>
            </a:r>
          </a:p>
          <a:p>
            <a:pPr marL="228600" indent="-228600">
              <a:buSzPts val="2000"/>
            </a:pPr>
            <a:r>
              <a:rPr lang="en-US" sz="1800" dirty="0"/>
              <a:t>What features must be supported?  How do de-risk (or even deactivate) those not needed?</a:t>
            </a:r>
            <a:endParaRPr lang="en-US" sz="2400" dirty="0"/>
          </a:p>
          <a:p>
            <a:pPr marL="228600" lvl="0" indent="-228600" algn="l" rtl="0">
              <a:lnSpc>
                <a:spcPct val="90000"/>
              </a:lnSpc>
              <a:spcBef>
                <a:spcPts val="1000"/>
              </a:spcBef>
              <a:spcAft>
                <a:spcPts val="0"/>
              </a:spcAft>
              <a:buClr>
                <a:schemeClr val="dk1"/>
              </a:buClr>
              <a:buSzPts val="2000"/>
              <a:buChar char="•"/>
            </a:pPr>
            <a:r>
              <a:rPr lang="en-US" sz="1800" dirty="0"/>
              <a:t>Achieving high Design Assurance Level (DAL) DO-178C processes</a:t>
            </a:r>
            <a:endParaRPr dirty="0"/>
          </a:p>
          <a:p>
            <a:pPr marL="228600" lvl="0" indent="-228600" algn="l" rtl="0">
              <a:lnSpc>
                <a:spcPct val="90000"/>
              </a:lnSpc>
              <a:spcBef>
                <a:spcPts val="1000"/>
              </a:spcBef>
              <a:spcAft>
                <a:spcPts val="0"/>
              </a:spcAft>
              <a:buClr>
                <a:schemeClr val="dk1"/>
              </a:buClr>
              <a:buSzPts val="2000"/>
              <a:buChar char="•"/>
            </a:pPr>
            <a:r>
              <a:rPr lang="en-US" sz="1800" dirty="0"/>
              <a:t>Proving real-time performance</a:t>
            </a:r>
            <a:endParaRPr dirty="0"/>
          </a:p>
          <a:p>
            <a:pPr marL="228600" lvl="0" indent="-228600" algn="l" rtl="0">
              <a:lnSpc>
                <a:spcPct val="90000"/>
              </a:lnSpc>
              <a:spcBef>
                <a:spcPts val="1000"/>
              </a:spcBef>
              <a:spcAft>
                <a:spcPts val="0"/>
              </a:spcAft>
              <a:buClr>
                <a:schemeClr val="dk1"/>
              </a:buClr>
              <a:buSzPts val="2000"/>
              <a:buChar char="•"/>
            </a:pPr>
            <a:r>
              <a:rPr lang="en-US" sz="1800" dirty="0"/>
              <a:t>Aerospace use cases</a:t>
            </a:r>
            <a:endParaRPr dirty="0"/>
          </a:p>
          <a:p>
            <a:pPr marL="685800" lvl="1" indent="-228600" algn="l" rtl="0">
              <a:lnSpc>
                <a:spcPct val="90000"/>
              </a:lnSpc>
              <a:spcBef>
                <a:spcPts val="500"/>
              </a:spcBef>
              <a:spcAft>
                <a:spcPts val="0"/>
              </a:spcAft>
              <a:buClr>
                <a:schemeClr val="dk1"/>
              </a:buClr>
              <a:buSzPts val="1600"/>
              <a:buChar char="•"/>
            </a:pPr>
            <a:r>
              <a:rPr lang="en-US" sz="1400" dirty="0"/>
              <a:t>Identify typical architectures and platforms for avionics</a:t>
            </a:r>
          </a:p>
          <a:p>
            <a:pPr marL="685800" lvl="1" indent="-228600">
              <a:buSzPts val="1600"/>
            </a:pPr>
            <a:r>
              <a:rPr lang="en-US" sz="1600" dirty="0"/>
              <a:t>must clearly articulate expectations in order to make suggestions to other working groups (e.g., tools WG)</a:t>
            </a:r>
            <a:endParaRPr sz="2000" dirty="0"/>
          </a:p>
        </p:txBody>
      </p:sp>
      <p:sp>
        <p:nvSpPr>
          <p:cNvPr id="2" name="Text Placeholder 1">
            <a:extLst>
              <a:ext uri="{FF2B5EF4-FFF2-40B4-BE49-F238E27FC236}">
                <a16:creationId xmlns:a16="http://schemas.microsoft.com/office/drawing/2014/main" id="{2F9E6514-A305-4783-A19B-046F73DD9F5D}"/>
              </a:ext>
            </a:extLst>
          </p:cNvPr>
          <p:cNvSpPr>
            <a:spLocks noGrp="1"/>
          </p:cNvSpPr>
          <p:nvPr>
            <p:ph type="body" idx="2"/>
          </p:nvPr>
        </p:nvSpPr>
        <p:spPr>
          <a:xfrm>
            <a:off x="6405465" y="559837"/>
            <a:ext cx="5181600" cy="5617126"/>
          </a:xfrm>
        </p:spPr>
        <p:txBody>
          <a:bodyPr>
            <a:normAutofit/>
          </a:bodyPr>
          <a:lstStyle/>
          <a:p>
            <a:pPr marL="228600" lvl="0" indent="-228600">
              <a:buSzPts val="2000"/>
            </a:pPr>
            <a:r>
              <a:rPr lang="en-US" sz="1800" dirty="0"/>
              <a:t>Tooling</a:t>
            </a:r>
          </a:p>
          <a:p>
            <a:pPr marL="685800" lvl="1" indent="-228600">
              <a:spcBef>
                <a:spcPts val="1000"/>
              </a:spcBef>
              <a:buSzPts val="2000"/>
            </a:pPr>
            <a:r>
              <a:rPr lang="en-US" sz="1600" dirty="0"/>
              <a:t>Coordinating with Tools WG (not duplicating their work)</a:t>
            </a:r>
          </a:p>
          <a:p>
            <a:pPr marL="228600" lvl="0" indent="-228600">
              <a:buSzPts val="2000"/>
            </a:pPr>
            <a:r>
              <a:rPr lang="en-US" sz="1800" dirty="0"/>
              <a:t>How to abstract OS behaviors needed for avionics and real-time safety-critical requirements. </a:t>
            </a:r>
            <a:endParaRPr lang="en-US" dirty="0"/>
          </a:p>
          <a:p>
            <a:pPr marL="685800" lvl="1" indent="-228600"/>
            <a:r>
              <a:rPr lang="en-US" sz="1600" dirty="0"/>
              <a:t>Can I simulate (early) what I need from an OS and refine requirements. </a:t>
            </a:r>
            <a:endParaRPr lang="en-US" sz="2000" dirty="0"/>
          </a:p>
          <a:p>
            <a:pPr marL="685800" lvl="1" indent="-228600"/>
            <a:r>
              <a:rPr lang="en-US" sz="1600" dirty="0"/>
              <a:t>For example, try something in hypervisor or formal language early.</a:t>
            </a:r>
            <a:endParaRPr lang="en-US" sz="2000" dirty="0"/>
          </a:p>
          <a:p>
            <a:pPr marL="228600" lvl="0" indent="-228600">
              <a:buSzPts val="2000"/>
            </a:pPr>
            <a:r>
              <a:rPr lang="en-US" sz="1800" dirty="0"/>
              <a:t>Compare/contrast Linux approach to COTS avionics OS offerings</a:t>
            </a:r>
            <a:endParaRPr lang="en-US" sz="2400" dirty="0"/>
          </a:p>
          <a:p>
            <a:pPr marL="228600" lvl="0" indent="-228600">
              <a:buSzPts val="2000"/>
            </a:pPr>
            <a:r>
              <a:rPr lang="en-US" sz="1800" dirty="0"/>
              <a:t>Terminology of partitions and ARINC 653 – do we see Linux as the partitioning environment itself or does it become a host OS within a partition?</a:t>
            </a:r>
          </a:p>
          <a:p>
            <a:pPr marL="228600" indent="-228600">
              <a:buSzPts val="2000"/>
            </a:pPr>
            <a:r>
              <a:rPr lang="en-US" sz="1800" dirty="0"/>
              <a:t>The link between </a:t>
            </a:r>
            <a:r>
              <a:rPr lang="en-US" sz="1800" dirty="0" err="1"/>
              <a:t>linux</a:t>
            </a:r>
            <a:r>
              <a:rPr lang="en-US" sz="1800" dirty="0"/>
              <a:t> support on top of architecture (especially the newest ones such as </a:t>
            </a:r>
            <a:r>
              <a:rPr lang="en-US" sz="1800" dirty="0" err="1"/>
              <a:t>RiscV</a:t>
            </a:r>
            <a:r>
              <a:rPr lang="en-US" sz="1800" dirty="0"/>
              <a:t>)</a:t>
            </a:r>
          </a:p>
          <a:p>
            <a:pPr marL="0" lvl="0" indent="0">
              <a:buSzPts val="2000"/>
              <a:buNone/>
            </a:pPr>
            <a:endParaRPr lang="en-US" sz="1800"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Closing</a:t>
            </a:r>
            <a:endParaRPr/>
          </a:p>
        </p:txBody>
      </p:sp>
      <p:sp>
        <p:nvSpPr>
          <p:cNvPr id="191" name="Google Shape;191;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Closing</a:t>
            </a:r>
            <a:endParaRPr/>
          </a:p>
        </p:txBody>
      </p:sp>
      <p:sp>
        <p:nvSpPr>
          <p:cNvPr id="197" name="Google Shape;197;p17"/>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Next Steps</a:t>
            </a:r>
            <a:endParaRPr dirty="0"/>
          </a:p>
          <a:p>
            <a:pPr marL="685800" lvl="1" indent="-228600" algn="l" rtl="0">
              <a:lnSpc>
                <a:spcPct val="90000"/>
              </a:lnSpc>
              <a:spcBef>
                <a:spcPts val="500"/>
              </a:spcBef>
              <a:spcAft>
                <a:spcPts val="0"/>
              </a:spcAft>
              <a:buClr>
                <a:schemeClr val="dk1"/>
              </a:buClr>
              <a:buSzPts val="2400"/>
              <a:buChar char="•"/>
            </a:pPr>
            <a:r>
              <a:rPr lang="en-US" dirty="0"/>
              <a:t>Organize our ongoing agenda for discussion</a:t>
            </a:r>
            <a:endParaRPr dirty="0"/>
          </a:p>
          <a:p>
            <a:pPr marL="1143000" lvl="2" indent="-228600" algn="l" rtl="0">
              <a:lnSpc>
                <a:spcPct val="90000"/>
              </a:lnSpc>
              <a:spcBef>
                <a:spcPts val="500"/>
              </a:spcBef>
              <a:spcAft>
                <a:spcPts val="0"/>
              </a:spcAft>
              <a:buClr>
                <a:schemeClr val="dk1"/>
              </a:buClr>
              <a:buSzPts val="2000"/>
              <a:buChar char="•"/>
            </a:pPr>
            <a:r>
              <a:rPr lang="en-US" dirty="0"/>
              <a:t>Start collecting literature on state-of-the-art [All]</a:t>
            </a:r>
            <a:endParaRPr dirty="0"/>
          </a:p>
          <a:p>
            <a:pPr marL="1600200" lvl="3" indent="-228600" algn="l" rtl="0">
              <a:lnSpc>
                <a:spcPct val="90000"/>
              </a:lnSpc>
              <a:spcBef>
                <a:spcPts val="500"/>
              </a:spcBef>
              <a:spcAft>
                <a:spcPts val="0"/>
              </a:spcAft>
              <a:buClr>
                <a:schemeClr val="dk1"/>
              </a:buClr>
              <a:buSzPts val="1800"/>
              <a:buChar char="•"/>
            </a:pPr>
            <a:r>
              <a:rPr lang="en-US" dirty="0"/>
              <a:t>Review </a:t>
            </a:r>
            <a:r>
              <a:rPr lang="en-US" u="sng" dirty="0">
                <a:solidFill>
                  <a:schemeClr val="hlink"/>
                </a:solidFill>
                <a:hlinkClick r:id="rId3"/>
              </a:rPr>
              <a:t>recorded presentation</a:t>
            </a:r>
            <a:r>
              <a:rPr lang="en-US" dirty="0"/>
              <a:t> on state of real-time Linux </a:t>
            </a:r>
            <a:endParaRPr dirty="0"/>
          </a:p>
          <a:p>
            <a:pPr marL="1600200" lvl="3" indent="-228600" algn="l" rtl="0">
              <a:lnSpc>
                <a:spcPct val="90000"/>
              </a:lnSpc>
              <a:spcBef>
                <a:spcPts val="500"/>
              </a:spcBef>
              <a:spcAft>
                <a:spcPts val="0"/>
              </a:spcAft>
              <a:buClr>
                <a:schemeClr val="dk1"/>
              </a:buClr>
              <a:buSzPts val="1800"/>
              <a:buChar char="•"/>
            </a:pPr>
            <a:r>
              <a:rPr lang="en-US" dirty="0"/>
              <a:t>Establish list of resources for anyone interested in getting started with Linux in aerospace – the problem and possible solutions</a:t>
            </a:r>
            <a:endParaRPr dirty="0"/>
          </a:p>
          <a:p>
            <a:pPr marL="228600" lvl="0" indent="-228600" algn="l" rtl="0">
              <a:lnSpc>
                <a:spcPct val="90000"/>
              </a:lnSpc>
              <a:spcBef>
                <a:spcPts val="1000"/>
              </a:spcBef>
              <a:spcAft>
                <a:spcPts val="0"/>
              </a:spcAft>
              <a:buClr>
                <a:schemeClr val="dk1"/>
              </a:buClr>
              <a:buSzPts val="2800"/>
              <a:buChar char="•"/>
            </a:pPr>
            <a:r>
              <a:rPr lang="en-US" dirty="0"/>
              <a:t>Action Items</a:t>
            </a:r>
          </a:p>
          <a:p>
            <a:pPr marL="685800" lvl="1" indent="-228600">
              <a:buSzPts val="2400"/>
            </a:pPr>
            <a:r>
              <a:rPr lang="en-US" dirty="0"/>
              <a:t>Invite Stefano Stabellini from AMD to a future meeting for discussion on hypervisor [S. VanderLeest] (consider co-meeting with the system WG)</a:t>
            </a:r>
          </a:p>
          <a:p>
            <a:pPr marL="685800" lvl="1" indent="-228600">
              <a:buSzPts val="2400"/>
            </a:pPr>
            <a:r>
              <a:rPr lang="en-US" dirty="0"/>
              <a:t>Establish document areas [S. VanderLeest] - Closed</a:t>
            </a:r>
          </a:p>
          <a:p>
            <a:pPr marL="1143000" lvl="2" indent="-228600"/>
            <a:r>
              <a:rPr lang="en-US" dirty="0">
                <a:hlinkClick r:id="rId4"/>
              </a:rPr>
              <a:t>https://github.com/elisa-tech/wg-aerospace</a:t>
            </a:r>
            <a:r>
              <a:rPr lang="en-US" dirty="0"/>
              <a:t> </a:t>
            </a:r>
          </a:p>
          <a:p>
            <a:pPr marL="685800" lvl="1" indent="-228600"/>
            <a:r>
              <a:rPr lang="en-US" dirty="0"/>
              <a:t>Forward our 2023 goals to TSC [S. VanderLeest]</a:t>
            </a:r>
            <a:endParaRPr dirty="0"/>
          </a:p>
          <a:p>
            <a:pPr marL="228600" lvl="0" indent="-228600" algn="l" rtl="0">
              <a:lnSpc>
                <a:spcPct val="90000"/>
              </a:lnSpc>
              <a:spcBef>
                <a:spcPts val="1000"/>
              </a:spcBef>
              <a:spcAft>
                <a:spcPts val="0"/>
              </a:spcAft>
              <a:buClr>
                <a:schemeClr val="dk1"/>
              </a:buClr>
              <a:buSzPts val="2800"/>
              <a:buChar char="•"/>
            </a:pPr>
            <a:r>
              <a:rPr lang="en-US" dirty="0"/>
              <a:t>Round Table</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Agenda</a:t>
            </a:r>
            <a:endParaRPr/>
          </a:p>
        </p:txBody>
      </p:sp>
      <p:sp>
        <p:nvSpPr>
          <p:cNvPr id="92" name="Google Shape;92;p2"/>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228600" lvl="0" indent="-241934" algn="l" rtl="0">
              <a:lnSpc>
                <a:spcPct val="90000"/>
              </a:lnSpc>
              <a:spcBef>
                <a:spcPts val="0"/>
              </a:spcBef>
              <a:spcAft>
                <a:spcPts val="0"/>
              </a:spcAft>
              <a:buClr>
                <a:schemeClr val="dk1"/>
              </a:buClr>
              <a:buSzPts val="2800"/>
              <a:buChar char="•"/>
            </a:pPr>
            <a:r>
              <a:rPr lang="en-US" dirty="0"/>
              <a:t>Roll Call</a:t>
            </a:r>
            <a:endParaRPr dirty="0"/>
          </a:p>
          <a:p>
            <a:pPr marL="228600" lvl="0" indent="-241934" algn="l" rtl="0">
              <a:lnSpc>
                <a:spcPct val="90000"/>
              </a:lnSpc>
              <a:spcBef>
                <a:spcPts val="1000"/>
              </a:spcBef>
              <a:spcAft>
                <a:spcPts val="0"/>
              </a:spcAft>
              <a:buClr>
                <a:schemeClr val="dk1"/>
              </a:buClr>
              <a:buSzPts val="2800"/>
              <a:buChar char="•"/>
            </a:pPr>
            <a:r>
              <a:rPr lang="en-US" dirty="0"/>
              <a:t>Brief Notices</a:t>
            </a:r>
            <a:endParaRPr dirty="0"/>
          </a:p>
          <a:p>
            <a:pPr marL="228600" lvl="0" indent="-241934" algn="l" rtl="0">
              <a:lnSpc>
                <a:spcPct val="90000"/>
              </a:lnSpc>
              <a:spcBef>
                <a:spcPts val="1000"/>
              </a:spcBef>
              <a:spcAft>
                <a:spcPts val="0"/>
              </a:spcAft>
              <a:buClr>
                <a:schemeClr val="dk1"/>
              </a:buClr>
              <a:buSzPts val="2800"/>
              <a:buChar char="•"/>
            </a:pPr>
            <a:r>
              <a:rPr lang="en-US" dirty="0"/>
              <a:t>Announcements</a:t>
            </a:r>
            <a:endParaRPr dirty="0"/>
          </a:p>
          <a:p>
            <a:pPr marL="228600" lvl="0" indent="-241934" algn="l" rtl="0">
              <a:lnSpc>
                <a:spcPct val="90000"/>
              </a:lnSpc>
              <a:spcBef>
                <a:spcPts val="1000"/>
              </a:spcBef>
              <a:spcAft>
                <a:spcPts val="0"/>
              </a:spcAft>
              <a:buClr>
                <a:schemeClr val="dk1"/>
              </a:buClr>
              <a:buSzPts val="2800"/>
              <a:buChar char="•"/>
            </a:pPr>
            <a:r>
              <a:rPr lang="en-US" dirty="0"/>
              <a:t>Review Working Group description</a:t>
            </a:r>
            <a:endParaRPr dirty="0"/>
          </a:p>
          <a:p>
            <a:pPr marL="228600" lvl="0" indent="-241934" algn="l" rtl="0">
              <a:lnSpc>
                <a:spcPct val="90000"/>
              </a:lnSpc>
              <a:spcBef>
                <a:spcPts val="1000"/>
              </a:spcBef>
              <a:spcAft>
                <a:spcPts val="0"/>
              </a:spcAft>
              <a:buClr>
                <a:schemeClr val="dk1"/>
              </a:buClr>
              <a:buSzPts val="2800"/>
              <a:buChar char="•"/>
            </a:pPr>
            <a:r>
              <a:rPr lang="en-US" dirty="0"/>
              <a:t>2023 Goals</a:t>
            </a:r>
          </a:p>
          <a:p>
            <a:pPr marL="228600" lvl="0" indent="-241934" algn="l" rtl="0">
              <a:lnSpc>
                <a:spcPct val="90000"/>
              </a:lnSpc>
              <a:spcBef>
                <a:spcPts val="1000"/>
              </a:spcBef>
              <a:spcAft>
                <a:spcPts val="0"/>
              </a:spcAft>
              <a:buClr>
                <a:schemeClr val="dk1"/>
              </a:buClr>
              <a:buSzPts val="2800"/>
              <a:buChar char="•"/>
            </a:pPr>
            <a:r>
              <a:rPr lang="en-US" dirty="0"/>
              <a:t>Prioritize Discussion Topics </a:t>
            </a:r>
            <a:endParaRPr dirty="0"/>
          </a:p>
          <a:p>
            <a:pPr marL="228600" lvl="0" indent="-241934" algn="l" rtl="0">
              <a:lnSpc>
                <a:spcPct val="90000"/>
              </a:lnSpc>
              <a:spcBef>
                <a:spcPts val="1000"/>
              </a:spcBef>
              <a:spcAft>
                <a:spcPts val="0"/>
              </a:spcAft>
              <a:buClr>
                <a:schemeClr val="dk1"/>
              </a:buClr>
              <a:buSzPts val="2800"/>
              <a:buChar char="•"/>
            </a:pPr>
            <a:r>
              <a:rPr lang="en-US" dirty="0"/>
              <a:t>Closing</a:t>
            </a:r>
            <a:endParaRPr dirty="0"/>
          </a:p>
          <a:p>
            <a:pPr marL="685800" lvl="1" indent="-240030" algn="l" rtl="0">
              <a:lnSpc>
                <a:spcPct val="90000"/>
              </a:lnSpc>
              <a:spcBef>
                <a:spcPts val="500"/>
              </a:spcBef>
              <a:spcAft>
                <a:spcPts val="0"/>
              </a:spcAft>
              <a:buClr>
                <a:schemeClr val="dk1"/>
              </a:buClr>
              <a:buSzPts val="2400"/>
              <a:buChar char="•"/>
            </a:pPr>
            <a:r>
              <a:rPr lang="en-US" dirty="0"/>
              <a:t>Next Steps</a:t>
            </a:r>
            <a:endParaRPr dirty="0"/>
          </a:p>
          <a:p>
            <a:pPr marL="685800" lvl="1" indent="-240030" algn="l" rtl="0">
              <a:lnSpc>
                <a:spcPct val="90000"/>
              </a:lnSpc>
              <a:spcBef>
                <a:spcPts val="500"/>
              </a:spcBef>
              <a:spcAft>
                <a:spcPts val="0"/>
              </a:spcAft>
              <a:buClr>
                <a:schemeClr val="dk1"/>
              </a:buClr>
              <a:buSzPts val="2400"/>
              <a:buChar char="•"/>
            </a:pPr>
            <a:r>
              <a:rPr lang="en-US" dirty="0"/>
              <a:t>Action Items</a:t>
            </a:r>
            <a:endParaRPr dirty="0"/>
          </a:p>
          <a:p>
            <a:pPr marL="685800" lvl="1" indent="-240030" algn="l" rtl="0">
              <a:lnSpc>
                <a:spcPct val="90000"/>
              </a:lnSpc>
              <a:spcBef>
                <a:spcPts val="500"/>
              </a:spcBef>
              <a:spcAft>
                <a:spcPts val="0"/>
              </a:spcAft>
              <a:buClr>
                <a:schemeClr val="dk1"/>
              </a:buClr>
              <a:buSzPts val="2400"/>
              <a:buChar char="•"/>
            </a:pPr>
            <a:r>
              <a:rPr lang="en-US" dirty="0"/>
              <a:t>Round Table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Roll Call</a:t>
            </a:r>
            <a:endParaRPr/>
          </a:p>
        </p:txBody>
      </p:sp>
      <p:sp>
        <p:nvSpPr>
          <p:cNvPr id="98" name="Google Shape;98;p3"/>
          <p:cNvSpPr txBox="1">
            <a:spLocks noGrp="1"/>
          </p:cNvSpPr>
          <p:nvPr>
            <p:ph type="body" idx="1"/>
          </p:nvPr>
        </p:nvSpPr>
        <p:spPr>
          <a:xfrm>
            <a:off x="1575933" y="906237"/>
            <a:ext cx="3677202" cy="4505518"/>
          </a:xfrm>
          <a:prstGeom prst="rect">
            <a:avLst/>
          </a:prstGeom>
          <a:noFill/>
          <a:ln>
            <a:noFill/>
          </a:ln>
        </p:spPr>
        <p:txBody>
          <a:bodyPr spcFirstLastPara="1" wrap="square" lIns="91425" tIns="45700" rIns="91425" bIns="45700" anchor="t" anchorCtr="0">
            <a:normAutofit/>
          </a:bodyPr>
          <a:lstStyle/>
          <a:p>
            <a:pPr marL="0" indent="0">
              <a:buSzPts val="2000"/>
              <a:buNone/>
            </a:pPr>
            <a:r>
              <a:rPr lang="en-US" sz="2000" dirty="0"/>
              <a:t>Attended this meeting:</a:t>
            </a:r>
          </a:p>
          <a:p>
            <a:pPr marL="228600" indent="-228600">
              <a:buSzPts val="2000"/>
            </a:pPr>
            <a:r>
              <a:rPr lang="en-US" sz="2000" dirty="0"/>
              <a:t>Steve VanderLeest – Boeing</a:t>
            </a:r>
          </a:p>
          <a:p>
            <a:pPr marL="228600" indent="-228600">
              <a:buSzPts val="2000"/>
            </a:pPr>
            <a:r>
              <a:rPr lang="en-US" sz="2000" dirty="0"/>
              <a:t>Richard Wagener</a:t>
            </a:r>
          </a:p>
          <a:p>
            <a:pPr marL="228600" indent="-228600">
              <a:buSzPts val="2000"/>
            </a:pPr>
            <a:r>
              <a:rPr lang="en-US" sz="2000" dirty="0"/>
              <a:t>Matt Kelly - Boeing</a:t>
            </a:r>
          </a:p>
          <a:p>
            <a:pPr marL="228600" indent="-228600">
              <a:buSzPts val="2000"/>
            </a:pPr>
            <a:r>
              <a:rPr lang="en-US" sz="2000" dirty="0" err="1"/>
              <a:t>LenkaKT</a:t>
            </a:r>
            <a:r>
              <a:rPr lang="en-US" sz="2000" dirty="0"/>
              <a:t> – TUL CZ</a:t>
            </a:r>
          </a:p>
          <a:p>
            <a:pPr marL="228600" indent="-228600">
              <a:buSzPts val="2000"/>
            </a:pPr>
            <a:r>
              <a:rPr lang="en-US" sz="2000" dirty="0"/>
              <a:t>Olivier Charrier – Wind River</a:t>
            </a:r>
          </a:p>
          <a:p>
            <a:pPr marL="228600" indent="-228600">
              <a:buSzPts val="2000"/>
            </a:pPr>
            <a:r>
              <a:rPr lang="en-US" sz="2000" dirty="0" err="1"/>
              <a:t>Qasim</a:t>
            </a:r>
            <a:r>
              <a:rPr lang="en-US" sz="2000" dirty="0"/>
              <a:t> Majeed </a:t>
            </a:r>
          </a:p>
          <a:p>
            <a:pPr marL="228600" indent="-228600">
              <a:buSzPts val="2000"/>
            </a:pPr>
            <a:r>
              <a:rPr lang="en-US" sz="2000" dirty="0"/>
              <a:t>Shuah Khan – Linux Foundation</a:t>
            </a:r>
          </a:p>
          <a:p>
            <a:pPr marL="228600" indent="-228600">
              <a:buSzPts val="2000"/>
            </a:pPr>
            <a:r>
              <a:rPr lang="en-US" sz="2000" dirty="0" err="1"/>
              <a:t>Wanja</a:t>
            </a:r>
            <a:r>
              <a:rPr lang="en-US" sz="2000" dirty="0"/>
              <a:t> </a:t>
            </a:r>
            <a:r>
              <a:rPr lang="en-US" sz="2000" dirty="0" err="1"/>
              <a:t>Zaeske</a:t>
            </a:r>
            <a:r>
              <a:rPr lang="en-US" sz="2000" dirty="0"/>
              <a:t> - DLR</a:t>
            </a:r>
          </a:p>
          <a:p>
            <a:pPr marL="228600" indent="-228600">
              <a:buSzPts val="2000"/>
            </a:pPr>
            <a:endParaRPr lang="en-US" sz="2000" dirty="0"/>
          </a:p>
          <a:p>
            <a:pPr marL="228600" lvl="0" indent="-228600" algn="l" rtl="0">
              <a:lnSpc>
                <a:spcPct val="90000"/>
              </a:lnSpc>
              <a:spcBef>
                <a:spcPts val="1000"/>
              </a:spcBef>
              <a:spcAft>
                <a:spcPts val="0"/>
              </a:spcAft>
              <a:buClr>
                <a:schemeClr val="dk1"/>
              </a:buClr>
              <a:buSzPts val="2000"/>
              <a:buChar char="•"/>
            </a:pPr>
            <a:endParaRPr lang="en-US" sz="2000" dirty="0"/>
          </a:p>
          <a:p>
            <a:pPr marL="228600" lvl="0" indent="-228600" algn="l" rtl="0">
              <a:lnSpc>
                <a:spcPct val="90000"/>
              </a:lnSpc>
              <a:spcBef>
                <a:spcPts val="1000"/>
              </a:spcBef>
              <a:spcAft>
                <a:spcPts val="0"/>
              </a:spcAft>
              <a:buClr>
                <a:schemeClr val="dk1"/>
              </a:buClr>
              <a:buSzPts val="2000"/>
              <a:buChar char="•"/>
            </a:pPr>
            <a:endParaRPr lang="en-US" sz="2000" dirty="0"/>
          </a:p>
          <a:p>
            <a:pPr marL="228600" lvl="0" indent="-228600" algn="l" rtl="0">
              <a:lnSpc>
                <a:spcPct val="90000"/>
              </a:lnSpc>
              <a:spcBef>
                <a:spcPts val="1000"/>
              </a:spcBef>
              <a:spcAft>
                <a:spcPts val="0"/>
              </a:spcAft>
              <a:buClr>
                <a:schemeClr val="dk1"/>
              </a:buClr>
              <a:buSzPts val="2000"/>
              <a:buChar char="•"/>
            </a:pPr>
            <a:endParaRPr dirty="0"/>
          </a:p>
          <a:p>
            <a:pPr marL="228600" lvl="0" indent="-228600" algn="l" rtl="0">
              <a:lnSpc>
                <a:spcPct val="90000"/>
              </a:lnSpc>
              <a:spcBef>
                <a:spcPts val="1000"/>
              </a:spcBef>
              <a:spcAft>
                <a:spcPts val="0"/>
              </a:spcAft>
              <a:buClr>
                <a:schemeClr val="dk1"/>
              </a:buClr>
              <a:buSzPts val="2000"/>
              <a:buChar char="•"/>
            </a:pPr>
            <a:endParaRPr dirty="0"/>
          </a:p>
        </p:txBody>
      </p:sp>
      <p:sp>
        <p:nvSpPr>
          <p:cNvPr id="99" name="Google Shape;99;p3"/>
          <p:cNvSpPr txBox="1"/>
          <p:nvPr/>
        </p:nvSpPr>
        <p:spPr>
          <a:xfrm>
            <a:off x="7102929" y="906237"/>
            <a:ext cx="3510416" cy="4914900"/>
          </a:xfrm>
          <a:prstGeom prst="rect">
            <a:avLst/>
          </a:prstGeom>
          <a:noFill/>
          <a:ln>
            <a:noFill/>
          </a:ln>
        </p:spPr>
        <p:txBody>
          <a:bodyPr spcFirstLastPara="1" wrap="square" lIns="91425" tIns="45700" rIns="91425" bIns="45700" anchor="t" anchorCtr="0">
            <a:normAutofit/>
          </a:bodyPr>
          <a:lstStyle/>
          <a:p>
            <a:pPr marL="228600" marR="0" lvl="0" indent="-1016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5" name="Google Shape;98;p3">
            <a:extLst>
              <a:ext uri="{FF2B5EF4-FFF2-40B4-BE49-F238E27FC236}">
                <a16:creationId xmlns:a16="http://schemas.microsoft.com/office/drawing/2014/main" id="{61B6F40A-B95E-4ACE-860B-DA58F69601EE}"/>
              </a:ext>
            </a:extLst>
          </p:cNvPr>
          <p:cNvSpPr txBox="1">
            <a:spLocks/>
          </p:cNvSpPr>
          <p:nvPr/>
        </p:nvSpPr>
        <p:spPr>
          <a:xfrm>
            <a:off x="6374978" y="906237"/>
            <a:ext cx="3677202" cy="45055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SzPts val="2000"/>
              <a:buFont typeface="Arial"/>
              <a:buNone/>
            </a:pPr>
            <a:r>
              <a:rPr lang="en-US" sz="2000" dirty="0">
                <a:solidFill>
                  <a:schemeClr val="bg1">
                    <a:lumMod val="50000"/>
                  </a:schemeClr>
                </a:solidFill>
              </a:rPr>
              <a:t>Attended in the past:</a:t>
            </a:r>
          </a:p>
          <a:p>
            <a:pPr marL="228600" indent="-228600">
              <a:buSzPts val="2000"/>
            </a:pPr>
            <a:r>
              <a:rPr lang="en-US" sz="2000" dirty="0">
                <a:solidFill>
                  <a:schemeClr val="bg1">
                    <a:lumMod val="50000"/>
                  </a:schemeClr>
                </a:solidFill>
              </a:rPr>
              <a:t>Sebastien </a:t>
            </a:r>
            <a:r>
              <a:rPr lang="en-US" sz="2000" dirty="0" err="1">
                <a:solidFill>
                  <a:schemeClr val="bg1">
                    <a:lumMod val="50000"/>
                  </a:schemeClr>
                </a:solidFill>
              </a:rPr>
              <a:t>Boria</a:t>
            </a:r>
            <a:endParaRPr lang="en-US" sz="2000" dirty="0">
              <a:solidFill>
                <a:schemeClr val="bg1">
                  <a:lumMod val="50000"/>
                </a:schemeClr>
              </a:solidFill>
            </a:endParaRPr>
          </a:p>
          <a:p>
            <a:pPr marL="228600" indent="-228600">
              <a:buSzPts val="2000"/>
            </a:pPr>
            <a:r>
              <a:rPr lang="en-US" sz="2000" dirty="0">
                <a:solidFill>
                  <a:schemeClr val="bg1">
                    <a:lumMod val="50000"/>
                  </a:schemeClr>
                </a:solidFill>
              </a:rPr>
              <a:t>Sam Bristow</a:t>
            </a:r>
          </a:p>
          <a:p>
            <a:pPr marL="228600" indent="-228600">
              <a:buSzPts val="2000"/>
            </a:pPr>
            <a:r>
              <a:rPr lang="en-US" sz="2000" dirty="0">
                <a:solidFill>
                  <a:schemeClr val="bg1">
                    <a:lumMod val="50000"/>
                  </a:schemeClr>
                </a:solidFill>
              </a:rPr>
              <a:t>Martin Halle – TUHH</a:t>
            </a:r>
          </a:p>
          <a:p>
            <a:pPr marL="228600" indent="-228600">
              <a:buSzPts val="2000"/>
            </a:pPr>
            <a:r>
              <a:rPr lang="en-US" sz="2000" dirty="0">
                <a:solidFill>
                  <a:schemeClr val="bg1">
                    <a:lumMod val="50000"/>
                  </a:schemeClr>
                </a:solidFill>
              </a:rPr>
              <a:t>Sam Thompson – </a:t>
            </a:r>
            <a:r>
              <a:rPr lang="en-US" sz="2000" dirty="0" err="1">
                <a:solidFill>
                  <a:schemeClr val="bg1">
                    <a:lumMod val="50000"/>
                  </a:schemeClr>
                </a:solidFill>
              </a:rPr>
              <a:t>Rapita</a:t>
            </a:r>
            <a:endParaRPr lang="en-US" sz="2000" dirty="0">
              <a:solidFill>
                <a:schemeClr val="bg1">
                  <a:lumMod val="50000"/>
                </a:schemeClr>
              </a:solidFill>
            </a:endParaRPr>
          </a:p>
          <a:p>
            <a:pPr marL="228600" indent="-228600">
              <a:buSzPts val="2000"/>
            </a:pPr>
            <a:r>
              <a:rPr lang="en-US" sz="2000" dirty="0">
                <a:solidFill>
                  <a:schemeClr val="bg1">
                    <a:lumMod val="50000"/>
                  </a:schemeClr>
                </a:solidFill>
              </a:rPr>
              <a:t>Chuck Wolber – Boeing</a:t>
            </a:r>
          </a:p>
          <a:p>
            <a:pPr marL="228600" indent="-228600">
              <a:buSzPts val="2000"/>
            </a:pPr>
            <a:r>
              <a:rPr lang="en-US" sz="2000" dirty="0">
                <a:solidFill>
                  <a:schemeClr val="bg1">
                    <a:lumMod val="50000"/>
                  </a:schemeClr>
                </a:solidFill>
              </a:rPr>
              <a:t>Jeremy York - Boeing</a:t>
            </a:r>
          </a:p>
          <a:p>
            <a:pPr marL="228600" indent="-228600">
              <a:buSzPts val="2000"/>
            </a:pPr>
            <a:endParaRPr lang="en-US" sz="2000" dirty="0">
              <a:solidFill>
                <a:schemeClr val="bg1">
                  <a:lumMod val="50000"/>
                </a:schemeClr>
              </a:solidFill>
            </a:endParaRPr>
          </a:p>
          <a:p>
            <a:pPr marL="228600" indent="-228600">
              <a:buSzPts val="2000"/>
            </a:pPr>
            <a:endParaRPr lang="en-US" sz="2000" dirty="0">
              <a:solidFill>
                <a:schemeClr val="bg1">
                  <a:lumMod val="50000"/>
                </a:schemeClr>
              </a:solidFill>
            </a:endParaRPr>
          </a:p>
          <a:p>
            <a:pPr marL="228600" indent="-228600">
              <a:buSzPts val="2000"/>
            </a:pPr>
            <a:endParaRPr lang="en-US" sz="2000" dirty="0">
              <a:solidFill>
                <a:schemeClr val="bg1">
                  <a:lumMod val="50000"/>
                </a:schemeClr>
              </a:solidFill>
            </a:endParaRPr>
          </a:p>
          <a:p>
            <a:pPr marL="228600" indent="-228600">
              <a:buSzPts val="2000"/>
            </a:pPr>
            <a:endParaRPr lang="en-US" dirty="0">
              <a:solidFill>
                <a:schemeClr val="bg1">
                  <a:lumMod val="50000"/>
                </a:schemeClr>
              </a:solidFill>
            </a:endParaRPr>
          </a:p>
          <a:p>
            <a:pPr marL="228600" indent="-228600">
              <a:buSzPts val="2000"/>
            </a:pPr>
            <a:endParaRPr lang="en-US" dirty="0">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dirty="0"/>
              <a:t>Brief Notices</a:t>
            </a:r>
            <a:endParaRPr dirty="0"/>
          </a:p>
        </p:txBody>
      </p:sp>
      <p:sp>
        <p:nvSpPr>
          <p:cNvPr id="105" name="Google Shape;105;p4"/>
          <p:cNvSpPr txBox="1">
            <a:spLocks noGrp="1"/>
          </p:cNvSpPr>
          <p:nvPr>
            <p:ph type="body" idx="1"/>
          </p:nvPr>
        </p:nvSpPr>
        <p:spPr>
          <a:xfrm>
            <a:off x="831850" y="4589463"/>
            <a:ext cx="5119914"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Antitrust Policy</a:t>
            </a:r>
            <a:endParaRPr/>
          </a:p>
          <a:p>
            <a:pPr marL="0" lvl="0" indent="0" algn="l" rtl="0">
              <a:lnSpc>
                <a:spcPct val="90000"/>
              </a:lnSpc>
              <a:spcBef>
                <a:spcPts val="1000"/>
              </a:spcBef>
              <a:spcAft>
                <a:spcPts val="0"/>
              </a:spcAft>
              <a:buClr>
                <a:srgbClr val="888888"/>
              </a:buClr>
              <a:buSzPts val="2400"/>
              <a:buNone/>
            </a:pPr>
            <a:r>
              <a:rPr lang="en-US"/>
              <a:t>Copyright and Licensing</a:t>
            </a:r>
            <a:endParaRPr/>
          </a:p>
          <a:p>
            <a:pPr marL="0" lvl="0" indent="0" algn="l" rtl="0">
              <a:lnSpc>
                <a:spcPct val="90000"/>
              </a:lnSpc>
              <a:spcBef>
                <a:spcPts val="1000"/>
              </a:spcBef>
              <a:spcAft>
                <a:spcPts val="0"/>
              </a:spcAft>
              <a:buClr>
                <a:srgbClr val="888888"/>
              </a:buClr>
              <a:buSzPts val="2400"/>
              <a:buNone/>
            </a:pPr>
            <a:r>
              <a:rPr lang="en-US"/>
              <a:t>Relationship to Employing Companies</a:t>
            </a:r>
            <a:endParaRPr/>
          </a:p>
        </p:txBody>
      </p:sp>
      <p:sp>
        <p:nvSpPr>
          <p:cNvPr id="106" name="Google Shape;106;p4"/>
          <p:cNvSpPr txBox="1"/>
          <p:nvPr/>
        </p:nvSpPr>
        <p:spPr>
          <a:xfrm>
            <a:off x="6400801" y="4589463"/>
            <a:ext cx="4442279" cy="150018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Code of Conduct</a:t>
            </a:r>
            <a:endParaRPr/>
          </a:p>
          <a:p>
            <a:pPr marL="0" marR="0" lvl="0" indent="0" algn="l" rtl="0">
              <a:lnSpc>
                <a:spcPct val="90000"/>
              </a:lnSpc>
              <a:spcBef>
                <a:spcPts val="100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Meeting Recording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Antitrust Policy</a:t>
            </a:r>
            <a:endParaRPr/>
          </a:p>
        </p:txBody>
      </p:sp>
      <p:sp>
        <p:nvSpPr>
          <p:cNvPr id="112" name="Google Shape;112;p5"/>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ELISA Project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Examples of types of actions that are prohibited at ELISA Project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Copyright and Licensing</a:t>
            </a:r>
            <a:endParaRPr/>
          </a:p>
        </p:txBody>
      </p:sp>
      <p:sp>
        <p:nvSpPr>
          <p:cNvPr id="118" name="Google Shape;118;p6"/>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Email communication will be treated as documentation and be received and made available by the Project under the Creative Commons Attribution 4.0 International License (available at </a:t>
            </a:r>
            <a:r>
              <a:rPr lang="en-US" sz="2200"/>
              <a:t>http://creativecommons.org/licenses/by/4.0</a:t>
            </a:r>
            <a:r>
              <a:rPr lang="en-US"/>
              <a:t>). </a:t>
            </a:r>
            <a:br>
              <a:rPr lang="en-US"/>
            </a:br>
            <a:r>
              <a:rPr lang="en-US"/>
              <a:t>Please refer to the ELISA Technical Charter section 7 subsection iv. for details.</a:t>
            </a:r>
            <a:endParaRPr/>
          </a:p>
          <a:p>
            <a:pPr marL="0" lvl="0" indent="0" algn="l" rtl="0">
              <a:lnSpc>
                <a:spcPct val="90000"/>
              </a:lnSpc>
              <a:spcBef>
                <a:spcPts val="1000"/>
              </a:spcBef>
              <a:spcAft>
                <a:spcPts val="0"/>
              </a:spcAft>
              <a:buClr>
                <a:schemeClr val="dk1"/>
              </a:buClr>
              <a:buSzPts val="2800"/>
              <a:buNone/>
            </a:pPr>
            <a:r>
              <a:rPr lang="en-US"/>
              <a:t>This also holds for any content presented in meetings and placed in the Google Drive directories.</a:t>
            </a:r>
            <a:endParaRPr/>
          </a:p>
          <a:p>
            <a:pPr marL="0" lvl="0" indent="0" algn="l" rtl="0">
              <a:lnSpc>
                <a:spcPct val="90000"/>
              </a:lnSpc>
              <a:spcBef>
                <a:spcPts val="1000"/>
              </a:spcBef>
              <a:spcAft>
                <a:spcPts val="0"/>
              </a:spcAft>
              <a:buClr>
                <a:schemeClr val="dk1"/>
              </a:buClr>
              <a:buSzPts val="2800"/>
              <a:buNone/>
            </a:pPr>
            <a:r>
              <a:rPr lang="en-US" b="1"/>
              <a:t>Note:</a:t>
            </a:r>
            <a:r>
              <a:rPr lang="en-US"/>
              <a:t> If you disagree with those terms, you need to point out that the provided content is not under those terms, please let us know beforehand and we will ensure to have clear licensing conditions for all content in this collaboration.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7"/>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ts val="2800"/>
              <a:buNone/>
            </a:pPr>
            <a:r>
              <a:rPr lang="en-US" dirty="0"/>
              <a:t>The discussions in these meetings are exploratory. The opinions expressed by participants are not necessarily the policy of the companies.</a:t>
            </a:r>
          </a:p>
          <a:p>
            <a:pPr marL="0" indent="0">
              <a:spcBef>
                <a:spcPts val="0"/>
              </a:spcBef>
              <a:buSzPts val="2800"/>
              <a:buNone/>
            </a:pPr>
            <a:endParaRPr lang="en-US" dirty="0"/>
          </a:p>
          <a:p>
            <a:pPr marL="0" indent="0">
              <a:spcBef>
                <a:spcPts val="0"/>
              </a:spcBef>
              <a:buSzPts val="2800"/>
              <a:buNone/>
            </a:pPr>
            <a:r>
              <a:rPr lang="en-US" dirty="0"/>
              <a:t>No recordings of working group meetings are permitted. Special provisions may be arranged for recording in advance with explicit consent of the participants.</a:t>
            </a:r>
          </a:p>
          <a:p>
            <a:pPr marL="0" lvl="0" indent="0">
              <a:spcBef>
                <a:spcPts val="0"/>
              </a:spcBef>
              <a:buSzPts val="2800"/>
              <a:buNone/>
            </a:pPr>
            <a:endParaRPr lang="en-US" dirty="0"/>
          </a:p>
          <a:p>
            <a:pPr marL="0" lvl="0" indent="0">
              <a:spcBef>
                <a:spcPts val="0"/>
              </a:spcBef>
              <a:buSzPts val="2800"/>
              <a:buNone/>
            </a:pPr>
            <a:r>
              <a:rPr lang="en-US" dirty="0"/>
              <a:t>The kernel and LF Code of Conduct applies to all communication with this project:</a:t>
            </a:r>
          </a:p>
          <a:p>
            <a:pPr marL="228600" lvl="0" indent="-228600">
              <a:buSzPts val="2000"/>
            </a:pPr>
            <a:r>
              <a:rPr lang="en-US" u="sng" dirty="0">
                <a:solidFill>
                  <a:schemeClr val="hlink"/>
                </a:solidFill>
                <a:hlinkClick r:id="rId3"/>
              </a:rPr>
              <a:t>https://www.linuxfoundation.org/code-of-conduct/</a:t>
            </a:r>
            <a:endParaRPr lang="en-US" dirty="0"/>
          </a:p>
          <a:p>
            <a:pPr marL="228600" lvl="0" indent="-228600">
              <a:buSzPts val="2000"/>
            </a:pPr>
            <a:r>
              <a:rPr lang="en-US" u="sng" dirty="0">
                <a:solidFill>
                  <a:schemeClr val="hlink"/>
                </a:solidFill>
                <a:hlinkClick r:id="rId4"/>
              </a:rPr>
              <a:t>https://git.kernel.org/pub/scm/linux/kernel/git/torvalds/linux.git/tree/Documentation/process/code-of-conduct.rst</a:t>
            </a:r>
            <a:endParaRPr lang="en-US" dirty="0"/>
          </a:p>
          <a:p>
            <a:pPr marL="228600" lvl="0" indent="-228600">
              <a:buSzPts val="2000"/>
            </a:pPr>
            <a:r>
              <a:rPr lang="en-US" u="sng" dirty="0">
                <a:solidFill>
                  <a:schemeClr val="hlink"/>
                </a:solidFill>
                <a:hlinkClick r:id="rId5"/>
              </a:rPr>
              <a:t>https://git.kernel.org/pub/scm/linux/kernel/git/torvalds/linux.git/tree/Documentation/process/code-of-conduct-interpretation.rst</a:t>
            </a:r>
            <a:endParaRPr lang="en-US" dirty="0"/>
          </a:p>
          <a:p>
            <a:pPr marL="0" lvl="0" indent="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d8fd30ea1a_1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Announcements</a:t>
            </a:r>
            <a:endParaRPr/>
          </a:p>
        </p:txBody>
      </p:sp>
      <p:sp>
        <p:nvSpPr>
          <p:cNvPr id="154" name="Google Shape;154;g1d8fd30ea1a_1_0"/>
          <p:cNvSpPr txBox="1">
            <a:spLocks noGrp="1"/>
          </p:cNvSpPr>
          <p:nvPr>
            <p:ph type="body" idx="1"/>
          </p:nvPr>
        </p:nvSpPr>
        <p:spPr>
          <a:xfrm>
            <a:off x="831850" y="4589463"/>
            <a:ext cx="51198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Upcoming conferences</a:t>
            </a:r>
            <a:endParaRPr/>
          </a:p>
        </p:txBody>
      </p:sp>
      <p:sp>
        <p:nvSpPr>
          <p:cNvPr id="155" name="Google Shape;155;g1d8fd30ea1a_1_0"/>
          <p:cNvSpPr txBox="1"/>
          <p:nvPr/>
        </p:nvSpPr>
        <p:spPr>
          <a:xfrm>
            <a:off x="6400801" y="4589463"/>
            <a:ext cx="4442400" cy="1500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000"/>
              </a:spcBef>
              <a:spcAft>
                <a:spcPts val="0"/>
              </a:spcAft>
              <a:buClr>
                <a:srgbClr val="888888"/>
              </a:buClr>
              <a:buSzPts val="2400"/>
              <a:buFont typeface="Arial"/>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d8fd30ea1a_1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Upcoming Conferences</a:t>
            </a:r>
            <a:endParaRPr/>
          </a:p>
        </p:txBody>
      </p:sp>
      <p:sp>
        <p:nvSpPr>
          <p:cNvPr id="161" name="Google Shape;161;g1d8fd30ea1a_1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33375" algn="l" rtl="0">
              <a:lnSpc>
                <a:spcPct val="110000"/>
              </a:lnSpc>
              <a:spcBef>
                <a:spcPts val="0"/>
              </a:spcBef>
              <a:spcAft>
                <a:spcPts val="0"/>
              </a:spcAft>
              <a:buClr>
                <a:srgbClr val="333333"/>
              </a:buClr>
              <a:buSzPts val="1650"/>
              <a:buChar char="•"/>
            </a:pPr>
            <a:r>
              <a:rPr lang="en-US" sz="1650" u="sng" dirty="0">
                <a:solidFill>
                  <a:schemeClr val="hlink"/>
                </a:solidFill>
                <a:highlight>
                  <a:srgbClr val="FFFFFF"/>
                </a:highlight>
                <a:latin typeface="Arial"/>
                <a:ea typeface="Arial"/>
                <a:cs typeface="Arial"/>
                <a:sym typeface="Arial"/>
                <a:hlinkClick r:id="rId3"/>
              </a:rPr>
              <a:t>Open Source Summit</a:t>
            </a:r>
            <a:r>
              <a:rPr lang="en-US" sz="1650" dirty="0">
                <a:solidFill>
                  <a:srgbClr val="333333"/>
                </a:solidFill>
                <a:highlight>
                  <a:srgbClr val="FFFFFF"/>
                </a:highlight>
                <a:latin typeface="Arial"/>
                <a:ea typeface="Arial"/>
                <a:cs typeface="Arial"/>
                <a:sym typeface="Arial"/>
              </a:rPr>
              <a:t> North America  - 10-12 May 2023</a:t>
            </a:r>
            <a:endParaRPr sz="1650" dirty="0">
              <a:solidFill>
                <a:srgbClr val="333333"/>
              </a:solidFill>
              <a:highlight>
                <a:srgbClr val="FFFFFF"/>
              </a:highlight>
              <a:latin typeface="Arial"/>
              <a:ea typeface="Arial"/>
              <a:cs typeface="Arial"/>
              <a:sym typeface="Arial"/>
            </a:endParaRPr>
          </a:p>
          <a:p>
            <a:pPr marL="457200" lvl="0" indent="-333375" algn="l" rtl="0">
              <a:lnSpc>
                <a:spcPct val="110000"/>
              </a:lnSpc>
              <a:spcBef>
                <a:spcPts val="0"/>
              </a:spcBef>
              <a:spcAft>
                <a:spcPts val="0"/>
              </a:spcAft>
              <a:buClr>
                <a:srgbClr val="333333"/>
              </a:buClr>
              <a:buSzPts val="1650"/>
              <a:buFont typeface="Arial"/>
              <a:buChar char="•"/>
            </a:pPr>
            <a:r>
              <a:rPr lang="en-US" sz="1650" u="sng" dirty="0">
                <a:solidFill>
                  <a:schemeClr val="hlink"/>
                </a:solidFill>
                <a:highlight>
                  <a:srgbClr val="FFFFFF"/>
                </a:highlight>
                <a:latin typeface="Arial"/>
                <a:ea typeface="Arial"/>
                <a:cs typeface="Arial"/>
                <a:sym typeface="Arial"/>
                <a:hlinkClick r:id="rId4"/>
              </a:rPr>
              <a:t>Embedded Open Source Summit</a:t>
            </a:r>
            <a:r>
              <a:rPr lang="en-US" sz="1650" dirty="0">
                <a:solidFill>
                  <a:srgbClr val="333333"/>
                </a:solidFill>
                <a:highlight>
                  <a:srgbClr val="FFFFFF"/>
                </a:highlight>
                <a:latin typeface="Arial"/>
                <a:ea typeface="Arial"/>
                <a:cs typeface="Arial"/>
                <a:sym typeface="Arial"/>
              </a:rPr>
              <a:t> - 27-30 June 2023</a:t>
            </a:r>
            <a:endParaRPr sz="1650" dirty="0">
              <a:solidFill>
                <a:srgbClr val="333333"/>
              </a:solidFill>
              <a:highlight>
                <a:srgbClr val="FFFFFF"/>
              </a:highlight>
              <a:latin typeface="Arial"/>
              <a:ea typeface="Arial"/>
              <a:cs typeface="Arial"/>
              <a:sym typeface="Arial"/>
            </a:endParaRPr>
          </a:p>
          <a:p>
            <a:pPr marL="457200" lvl="0" indent="-333375" algn="l" rtl="0">
              <a:lnSpc>
                <a:spcPct val="110000"/>
              </a:lnSpc>
              <a:spcBef>
                <a:spcPts val="0"/>
              </a:spcBef>
              <a:spcAft>
                <a:spcPts val="0"/>
              </a:spcAft>
              <a:buClr>
                <a:srgbClr val="333333"/>
              </a:buClr>
              <a:buSzPts val="1650"/>
              <a:buFont typeface="Arial"/>
              <a:buChar char="•"/>
            </a:pPr>
            <a:r>
              <a:rPr lang="en-US" sz="1650" u="sng" dirty="0">
                <a:solidFill>
                  <a:schemeClr val="hlink"/>
                </a:solidFill>
                <a:highlight>
                  <a:srgbClr val="FFFFFF"/>
                </a:highlight>
                <a:latin typeface="Arial"/>
                <a:ea typeface="Arial"/>
                <a:cs typeface="Arial"/>
                <a:sym typeface="Arial"/>
                <a:hlinkClick r:id="rId5"/>
              </a:rPr>
              <a:t>Digital Avionics Systems Conference</a:t>
            </a:r>
            <a:r>
              <a:rPr lang="en-US" sz="1650" dirty="0">
                <a:solidFill>
                  <a:srgbClr val="333333"/>
                </a:solidFill>
                <a:highlight>
                  <a:srgbClr val="FFFFFF"/>
                </a:highlight>
                <a:latin typeface="Arial"/>
                <a:ea typeface="Arial"/>
                <a:cs typeface="Arial"/>
                <a:sym typeface="Arial"/>
              </a:rPr>
              <a:t> - 1-5 Oct 2023</a:t>
            </a:r>
            <a:endParaRPr sz="1650" dirty="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1106</Words>
  <Application>Microsoft Office PowerPoint</Application>
  <PresentationFormat>Widescreen</PresentationFormat>
  <Paragraphs>114</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Aerospace Working Group</vt:lpstr>
      <vt:lpstr>Agenda</vt:lpstr>
      <vt:lpstr>Roll Call</vt:lpstr>
      <vt:lpstr>Brief Notices</vt:lpstr>
      <vt:lpstr>Antitrust Policy</vt:lpstr>
      <vt:lpstr>Copyright and Licensing</vt:lpstr>
      <vt:lpstr>PowerPoint Presentation</vt:lpstr>
      <vt:lpstr>Announcements</vt:lpstr>
      <vt:lpstr>Upcoming Conferences</vt:lpstr>
      <vt:lpstr>Aerospace Working Group Description</vt:lpstr>
      <vt:lpstr>WG Description</vt:lpstr>
      <vt:lpstr>2023 Goals</vt:lpstr>
      <vt:lpstr>Discussion Topics</vt:lpstr>
      <vt:lpstr>Closing</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Aerospace Working Group</dc:title>
  <dc:creator>Vanderleest (US), Steven H</dc:creator>
  <cp:lastModifiedBy>Vanderleest (US), Steven H</cp:lastModifiedBy>
  <cp:revision>19</cp:revision>
  <dcterms:created xsi:type="dcterms:W3CDTF">2023-01-03T13:19:05Z</dcterms:created>
  <dcterms:modified xsi:type="dcterms:W3CDTF">2023-02-01T15:56:21Z</dcterms:modified>
</cp:coreProperties>
</file>